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693" r:id="rId3"/>
    <p:sldMasterId id="2147483705" r:id="rId4"/>
    <p:sldMasterId id="2147483713" r:id="rId5"/>
    <p:sldMasterId id="2147483719" r:id="rId6"/>
    <p:sldMasterId id="2147483746" r:id="rId7"/>
    <p:sldMasterId id="2147483753" r:id="rId8"/>
    <p:sldMasterId id="2147483788" r:id="rId9"/>
    <p:sldMasterId id="2147483842" r:id="rId10"/>
  </p:sldMasterIdLst>
  <p:notesMasterIdLst>
    <p:notesMasterId r:id="rId38"/>
  </p:notesMasterIdLst>
  <p:sldIdLst>
    <p:sldId id="256" r:id="rId11"/>
    <p:sldId id="802" r:id="rId12"/>
    <p:sldId id="803" r:id="rId13"/>
    <p:sldId id="902" r:id="rId14"/>
    <p:sldId id="851" r:id="rId15"/>
    <p:sldId id="830" r:id="rId16"/>
    <p:sldId id="871" r:id="rId17"/>
    <p:sldId id="864" r:id="rId18"/>
    <p:sldId id="877" r:id="rId19"/>
    <p:sldId id="898" r:id="rId20"/>
    <p:sldId id="897" r:id="rId21"/>
    <p:sldId id="896" r:id="rId22"/>
    <p:sldId id="900" r:id="rId23"/>
    <p:sldId id="899" r:id="rId24"/>
    <p:sldId id="885" r:id="rId25"/>
    <p:sldId id="889" r:id="rId26"/>
    <p:sldId id="876" r:id="rId27"/>
    <p:sldId id="752" r:id="rId28"/>
    <p:sldId id="873" r:id="rId29"/>
    <p:sldId id="891" r:id="rId30"/>
    <p:sldId id="708" r:id="rId31"/>
    <p:sldId id="805" r:id="rId32"/>
    <p:sldId id="804" r:id="rId33"/>
    <p:sldId id="870" r:id="rId34"/>
    <p:sldId id="879" r:id="rId35"/>
    <p:sldId id="881" r:id="rId36"/>
    <p:sldId id="880" r:id="rId37"/>
  </p:sldIdLst>
  <p:sldSz cx="9144000" cy="6858000" type="screen4x3"/>
  <p:notesSz cx="6669088" cy="97536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875"/>
    <a:srgbClr val="C4F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4" autoAdjust="0"/>
    <p:restoredTop sz="94660"/>
  </p:normalViewPr>
  <p:slideViewPr>
    <p:cSldViewPr>
      <p:cViewPr varScale="1">
        <p:scale>
          <a:sx n="60" d="100"/>
          <a:sy n="60" d="100"/>
        </p:scale>
        <p:origin x="150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0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Folie mittels Klicken verschieben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12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13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71792C75-B511-4A06-A546-F98746B9E690}" type="slidenum">
              <a:rPr lang="de-DE" sz="1400" b="0" strike="noStrike" spc="-1">
                <a:latin typeface="Times New Roman"/>
              </a:rPr>
              <a:pPr algn="r"/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304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FE32805-0368-4F4C-8E6F-F9D3CB0767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E02EFE70-AE04-4413-A4EF-3D4868D89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CDCB3-2A82-4EC0-9124-0FB1F790F1E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430358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079B77E8-F8A9-423F-86D0-E5C3A02BA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772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146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51940503-5571-43DF-8D90-E9446BD56A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772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199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F9A1AEE0-606A-4D69-ABED-F6A722D392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772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378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D448ED9-AFB5-C5DE-95C2-D76F969889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3">
            <a:extLst>
              <a:ext uri="{FF2B5EF4-FFF2-40B4-BE49-F238E27FC236}">
                <a16:creationId xmlns:a16="http://schemas.microsoft.com/office/drawing/2014/main" id="{2D6C8FD1-C2D0-21EE-5242-99BCEB7E27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622084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C17EB78-5840-3700-4F56-489AE7E1A0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F1593DA-C0DE-EBDA-B09F-0E403D009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B29EC-5059-457A-9C09-34CBB574950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635572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150296-CAC1-FF35-269A-F8BF8F329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260648"/>
            <a:ext cx="577341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71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638B2D4-5013-4E7B-AB44-8BD3AFCCF22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C0132517-5C22-4FF1-E04A-10E3A7DE4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6A93D1-BB01-447E-BF6E-6EEA023483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27913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88DD7A9-70CA-6E05-B0AC-0FBE553F63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B874A8E-CEC9-DCD8-71E0-4E9E264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632FCE-A8D3-40B8-B982-F0BD9F7AAFA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96889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CDA46FE-6753-BADF-135B-042E57DC1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C79FFF29-457D-7323-73A0-BE352FC33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14AE80-F294-4C95-AEBA-02F3227D43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749720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7099636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F4991-AB5B-44F2-837F-67637FA0BBE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272087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529D1-5171-4A86-B55D-EA0E6EE5FF8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0967319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C02EA-D66E-4803-A480-862A344A398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941503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9C297-2710-4D4C-AAF9-5E2896AF5B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332769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CADEB622-170C-4A27-9667-F8243D8E5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B0BB6C57-88E0-4ACE-971C-A0FE3526F71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4467675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8D95E03-4B34-4A00-95B3-70C8FEE405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0B873C5F-E20D-460B-A8F8-B0B157F564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FAAD36-9923-4101-8FBC-E3718196A2C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435999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8F78CA0-96CF-4760-ADB3-95C115EE4EF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7547ECD-1C4D-484F-A795-4EC27DCA3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D1C465-AD0D-41DD-A41B-5424FE702EB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897162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5147322-90C4-4463-8EF2-B5EA692E57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D91C63E0-7882-46F5-B14C-1F13D786C5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885382-7743-4C73-88BD-44C831A022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428591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2582793-9D42-43AD-8AEB-36EAE048E3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24AAD9E3-2DED-48A0-8152-C38AB56C93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5FBC7C-4D7E-4D56-AC95-7819A59534F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753613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553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F196CACA-1760-401F-93DE-2634525D66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7BFE3D75-48FC-4AF0-A1E1-C70EC7AB7CE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0552262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25D77C91-56BF-46DC-B037-3066C679379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8181B1F6-3C41-4F3A-942F-B6B885EE9D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8AA863-5EAB-43E3-8211-E8A4F957D59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825894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C5D40A88-1C64-41E9-8119-F53FF2CD56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F10F3BC8-3CA3-4C64-95C2-45AC44A99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7D9B01-F8FF-426C-86A4-3B6759BD855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580345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8CE626C8-8AD4-4DCA-BA4C-ED9B62C05F3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96EE0E68-C6D3-486B-87CF-7A25CE1FCC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570623-D12F-4C44-9774-93A53B9C29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35247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CC9C944-2B46-42CD-9F9F-49069BD2B0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7072999A-54BB-4EDE-BEB9-F08C19BBA3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D31B57-C2B8-4107-B469-948E35B22E4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6196990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D316F9C4-7390-44E5-9782-049CCE2899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A7375F2E-7F79-4AB9-8324-AF7BC6EE4A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71789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C4E5AF1-711C-408F-91B5-6B3F3AFF3E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EBFFC099-02C8-4874-94DC-5FB69B484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C2049-7E67-46C1-8BB0-901C739067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242992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508C618-6971-4323-8F8D-CFB3C2810E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EA85D447-2082-47B2-BF81-12B3395BE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034C8-243D-4B78-871C-043C4EC767B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019175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D3F87F02-3FDD-4205-BF92-DB3A5002BA5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1995293A-A0C3-40C7-B454-731DED2141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9B233-3CB9-4381-8785-DF2B9F0DFFE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487499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11CCBEF-7762-4B33-8B1F-6609F84FF5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850DCCD6-AD89-4E5F-9D26-983602069B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01E57-CC92-433E-95A6-5590F83896A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022779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94148F-A29C-4FC5-8379-7D25F559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06656D4-098A-4C3F-8397-D277002ADF0F}" type="datetimeFigureOut">
              <a:rPr lang="de-DE"/>
              <a:pPr>
                <a:defRPr/>
              </a:pPr>
              <a:t>01.10.2024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FED3F5-B1DF-4BD4-9944-3B7158ABC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DAE0A-F85C-4C7D-BE31-32C9C966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DD7ADB-8AEE-4ED3-A391-3C83DD8416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833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D448ED9-AFB5-C5DE-95C2-D76F969889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23">
            <a:extLst>
              <a:ext uri="{FF2B5EF4-FFF2-40B4-BE49-F238E27FC236}">
                <a16:creationId xmlns:a16="http://schemas.microsoft.com/office/drawing/2014/main" id="{2D6C8FD1-C2D0-21EE-5242-99BCEB7E27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980732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C17EB78-5840-3700-4F56-489AE7E1A0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F1593DA-C0DE-EBDA-B09F-0E403D009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B29EC-5059-457A-9C09-34CBB574950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248163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638B2D4-5013-4E7B-AB44-8BD3AFCCF22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C0132517-5C22-4FF1-E04A-10E3A7DE4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6A93D1-BB01-447E-BF6E-6EEA023483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012634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88DD7A9-70CA-6E05-B0AC-0FBE553F63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3B874A8E-CEC9-DCD8-71E0-4E9E264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632FCE-A8D3-40B8-B982-F0BD9F7AAFA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888877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CDA46FE-6753-BADF-135B-042E57DC1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C79FFF29-457D-7323-73A0-BE352FC33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14AE80-F294-4C95-AEBA-02F3227D43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728767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1359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6A800802-8170-407A-AF61-9863A30806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A986F14E-9967-490D-9C7B-575FD73CEC4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2092901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5B6D2BF-0BE2-40EB-A306-764D491834E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A64C36B8-6E6A-44DA-A983-47371D4A27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C130A-E905-48BA-AA90-ABD94CA5F09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9400441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74D5BF3B-076C-4251-ABC7-55C149900D7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D9B950BB-D7EB-4DAD-A272-DE803F957D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813C-E253-4D90-97DE-F4B6E46FBA1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473019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9F8ABECE-7ED1-45E6-8A78-AD68301ADB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8B0A1A68-C644-42BA-8EA2-AF4EE0180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CE8E-51B7-4493-9048-820F508DF53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273769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255E3139-3CF7-48FC-823F-FA7B43BF11E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E322C6EA-CDEC-46F1-B1CF-84AB75663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7A49F-E765-4B9C-9881-88EADD8F2D7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552859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A3FF3F-885B-4F9E-BE27-52158B4F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F26A5-8981-481F-A7A3-43518606C300}" type="datetimeFigureOut">
              <a:rPr lang="de-DE"/>
              <a:pPr>
                <a:defRPr/>
              </a:pPr>
              <a:t>01.10.2024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0EBE30-3C54-4067-917A-927B1110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0CBE13-DD3F-4298-9FD0-FA31BA1B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32C7-C310-445B-9C5A-EDF81A8D3F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617943B-0B2C-4133-A1CF-091503CBB9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CD2DAA01-F05D-4718-9645-C72087886B8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379278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13ACF368-2D35-4D0B-BB19-2C68EF4C83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B919F915-0121-4E0E-BBEE-B5676D690D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5D99-C69C-44E4-8BCB-E99B32B76D7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467260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66D21F7-D129-46FE-9091-D12E84FC29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355A717-12F3-4730-953D-8F3E99BAE1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32B9C-A559-446F-B18A-D7D2000E384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16911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EE0452C5-7869-4382-A0B3-A8BCF66AA9A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59EA1CF7-87C1-4014-8A9E-E5DCAB0AA3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2F29B-1BB1-497F-BEAC-F2B748462C9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250719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A5096D4B-84C2-43BD-BB3C-BBE385C427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2ED1BE5E-17EE-43F4-A4D1-8D744FECBD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FD00B-9966-458F-BD8B-129B537AA95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179527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>
            <a:extLst>
              <a:ext uri="{FF2B5EF4-FFF2-40B4-BE49-F238E27FC236}">
                <a16:creationId xmlns:a16="http://schemas.microsoft.com/office/drawing/2014/main" id="{905C4B29-5A92-4149-945C-8655A7353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772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294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4F9721C-68F2-462C-8E85-B23874E8A9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>
            <a:extLst>
              <a:ext uri="{FF2B5EF4-FFF2-40B4-BE49-F238E27FC236}">
                <a16:creationId xmlns:a16="http://schemas.microsoft.com/office/drawing/2014/main" id="{0ECCF154-609B-451F-829D-49CB966EE2A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908392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0605F6AC-E467-43D4-B3D5-A24764673D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8FD7A4D5-F774-49A5-80CE-74F94AD7A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B269-0F1E-4920-903D-E49B837338D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935260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071FDBE-93E9-4897-B0E1-24CC87AF2B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AC26FC00-1B50-4BCF-9F63-411DCDBBBA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83C10-68C2-419C-836A-D9F976DF16F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60262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E28C39A-495E-4D1B-995A-D0FA4AD2FAD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9E0D21F0-78A9-4FCD-B730-B5C637F727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50B4E-4F0B-4957-886D-9892A29333D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190647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9DC148EB-ECEB-4C68-95F9-DABC049912D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9BBD214E-B7A6-402B-9279-518DDD0C12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DA58C-6D8E-44F3-9770-3087458A7A8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3544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"/>
          <p:cNvSpPr/>
          <p:nvPr/>
        </p:nvSpPr>
        <p:spPr>
          <a:xfrm>
            <a:off x="244440" y="6351480"/>
            <a:ext cx="8613720" cy="0"/>
          </a:xfrm>
          <a:prstGeom prst="line">
            <a:avLst/>
          </a:prstGeom>
          <a:ln w="1512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Picture 28" descr="Bundesadler_kleiner"/>
          <p:cNvPicPr/>
          <p:nvPr/>
        </p:nvPicPr>
        <p:blipFill>
          <a:blip r:embed="rId19"/>
          <a:stretch/>
        </p:blipFill>
        <p:spPr>
          <a:xfrm>
            <a:off x="358920" y="6405480"/>
            <a:ext cx="445320" cy="415080"/>
          </a:xfrm>
          <a:prstGeom prst="rect">
            <a:avLst/>
          </a:prstGeom>
          <a:ln>
            <a:noFill/>
          </a:ln>
        </p:spPr>
      </p:pic>
      <p:pic>
        <p:nvPicPr>
          <p:cNvPr id="2" name="Picture 12" descr="K:\Deutscher Wetterdienst\Corporate Design Aktuell\DWD-Logo-Komplett\20mm\RGB\Wortbildmarke mit Claim\bmp\Wortbildmarke-und-Claim-positiv-auf-weiss.bmp"/>
          <p:cNvPicPr/>
          <p:nvPr/>
        </p:nvPicPr>
        <p:blipFill>
          <a:blip r:embed="rId20"/>
          <a:stretch/>
        </p:blipFill>
        <p:spPr>
          <a:xfrm>
            <a:off x="6594480" y="189000"/>
            <a:ext cx="2294640" cy="612000"/>
          </a:xfrm>
          <a:prstGeom prst="rect">
            <a:avLst/>
          </a:prstGeom>
          <a:ln>
            <a:noFill/>
          </a:ln>
        </p:spPr>
      </p:pic>
      <p:sp>
        <p:nvSpPr>
          <p:cNvPr id="3" name="Line 2"/>
          <p:cNvSpPr/>
          <p:nvPr/>
        </p:nvSpPr>
        <p:spPr>
          <a:xfrm>
            <a:off x="244440" y="903240"/>
            <a:ext cx="8648640" cy="0"/>
          </a:xfrm>
          <a:prstGeom prst="line">
            <a:avLst/>
          </a:prstGeom>
          <a:ln w="25560">
            <a:solidFill>
              <a:srgbClr val="2D4B9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40" r:id="rId13"/>
    <p:sldLayoutId id="2147483841" r:id="rId14"/>
    <p:sldLayoutId id="2147483774" r:id="rId15"/>
    <p:sldLayoutId id="2147483831" r:id="rId16"/>
    <p:sldLayoutId id="2147483797" r:id="rId17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963B20-C464-43C5-AFB9-53B590150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C043EB-FD1F-42AB-A439-7A20132AA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0A280C10-0633-436F-AE55-27DA1408F0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E8BD7C37-019C-4F60-9F81-7D58B87292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6604597E-8A1C-4E64-B592-ED32A455A2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A61993FD-B9D0-4953-9CCC-2D2AC5BD8BC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B39F894F-C088-43AE-B6C6-917251292E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17CBD332-0679-4DB9-831D-348EC5925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8F3A1D75-90CE-473F-8D4C-671CE996B58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70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4D73C0-6B29-A64E-8683-2E0B6BA99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E8600F-8C69-0A5D-6936-A8C3686C5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2906668E-BE73-9FEA-4876-1D2558CD212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BCDDAA3E-E02E-9893-18D6-D424278887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2D530D2-6706-5A08-04C2-067FF9C66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F679A29C-968D-0A3A-B8F1-02984F462E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DCB16934-57F3-59E9-6CD7-31B66AE423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65692D11-9B64-DB2A-52FD-E02745C9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E18CF1F4-048A-44F5-8677-0B34A25A95F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501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BC7D1743-5810-47E5-AC45-652804741DC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2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EEF5231-D692-4780-8A2A-7D17EE867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36D407-04C7-43AA-B2A9-637066DA0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6DD7A8CC-1675-42F3-BC17-A64CC35CC33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566266F9-76B6-4AEC-98DD-D5C1746C35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D114D714-EB08-40F0-9A60-1D7B27828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F9FAD464-6AE1-4006-9EB3-ECF6D76867E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BF575E93-E8A5-47BA-B613-CFDC0430F7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F52576B4-DB10-4CA3-90F3-2643AC4C8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CDBAAD6-0273-4467-B3F7-5EE05998134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489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2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31709F7-9CC1-4EA9-9864-869AFBC89E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2DBAFCA-B01C-471F-8881-5B897EFD4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0" name="Line 23">
            <a:extLst>
              <a:ext uri="{FF2B5EF4-FFF2-40B4-BE49-F238E27FC236}">
                <a16:creationId xmlns:a16="http://schemas.microsoft.com/office/drawing/2014/main" id="{D3C91BAB-F460-4961-BDC5-3481F9D1F62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101" name="Picture 28" descr="Bundesadler_kleiner">
            <a:extLst>
              <a:ext uri="{FF2B5EF4-FFF2-40B4-BE49-F238E27FC236}">
                <a16:creationId xmlns:a16="http://schemas.microsoft.com/office/drawing/2014/main" id="{3DB9C6A2-C63D-417A-83CD-AB9FD27CD0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3B7B749E-DF63-4D81-B254-3FD24F4535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23">
            <a:extLst>
              <a:ext uri="{FF2B5EF4-FFF2-40B4-BE49-F238E27FC236}">
                <a16:creationId xmlns:a16="http://schemas.microsoft.com/office/drawing/2014/main" id="{8345A386-4BBC-47EC-BA53-2848A39F784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70998E81-1CB4-4BF7-B378-71DB2CF947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D4F6F86F-D9F7-4962-84E2-02CE4FF3E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F57D4E1-8F32-4FFE-AF16-F005E04309B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03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3D2A6F-5DA3-48B4-8C99-3E55958FF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6747C3-434A-4AAA-B1FF-3C7F00098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14AF7137-DD4B-459D-8198-C3112C2FBD0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A2C605B2-9FC5-4EF4-BE25-199B00B621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BB11150E-605F-48E0-AEA2-01B565A986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DAC41D04-C5A3-4F7E-9D41-CAA2D4C6427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9DF86366-AA19-4AEA-A665-A40CA6A5B8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E4E19DBC-8768-4BDE-803D-A370589D6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94680560-68DB-46E5-9AAD-54529CA443A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776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4D73C0-6B29-A64E-8683-2E0B6BA99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E8600F-8C69-0A5D-6936-A8C3686C5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2906668E-BE73-9FEA-4876-1D2558CD212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BCDDAA3E-E02E-9893-18D6-D424278887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2D530D2-6706-5A08-04C2-067FF9C66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F679A29C-968D-0A3A-B8F1-02984F462E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DCB16934-57F3-59E9-6CD7-31B66AE423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65692D11-9B64-DB2A-52FD-E02745C9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E18CF1F4-048A-44F5-8677-0B34A25A95F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072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7567BD-68F8-4D28-9EAA-609C6B90F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C3051E3-A647-4686-85CD-787505F95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>
            <a:extLst>
              <a:ext uri="{FF2B5EF4-FFF2-40B4-BE49-F238E27FC236}">
                <a16:creationId xmlns:a16="http://schemas.microsoft.com/office/drawing/2014/main" id="{F26729AB-2551-4D82-8375-AC5F11B2C31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>
            <a:extLst>
              <a:ext uri="{FF2B5EF4-FFF2-40B4-BE49-F238E27FC236}">
                <a16:creationId xmlns:a16="http://schemas.microsoft.com/office/drawing/2014/main" id="{E0AABD35-39BE-466E-916A-3A140D5570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7DC94BF-54DC-422A-88E0-6DA33B4055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>
            <a:extLst>
              <a:ext uri="{FF2B5EF4-FFF2-40B4-BE49-F238E27FC236}">
                <a16:creationId xmlns:a16="http://schemas.microsoft.com/office/drawing/2014/main" id="{0A20EB6B-4B08-41D0-9EBC-97A04F3EBB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92C85C83-6150-4CBF-B4A3-D7E29EFFCE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01780901-A3D9-4B88-8AB6-728F5B15F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620F856C-0851-4831-A78B-62795839288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863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A16628E-6D4C-4B68-99D6-98A47D482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963CBF3-3974-4C05-9B6F-0A24C16E7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2052" name="Line 23">
            <a:extLst>
              <a:ext uri="{FF2B5EF4-FFF2-40B4-BE49-F238E27FC236}">
                <a16:creationId xmlns:a16="http://schemas.microsoft.com/office/drawing/2014/main" id="{4C5C7868-36FE-47BD-A3E3-2ADD840C130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053" name="Picture 28" descr="Bundesadler_kleiner">
            <a:extLst>
              <a:ext uri="{FF2B5EF4-FFF2-40B4-BE49-F238E27FC236}">
                <a16:creationId xmlns:a16="http://schemas.microsoft.com/office/drawing/2014/main" id="{90F0D88F-3B1A-4DFA-9EF7-D919D31368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852D0B97-2C13-4EFD-AAAB-00A037F2DB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Line 23">
            <a:extLst>
              <a:ext uri="{FF2B5EF4-FFF2-40B4-BE49-F238E27FC236}">
                <a16:creationId xmlns:a16="http://schemas.microsoft.com/office/drawing/2014/main" id="{FB554E1D-F3E0-4332-B2FB-2F5C09A7193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66033A27-5FBF-4760-A459-1DC330D9EC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M. Baldauf (DWD)</a:t>
            </a:r>
          </a:p>
        </p:txBody>
      </p:sp>
      <p:sp>
        <p:nvSpPr>
          <p:cNvPr id="20" name="Foliennummernplatzhalter 1">
            <a:extLst>
              <a:ext uri="{FF2B5EF4-FFF2-40B4-BE49-F238E27FC236}">
                <a16:creationId xmlns:a16="http://schemas.microsoft.com/office/drawing/2014/main" id="{19CF5163-7641-4BD2-86EE-B3672BD1A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5FBACA4-275D-4F0E-AF2E-8DEA523B6B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447B8639-6B71-4690-844B-B679BFC1EC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888"/>
            <a:ext cx="5772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3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018B45BD-BC14-4435-A485-C44B48A8FE8A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1</a:t>
            </a:fld>
            <a:endParaRPr lang="de-DE" sz="1000" b="0" strike="noStrike" spc="-1" dirty="0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939068" y="1844824"/>
            <a:ext cx="7342920" cy="2953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2D4B9B"/>
                </a:solidFill>
              </a:rPr>
              <a:t>Further developments in the Discontinuous </a:t>
            </a:r>
            <a:r>
              <a:rPr lang="en-US" sz="2400" b="1" spc="-1" dirty="0" err="1">
                <a:solidFill>
                  <a:srgbClr val="2D4B9B"/>
                </a:solidFill>
              </a:rPr>
              <a:t>Galerkin</a:t>
            </a:r>
            <a:r>
              <a:rPr lang="en-US" sz="2400" b="1" spc="-1" dirty="0">
                <a:solidFill>
                  <a:srgbClr val="2D4B9B"/>
                </a:solidFill>
              </a:rPr>
              <a:t> based dynamical core for ICON –</a:t>
            </a:r>
          </a:p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2D4B9B"/>
                </a:solidFill>
              </a:rPr>
              <a:t>The BRIDGE project</a:t>
            </a:r>
          </a:p>
          <a:p>
            <a:pPr>
              <a:lnSpc>
                <a:spcPct val="100000"/>
              </a:lnSpc>
            </a:pPr>
            <a:endParaRPr lang="en-US" sz="2400" b="1" strike="noStrike" spc="-1" dirty="0">
              <a:solidFill>
                <a:srgbClr val="2D4B9B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2D4B9B"/>
                </a:solidFill>
                <a:latin typeface="Arial"/>
              </a:rPr>
              <a:t>46</a:t>
            </a:r>
            <a:r>
              <a:rPr lang="en-US" b="1" spc="-1" baseline="30000" dirty="0">
                <a:solidFill>
                  <a:srgbClr val="2D4B9B"/>
                </a:solidFill>
                <a:latin typeface="Arial"/>
              </a:rPr>
              <a:t>th</a:t>
            </a:r>
            <a:r>
              <a:rPr lang="en-US" b="1" spc="-1" dirty="0">
                <a:solidFill>
                  <a:srgbClr val="2D4B9B"/>
                </a:solidFill>
                <a:latin typeface="Arial"/>
              </a:rPr>
              <a:t> EWGLAM / 31</a:t>
            </a:r>
            <a:r>
              <a:rPr lang="en-US" b="1" spc="-1" baseline="30000" dirty="0">
                <a:solidFill>
                  <a:srgbClr val="2D4B9B"/>
                </a:solidFill>
                <a:latin typeface="Arial"/>
              </a:rPr>
              <a:t>st</a:t>
            </a:r>
            <a:r>
              <a:rPr lang="en-US" b="1" spc="-1" dirty="0">
                <a:solidFill>
                  <a:srgbClr val="2D4B9B"/>
                </a:solidFill>
                <a:latin typeface="Arial"/>
              </a:rPr>
              <a:t> SRNWP meeting, Prague</a:t>
            </a:r>
          </a:p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2D4B9B"/>
                </a:solidFill>
                <a:latin typeface="Arial"/>
              </a:rPr>
              <a:t>30 Sept. – 03 Oct. 2024</a:t>
            </a:r>
            <a:endParaRPr lang="de-DE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2D4B9B"/>
                </a:solidFill>
                <a:latin typeface="Arial"/>
                <a:ea typeface="DejaVu Sans"/>
              </a:rPr>
              <a:t>Michael Baldauf</a:t>
            </a:r>
            <a:r>
              <a:rPr lang="de-DE" sz="1800" b="0" strike="noStrike" spc="-1" dirty="0">
                <a:solidFill>
                  <a:srgbClr val="2D4B9B"/>
                </a:solidFill>
                <a:latin typeface="Arial"/>
                <a:ea typeface="DejaVu Sans"/>
              </a:rPr>
              <a:t> (DWD)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3FA7AC21-F4DA-4CB1-AC18-FFC80ACC0D11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E1DAB0E-E55E-4186-88EE-18B22276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4833745"/>
            <a:ext cx="2444708" cy="8718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64E64E-57E3-4357-A081-FF3942EAB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224000"/>
            <a:ext cx="4096520" cy="30723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3983445-6B37-4899-B4D9-B058D9383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224000"/>
            <a:ext cx="4096520" cy="307239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EB8E481-5B9C-456B-9DA6-50C554C2AF0E}"/>
              </a:ext>
            </a:extLst>
          </p:cNvPr>
          <p:cNvSpPr txBox="1"/>
          <p:nvPr/>
        </p:nvSpPr>
        <p:spPr>
          <a:xfrm>
            <a:off x="683568" y="980728"/>
            <a:ext cx="719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Example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 LAM </a:t>
            </a:r>
            <a:r>
              <a:rPr lang="de-DE" b="1" dirty="0" err="1"/>
              <a:t>run</a:t>
            </a:r>
            <a:r>
              <a:rPr lang="de-DE" b="1" dirty="0"/>
              <a:t>: </a:t>
            </a:r>
            <a:r>
              <a:rPr lang="de-DE" b="1" dirty="0" err="1"/>
              <a:t>central</a:t>
            </a:r>
            <a:r>
              <a:rPr lang="de-DE" b="1" dirty="0"/>
              <a:t> Europe, </a:t>
            </a:r>
            <a:r>
              <a:rPr lang="de-DE" dirty="0">
                <a:sym typeface="Wingdings" panose="05000000000000000000" pitchFamily="2" charset="2"/>
              </a:rPr>
              <a:t>R2B8 (~10km)-LAM </a:t>
            </a:r>
            <a:r>
              <a:rPr lang="de-DE" dirty="0" err="1">
                <a:sym typeface="Wingdings" panose="05000000000000000000" pitchFamily="2" charset="2"/>
              </a:rPr>
              <a:t>grid</a:t>
            </a:r>
            <a:endParaRPr lang="de-DE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955B29F-5ABC-4BCE-B775-B0299BF33141}"/>
              </a:ext>
            </a:extLst>
          </p:cNvPr>
          <p:cNvSpPr txBox="1"/>
          <p:nvPr/>
        </p:nvSpPr>
        <p:spPr>
          <a:xfrm>
            <a:off x="3995936" y="4542873"/>
            <a:ext cx="50405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cs typeface="Courier New" panose="02070309020205020404" pitchFamily="49" charset="0"/>
              </a:rPr>
              <a:t>Constant </a:t>
            </a:r>
            <a:r>
              <a:rPr lang="de-DE" sz="1600" dirty="0" err="1">
                <a:cs typeface="Courier New" panose="02070309020205020404" pitchFamily="49" charset="0"/>
              </a:rPr>
              <a:t>inflow</a:t>
            </a:r>
            <a:r>
              <a:rPr lang="de-DE" sz="1600" dirty="0">
                <a:cs typeface="Courier New" panose="02070309020205020404" pitchFamily="49" charset="0"/>
              </a:rPr>
              <a:t> (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1600" dirty="0" err="1">
                <a:cs typeface="Courier New" panose="02070309020205020404" pitchFamily="49" charset="0"/>
              </a:rPr>
              <a:t>,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600" dirty="0">
                <a:cs typeface="Courier New" panose="02070309020205020404" pitchFamily="49" charset="0"/>
              </a:rPr>
              <a:t>)=(10,10) m/s,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600" dirty="0">
                <a:cs typeface="Courier New" panose="02070309020205020404" pitchFamily="49" charset="0"/>
              </a:rPr>
              <a:t>=0.01 1/s,</a:t>
            </a:r>
            <a:br>
              <a:rPr lang="de-DE" sz="1600" dirty="0">
                <a:cs typeface="Courier New" panose="02070309020205020404" pitchFamily="49" charset="0"/>
              </a:rPr>
            </a:br>
            <a:r>
              <a:rPr lang="de-DE" sz="1600" dirty="0" err="1">
                <a:cs typeface="Courier New" panose="02070309020205020404" pitchFamily="49" charset="0"/>
              </a:rPr>
              <a:t>note</a:t>
            </a:r>
            <a:r>
              <a:rPr lang="de-DE" sz="1600" dirty="0">
                <a:cs typeface="Courier New" panose="02070309020205020404" pitchFamily="49" charset="0"/>
              </a:rPr>
              <a:t>: </a:t>
            </a:r>
            <a:r>
              <a:rPr lang="de-DE" sz="1600" dirty="0" err="1">
                <a:cs typeface="Courier New" panose="02070309020205020404" pitchFamily="49" charset="0"/>
              </a:rPr>
              <a:t>no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geostrophic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balance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by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the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pressure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field</a:t>
            </a:r>
            <a:endParaRPr lang="de-DE" sz="1600" dirty="0"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pre_pr_oro.py</a:t>
            </a:r>
            <a:r>
              <a:rPr lang="de-DE" sz="1600" dirty="0"/>
              <a:t>: </a:t>
            </a:r>
            <a:r>
              <a:rPr lang="de-DE" sz="1600" dirty="0" err="1"/>
              <a:t>orography</a:t>
            </a:r>
            <a:r>
              <a:rPr lang="de-DE" sz="1600" dirty="0"/>
              <a:t> on R2B10, (~2.5km)</a:t>
            </a:r>
            <a:br>
              <a:rPr lang="de-DE" sz="1600" dirty="0"/>
            </a:br>
            <a:r>
              <a:rPr lang="de-DE" sz="1600" dirty="0" err="1"/>
              <a:t>generated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R2B13 (~300m) ASTER </a:t>
            </a:r>
            <a:r>
              <a:rPr lang="de-DE" sz="1600" dirty="0" err="1"/>
              <a:t>data</a:t>
            </a:r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73F45B-E07D-4A86-8005-AF759B806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3780000"/>
            <a:ext cx="4096520" cy="307239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0FD2252-C518-4DE3-B24F-FD86AEB5172B}"/>
              </a:ext>
            </a:extLst>
          </p:cNvPr>
          <p:cNvSpPr/>
          <p:nvPr/>
        </p:nvSpPr>
        <p:spPr>
          <a:xfrm>
            <a:off x="4276520" y="3861048"/>
            <a:ext cx="34638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F887A5-EBCA-4340-9BB9-825217E47DC1}"/>
              </a:ext>
            </a:extLst>
          </p:cNvPr>
          <p:cNvSpPr/>
          <p:nvPr/>
        </p:nvSpPr>
        <p:spPr>
          <a:xfrm>
            <a:off x="162" y="6415989"/>
            <a:ext cx="409651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B979FB-F87C-467F-BA9F-5EACD9446035}"/>
              </a:ext>
            </a:extLst>
          </p:cNvPr>
          <p:cNvSpPr txBox="1"/>
          <p:nvPr/>
        </p:nvSpPr>
        <p:spPr>
          <a:xfrm>
            <a:off x="3635896" y="16579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FE7488C-D251-4A5E-BF4F-231856D3A7DD}"/>
              </a:ext>
            </a:extLst>
          </p:cNvPr>
          <p:cNvSpPr txBox="1"/>
          <p:nvPr/>
        </p:nvSpPr>
        <p:spPr>
          <a:xfrm>
            <a:off x="7812360" y="161607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24EB80-1B11-4F23-B570-3742FFBEE980}"/>
              </a:ext>
            </a:extLst>
          </p:cNvPr>
          <p:cNvSpPr txBox="1"/>
          <p:nvPr/>
        </p:nvSpPr>
        <p:spPr>
          <a:xfrm>
            <a:off x="3635896" y="41456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97E2307C-A78B-5231-30C1-D948B9F1FFA9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1014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1B19053-D55A-45C0-87E6-588A84B68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224000"/>
            <a:ext cx="4096520" cy="30723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B1DACF-C36D-4316-8A43-CC7B728D3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224000"/>
            <a:ext cx="4096520" cy="307239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A7E85E6-6A80-4F3D-B96F-1299E266F403}"/>
              </a:ext>
            </a:extLst>
          </p:cNvPr>
          <p:cNvSpPr txBox="1"/>
          <p:nvPr/>
        </p:nvSpPr>
        <p:spPr>
          <a:xfrm>
            <a:off x="683568" y="980728"/>
            <a:ext cx="705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Example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 LAM </a:t>
            </a:r>
            <a:r>
              <a:rPr lang="de-DE" b="1" dirty="0" err="1"/>
              <a:t>run</a:t>
            </a:r>
            <a:r>
              <a:rPr lang="de-DE" b="1" dirty="0"/>
              <a:t>: </a:t>
            </a:r>
            <a:r>
              <a:rPr lang="de-DE" b="1" dirty="0" err="1"/>
              <a:t>central</a:t>
            </a:r>
            <a:r>
              <a:rPr lang="de-DE" b="1" dirty="0"/>
              <a:t> Europe, </a:t>
            </a:r>
            <a:r>
              <a:rPr lang="de-DE" dirty="0">
                <a:sym typeface="Wingdings" panose="05000000000000000000" pitchFamily="2" charset="2"/>
              </a:rPr>
              <a:t>R2B8 (~10km)-LAM </a:t>
            </a:r>
            <a:r>
              <a:rPr lang="de-DE" dirty="0" err="1">
                <a:sym typeface="Wingdings" panose="05000000000000000000" pitchFamily="2" charset="2"/>
              </a:rPr>
              <a:t>grid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E82260E-FA50-4632-8D4C-BE2C461622F4}"/>
              </a:ext>
            </a:extLst>
          </p:cNvPr>
          <p:cNvSpPr txBox="1"/>
          <p:nvPr/>
        </p:nvSpPr>
        <p:spPr>
          <a:xfrm>
            <a:off x="3995936" y="4542873"/>
            <a:ext cx="50405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cs typeface="Courier New" panose="02070309020205020404" pitchFamily="49" charset="0"/>
              </a:rPr>
              <a:t>Constant </a:t>
            </a:r>
            <a:r>
              <a:rPr lang="de-DE" sz="1600" dirty="0" err="1">
                <a:cs typeface="Courier New" panose="02070309020205020404" pitchFamily="49" charset="0"/>
              </a:rPr>
              <a:t>inflow</a:t>
            </a:r>
            <a:r>
              <a:rPr lang="de-DE" sz="1600" dirty="0">
                <a:cs typeface="Courier New" panose="02070309020205020404" pitchFamily="49" charset="0"/>
              </a:rPr>
              <a:t> (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1600" dirty="0" err="1">
                <a:cs typeface="Courier New" panose="02070309020205020404" pitchFamily="49" charset="0"/>
              </a:rPr>
              <a:t>,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600" dirty="0">
                <a:cs typeface="Courier New" panose="02070309020205020404" pitchFamily="49" charset="0"/>
              </a:rPr>
              <a:t>)=(10,10) m/s,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600" dirty="0">
                <a:cs typeface="Courier New" panose="02070309020205020404" pitchFamily="49" charset="0"/>
              </a:rPr>
              <a:t>=0.01 1/s,</a:t>
            </a:r>
            <a:br>
              <a:rPr lang="de-DE" sz="1600" dirty="0">
                <a:cs typeface="Courier New" panose="02070309020205020404" pitchFamily="49" charset="0"/>
              </a:rPr>
            </a:br>
            <a:r>
              <a:rPr lang="de-DE" sz="1600" dirty="0" err="1">
                <a:cs typeface="Courier New" panose="02070309020205020404" pitchFamily="49" charset="0"/>
              </a:rPr>
              <a:t>note</a:t>
            </a:r>
            <a:r>
              <a:rPr lang="de-DE" sz="1600" dirty="0">
                <a:cs typeface="Courier New" panose="02070309020205020404" pitchFamily="49" charset="0"/>
              </a:rPr>
              <a:t>: </a:t>
            </a:r>
            <a:r>
              <a:rPr lang="de-DE" sz="1600" dirty="0" err="1">
                <a:cs typeface="Courier New" panose="02070309020205020404" pitchFamily="49" charset="0"/>
              </a:rPr>
              <a:t>no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geostrophic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balance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by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the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pressure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field</a:t>
            </a:r>
            <a:endParaRPr lang="de-DE" sz="1600" dirty="0"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pre_pr_oro.py</a:t>
            </a:r>
            <a:r>
              <a:rPr lang="de-DE" sz="1600" dirty="0"/>
              <a:t>: </a:t>
            </a:r>
            <a:r>
              <a:rPr lang="de-DE" sz="1600" dirty="0" err="1"/>
              <a:t>orography</a:t>
            </a:r>
            <a:r>
              <a:rPr lang="de-DE" sz="1600" dirty="0"/>
              <a:t> on R2B10, (~2.5km)</a:t>
            </a:r>
            <a:br>
              <a:rPr lang="de-DE" sz="1600" dirty="0"/>
            </a:br>
            <a:r>
              <a:rPr lang="de-DE" sz="1600" dirty="0" err="1"/>
              <a:t>generated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R2B13 (~300m) ASTER </a:t>
            </a:r>
            <a:r>
              <a:rPr lang="de-DE" sz="1600" dirty="0" err="1"/>
              <a:t>data</a:t>
            </a:r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915FAD-3B02-4525-ACAD-BF0989DA2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3780000"/>
            <a:ext cx="4096520" cy="307239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96E4EB3-A585-43A9-AC5E-C8C9CA6F447C}"/>
              </a:ext>
            </a:extLst>
          </p:cNvPr>
          <p:cNvSpPr/>
          <p:nvPr/>
        </p:nvSpPr>
        <p:spPr>
          <a:xfrm>
            <a:off x="4276520" y="3861048"/>
            <a:ext cx="39678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31174ED-C4C2-413F-A4BB-4DEF5AC84B61}"/>
              </a:ext>
            </a:extLst>
          </p:cNvPr>
          <p:cNvSpPr/>
          <p:nvPr/>
        </p:nvSpPr>
        <p:spPr>
          <a:xfrm>
            <a:off x="162" y="6415989"/>
            <a:ext cx="409651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09B431-B5DB-498E-AFAE-E63AAAA55553}"/>
              </a:ext>
            </a:extLst>
          </p:cNvPr>
          <p:cNvSpPr txBox="1"/>
          <p:nvPr/>
        </p:nvSpPr>
        <p:spPr>
          <a:xfrm>
            <a:off x="3635896" y="16579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8859E3F-891C-411E-87BE-1595B4009AD0}"/>
              </a:ext>
            </a:extLst>
          </p:cNvPr>
          <p:cNvSpPr txBox="1"/>
          <p:nvPr/>
        </p:nvSpPr>
        <p:spPr>
          <a:xfrm>
            <a:off x="7812360" y="161607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1595B69-5F46-464E-9EAE-58C6D5AD4CAB}"/>
              </a:ext>
            </a:extLst>
          </p:cNvPr>
          <p:cNvSpPr txBox="1"/>
          <p:nvPr/>
        </p:nvSpPr>
        <p:spPr>
          <a:xfrm>
            <a:off x="3635896" y="41456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942FF7E5-DD80-5C3A-D2FC-59AB99926861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82222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0316BEB-7FBF-4A29-B489-D1B9D6CCD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224000"/>
            <a:ext cx="4096520" cy="30723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B4D615-A8E1-477C-B794-64533E0C1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224000"/>
            <a:ext cx="4096520" cy="307239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39429F6-7DEE-44E4-BEEA-533A8DF9CE92}"/>
              </a:ext>
            </a:extLst>
          </p:cNvPr>
          <p:cNvSpPr txBox="1"/>
          <p:nvPr/>
        </p:nvSpPr>
        <p:spPr>
          <a:xfrm>
            <a:off x="683568" y="980728"/>
            <a:ext cx="705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Example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 LAM </a:t>
            </a:r>
            <a:r>
              <a:rPr lang="de-DE" b="1" dirty="0" err="1"/>
              <a:t>run</a:t>
            </a:r>
            <a:r>
              <a:rPr lang="de-DE" b="1" dirty="0"/>
              <a:t>: </a:t>
            </a:r>
            <a:r>
              <a:rPr lang="de-DE" b="1" dirty="0" err="1"/>
              <a:t>central</a:t>
            </a:r>
            <a:r>
              <a:rPr lang="de-DE" b="1" dirty="0"/>
              <a:t> Europe, </a:t>
            </a:r>
            <a:r>
              <a:rPr lang="de-DE" dirty="0">
                <a:sym typeface="Wingdings" panose="05000000000000000000" pitchFamily="2" charset="2"/>
              </a:rPr>
              <a:t>R2B8 (~10km)-LAM </a:t>
            </a:r>
            <a:r>
              <a:rPr lang="de-DE" dirty="0" err="1">
                <a:sym typeface="Wingdings" panose="05000000000000000000" pitchFamily="2" charset="2"/>
              </a:rPr>
              <a:t>grid</a:t>
            </a:r>
            <a:endParaRPr lang="de-DE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4F02FA-10DD-449B-BF79-DF4716E4E762}"/>
              </a:ext>
            </a:extLst>
          </p:cNvPr>
          <p:cNvSpPr txBox="1"/>
          <p:nvPr/>
        </p:nvSpPr>
        <p:spPr>
          <a:xfrm>
            <a:off x="3995936" y="4542873"/>
            <a:ext cx="50405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cs typeface="Courier New" panose="02070309020205020404" pitchFamily="49" charset="0"/>
              </a:rPr>
              <a:t>Constant </a:t>
            </a:r>
            <a:r>
              <a:rPr lang="de-DE" sz="1600" dirty="0" err="1">
                <a:cs typeface="Courier New" panose="02070309020205020404" pitchFamily="49" charset="0"/>
              </a:rPr>
              <a:t>inflow</a:t>
            </a:r>
            <a:r>
              <a:rPr lang="de-DE" sz="1600" dirty="0">
                <a:cs typeface="Courier New" panose="02070309020205020404" pitchFamily="49" charset="0"/>
              </a:rPr>
              <a:t> (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1600" dirty="0" err="1">
                <a:cs typeface="Courier New" panose="02070309020205020404" pitchFamily="49" charset="0"/>
              </a:rPr>
              <a:t>,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600" dirty="0">
                <a:cs typeface="Courier New" panose="02070309020205020404" pitchFamily="49" charset="0"/>
              </a:rPr>
              <a:t>)=(10,10) m/s,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600" dirty="0">
                <a:cs typeface="Courier New" panose="02070309020205020404" pitchFamily="49" charset="0"/>
              </a:rPr>
              <a:t>=0.01 1/s,</a:t>
            </a:r>
            <a:br>
              <a:rPr lang="de-DE" sz="1600" dirty="0">
                <a:cs typeface="Courier New" panose="02070309020205020404" pitchFamily="49" charset="0"/>
              </a:rPr>
            </a:br>
            <a:r>
              <a:rPr lang="de-DE" sz="1600" dirty="0" err="1">
                <a:cs typeface="Courier New" panose="02070309020205020404" pitchFamily="49" charset="0"/>
              </a:rPr>
              <a:t>note</a:t>
            </a:r>
            <a:r>
              <a:rPr lang="de-DE" sz="1600" dirty="0">
                <a:cs typeface="Courier New" panose="02070309020205020404" pitchFamily="49" charset="0"/>
              </a:rPr>
              <a:t>: </a:t>
            </a:r>
            <a:r>
              <a:rPr lang="de-DE" sz="1600" dirty="0" err="1">
                <a:cs typeface="Courier New" panose="02070309020205020404" pitchFamily="49" charset="0"/>
              </a:rPr>
              <a:t>no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geostrophic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balance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by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the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pressure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field</a:t>
            </a:r>
            <a:endParaRPr lang="de-DE" sz="1600" dirty="0"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pre_pr_oro.py</a:t>
            </a:r>
            <a:r>
              <a:rPr lang="de-DE" sz="1600" dirty="0"/>
              <a:t>: </a:t>
            </a:r>
            <a:r>
              <a:rPr lang="de-DE" sz="1600" dirty="0" err="1"/>
              <a:t>orography</a:t>
            </a:r>
            <a:r>
              <a:rPr lang="de-DE" sz="1600" dirty="0"/>
              <a:t> on R2B10, (~2.5km)</a:t>
            </a:r>
            <a:br>
              <a:rPr lang="de-DE" sz="1600" dirty="0"/>
            </a:br>
            <a:r>
              <a:rPr lang="de-DE" sz="1600" dirty="0" err="1"/>
              <a:t>generated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R2B13 (~300m) ASTER </a:t>
            </a:r>
            <a:r>
              <a:rPr lang="de-DE" sz="1600" dirty="0" err="1"/>
              <a:t>data</a:t>
            </a:r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50D132-D093-4AEA-9F36-9E3716125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0000"/>
            <a:ext cx="4096520" cy="307239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7A52EC7-3BF6-44C6-AE58-CC3F7768F3AC}"/>
              </a:ext>
            </a:extLst>
          </p:cNvPr>
          <p:cNvSpPr/>
          <p:nvPr/>
        </p:nvSpPr>
        <p:spPr>
          <a:xfrm>
            <a:off x="4276520" y="3861048"/>
            <a:ext cx="38958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6949AF5-EBF0-4F5F-9735-AAF0766F68A3}"/>
              </a:ext>
            </a:extLst>
          </p:cNvPr>
          <p:cNvSpPr/>
          <p:nvPr/>
        </p:nvSpPr>
        <p:spPr>
          <a:xfrm>
            <a:off x="162" y="6415989"/>
            <a:ext cx="409651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793E44-38A3-40A2-BA4D-FFCB7EC1DD42}"/>
              </a:ext>
            </a:extLst>
          </p:cNvPr>
          <p:cNvSpPr txBox="1"/>
          <p:nvPr/>
        </p:nvSpPr>
        <p:spPr>
          <a:xfrm>
            <a:off x="3635896" y="16579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212A0B1-FE58-42BB-90BA-AE808AF4C2B5}"/>
              </a:ext>
            </a:extLst>
          </p:cNvPr>
          <p:cNvSpPr txBox="1"/>
          <p:nvPr/>
        </p:nvSpPr>
        <p:spPr>
          <a:xfrm>
            <a:off x="7812360" y="161607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4A43B0-45C1-4223-B3ED-C8D9252D0931}"/>
              </a:ext>
            </a:extLst>
          </p:cNvPr>
          <p:cNvSpPr txBox="1"/>
          <p:nvPr/>
        </p:nvSpPr>
        <p:spPr>
          <a:xfrm>
            <a:off x="3635896" y="41456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910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C5F74CC-25F1-429A-A813-BCFFD378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0" y="1558843"/>
            <a:ext cx="5150347" cy="3868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7FA7C5C-6E15-44A0-B539-29F54643A709}"/>
              </a:ext>
            </a:extLst>
          </p:cNvPr>
          <p:cNvSpPr txBox="1"/>
          <p:nvPr/>
        </p:nvSpPr>
        <p:spPr>
          <a:xfrm>
            <a:off x="683568" y="980728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Example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 LAM </a:t>
            </a:r>
            <a:r>
              <a:rPr lang="de-DE" b="1" dirty="0" err="1"/>
              <a:t>run</a:t>
            </a:r>
            <a:r>
              <a:rPr lang="de-DE" b="1" dirty="0"/>
              <a:t>: </a:t>
            </a:r>
            <a:r>
              <a:rPr lang="de-DE" b="1" dirty="0" err="1"/>
              <a:t>central</a:t>
            </a:r>
            <a:r>
              <a:rPr lang="de-DE" b="1" dirty="0"/>
              <a:t> Europe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3D5D0D6-3E92-4E17-BEB0-66A2F3970528}"/>
              </a:ext>
            </a:extLst>
          </p:cNvPr>
          <p:cNvSpPr txBox="1"/>
          <p:nvPr/>
        </p:nvSpPr>
        <p:spPr>
          <a:xfrm>
            <a:off x="467544" y="4888359"/>
            <a:ext cx="50405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cs typeface="Courier New" panose="02070309020205020404" pitchFamily="49" charset="0"/>
              </a:rPr>
              <a:t>Constant </a:t>
            </a:r>
            <a:r>
              <a:rPr lang="de-DE" sz="1600" dirty="0" err="1">
                <a:cs typeface="Courier New" panose="02070309020205020404" pitchFamily="49" charset="0"/>
              </a:rPr>
              <a:t>inflow</a:t>
            </a:r>
            <a:r>
              <a:rPr lang="de-DE" sz="1600" dirty="0">
                <a:cs typeface="Courier New" panose="02070309020205020404" pitchFamily="49" charset="0"/>
              </a:rPr>
              <a:t> (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1600" dirty="0" err="1">
                <a:cs typeface="Courier New" panose="02070309020205020404" pitchFamily="49" charset="0"/>
              </a:rPr>
              <a:t>,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600" dirty="0">
                <a:cs typeface="Courier New" panose="02070309020205020404" pitchFamily="49" charset="0"/>
              </a:rPr>
              <a:t>)=(10,10) m/s,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600" dirty="0">
                <a:cs typeface="Courier New" panose="02070309020205020404" pitchFamily="49" charset="0"/>
              </a:rPr>
              <a:t>=0.01 1/s,</a:t>
            </a:r>
            <a:br>
              <a:rPr lang="de-DE" sz="1600" dirty="0">
                <a:cs typeface="Courier New" panose="02070309020205020404" pitchFamily="49" charset="0"/>
              </a:rPr>
            </a:br>
            <a:r>
              <a:rPr lang="de-DE" sz="1600" dirty="0" err="1">
                <a:cs typeface="Courier New" panose="02070309020205020404" pitchFamily="49" charset="0"/>
              </a:rPr>
              <a:t>note</a:t>
            </a:r>
            <a:r>
              <a:rPr lang="de-DE" sz="1600" dirty="0">
                <a:cs typeface="Courier New" panose="02070309020205020404" pitchFamily="49" charset="0"/>
              </a:rPr>
              <a:t>: </a:t>
            </a:r>
            <a:r>
              <a:rPr lang="de-DE" sz="1600" dirty="0" err="1">
                <a:cs typeface="Courier New" panose="02070309020205020404" pitchFamily="49" charset="0"/>
              </a:rPr>
              <a:t>no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geostrophic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balance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by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the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pressure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field</a:t>
            </a:r>
            <a:endParaRPr lang="de-DE" sz="1600" dirty="0"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pre_pr_oro.py</a:t>
            </a:r>
            <a:r>
              <a:rPr lang="de-DE" sz="1600" dirty="0"/>
              <a:t>: </a:t>
            </a:r>
            <a:r>
              <a:rPr lang="de-DE" sz="1600" dirty="0" err="1"/>
              <a:t>orography</a:t>
            </a:r>
            <a:r>
              <a:rPr lang="de-DE" sz="1600" dirty="0"/>
              <a:t> on R2B10, (~2.5km)</a:t>
            </a:r>
            <a:br>
              <a:rPr lang="de-DE" sz="1600" dirty="0"/>
            </a:br>
            <a:r>
              <a:rPr lang="de-DE" sz="1600" dirty="0" err="1"/>
              <a:t>generated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R2B13 (~300m) ASTER </a:t>
            </a:r>
            <a:r>
              <a:rPr lang="de-DE" sz="1600" dirty="0" err="1"/>
              <a:t>data</a:t>
            </a: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90DE2D-1B6C-496C-9A56-42B624FA9DA7}"/>
              </a:ext>
            </a:extLst>
          </p:cNvPr>
          <p:cNvSpPr txBox="1"/>
          <p:nvPr/>
        </p:nvSpPr>
        <p:spPr>
          <a:xfrm>
            <a:off x="6009039" y="2924944"/>
            <a:ext cx="2512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North-</a:t>
            </a:r>
            <a:r>
              <a:rPr lang="de-DE" sz="1600" dirty="0" err="1"/>
              <a:t>south</a:t>
            </a:r>
            <a:r>
              <a:rPr lang="de-DE" sz="1600" dirty="0"/>
              <a:t> </a:t>
            </a:r>
            <a:r>
              <a:rPr lang="de-DE" sz="1600" dirty="0" err="1"/>
              <a:t>cross</a:t>
            </a:r>
            <a:r>
              <a:rPr lang="de-DE" sz="1600" dirty="0"/>
              <a:t> </a:t>
            </a:r>
            <a:r>
              <a:rPr lang="de-DE" sz="1600" dirty="0" err="1"/>
              <a:t>section</a:t>
            </a:r>
            <a:br>
              <a:rPr lang="de-DE" sz="1600" dirty="0"/>
            </a:br>
            <a:r>
              <a:rPr lang="de-DE" sz="1600" dirty="0" err="1"/>
              <a:t>through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Monte Rosa</a:t>
            </a:r>
            <a:br>
              <a:rPr lang="de-DE" sz="1600" dirty="0"/>
            </a:br>
            <a:r>
              <a:rPr lang="de-DE" sz="1600" dirty="0" err="1"/>
              <a:t>region</a:t>
            </a:r>
            <a:r>
              <a:rPr lang="de-DE" sz="1600" dirty="0"/>
              <a:t>.</a:t>
            </a: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5D7E5D9B-C3AC-0F03-C4CA-821DC72E2A6D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343763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90518FB-2A9F-4856-9072-60968EE12ED9}"/>
              </a:ext>
            </a:extLst>
          </p:cNvPr>
          <p:cNvSpPr txBox="1"/>
          <p:nvPr/>
        </p:nvSpPr>
        <p:spPr>
          <a:xfrm>
            <a:off x="683568" y="980728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Example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 LAM </a:t>
            </a:r>
            <a:r>
              <a:rPr lang="de-DE" b="1" dirty="0" err="1"/>
              <a:t>run</a:t>
            </a:r>
            <a:r>
              <a:rPr lang="de-DE" b="1" dirty="0"/>
              <a:t>: </a:t>
            </a:r>
            <a:r>
              <a:rPr lang="de-DE" b="1" dirty="0" err="1"/>
              <a:t>central</a:t>
            </a:r>
            <a:r>
              <a:rPr lang="de-DE" b="1" dirty="0"/>
              <a:t> Europe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AF6C27-76E9-4A5B-8E83-C8F52F2DE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1" y="1556792"/>
            <a:ext cx="5160235" cy="387017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46228B7-02FE-4BB0-959A-9788677C145F}"/>
              </a:ext>
            </a:extLst>
          </p:cNvPr>
          <p:cNvSpPr txBox="1"/>
          <p:nvPr/>
        </p:nvSpPr>
        <p:spPr>
          <a:xfrm>
            <a:off x="467544" y="4888359"/>
            <a:ext cx="50405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cs typeface="Courier New" panose="02070309020205020404" pitchFamily="49" charset="0"/>
              </a:rPr>
              <a:t>Constant </a:t>
            </a:r>
            <a:r>
              <a:rPr lang="de-DE" sz="1600" dirty="0" err="1">
                <a:cs typeface="Courier New" panose="02070309020205020404" pitchFamily="49" charset="0"/>
              </a:rPr>
              <a:t>inflow</a:t>
            </a:r>
            <a:r>
              <a:rPr lang="de-DE" sz="1600" dirty="0">
                <a:cs typeface="Courier New" panose="02070309020205020404" pitchFamily="49" charset="0"/>
              </a:rPr>
              <a:t> (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1600" dirty="0" err="1">
                <a:cs typeface="Courier New" panose="02070309020205020404" pitchFamily="49" charset="0"/>
              </a:rPr>
              <a:t>,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600" dirty="0">
                <a:cs typeface="Courier New" panose="02070309020205020404" pitchFamily="49" charset="0"/>
              </a:rPr>
              <a:t>)=(10,10) m/s,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600" dirty="0">
                <a:cs typeface="Courier New" panose="02070309020205020404" pitchFamily="49" charset="0"/>
              </a:rPr>
              <a:t>=0.01 1/s,</a:t>
            </a:r>
            <a:br>
              <a:rPr lang="de-DE" sz="1600" dirty="0">
                <a:cs typeface="Courier New" panose="02070309020205020404" pitchFamily="49" charset="0"/>
              </a:rPr>
            </a:br>
            <a:r>
              <a:rPr lang="de-DE" sz="1600" dirty="0" err="1">
                <a:cs typeface="Courier New" panose="02070309020205020404" pitchFamily="49" charset="0"/>
              </a:rPr>
              <a:t>note</a:t>
            </a:r>
            <a:r>
              <a:rPr lang="de-DE" sz="1600" dirty="0">
                <a:cs typeface="Courier New" panose="02070309020205020404" pitchFamily="49" charset="0"/>
              </a:rPr>
              <a:t>: </a:t>
            </a:r>
            <a:r>
              <a:rPr lang="de-DE" sz="1600" dirty="0" err="1">
                <a:cs typeface="Courier New" panose="02070309020205020404" pitchFamily="49" charset="0"/>
              </a:rPr>
              <a:t>no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geostrophic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balance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by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the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pressure</a:t>
            </a:r>
            <a:r>
              <a:rPr lang="de-DE" sz="1600" dirty="0">
                <a:cs typeface="Courier New" panose="02070309020205020404" pitchFamily="49" charset="0"/>
              </a:rPr>
              <a:t> </a:t>
            </a:r>
            <a:r>
              <a:rPr lang="de-DE" sz="1600" dirty="0" err="1">
                <a:cs typeface="Courier New" panose="02070309020205020404" pitchFamily="49" charset="0"/>
              </a:rPr>
              <a:t>field</a:t>
            </a:r>
            <a:endParaRPr lang="de-DE" sz="1600" dirty="0"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pre_pr_oro.py</a:t>
            </a:r>
            <a:r>
              <a:rPr lang="de-DE" sz="1600" dirty="0"/>
              <a:t>: </a:t>
            </a:r>
            <a:r>
              <a:rPr lang="de-DE" sz="1600" dirty="0" err="1"/>
              <a:t>orography</a:t>
            </a:r>
            <a:r>
              <a:rPr lang="de-DE" sz="1600" dirty="0"/>
              <a:t> on R2B10, (~2.5km)</a:t>
            </a:r>
            <a:br>
              <a:rPr lang="de-DE" sz="1600" dirty="0"/>
            </a:br>
            <a:r>
              <a:rPr lang="de-DE" sz="1600" dirty="0" err="1"/>
              <a:t>generated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R2B13 (~300m) ASTER </a:t>
            </a:r>
            <a:r>
              <a:rPr lang="de-DE" sz="1600" dirty="0" err="1"/>
              <a:t>data</a:t>
            </a:r>
            <a:endParaRPr lang="de-DE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6E4C7C-E66D-4559-8503-CE138D9287D3}"/>
              </a:ext>
            </a:extLst>
          </p:cNvPr>
          <p:cNvSpPr txBox="1"/>
          <p:nvPr/>
        </p:nvSpPr>
        <p:spPr>
          <a:xfrm>
            <a:off x="6009039" y="2924944"/>
            <a:ext cx="2512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North-</a:t>
            </a:r>
            <a:r>
              <a:rPr lang="de-DE" sz="1600" dirty="0" err="1"/>
              <a:t>south</a:t>
            </a:r>
            <a:r>
              <a:rPr lang="de-DE" sz="1600" dirty="0"/>
              <a:t> </a:t>
            </a:r>
            <a:r>
              <a:rPr lang="de-DE" sz="1600" dirty="0" err="1"/>
              <a:t>cross</a:t>
            </a:r>
            <a:r>
              <a:rPr lang="de-DE" sz="1600" dirty="0"/>
              <a:t> </a:t>
            </a:r>
            <a:r>
              <a:rPr lang="de-DE" sz="1600" dirty="0" err="1"/>
              <a:t>section</a:t>
            </a:r>
            <a:br>
              <a:rPr lang="de-DE" sz="1600" dirty="0"/>
            </a:br>
            <a:r>
              <a:rPr lang="de-DE" sz="1600" dirty="0" err="1"/>
              <a:t>through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Monte Rosa</a:t>
            </a:r>
            <a:br>
              <a:rPr lang="de-DE" sz="1600" dirty="0"/>
            </a:br>
            <a:r>
              <a:rPr lang="de-DE" sz="1600" dirty="0" err="1"/>
              <a:t>region</a:t>
            </a:r>
            <a:r>
              <a:rPr lang="de-DE" sz="1600" dirty="0"/>
              <a:t>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19F6EE-4A90-47A0-A6B5-E7AAE0B4C8F6}"/>
              </a:ext>
            </a:extLst>
          </p:cNvPr>
          <p:cNvSpPr txBox="1"/>
          <p:nvPr/>
        </p:nvSpPr>
        <p:spPr>
          <a:xfrm>
            <a:off x="6156176" y="4437112"/>
            <a:ext cx="2852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The 4th </a:t>
            </a:r>
            <a:r>
              <a:rPr lang="de-DE" dirty="0" err="1"/>
              <a:t>order</a:t>
            </a:r>
            <a:r>
              <a:rPr lang="de-DE" dirty="0"/>
              <a:t> DG </a:t>
            </a:r>
            <a:r>
              <a:rPr lang="de-DE" dirty="0" err="1"/>
              <a:t>scheme</a:t>
            </a:r>
            <a:br>
              <a:rPr lang="de-DE" dirty="0"/>
            </a:br>
            <a:r>
              <a:rPr lang="de-DE" dirty="0" err="1"/>
              <a:t>proves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</a:t>
            </a:r>
            <a:r>
              <a:rPr lang="de-DE" dirty="0" err="1"/>
              <a:t>stable</a:t>
            </a:r>
            <a:br>
              <a:rPr lang="de-DE" dirty="0"/>
            </a:b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steep</a:t>
            </a:r>
            <a:r>
              <a:rPr lang="de-DE" dirty="0"/>
              <a:t> </a:t>
            </a:r>
            <a:r>
              <a:rPr lang="de-DE" dirty="0" err="1"/>
              <a:t>terrain</a:t>
            </a:r>
            <a:br>
              <a:rPr lang="de-DE" dirty="0"/>
            </a:br>
            <a:r>
              <a:rPr lang="de-DE" dirty="0"/>
              <a:t>(</a:t>
            </a:r>
            <a:r>
              <a:rPr lang="de-DE" i="1" dirty="0"/>
              <a:t>Baldauf (2021) JCP</a:t>
            </a:r>
            <a:r>
              <a:rPr lang="de-DE" dirty="0"/>
              <a:t>)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AC757D33-D843-A7F8-61DB-ED5C2EEFF717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046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99DE629-C2B9-4B23-B021-EF58DE2FB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43250"/>
            <a:ext cx="5532107" cy="414908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B8286C-886D-46B7-A2C4-016E221EC8AB}"/>
              </a:ext>
            </a:extLst>
          </p:cNvPr>
          <p:cNvSpPr txBox="1"/>
          <p:nvPr/>
        </p:nvSpPr>
        <p:spPr>
          <a:xfrm>
            <a:off x="611560" y="1089784"/>
            <a:ext cx="5647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Flow </a:t>
            </a:r>
            <a:r>
              <a:rPr lang="de-DE" b="1" dirty="0" err="1"/>
              <a:t>over</a:t>
            </a:r>
            <a:r>
              <a:rPr lang="de-DE" b="1" dirty="0"/>
              <a:t> a </a:t>
            </a:r>
            <a:r>
              <a:rPr lang="de-DE" b="1" dirty="0" err="1"/>
              <a:t>mountain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fixed</a:t>
            </a:r>
            <a:r>
              <a:rPr lang="de-DE" b="1" dirty="0"/>
              <a:t> </a:t>
            </a:r>
            <a:r>
              <a:rPr lang="de-DE" b="1" dirty="0" err="1"/>
              <a:t>inflow</a:t>
            </a:r>
            <a:r>
              <a:rPr lang="de-DE" b="1" dirty="0"/>
              <a:t> </a:t>
            </a:r>
            <a:r>
              <a:rPr lang="de-DE" b="1" dirty="0" err="1"/>
              <a:t>conditions</a:t>
            </a:r>
            <a:endParaRPr lang="de-DE" b="1" dirty="0"/>
          </a:p>
          <a:p>
            <a:r>
              <a:rPr lang="de-DE" b="1" dirty="0"/>
              <a:t>Generation </a:t>
            </a:r>
            <a:r>
              <a:rPr lang="de-DE" b="1" dirty="0" err="1"/>
              <a:t>of</a:t>
            </a:r>
            <a:r>
              <a:rPr lang="de-DE" b="1" dirty="0"/>
              <a:t> a Karman vortex </a:t>
            </a:r>
            <a:r>
              <a:rPr lang="de-DE" b="1" dirty="0" err="1"/>
              <a:t>street</a:t>
            </a:r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B1181812-73B0-6179-A128-7745153932B2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DC0AE6B0-044F-4BB4-F0B0-D13A744E9CBE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A71624-D03C-4AB4-8363-F52EEBDFCDBC}"/>
              </a:ext>
            </a:extLst>
          </p:cNvPr>
          <p:cNvSpPr txBox="1"/>
          <p:nvPr/>
        </p:nvSpPr>
        <p:spPr>
          <a:xfrm>
            <a:off x="755576" y="2420888"/>
            <a:ext cx="1989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dirty="0"/>
              <a:t>=10 m/s</a:t>
            </a:r>
          </a:p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/>
              <a:t>=0.01 1/s</a:t>
            </a:r>
          </a:p>
          <a:p>
            <a:r>
              <a:rPr lang="de-DE" dirty="0" err="1"/>
              <a:t>max</a:t>
            </a:r>
            <a:r>
              <a:rPr lang="de-DE" dirty="0"/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 err="1"/>
              <a:t>oro</a:t>
            </a:r>
            <a:r>
              <a:rPr lang="de-DE" dirty="0"/>
              <a:t> = 6000m</a:t>
            </a:r>
          </a:p>
          <a:p>
            <a:r>
              <a:rPr lang="de-DE" dirty="0">
                <a:sym typeface="Symbol" panose="05050102010706020507" pitchFamily="18" charset="2"/>
              </a:rPr>
              <a:t>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/>
              <a:t>=</a:t>
            </a:r>
            <a:r>
              <a:rPr lang="de-DE" dirty="0">
                <a:sym typeface="Symbol" panose="05050102010706020507" pitchFamily="18" charset="2"/>
              </a:rPr>
              <a:t>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dirty="0"/>
              <a:t>=2 km</a:t>
            </a:r>
          </a:p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08BE1F-EC14-4BED-821F-8FBD4A0DAD39}"/>
              </a:ext>
            </a:extLst>
          </p:cNvPr>
          <p:cNvSpPr/>
          <p:nvPr/>
        </p:nvSpPr>
        <p:spPr>
          <a:xfrm>
            <a:off x="2745223" y="5345466"/>
            <a:ext cx="6048672" cy="79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52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87B1643-AD03-4C4D-BF8B-ECA89D2A8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84784"/>
            <a:ext cx="5852172" cy="43891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B8286C-886D-46B7-A2C4-016E221EC8AB}"/>
              </a:ext>
            </a:extLst>
          </p:cNvPr>
          <p:cNvSpPr txBox="1"/>
          <p:nvPr/>
        </p:nvSpPr>
        <p:spPr>
          <a:xfrm>
            <a:off x="611560" y="1089784"/>
            <a:ext cx="5647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Flow </a:t>
            </a:r>
            <a:r>
              <a:rPr lang="de-DE" b="1" dirty="0" err="1"/>
              <a:t>over</a:t>
            </a:r>
            <a:r>
              <a:rPr lang="de-DE" b="1" dirty="0"/>
              <a:t> a </a:t>
            </a:r>
            <a:r>
              <a:rPr lang="de-DE" b="1" dirty="0" err="1"/>
              <a:t>mountain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fixed</a:t>
            </a:r>
            <a:r>
              <a:rPr lang="de-DE" b="1" dirty="0"/>
              <a:t> </a:t>
            </a:r>
            <a:r>
              <a:rPr lang="de-DE" b="1" dirty="0" err="1"/>
              <a:t>inflow</a:t>
            </a:r>
            <a:r>
              <a:rPr lang="de-DE" b="1" dirty="0"/>
              <a:t> </a:t>
            </a:r>
            <a:r>
              <a:rPr lang="de-DE" b="1" dirty="0" err="1"/>
              <a:t>conditions</a:t>
            </a:r>
            <a:endParaRPr lang="de-DE" b="1" dirty="0"/>
          </a:p>
          <a:p>
            <a:r>
              <a:rPr lang="de-DE" b="1" dirty="0"/>
              <a:t>Generation </a:t>
            </a:r>
            <a:r>
              <a:rPr lang="de-DE" b="1" dirty="0" err="1"/>
              <a:t>of</a:t>
            </a:r>
            <a:r>
              <a:rPr lang="de-DE" b="1" dirty="0"/>
              <a:t> a Karman vortex </a:t>
            </a:r>
            <a:r>
              <a:rPr lang="de-DE" b="1" dirty="0" err="1"/>
              <a:t>street</a:t>
            </a:r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B1181812-73B0-6179-A128-7745153932B2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DC0AE6B0-044F-4BB4-F0B0-D13A744E9CBE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A71624-D03C-4AB4-8363-F52EEBDFCDBC}"/>
              </a:ext>
            </a:extLst>
          </p:cNvPr>
          <p:cNvSpPr txBox="1"/>
          <p:nvPr/>
        </p:nvSpPr>
        <p:spPr>
          <a:xfrm>
            <a:off x="755576" y="2420888"/>
            <a:ext cx="1989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dirty="0"/>
              <a:t>=10 m/s</a:t>
            </a:r>
          </a:p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/>
              <a:t>=0.01 1/s</a:t>
            </a:r>
          </a:p>
          <a:p>
            <a:r>
              <a:rPr lang="de-DE" dirty="0" err="1"/>
              <a:t>max</a:t>
            </a:r>
            <a:r>
              <a:rPr lang="de-DE" dirty="0"/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 err="1"/>
              <a:t>oro</a:t>
            </a:r>
            <a:r>
              <a:rPr lang="de-DE" dirty="0"/>
              <a:t> = 6000m</a:t>
            </a:r>
          </a:p>
          <a:p>
            <a:r>
              <a:rPr lang="de-DE" dirty="0">
                <a:sym typeface="Symbol" panose="05050102010706020507" pitchFamily="18" charset="2"/>
              </a:rPr>
              <a:t>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/>
              <a:t>=</a:t>
            </a:r>
            <a:r>
              <a:rPr lang="de-DE" dirty="0">
                <a:sym typeface="Symbol" panose="05050102010706020507" pitchFamily="18" charset="2"/>
              </a:rPr>
              <a:t>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dirty="0"/>
              <a:t>=2 km</a:t>
            </a:r>
          </a:p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08BE1F-EC14-4BED-821F-8FBD4A0DAD39}"/>
              </a:ext>
            </a:extLst>
          </p:cNvPr>
          <p:cNvSpPr/>
          <p:nvPr/>
        </p:nvSpPr>
        <p:spPr>
          <a:xfrm>
            <a:off x="2706587" y="5331210"/>
            <a:ext cx="6048672" cy="79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733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1DEC4886-C1DB-4195-9A92-6466CE54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57105"/>
            <a:ext cx="17272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CED971-28E0-4DE5-A81F-39F94DEEC187}"/>
              </a:ext>
            </a:extLst>
          </p:cNvPr>
          <p:cNvSpPr txBox="1"/>
          <p:nvPr/>
        </p:nvSpPr>
        <p:spPr>
          <a:xfrm>
            <a:off x="539552" y="1196752"/>
            <a:ext cx="83407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Project: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ICON-DG: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Gearing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up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ICON Model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with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Smarter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Discretizations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call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‚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WarmWorld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Module 4 Smarter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‘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by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German Ministry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Research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Educ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. (BMBF)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has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been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accepted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Duration: 01.07.2024 - 30.06.2027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Project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partners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DLR Köln,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Inst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for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software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technology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project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leader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Johannes Markert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Univ. Köln, Division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Mathematics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group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Prof. Gregor Gassner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postdoc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Tristan Montoya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DWD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M. Baldauf, BRIDGE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group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3217C6-88B0-4FA4-8722-76F2753F6AB3}"/>
              </a:ext>
            </a:extLst>
          </p:cNvPr>
          <p:cNvSpPr txBox="1"/>
          <p:nvPr/>
        </p:nvSpPr>
        <p:spPr>
          <a:xfrm>
            <a:off x="467544" y="4581128"/>
            <a:ext cx="72603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Goal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develop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further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stabilization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DG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schemes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designing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entropy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stable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/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entropy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conserving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schemes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(=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obeying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2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law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thermodynamics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especially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prismatic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grid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cells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used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ICON / BRIDGE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HEVI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horiz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flux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transformations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‚Next Generation DG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methods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‘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911D92F5-B9DD-167F-DF89-F3817322AA47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1104881C-9B48-E89C-7860-BDE181ADCD85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048A38-3469-4830-BB60-6B28DFA661C2}"/>
              </a:ext>
            </a:extLst>
          </p:cNvPr>
          <p:cNvSpPr txBox="1"/>
          <p:nvPr/>
        </p:nvSpPr>
        <p:spPr>
          <a:xfrm>
            <a:off x="4932040" y="5931765"/>
            <a:ext cx="398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Gassner, Winters (2021) Front. Phys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3795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hteck 1">
            <a:extLst>
              <a:ext uri="{FF2B5EF4-FFF2-40B4-BE49-F238E27FC236}">
                <a16:creationId xmlns:a16="http://schemas.microsoft.com/office/drawing/2014/main" id="{995AEB7D-C41F-4BFE-8353-0F57DDFB4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95363"/>
            <a:ext cx="8713788" cy="5078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FE/DG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parallelized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	Q2/2021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	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shallow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Q3/2021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Q1/2022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2.b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BR1/BR2       	Q2/2022	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Wingdings"/>
                <a:ea typeface="Calibri"/>
                <a:cs typeface="DejaVu Sans"/>
              </a:rPr>
              <a:t>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/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2.c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refinement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HEVI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(IMEX-RK)   	Q3/2022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3.b 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solver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(Schur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.,...)   	Q4/2022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...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3.c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HEVI  	Q1/2023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(Kessler) +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advection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(positive definit)  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	+ explicit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Q4/2022	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4.b 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Graupel) 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Q1/2023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4.c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HEVI diffusion on physics time step; overall time integration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	Q4/2023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Q1/2023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5.b 		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vectorized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Q2/2023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5.c	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Q1/2024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fledged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BL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/2023	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Textfeld 3">
            <a:extLst>
              <a:ext uri="{FF2B5EF4-FFF2-40B4-BE49-F238E27FC236}">
                <a16:creationId xmlns:a16="http://schemas.microsoft.com/office/drawing/2014/main" id="{08CB7A31-D616-40ED-BCF3-F19A65826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41438"/>
            <a:ext cx="185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34821" name="Textfeld 2">
            <a:extLst>
              <a:ext uri="{FF2B5EF4-FFF2-40B4-BE49-F238E27FC236}">
                <a16:creationId xmlns:a16="http://schemas.microsoft.com/office/drawing/2014/main" id="{BE195A03-3DAF-4342-A648-DC78B6013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0" y="360000"/>
            <a:ext cx="5291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Milestones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BRIDGE-project 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Sept. 2023)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CB2CA398-EC04-4FE4-B0B2-72650CC19DB8}"/>
              </a:ext>
            </a:extLst>
          </p:cNvPr>
          <p:cNvSpPr/>
          <p:nvPr/>
        </p:nvSpPr>
        <p:spPr>
          <a:xfrm>
            <a:off x="8283575" y="6381750"/>
            <a:ext cx="46513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B4C6DE-235F-468F-BB3A-32D49DFACA67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611C131-A548-B9DB-236F-264439A767B9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873891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hteck 1">
            <a:extLst>
              <a:ext uri="{FF2B5EF4-FFF2-40B4-BE49-F238E27FC236}">
                <a16:creationId xmlns:a16="http://schemas.microsoft.com/office/drawing/2014/main" id="{995AEB7D-C41F-4BFE-8353-0F57DDFB4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95363"/>
            <a:ext cx="8713788" cy="5355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tabLst>
                <a:tab pos="355600" algn="l"/>
                <a:tab pos="542925" algn="l"/>
                <a:tab pos="6999288" algn="l"/>
                <a:tab pos="80756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FE/DG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parallelized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	Q2/2021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	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shallow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Q3/2021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(RK)   	Q1/2022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2.b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BR1/BR2       	Q2/2022	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Wingdings"/>
                <a:ea typeface="Calibri"/>
                <a:cs typeface="DejaVu Sans"/>
              </a:rPr>
              <a:t>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/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2.c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refinement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HEVI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(IMEX-RK)   	Q3/2022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3.b 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solver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(Schur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.,...)   	Q4/2022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3.c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a simple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HEVI  	Q1/2023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(Kessler) +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advection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(positive definit)  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	+ explicit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Q4/2022	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buClrTx/>
              <a:buSz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4.b 	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microphysics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Graupel) 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vertically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implicit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Q1/2023	</a:t>
            </a:r>
            <a:r>
              <a:rPr lang="de-DE" altLang="de-DE" sz="180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HEVI diffusion on dt(fast phys.);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physics-dynamics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coupl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./time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integr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Q4/2023	</a:t>
            </a:r>
            <a:r>
              <a:rPr lang="de-DE" alt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/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Webdings"/>
                <a:ea typeface="Calibri"/>
                <a:cs typeface="DejaVu Sans"/>
              </a:rPr>
              <a:t>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buClrTx/>
              <a:buSz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kumimoji="0" lang="de-DE" altLang="de-DE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lateral BCs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Q1/2023	</a:t>
            </a:r>
            <a:r>
              <a:rPr lang="de-DE" alt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/</a:t>
            </a:r>
            <a:r>
              <a:rPr lang="de-DE" altLang="de-DE" sz="1800" b="1" spc="-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7.a 	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vectorized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Q2/2023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7.b	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Q1/2024</a:t>
            </a:r>
          </a:p>
          <a:p>
            <a:pPr lvl="0" eaLnBrk="0" fontAlgn="base" hangingPunct="0">
              <a:spcBef>
                <a:spcPct val="0"/>
              </a:spcBef>
              <a:buClrTx/>
              <a:buSz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lang="de-DE" altLang="de-D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7.c	</a:t>
            </a:r>
            <a:r>
              <a:rPr lang="de-DE" altLang="de-DE" sz="18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r>
              <a:rPr lang="de-DE" altLang="de-DE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code </a:t>
            </a:r>
            <a:r>
              <a:rPr lang="de-DE" altLang="de-DE" sz="18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lang="de-DE" altLang="de-D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Q4/2024	</a:t>
            </a:r>
            <a:r>
              <a:rPr lang="de-DE" altLang="de-DE" sz="1800" b="1" dirty="0">
                <a:solidFill>
                  <a:srgbClr val="E1001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buClrTx/>
              <a:buSzTx/>
              <a:buNone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	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one-equation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turbulence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BL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Q2/2023	</a:t>
            </a:r>
            <a:r>
              <a:rPr lang="de-DE" alt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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Webdings"/>
              <a:ea typeface="Calibri"/>
              <a:cs typeface="DejaVu San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arabicPeriod" startAt="6"/>
              <a:tabLst>
                <a:tab pos="355600" algn="l"/>
                <a:tab pos="542925" algn="l"/>
                <a:tab pos="6999288" algn="l"/>
                <a:tab pos="7889875" algn="l"/>
              </a:tabLst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059" name="Textfeld 3">
            <a:extLst>
              <a:ext uri="{FF2B5EF4-FFF2-40B4-BE49-F238E27FC236}">
                <a16:creationId xmlns:a16="http://schemas.microsoft.com/office/drawing/2014/main" id="{1A2E2D00-A414-46CE-99FE-B5EFE457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41438"/>
            <a:ext cx="185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CB2CA398-EC04-4FE4-B0B2-72650CC19DB8}"/>
              </a:ext>
            </a:extLst>
          </p:cNvPr>
          <p:cNvSpPr/>
          <p:nvPr/>
        </p:nvSpPr>
        <p:spPr>
          <a:xfrm>
            <a:off x="8283575" y="6381750"/>
            <a:ext cx="46513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8C04A-BF0A-4872-B888-E0B79817E405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611C131-A548-B9DB-236F-264439A767B9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5062" name="Textfeld 2">
            <a:extLst>
              <a:ext uri="{FF2B5EF4-FFF2-40B4-BE49-F238E27FC236}">
                <a16:creationId xmlns:a16="http://schemas.microsoft.com/office/drawing/2014/main" id="{D68AAB9D-B0BA-4CFF-8251-A0D3B4B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0000"/>
            <a:ext cx="5291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Milestones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BRIDGE-project 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Sept. 2024)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6AA01E-1C3A-4D9E-9744-CA9492931D46}"/>
              </a:ext>
            </a:extLst>
          </p:cNvPr>
          <p:cNvSpPr txBox="1"/>
          <p:nvPr/>
        </p:nvSpPr>
        <p:spPr>
          <a:xfrm>
            <a:off x="1741381" y="6058584"/>
            <a:ext cx="651787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moment</a:t>
            </a:r>
            <a:r>
              <a:rPr lang="de-DE" dirty="0"/>
              <a:t> a </a:t>
            </a:r>
            <a:r>
              <a:rPr lang="de-DE" dirty="0" err="1"/>
              <a:t>dramatic</a:t>
            </a:r>
            <a:r>
              <a:rPr lang="de-DE" dirty="0"/>
              <a:t> </a:t>
            </a:r>
            <a:r>
              <a:rPr lang="de-DE" dirty="0" err="1"/>
              <a:t>paradigm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:</a:t>
            </a:r>
          </a:p>
          <a:p>
            <a:r>
              <a:rPr lang="de-DE" b="1" dirty="0"/>
              <a:t>AI/ML </a:t>
            </a:r>
            <a:r>
              <a:rPr lang="de-DE" b="1" dirty="0" err="1"/>
              <a:t>development</a:t>
            </a:r>
            <a:r>
              <a:rPr lang="de-DE" b="1" dirty="0"/>
              <a:t> </a:t>
            </a:r>
            <a:r>
              <a:rPr lang="de-DE" dirty="0" err="1"/>
              <a:t>sucks</a:t>
            </a:r>
            <a:r>
              <a:rPr lang="de-DE" dirty="0"/>
              <a:t> off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~end </a:t>
            </a:r>
            <a:r>
              <a:rPr lang="de-DE" dirty="0" err="1"/>
              <a:t>of</a:t>
            </a:r>
            <a:r>
              <a:rPr lang="de-DE" dirty="0"/>
              <a:t> last </a:t>
            </a:r>
            <a:r>
              <a:rPr lang="de-DE" dirty="0" err="1"/>
              <a:t>year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4322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637200" y="1052640"/>
            <a:ext cx="576674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Discontinuous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(DG)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methods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a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nutshell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971600" y="1506724"/>
            <a:ext cx="3985560" cy="52308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583285" y="2137296"/>
            <a:ext cx="2795040" cy="89928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796253" y="2986981"/>
            <a:ext cx="2951747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From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Nair et al. (2011)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‚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techniques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global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atm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'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573263" y="3106591"/>
            <a:ext cx="449351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approach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weak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formulation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573263" y="2105126"/>
            <a:ext cx="3511772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1.) Finite-element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representation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4"/>
          <a:stretch/>
        </p:blipFill>
        <p:spPr>
          <a:xfrm>
            <a:off x="1222493" y="2422632"/>
            <a:ext cx="3039480" cy="68508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364088" y="1403074"/>
            <a:ext cx="3233434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Shu (1989) Math.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Comput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et al. (1989) JCP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Hesthaven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Warburton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(2008)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62" name="Grafik 1"/>
          <p:cNvPicPr/>
          <p:nvPr/>
        </p:nvPicPr>
        <p:blipFill>
          <a:blip r:embed="rId5"/>
          <a:stretch/>
        </p:blipFill>
        <p:spPr>
          <a:xfrm>
            <a:off x="974880" y="3544739"/>
            <a:ext cx="7306560" cy="632520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F805AAAE-F593-47DE-82E5-BA1F4E8C762C}"/>
              </a:ext>
            </a:extLst>
          </p:cNvPr>
          <p:cNvSpPr/>
          <p:nvPr/>
        </p:nvSpPr>
        <p:spPr>
          <a:xfrm>
            <a:off x="576478" y="4243796"/>
            <a:ext cx="452345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3.) Finite-volume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ingredient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flux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DA206CF-F66E-491D-B0CA-E02E346F0D92}"/>
              </a:ext>
            </a:extLst>
          </p:cNvPr>
          <p:cNvSpPr/>
          <p:nvPr/>
        </p:nvSpPr>
        <p:spPr>
          <a:xfrm>
            <a:off x="1209240" y="5537050"/>
            <a:ext cx="277524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DejaVu Sans"/>
                <a:cs typeface="DejaVu Sans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ODE-system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q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k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1" u="none" strike="noStrike" kern="1200" cap="none" spc="-1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jl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85A5D9D1-27FF-4A34-9ABC-D717A7839EF1}"/>
              </a:ext>
            </a:extLst>
          </p:cNvPr>
          <p:cNvSpPr/>
          <p:nvPr/>
        </p:nvSpPr>
        <p:spPr>
          <a:xfrm>
            <a:off x="577973" y="5132936"/>
            <a:ext cx="6331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Gaussian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quadrature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volume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surface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integrals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1" name="Picture 23" descr="M:\mbaldauf\Work\Projekte\Unbenannt.png">
            <a:extLst>
              <a:ext uri="{FF2B5EF4-FFF2-40B4-BE49-F238E27FC236}">
                <a16:creationId xmlns:a16="http://schemas.microsoft.com/office/drawing/2014/main" id="{53D08598-3962-4D48-81B6-708A3DB5A94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80000" y="4636624"/>
            <a:ext cx="5508000" cy="510480"/>
          </a:xfrm>
          <a:prstGeom prst="rect">
            <a:avLst/>
          </a:prstGeom>
          <a:ln>
            <a:noFill/>
          </a:ln>
        </p:spPr>
      </p:pic>
      <p:sp>
        <p:nvSpPr>
          <p:cNvPr id="22" name="CustomShape 9">
            <a:extLst>
              <a:ext uri="{FF2B5EF4-FFF2-40B4-BE49-F238E27FC236}">
                <a16:creationId xmlns:a16="http://schemas.microsoft.com/office/drawing/2014/main" id="{25B44A98-9921-4683-8EAB-112B7B304179}"/>
              </a:ext>
            </a:extLst>
          </p:cNvPr>
          <p:cNvSpPr/>
          <p:nvPr/>
        </p:nvSpPr>
        <p:spPr>
          <a:xfrm>
            <a:off x="573263" y="5880053"/>
            <a:ext cx="6599027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5.) Use a time-integration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(Runge-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Kutta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IMEX-RK, …)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Grafik 1">
            <a:extLst>
              <a:ext uri="{FF2B5EF4-FFF2-40B4-BE49-F238E27FC236}">
                <a16:creationId xmlns:a16="http://schemas.microsoft.com/office/drawing/2014/main" id="{E4AA5DC5-160F-4BCC-BC25-F8F04CB0CD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557489" y="5094909"/>
            <a:ext cx="1151640" cy="1119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675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371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>
            <a:extLst>
              <a:ext uri="{FF2B5EF4-FFF2-40B4-BE49-F238E27FC236}">
                <a16:creationId xmlns:a16="http://schemas.microsoft.com/office/drawing/2014/main" id="{B16BA3A4-4C85-4202-998E-35D20E1BCC9B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CustomShape 2">
            <a:extLst>
              <a:ext uri="{FF2B5EF4-FFF2-40B4-BE49-F238E27FC236}">
                <a16:creationId xmlns:a16="http://schemas.microsoft.com/office/drawing/2014/main" id="{363F5898-FC57-406B-B595-EEE85A110228}"/>
              </a:ext>
            </a:extLst>
          </p:cNvPr>
          <p:cNvSpPr/>
          <p:nvPr/>
        </p:nvSpPr>
        <p:spPr>
          <a:xfrm>
            <a:off x="8283575" y="6381750"/>
            <a:ext cx="46513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22A9B0-4AC0-480B-945B-2B7D8BC2CAED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alt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6" name="CustomShape 3">
            <a:extLst>
              <a:ext uri="{FF2B5EF4-FFF2-40B4-BE49-F238E27FC236}">
                <a16:creationId xmlns:a16="http://schemas.microsoft.com/office/drawing/2014/main" id="{8A1C963B-4880-43BB-8A61-38541366659F}"/>
              </a:ext>
            </a:extLst>
          </p:cNvPr>
          <p:cNvSpPr/>
          <p:nvPr/>
        </p:nvSpPr>
        <p:spPr>
          <a:xfrm>
            <a:off x="467420" y="1124744"/>
            <a:ext cx="8209160" cy="5092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lvl1pPr marL="285750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BRIDGE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asic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esearch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DG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xtension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BRIDGE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 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informal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DWD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started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~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2020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Staff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 Baldauf</a:t>
            </a:r>
            <a:r>
              <a:rPr lang="de-DE" altLang="de-DE" i="1" dirty="0">
                <a:solidFill>
                  <a:srgbClr val="000000"/>
                </a:solidFill>
              </a:rPr>
              <a:t>, F. Prill, D. Reinert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Goals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develop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prototype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Discontinuous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Galerkin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(DG)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discretization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3D Euler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(‚DG-HEVI 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sphere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‘)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together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minimal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parameterizations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ICON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infrastructure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parallelisation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via YAXT, I/O, ...) 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object-orientation and use of standard software (e.g. YAC coupler, ...)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→ BRIDGE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 intermediate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full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fledged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ICON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implementation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285750" marR="0" lvl="0" indent="-2841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solidFill>
                  <a:srgbClr val="000000"/>
                </a:solidFill>
              </a:rPr>
              <a:t>	</a:t>
            </a:r>
            <a:r>
              <a:rPr lang="de-DE" altLang="de-DE" dirty="0" err="1">
                <a:solidFill>
                  <a:srgbClr val="000000"/>
                </a:solidFill>
              </a:rPr>
              <a:t>Later</a:t>
            </a:r>
            <a:r>
              <a:rPr lang="de-DE" altLang="de-DE" dirty="0">
                <a:solidFill>
                  <a:srgbClr val="000000"/>
                </a:solidFill>
              </a:rPr>
              <a:t> on (</a:t>
            </a:r>
            <a:r>
              <a:rPr lang="de-DE" altLang="de-DE" dirty="0" err="1">
                <a:solidFill>
                  <a:srgbClr val="000000"/>
                </a:solidFill>
              </a:rPr>
              <a:t>starting</a:t>
            </a:r>
            <a:r>
              <a:rPr lang="de-DE" altLang="de-DE" dirty="0">
                <a:solidFill>
                  <a:srgbClr val="000000"/>
                </a:solidFill>
              </a:rPr>
              <a:t> ~2025 ?), </a:t>
            </a:r>
            <a:r>
              <a:rPr lang="de-DE" altLang="de-DE" dirty="0" err="1">
                <a:solidFill>
                  <a:srgbClr val="000000"/>
                </a:solidFill>
              </a:rPr>
              <a:t>the</a:t>
            </a:r>
            <a:r>
              <a:rPr lang="de-DE" altLang="de-DE" dirty="0">
                <a:solidFill>
                  <a:srgbClr val="000000"/>
                </a:solidFill>
              </a:rPr>
              <a:t> BRIDGE code will </a:t>
            </a:r>
            <a:r>
              <a:rPr lang="de-DE" altLang="de-DE" dirty="0" err="1">
                <a:solidFill>
                  <a:srgbClr val="000000"/>
                </a:solidFill>
              </a:rPr>
              <a:t>serve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as</a:t>
            </a:r>
            <a:r>
              <a:rPr lang="de-DE" altLang="de-DE" dirty="0">
                <a:solidFill>
                  <a:srgbClr val="000000"/>
                </a:solidFill>
              </a:rPr>
              <a:t> a code </a:t>
            </a:r>
            <a:r>
              <a:rPr lang="de-DE" altLang="de-DE" dirty="0" err="1">
                <a:solidFill>
                  <a:srgbClr val="000000"/>
                </a:solidFill>
              </a:rPr>
              <a:t>base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for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the</a:t>
            </a:r>
            <a:r>
              <a:rPr lang="de-DE" altLang="de-DE" dirty="0">
                <a:solidFill>
                  <a:srgbClr val="000000"/>
                </a:solidFill>
              </a:rPr>
              <a:t> final </a:t>
            </a:r>
            <a:r>
              <a:rPr lang="de-DE" altLang="de-DE" b="1" dirty="0">
                <a:solidFill>
                  <a:srgbClr val="000000"/>
                </a:solidFill>
              </a:rPr>
              <a:t>ICON-DG </a:t>
            </a:r>
            <a:r>
              <a:rPr lang="de-DE" altLang="de-DE" b="1" dirty="0" err="1">
                <a:solidFill>
                  <a:srgbClr val="000000"/>
                </a:solidFill>
              </a:rPr>
              <a:t>model</a:t>
            </a:r>
            <a:r>
              <a:rPr lang="de-DE" altLang="de-DE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F15501C8-F6BB-37C4-5A0C-A9D52BFDB714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9E7540A-62F0-4785-86AF-273C113640C8}"/>
              </a:ext>
            </a:extLst>
          </p:cNvPr>
          <p:cNvSpPr txBox="1"/>
          <p:nvPr/>
        </p:nvSpPr>
        <p:spPr>
          <a:xfrm>
            <a:off x="665312" y="1024069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Euler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equations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covariant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form)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836C15-27E8-428F-AE23-1544399EBEF7}"/>
              </a:ext>
            </a:extLst>
          </p:cNvPr>
          <p:cNvSpPr txBox="1"/>
          <p:nvPr/>
        </p:nvSpPr>
        <p:spPr>
          <a:xfrm>
            <a:off x="957285" y="152120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Continuity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E82FF8-1BE7-411C-AEFB-8999B8939004}"/>
              </a:ext>
            </a:extLst>
          </p:cNvPr>
          <p:cNvSpPr txBox="1"/>
          <p:nvPr/>
        </p:nvSpPr>
        <p:spPr>
          <a:xfrm>
            <a:off x="957285" y="2240147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Momentum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FCFA9E-A3E9-4BE4-BBF6-DBE3F93CF0C0}"/>
              </a:ext>
            </a:extLst>
          </p:cNvPr>
          <p:cNvSpPr txBox="1"/>
          <p:nvPr/>
        </p:nvSpPr>
        <p:spPr>
          <a:xfrm>
            <a:off x="957285" y="3392397"/>
            <a:ext cx="58742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Energy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budget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Variant 1: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weighted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potential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temperature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Variant 2: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total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density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817790-798A-4938-8112-164CBC5E8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602" y="5155577"/>
            <a:ext cx="2225233" cy="60355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0AF3D9-B895-4E5D-8217-D0304AFF6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602" y="4245223"/>
            <a:ext cx="1603387" cy="6096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2F4E1D8-62BB-4881-A8BC-5FD14A359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133" y="3977311"/>
            <a:ext cx="707197" cy="3231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9B04F1E-01EF-47C8-B429-41468649F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46" y="1490185"/>
            <a:ext cx="1512168" cy="5198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311C88F-C5CB-45A2-9453-C51723124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50" y="1567417"/>
            <a:ext cx="1051332" cy="32311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58F8300-BAF9-46FE-AD47-CF5BEA3C9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46" y="2183941"/>
            <a:ext cx="2076758" cy="5862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05F13D9-2286-4508-8CF5-3483704B6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75" y="2797447"/>
            <a:ext cx="2236510" cy="62514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4C35A342-AAA2-44B3-808C-AA570BE3A552}"/>
              </a:ext>
            </a:extLst>
          </p:cNvPr>
          <p:cNvSpPr txBox="1"/>
          <p:nvPr/>
        </p:nvSpPr>
        <p:spPr>
          <a:xfrm>
            <a:off x="5132970" y="4749652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=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0" lang="de-DE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kin</a:t>
            </a:r>
            <a:r>
              <a:rPr kumimoji="0" lang="de-DE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+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0" lang="de-DE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pot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+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kumimoji="0" lang="de-DE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int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0DED56B-BBAD-4117-81F6-17746297A6B1}"/>
              </a:ext>
            </a:extLst>
          </p:cNvPr>
          <p:cNvSpPr txBox="1"/>
          <p:nvPr/>
        </p:nvSpPr>
        <p:spPr>
          <a:xfrm>
            <a:off x="5489550" y="432292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=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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CB37E4-A0CB-4FB4-96C9-BA7954944144}"/>
              </a:ext>
            </a:extLst>
          </p:cNvPr>
          <p:cNvSpPr txBox="1"/>
          <p:nvPr/>
        </p:nvSpPr>
        <p:spPr>
          <a:xfrm>
            <a:off x="5673181" y="525344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=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</a:t>
            </a:r>
            <a:r>
              <a:rPr kumimoji="0" lang="de-DE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Times New Roman" panose="02020603050405020304" pitchFamily="18" charset="0"/>
              </a:rPr>
              <a:t>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Symbol" panose="05050102010706020507" pitchFamily="18" charset="2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50FC5F5-F361-42AE-89A1-DF7D305157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34" y="2920269"/>
            <a:ext cx="3019845" cy="379499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9F3422E2-A4BB-A0B4-3BAA-BF7D44888EF9}"/>
              </a:ext>
            </a:extLst>
          </p:cNvPr>
          <p:cNvSpPr/>
          <p:nvPr/>
        </p:nvSpPr>
        <p:spPr>
          <a:xfrm>
            <a:off x="4572000" y="6381750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C1FFA1EC-6AE2-B079-C9E7-711EE0842B56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3D3260A6-DEC3-5D44-A8FF-7499C59CD77B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B45BD-BC14-4435-A485-C44B48A8FE8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508FB9B-26F3-4E5F-A096-5F418F7F3D1A}"/>
              </a:ext>
            </a:extLst>
          </p:cNvPr>
          <p:cNvSpPr txBox="1"/>
          <p:nvPr/>
        </p:nvSpPr>
        <p:spPr>
          <a:xfrm>
            <a:off x="678565" y="5932554"/>
            <a:ext cx="441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case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</a:t>
            </a:r>
            <a:r>
              <a:rPr kumimoji="0" lang="de-DE" sz="18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kumimoji="0" lang="de-DE" sz="18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+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kumimoji="0" lang="de-DE" sz="18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ik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diffus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Wingdings" panose="05000000000000000000" pitchFamily="2" charset="2"/>
              </a:rPr>
              <a:t> , …</a:t>
            </a:r>
            <a:endParaRPr kumimoji="0" lang="de-DE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42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87C0C-4103-4BEC-83D2-C13D97D4A926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450911" y="1046439"/>
            <a:ext cx="7009396" cy="48921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Sequence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coordinates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and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their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transformations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BRIDGE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1.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Geographical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coordinate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external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data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and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general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I/O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purposes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2.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Local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gnomonial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coordinate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maps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 </a:t>
            </a:r>
            <a:r>
              <a:rPr kumimoji="0" lang="de-DE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spherical</a:t>
            </a: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</a:t>
            </a: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ellipsoidal</a:t>
            </a: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just </a:t>
            </a: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E10019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flat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triangle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unit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triangle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covariant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form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eqns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(Ricci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tensor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calculus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avoids any singularity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both in coordinates and in base vectors!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~ concept of a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differentiable manifold (</a:t>
            </a:r>
            <a:r>
              <a:rPr kumimoji="0" lang="en-US" sz="14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Baldauf (2020) JCP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3. Unit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coordinate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affine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trafo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.,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compatible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standard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FE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codes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4. Terrain-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following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coordinate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treat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strong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conservation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form (</a:t>
            </a:r>
            <a:r>
              <a:rPr kumimoji="0" lang="de-DE" sz="14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Baldauf (2021) JCP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5.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Submapping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coordinate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affine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trafo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.,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reduce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number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flux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transf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at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edges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88" name="Grafik 5"/>
          <p:cNvPicPr/>
          <p:nvPr/>
        </p:nvPicPr>
        <p:blipFill>
          <a:blip r:embed="rId2"/>
          <a:stretch/>
        </p:blipFill>
        <p:spPr>
          <a:xfrm>
            <a:off x="4943417" y="994216"/>
            <a:ext cx="3672408" cy="2677206"/>
          </a:xfrm>
          <a:prstGeom prst="rect">
            <a:avLst/>
          </a:prstGeom>
          <a:ln>
            <a:noFill/>
          </a:ln>
        </p:spPr>
      </p:pic>
      <p:pic>
        <p:nvPicPr>
          <p:cNvPr id="189" name="Grafik 6"/>
          <p:cNvPicPr/>
          <p:nvPr/>
        </p:nvPicPr>
        <p:blipFill>
          <a:blip r:embed="rId3"/>
          <a:srcRect t="44801" r="46431" b="22422"/>
          <a:stretch/>
        </p:blipFill>
        <p:spPr>
          <a:xfrm>
            <a:off x="7183298" y="4604634"/>
            <a:ext cx="1440312" cy="1222220"/>
          </a:xfrm>
          <a:prstGeom prst="rect">
            <a:avLst/>
          </a:prstGeom>
          <a:ln>
            <a:noFill/>
          </a:ln>
        </p:spPr>
      </p:pic>
      <p:sp>
        <p:nvSpPr>
          <p:cNvPr id="194" name="CustomShape 8"/>
          <p:cNvSpPr/>
          <p:nvPr/>
        </p:nvSpPr>
        <p:spPr>
          <a:xfrm>
            <a:off x="7903454" y="3995475"/>
            <a:ext cx="608862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affine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trafo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95" name="CustomShape 9"/>
          <p:cNvSpPr/>
          <p:nvPr/>
        </p:nvSpPr>
        <p:spPr>
          <a:xfrm>
            <a:off x="7821992" y="4492564"/>
            <a:ext cx="459448" cy="53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11"/>
          <p:cNvSpPr/>
          <p:nvPr/>
        </p:nvSpPr>
        <p:spPr>
          <a:xfrm>
            <a:off x="5184000" y="5832000"/>
            <a:ext cx="180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3" name="Gerade Verbindung mit Pfeil 2"/>
          <p:cNvCxnSpPr/>
          <p:nvPr/>
        </p:nvCxnSpPr>
        <p:spPr>
          <a:xfrm flipH="1">
            <a:off x="7906823" y="3745896"/>
            <a:ext cx="9185" cy="1110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059053FB-0DE8-DC54-EE75-4DDF0E8F1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221" y="3540029"/>
            <a:ext cx="1489580" cy="122222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E46CFA8-914F-42C7-89D9-A98412A08A9E}"/>
              </a:ext>
            </a:extLst>
          </p:cNvPr>
          <p:cNvSpPr txBox="1"/>
          <p:nvPr/>
        </p:nvSpPr>
        <p:spPr>
          <a:xfrm>
            <a:off x="1847698" y="6039460"/>
            <a:ext cx="309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Remark</a:t>
            </a:r>
            <a:r>
              <a:rPr lang="de-DE" sz="120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</a:t>
            </a:r>
            <a:r>
              <a:rPr lang="de-DE" sz="1200" dirty="0">
                <a:solidFill>
                  <a:prstClr val="black"/>
                </a:solidFill>
              </a:rPr>
              <a:t> = </a:t>
            </a:r>
            <a:r>
              <a:rPr lang="de-DE" sz="1200" dirty="0">
                <a:solidFill>
                  <a:prstClr val="black"/>
                </a:solidFill>
                <a:sym typeface="Symbol" panose="05050102010706020507" pitchFamily="18" charset="2"/>
              </a:rPr>
              <a:t>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</a:t>
            </a:r>
            <a:r>
              <a:rPr lang="de-DE" sz="1200" dirty="0">
                <a:solidFill>
                  <a:prstClr val="black"/>
                </a:solidFill>
                <a:sym typeface="Symbol" panose="05050102010706020507" pitchFamily="18" charset="2"/>
              </a:rPr>
              <a:t> separates </a:t>
            </a:r>
            <a:r>
              <a:rPr lang="de-DE" sz="1200" dirty="0" err="1">
                <a:solidFill>
                  <a:prstClr val="black"/>
                </a:solidFill>
                <a:sym typeface="Symbol" panose="05050102010706020507" pitchFamily="18" charset="2"/>
              </a:rPr>
              <a:t>into</a:t>
            </a:r>
            <a:r>
              <a:rPr lang="de-DE" sz="1200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de-DE" sz="1200" dirty="0">
                <a:solidFill>
                  <a:prstClr val="black"/>
                </a:solidFill>
                <a:sym typeface="Symbol" panose="05050102010706020507" pitchFamily="18" charset="2"/>
              </a:rPr>
              <a:t>(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de-DE" sz="1200" baseline="30000" dirty="0">
                <a:solidFill>
                  <a:prstClr val="black"/>
                </a:solidFill>
                <a:sym typeface="Symbol" panose="05050102010706020507" pitchFamily="18" charset="2"/>
              </a:rPr>
              <a:t>1</a:t>
            </a:r>
            <a:r>
              <a:rPr lang="de-DE" sz="1200" dirty="0">
                <a:solidFill>
                  <a:prstClr val="black"/>
                </a:solidFill>
                <a:sym typeface="Symbol" panose="05050102010706020507" pitchFamily="18" charset="2"/>
              </a:rPr>
              <a:t>,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de-DE" sz="1200" baseline="30000" dirty="0">
                <a:solidFill>
                  <a:prstClr val="black"/>
                </a:solidFill>
                <a:sym typeface="Symbol" panose="05050102010706020507" pitchFamily="18" charset="2"/>
              </a:rPr>
              <a:t>2</a:t>
            </a:r>
            <a:r>
              <a:rPr lang="de-DE" sz="1200" dirty="0">
                <a:solidFill>
                  <a:prstClr val="black"/>
                </a:solidFill>
                <a:sym typeface="Symbol" panose="05050102010706020507" pitchFamily="18" charset="2"/>
              </a:rPr>
              <a:t>) 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</a:t>
            </a:r>
            <a:r>
              <a:rPr lang="de-DE" sz="1200" dirty="0">
                <a:solidFill>
                  <a:prstClr val="black"/>
                </a:solidFill>
                <a:sym typeface="Symbol" panose="05050102010706020507" pitchFamily="18" charset="2"/>
              </a:rPr>
              <a:t>(</a:t>
            </a:r>
            <a:r>
              <a:rPr lang="de-DE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de-DE" sz="1200" baseline="30000" dirty="0">
                <a:solidFill>
                  <a:prstClr val="black"/>
                </a:solidFill>
                <a:sym typeface="Symbol" panose="05050102010706020507" pitchFamily="18" charset="2"/>
              </a:rPr>
              <a:t>3</a:t>
            </a:r>
            <a:r>
              <a:rPr lang="de-DE" sz="1200" dirty="0">
                <a:solidFill>
                  <a:prstClr val="black"/>
                </a:solidFill>
                <a:sym typeface="Symbol" panose="05050102010706020507" pitchFamily="18" charset="2"/>
              </a:rPr>
              <a:t>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8610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AE01EF7-8098-4A40-8F1E-CBD680943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4" b="19830"/>
          <a:stretch/>
        </p:blipFill>
        <p:spPr>
          <a:xfrm>
            <a:off x="2968300" y="3861048"/>
            <a:ext cx="5852172" cy="244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1BE4D5-17AA-4907-A086-D2F04DB63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6" b="20318"/>
          <a:stretch/>
        </p:blipFill>
        <p:spPr>
          <a:xfrm>
            <a:off x="2987824" y="1340768"/>
            <a:ext cx="5852172" cy="2412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467AA33-93E8-46C8-905B-F2AE1F871315}"/>
              </a:ext>
            </a:extLst>
          </p:cNvPr>
          <p:cNvSpPr txBox="1"/>
          <p:nvPr/>
        </p:nvSpPr>
        <p:spPr>
          <a:xfrm>
            <a:off x="644454" y="4293096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Periodic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BCs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5F8DB68-C963-4910-9C70-A4AD21061B72}"/>
              </a:ext>
            </a:extLst>
          </p:cNvPr>
          <p:cNvSpPr txBox="1"/>
          <p:nvPr/>
        </p:nvSpPr>
        <p:spPr>
          <a:xfrm>
            <a:off x="611560" y="1700808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Inflow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conditions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U=10m/s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79CF9FA4-7600-4144-B1F9-DA6B30677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980728"/>
            <a:ext cx="6628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Schaer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et al. (2002) MWR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case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5b: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kumimoji="0" lang="de-DE" altLang="de-DE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0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=10m/s,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=0.01 1/s,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=5 km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77B453E-AF0F-436E-A767-574490635826}"/>
              </a:ext>
            </a:extLst>
          </p:cNvPr>
          <p:cNvSpPr txBox="1"/>
          <p:nvPr/>
        </p:nvSpPr>
        <p:spPr>
          <a:xfrm>
            <a:off x="179512" y="2505670"/>
            <a:ext cx="3121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Slightly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improve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similarity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analytic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solution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black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lines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FAE035-525D-41A6-8FAD-CA87AA13563F}"/>
              </a:ext>
            </a:extLst>
          </p:cNvPr>
          <p:cNvSpPr txBox="1"/>
          <p:nvPr/>
        </p:nvSpPr>
        <p:spPr>
          <a:xfrm>
            <a:off x="467544" y="29200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Linear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flow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over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mountains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50B149ED-6C24-B37C-7D6D-459A45437635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AA433628-F1F1-0EAA-9CF6-35F2F21B1087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034145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feld 3">
            <a:extLst>
              <a:ext uri="{FF2B5EF4-FFF2-40B4-BE49-F238E27FC236}">
                <a16:creationId xmlns:a16="http://schemas.microsoft.com/office/drawing/2014/main" id="{56680DEC-C082-43E8-B12A-6FE1B829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017588"/>
            <a:ext cx="750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Flow over mountains with steep slopes and vertical grid stretching</a:t>
            </a:r>
          </a:p>
        </p:txBody>
      </p:sp>
      <p:sp>
        <p:nvSpPr>
          <p:cNvPr id="86021" name="Textfeld 4">
            <a:extLst>
              <a:ext uri="{FF2B5EF4-FFF2-40B4-BE49-F238E27FC236}">
                <a16:creationId xmlns:a16="http://schemas.microsoft.com/office/drawing/2014/main" id="{A8668306-62D6-4F90-B14B-A8B468E2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363663"/>
            <a:ext cx="7108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Schaer et al. (2002) MWR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test case 5b: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kumimoji="0" lang="de-DE" altLang="de-DE" sz="1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0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=10m/s,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=0.01 1/s, but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=10km</a:t>
            </a:r>
          </a:p>
        </p:txBody>
      </p:sp>
      <p:sp>
        <p:nvSpPr>
          <p:cNvPr id="86022" name="Textfeld 3">
            <a:extLst>
              <a:ext uri="{FF2B5EF4-FFF2-40B4-BE49-F238E27FC236}">
                <a16:creationId xmlns:a16="http://schemas.microsoft.com/office/drawing/2014/main" id="{77A6F6E2-B76E-476D-838D-E032DC8B9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00" y="5616000"/>
            <a:ext cx="8734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HEVI-DG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simulation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(4</a:t>
            </a:r>
            <a:r>
              <a:rPr kumimoji="0" lang="de-DE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order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remains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even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steeper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slopes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! 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Baldauf, 2021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avoid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instability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trong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gravity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wave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breaking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vertically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implicit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diffusion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with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K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=100 m²/s was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used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6023" name="Textfeld 2">
            <a:extLst>
              <a:ext uri="{FF2B5EF4-FFF2-40B4-BE49-F238E27FC236}">
                <a16:creationId xmlns:a16="http://schemas.microsoft.com/office/drawing/2014/main" id="{7F278E51-CAEE-4C33-B816-C2522EBDB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340000"/>
            <a:ext cx="1604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 4000m,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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= 58°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6026" name="Rechteck 13">
            <a:extLst>
              <a:ext uri="{FF2B5EF4-FFF2-40B4-BE49-F238E27FC236}">
                <a16:creationId xmlns:a16="http://schemas.microsoft.com/office/drawing/2014/main" id="{AC0124AC-905C-4B03-BB0C-2466EE16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5006975"/>
            <a:ext cx="8277225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6027" name="Textfeld 1">
            <a:extLst>
              <a:ext uri="{FF2B5EF4-FFF2-40B4-BE49-F238E27FC236}">
                <a16:creationId xmlns:a16="http://schemas.microsoft.com/office/drawing/2014/main" id="{DA37A3F0-1D5A-4981-BF7E-3EDB6FD3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220000"/>
            <a:ext cx="780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=4 km;  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vertical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stretching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min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~46m,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~736m, </a:t>
            </a:r>
            <a:r>
              <a:rPr kumimoji="0" lang="de-DE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lowest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QP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~10.3m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2C3656-C111-42BF-9819-522E7DCA8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14117"/>
          <a:stretch/>
        </p:blipFill>
        <p:spPr>
          <a:xfrm>
            <a:off x="2808000" y="1872000"/>
            <a:ext cx="5266955" cy="3175105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220853F9-F2EE-086D-A23F-61900F0B178A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4E6C2111-9BC7-1793-00AD-83CC57C4574C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80943620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feld 3">
            <a:extLst>
              <a:ext uri="{FF2B5EF4-FFF2-40B4-BE49-F238E27FC236}">
                <a16:creationId xmlns:a16="http://schemas.microsoft.com/office/drawing/2014/main" id="{56680DEC-C082-43E8-B12A-6FE1B829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017588"/>
            <a:ext cx="750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Flow over mountains with steep slopes and vertical grid stretching</a:t>
            </a:r>
          </a:p>
        </p:txBody>
      </p:sp>
      <p:sp>
        <p:nvSpPr>
          <p:cNvPr id="86021" name="Textfeld 4">
            <a:extLst>
              <a:ext uri="{FF2B5EF4-FFF2-40B4-BE49-F238E27FC236}">
                <a16:creationId xmlns:a16="http://schemas.microsoft.com/office/drawing/2014/main" id="{A8668306-62D6-4F90-B14B-A8B468E2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363663"/>
            <a:ext cx="7108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Schaer et al. (2002) MWR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test case 5b: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kumimoji="0" lang="de-DE" altLang="de-DE" sz="1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0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=10m/s,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=0.01 1/s, but </a:t>
            </a: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=10km</a:t>
            </a:r>
          </a:p>
        </p:txBody>
      </p:sp>
      <p:sp>
        <p:nvSpPr>
          <p:cNvPr id="86022" name="Textfeld 3">
            <a:extLst>
              <a:ext uri="{FF2B5EF4-FFF2-40B4-BE49-F238E27FC236}">
                <a16:creationId xmlns:a16="http://schemas.microsoft.com/office/drawing/2014/main" id="{77A6F6E2-B76E-476D-838D-E032DC8B9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00" y="5616000"/>
            <a:ext cx="8734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HEVI-DG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simulation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(4</a:t>
            </a:r>
            <a:r>
              <a:rPr kumimoji="0" lang="de-DE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order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remains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even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steeper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slopes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! 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Baldauf, 2021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avoid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instability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trong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gravity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wave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breaking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vertically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implicit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diffusion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with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K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=100 m²/s was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used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6026" name="Rechteck 13">
            <a:extLst>
              <a:ext uri="{FF2B5EF4-FFF2-40B4-BE49-F238E27FC236}">
                <a16:creationId xmlns:a16="http://schemas.microsoft.com/office/drawing/2014/main" id="{AC0124AC-905C-4B03-BB0C-2466EE16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5006975"/>
            <a:ext cx="8277225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6027" name="Textfeld 1">
            <a:extLst>
              <a:ext uri="{FF2B5EF4-FFF2-40B4-BE49-F238E27FC236}">
                <a16:creationId xmlns:a16="http://schemas.microsoft.com/office/drawing/2014/main" id="{DA37A3F0-1D5A-4981-BF7E-3EDB6FD3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220000"/>
            <a:ext cx="780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=4 km;  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vertical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stretching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min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~46m,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~736m, </a:t>
            </a:r>
            <a:r>
              <a:rPr kumimoji="0" lang="de-DE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lowest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QP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~10.3m</a:t>
            </a:r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562AEED4-A201-4335-8D25-ACFB7B6E9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0" y="2340000"/>
            <a:ext cx="1604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 6000m,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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= 67°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52F1CF0-7E1F-42E6-A3FE-9D0E44F4B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14117"/>
          <a:stretch/>
        </p:blipFill>
        <p:spPr>
          <a:xfrm>
            <a:off x="2808000" y="1872000"/>
            <a:ext cx="5266955" cy="3175105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8BF8FFE5-D18D-7700-189B-B08EE10134CC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E3C5C1B4-1F03-CC18-1CCC-D83934F8DEF5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8573776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feld 3">
            <a:extLst>
              <a:ext uri="{FF2B5EF4-FFF2-40B4-BE49-F238E27FC236}">
                <a16:creationId xmlns:a16="http://schemas.microsoft.com/office/drawing/2014/main" id="{56680DEC-C082-43E8-B12A-6FE1B829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017588"/>
            <a:ext cx="750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Flow over mountains with steep slopes and vertical grid stretching</a:t>
            </a:r>
          </a:p>
        </p:txBody>
      </p:sp>
      <p:sp>
        <p:nvSpPr>
          <p:cNvPr id="86021" name="Textfeld 4">
            <a:extLst>
              <a:ext uri="{FF2B5EF4-FFF2-40B4-BE49-F238E27FC236}">
                <a16:creationId xmlns:a16="http://schemas.microsoft.com/office/drawing/2014/main" id="{A8668306-62D6-4F90-B14B-A8B468E2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363663"/>
            <a:ext cx="7108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Schaer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et al. (2002) MWR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case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5b: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</a:t>
            </a:r>
            <a:r>
              <a:rPr kumimoji="0" lang="de-DE" altLang="de-DE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0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=10m/s,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=0.01 1/s, but </a:t>
            </a:r>
            <a:r>
              <a:rPr kumimoji="0" lang="de-DE" alt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=10km</a:t>
            </a:r>
          </a:p>
        </p:txBody>
      </p:sp>
      <p:sp>
        <p:nvSpPr>
          <p:cNvPr id="86022" name="Textfeld 3">
            <a:extLst>
              <a:ext uri="{FF2B5EF4-FFF2-40B4-BE49-F238E27FC236}">
                <a16:creationId xmlns:a16="http://schemas.microsoft.com/office/drawing/2014/main" id="{77A6F6E2-B76E-476D-838D-E032DC8B9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00" y="5616000"/>
            <a:ext cx="8734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HEVI-DG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simulation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(4</a:t>
            </a:r>
            <a:r>
              <a:rPr kumimoji="0" lang="de-DE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order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remains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stable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even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steeper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slopes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! 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Baldauf, 2021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avoid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instability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trong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gravity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wave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breaking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,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vertically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implicit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diffusion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with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K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=100 m²/s was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used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6024" name="Textfeld 2">
            <a:extLst>
              <a:ext uri="{FF2B5EF4-FFF2-40B4-BE49-F238E27FC236}">
                <a16:creationId xmlns:a16="http://schemas.microsoft.com/office/drawing/2014/main" id="{8E32E888-B701-4991-ACCB-84CA22D9B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340000"/>
            <a:ext cx="1604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= 8000m,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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 = 72°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6026" name="Rechteck 13">
            <a:extLst>
              <a:ext uri="{FF2B5EF4-FFF2-40B4-BE49-F238E27FC236}">
                <a16:creationId xmlns:a16="http://schemas.microsoft.com/office/drawing/2014/main" id="{AC0124AC-905C-4B03-BB0C-2466EE16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5006975"/>
            <a:ext cx="8277225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6027" name="Textfeld 1">
            <a:extLst>
              <a:ext uri="{FF2B5EF4-FFF2-40B4-BE49-F238E27FC236}">
                <a16:creationId xmlns:a16="http://schemas.microsoft.com/office/drawing/2014/main" id="{DA37A3F0-1D5A-4981-BF7E-3EDB6FD3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00" y="5220000"/>
            <a:ext cx="780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=4 km;  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vertical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grid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stretching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min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~46m,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  <a:sym typeface="Symbol" panose="05050102010706020507" pitchFamily="18" charset="2"/>
              </a:rPr>
              <a:t>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max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~736m, </a:t>
            </a:r>
            <a:r>
              <a:rPr kumimoji="0" lang="de-DE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</a:t>
            </a:r>
            <a:r>
              <a:rPr kumimoji="0" lang="de-DE" alt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lowest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QP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~10.3m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34D8BC-48C6-48AD-9FA8-89C2BA8AB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14117"/>
          <a:stretch/>
        </p:blipFill>
        <p:spPr>
          <a:xfrm>
            <a:off x="2808000" y="1872000"/>
            <a:ext cx="5266955" cy="3175105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B7014B2B-8D8D-7E75-0C8C-34DCD62477B0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DCBA78F3-C2BB-D7AD-DB5B-53E57360E865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6001350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637200" y="1052640"/>
            <a:ext cx="576674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Discontinuous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(DG)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methods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a </a:t>
            </a:r>
            <a:r>
              <a:rPr kumimoji="0" lang="de-DE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nutshell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0" name="Picture 2" descr="D:\Work\Projekte\Veranstaltungen\2013\130902_EZMW-Seminar_Reading\DG_1.gif"/>
          <p:cNvPicPr/>
          <p:nvPr/>
        </p:nvPicPr>
        <p:blipFill>
          <a:blip r:embed="rId2"/>
          <a:stretch/>
        </p:blipFill>
        <p:spPr>
          <a:xfrm>
            <a:off x="971600" y="1506724"/>
            <a:ext cx="3985560" cy="52308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D:\Work\Projekte\Veranstaltungen\2013\130902_EZMW-Seminar_Reading\Nair_abb9.2.gif"/>
          <p:cNvPicPr/>
          <p:nvPr/>
        </p:nvPicPr>
        <p:blipFill>
          <a:blip r:embed="rId3"/>
          <a:stretch/>
        </p:blipFill>
        <p:spPr>
          <a:xfrm>
            <a:off x="5583285" y="2137296"/>
            <a:ext cx="2795040" cy="89928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796253" y="2986981"/>
            <a:ext cx="2951747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From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Nair et al. (2011)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‚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techniques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global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atm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models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'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573263" y="3106591"/>
            <a:ext cx="449351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Galerkin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approach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weak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formulation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573263" y="2105126"/>
            <a:ext cx="3511772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1.) Finite-element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representation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56" name="Picture 7" descr="D:\Work\Projekte\Veranstaltungen\2013\130902_EZMW-Seminar_Reading\DG_FE.gif"/>
          <p:cNvPicPr/>
          <p:nvPr/>
        </p:nvPicPr>
        <p:blipFill>
          <a:blip r:embed="rId4"/>
          <a:stretch/>
        </p:blipFill>
        <p:spPr>
          <a:xfrm>
            <a:off x="1222493" y="2422632"/>
            <a:ext cx="3039480" cy="685080"/>
          </a:xfrm>
          <a:prstGeom prst="rect">
            <a:avLst/>
          </a:prstGeom>
          <a:ln>
            <a:noFill/>
          </a:ln>
        </p:spPr>
      </p:pic>
      <p:sp>
        <p:nvSpPr>
          <p:cNvPr id="157" name="CustomShape 5"/>
          <p:cNvSpPr/>
          <p:nvPr/>
        </p:nvSpPr>
        <p:spPr>
          <a:xfrm>
            <a:off x="4572000" y="6381720"/>
            <a:ext cx="370944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5364088" y="1403074"/>
            <a:ext cx="3233434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e.g. 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Shu (1989) Math.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Comput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Cockburn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et al. (1989) JCP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	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Hesthaven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2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Warburton</a:t>
            </a:r>
            <a:r>
              <a:rPr kumimoji="0" lang="de-DE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(2008)</a:t>
            </a: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62" name="Grafik 1"/>
          <p:cNvPicPr/>
          <p:nvPr/>
        </p:nvPicPr>
        <p:blipFill>
          <a:blip r:embed="rId5"/>
          <a:stretch/>
        </p:blipFill>
        <p:spPr>
          <a:xfrm>
            <a:off x="974880" y="3544739"/>
            <a:ext cx="7306560" cy="632520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F805AAAE-F593-47DE-82E5-BA1F4E8C762C}"/>
              </a:ext>
            </a:extLst>
          </p:cNvPr>
          <p:cNvSpPr/>
          <p:nvPr/>
        </p:nvSpPr>
        <p:spPr>
          <a:xfrm>
            <a:off x="576478" y="4243796"/>
            <a:ext cx="452345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3.) Finite-volume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ingredient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numerical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flux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0DA206CF-F66E-491D-B0CA-E02E346F0D92}"/>
              </a:ext>
            </a:extLst>
          </p:cNvPr>
          <p:cNvSpPr/>
          <p:nvPr/>
        </p:nvSpPr>
        <p:spPr>
          <a:xfrm>
            <a:off x="1209240" y="5537050"/>
            <a:ext cx="277524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DejaVu Sans"/>
                <a:cs typeface="DejaVu Sans"/>
              </a:rPr>
              <a:t>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ODE-system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q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k</a:t>
            </a:r>
            <a:r>
              <a:rPr kumimoji="0" lang="de-DE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1" u="none" strike="noStrike" kern="1200" cap="none" spc="-1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jl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(</a:t>
            </a:r>
            <a:r>
              <a:rPr kumimoji="0" lang="de-DE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)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85A5D9D1-27FF-4A34-9ABC-D717A7839EF1}"/>
              </a:ext>
            </a:extLst>
          </p:cNvPr>
          <p:cNvSpPr/>
          <p:nvPr/>
        </p:nvSpPr>
        <p:spPr>
          <a:xfrm>
            <a:off x="577973" y="5132936"/>
            <a:ext cx="6331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4.)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Gaussian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quadrature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volume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surface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integrals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1" name="Picture 23" descr="M:\mbaldauf\Work\Projekte\Unbenannt.png">
            <a:extLst>
              <a:ext uri="{FF2B5EF4-FFF2-40B4-BE49-F238E27FC236}">
                <a16:creationId xmlns:a16="http://schemas.microsoft.com/office/drawing/2014/main" id="{53D08598-3962-4D48-81B6-708A3DB5A94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80000" y="4636624"/>
            <a:ext cx="5508000" cy="510480"/>
          </a:xfrm>
          <a:prstGeom prst="rect">
            <a:avLst/>
          </a:prstGeom>
          <a:ln>
            <a:noFill/>
          </a:ln>
        </p:spPr>
      </p:pic>
      <p:sp>
        <p:nvSpPr>
          <p:cNvPr id="22" name="CustomShape 9">
            <a:extLst>
              <a:ext uri="{FF2B5EF4-FFF2-40B4-BE49-F238E27FC236}">
                <a16:creationId xmlns:a16="http://schemas.microsoft.com/office/drawing/2014/main" id="{25B44A98-9921-4683-8EAB-112B7B304179}"/>
              </a:ext>
            </a:extLst>
          </p:cNvPr>
          <p:cNvSpPr/>
          <p:nvPr/>
        </p:nvSpPr>
        <p:spPr>
          <a:xfrm>
            <a:off x="573263" y="5880053"/>
            <a:ext cx="6599027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5.) Use a time-integration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(Runge-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Kutta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IMEX-RK, …)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Grafik 1">
            <a:extLst>
              <a:ext uri="{FF2B5EF4-FFF2-40B4-BE49-F238E27FC236}">
                <a16:creationId xmlns:a16="http://schemas.microsoft.com/office/drawing/2014/main" id="{E4AA5DC5-160F-4BCC-BC25-F8F04CB0CDF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557489" y="5094909"/>
            <a:ext cx="1151640" cy="1119960"/>
          </a:xfrm>
          <a:prstGeom prst="rect">
            <a:avLst/>
          </a:prstGeom>
          <a:ln>
            <a:noFill/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224091F-7712-463A-AC25-C60210947F9F}"/>
              </a:ext>
            </a:extLst>
          </p:cNvPr>
          <p:cNvSpPr txBox="1"/>
          <p:nvPr/>
        </p:nvSpPr>
        <p:spPr>
          <a:xfrm>
            <a:off x="5939501" y="2349666"/>
            <a:ext cx="307648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higher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order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discretization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F4055EB-56E7-47DA-BF84-AC45775E1FEE}"/>
              </a:ext>
            </a:extLst>
          </p:cNvPr>
          <p:cNvSpPr txBox="1"/>
          <p:nvPr/>
        </p:nvSpPr>
        <p:spPr>
          <a:xfrm>
            <a:off x="5733965" y="3138254"/>
            <a:ext cx="326403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works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unstructured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grids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4A9207C-0973-48AF-8BE5-596FB038EC8E}"/>
              </a:ext>
            </a:extLst>
          </p:cNvPr>
          <p:cNvSpPr txBox="1"/>
          <p:nvPr/>
        </p:nvSpPr>
        <p:spPr>
          <a:xfrm>
            <a:off x="6644471" y="3777888"/>
            <a:ext cx="23535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Local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conservation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9B03840-959B-42DC-89EA-0D488033D398}"/>
              </a:ext>
            </a:extLst>
          </p:cNvPr>
          <p:cNvSpPr txBox="1"/>
          <p:nvPr/>
        </p:nvSpPr>
        <p:spPr>
          <a:xfrm>
            <a:off x="5533941" y="4699111"/>
            <a:ext cx="348204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allows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explicit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integration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9EC2928-5414-4B10-9902-F3B443849A37}"/>
              </a:ext>
            </a:extLst>
          </p:cNvPr>
          <p:cNvSpPr txBox="1"/>
          <p:nvPr/>
        </p:nvSpPr>
        <p:spPr>
          <a:xfrm>
            <a:off x="5744449" y="5932843"/>
            <a:ext cx="327685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high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computational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6B9290F-0D4C-4172-A374-951F28A7187D}"/>
              </a:ext>
            </a:extLst>
          </p:cNvPr>
          <p:cNvSpPr txBox="1"/>
          <p:nvPr/>
        </p:nvSpPr>
        <p:spPr>
          <a:xfrm>
            <a:off x="5559589" y="5471802"/>
            <a:ext cx="345639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allows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massive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parallelisation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3D009DF-8449-4081-94D5-5BBC5BB238DB}"/>
              </a:ext>
            </a:extLst>
          </p:cNvPr>
          <p:cNvCxnSpPr>
            <a:cxnSpLocks/>
            <a:stCxn id="155" idx="3"/>
          </p:cNvCxnSpPr>
          <p:nvPr/>
        </p:nvCxnSpPr>
        <p:spPr>
          <a:xfrm>
            <a:off x="4085035" y="2289065"/>
            <a:ext cx="1783109" cy="25483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DC6BEFD6-5F2A-48BF-B335-DBF03CE72C5A}"/>
              </a:ext>
            </a:extLst>
          </p:cNvPr>
          <p:cNvCxnSpPr>
            <a:cxnSpLocks/>
          </p:cNvCxnSpPr>
          <p:nvPr/>
        </p:nvCxnSpPr>
        <p:spPr>
          <a:xfrm flipV="1">
            <a:off x="5006756" y="3516939"/>
            <a:ext cx="727209" cy="90901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D2D23441-A354-4341-9127-429AF944CB96}"/>
              </a:ext>
            </a:extLst>
          </p:cNvPr>
          <p:cNvCxnSpPr>
            <a:cxnSpLocks/>
            <a:stCxn id="155" idx="3"/>
          </p:cNvCxnSpPr>
          <p:nvPr/>
        </p:nvCxnSpPr>
        <p:spPr>
          <a:xfrm>
            <a:off x="4085035" y="2289065"/>
            <a:ext cx="1648930" cy="102340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70870FB1-18E3-4603-A575-769E07C86F9C}"/>
              </a:ext>
            </a:extLst>
          </p:cNvPr>
          <p:cNvCxnSpPr>
            <a:cxnSpLocks/>
          </p:cNvCxnSpPr>
          <p:nvPr/>
        </p:nvCxnSpPr>
        <p:spPr>
          <a:xfrm flipV="1">
            <a:off x="5006756" y="3999534"/>
            <a:ext cx="1574485" cy="42642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D85438F-B7A5-4CE6-B0A8-895DEFBF5BA7}"/>
              </a:ext>
            </a:extLst>
          </p:cNvPr>
          <p:cNvCxnSpPr>
            <a:cxnSpLocks/>
          </p:cNvCxnSpPr>
          <p:nvPr/>
        </p:nvCxnSpPr>
        <p:spPr>
          <a:xfrm>
            <a:off x="5006756" y="4425958"/>
            <a:ext cx="497840" cy="25325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7DF162DE-DFAD-4E4B-97B4-3BB89D6C2CF9}"/>
              </a:ext>
            </a:extLst>
          </p:cNvPr>
          <p:cNvCxnSpPr>
            <a:cxnSpLocks/>
          </p:cNvCxnSpPr>
          <p:nvPr/>
        </p:nvCxnSpPr>
        <p:spPr>
          <a:xfrm>
            <a:off x="4211322" y="5506609"/>
            <a:ext cx="1522643" cy="52988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136A10E8-DC44-42B2-A468-F92BE221EA6B}"/>
              </a:ext>
            </a:extLst>
          </p:cNvPr>
          <p:cNvCxnSpPr>
            <a:cxnSpLocks/>
          </p:cNvCxnSpPr>
          <p:nvPr/>
        </p:nvCxnSpPr>
        <p:spPr>
          <a:xfrm>
            <a:off x="4411666" y="4602559"/>
            <a:ext cx="1092930" cy="100214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8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7B1E992-242C-44F8-A617-C75BED3CBDCA}"/>
              </a:ext>
            </a:extLst>
          </p:cNvPr>
          <p:cNvSpPr txBox="1"/>
          <p:nvPr/>
        </p:nvSpPr>
        <p:spPr>
          <a:xfrm>
            <a:off x="395536" y="980728"/>
            <a:ext cx="862287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Exponential</a:t>
            </a:r>
            <a:r>
              <a:rPr lang="de-DE" b="1" dirty="0"/>
              <a:t> </a:t>
            </a:r>
            <a:r>
              <a:rPr lang="de-DE" b="1" dirty="0" err="1"/>
              <a:t>filter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(</a:t>
            </a:r>
            <a:r>
              <a:rPr lang="de-DE" b="1" dirty="0" err="1"/>
              <a:t>local</a:t>
            </a:r>
            <a:r>
              <a:rPr lang="de-DE" b="1" dirty="0"/>
              <a:t>) </a:t>
            </a:r>
            <a:r>
              <a:rPr lang="de-DE" b="1" dirty="0" err="1"/>
              <a:t>conservation</a:t>
            </a:r>
            <a:endParaRPr lang="de-DE" b="1" dirty="0"/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>
                <a:solidFill>
                  <a:srgbClr val="00B050"/>
                </a:solidFill>
              </a:rPr>
              <a:t>low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dissipation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sometimes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>
                <a:solidFill>
                  <a:schemeClr val="accent2"/>
                </a:solidFill>
              </a:rPr>
              <a:t>stability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problems</a:t>
            </a:r>
            <a:r>
              <a:rPr lang="de-DE" dirty="0">
                <a:solidFill>
                  <a:schemeClr val="accent2"/>
                </a:solidFill>
              </a:rPr>
              <a:t>.</a:t>
            </a:r>
          </a:p>
          <a:p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b="1" i="1" dirty="0" err="1">
                <a:solidFill>
                  <a:schemeClr val="tx2"/>
                </a:solidFill>
                <a:sym typeface="Wingdings" panose="05000000000000000000" pitchFamily="2" charset="2"/>
              </a:rPr>
              <a:t>Filtering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transform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amplitudes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an orthogonal </a:t>
            </a:r>
            <a:r>
              <a:rPr lang="de-DE" dirty="0" err="1">
                <a:sym typeface="Wingdings" panose="05000000000000000000" pitchFamily="2" charset="2"/>
              </a:rPr>
              <a:t>function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base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and </a:t>
            </a:r>
            <a:r>
              <a:rPr lang="de-DE" dirty="0" err="1">
                <a:sym typeface="Wingdings" panose="05000000000000000000" pitchFamily="2" charset="2"/>
              </a:rPr>
              <a:t>damp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ampl</a:t>
            </a:r>
            <a:r>
              <a:rPr lang="de-DE" dirty="0">
                <a:sym typeface="Wingdings" panose="05000000000000000000" pitchFamily="2" charset="2"/>
              </a:rPr>
              <a:t>.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dirty="0" err="1">
                <a:sym typeface="Wingdings" panose="05000000000000000000" pitchFamily="2" charset="2"/>
              </a:rPr>
              <a:t>according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polynomial </a:t>
            </a:r>
            <a:r>
              <a:rPr lang="de-DE" dirty="0" err="1">
                <a:sym typeface="Wingdings" panose="05000000000000000000" pitchFamily="2" charset="2"/>
              </a:rPr>
              <a:t>degree</a:t>
            </a:r>
            <a:r>
              <a:rPr lang="de-DE" dirty="0">
                <a:sym typeface="Wingdings" panose="05000000000000000000" pitchFamily="2" charset="2"/>
              </a:rPr>
              <a:t>.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This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done</a:t>
            </a:r>
            <a:r>
              <a:rPr lang="de-DE" dirty="0">
                <a:sym typeface="Wingdings" panose="05000000000000000000" pitchFamily="2" charset="2"/>
              </a:rPr>
              <a:t> after </a:t>
            </a:r>
            <a:r>
              <a:rPr lang="de-DE" dirty="0" err="1">
                <a:sym typeface="Wingdings" panose="05000000000000000000" pitchFamily="2" charset="2"/>
              </a:rPr>
              <a:t>every</a:t>
            </a:r>
            <a:r>
              <a:rPr lang="de-DE" dirty="0">
                <a:sym typeface="Wingdings" panose="05000000000000000000" pitchFamily="2" charset="2"/>
              </a:rPr>
              <a:t> (IMEX-)Runge-</a:t>
            </a:r>
            <a:r>
              <a:rPr lang="de-DE" dirty="0" err="1">
                <a:sym typeface="Wingdings" panose="05000000000000000000" pitchFamily="2" charset="2"/>
              </a:rPr>
              <a:t>Kutta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step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 err="1">
                <a:sym typeface="Wingdings" panose="05000000000000000000" pitchFamily="2" charset="2"/>
              </a:rPr>
              <a:t>filter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matrix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dirty="0"/>
              <a:t> =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dirty="0"/>
              <a:t> </a:t>
            </a:r>
            <a:r>
              <a:rPr lang="de-DE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dirty="0"/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baseline="30000" dirty="0"/>
              <a:t>-1</a:t>
            </a:r>
          </a:p>
          <a:p>
            <a:endParaRPr lang="de-DE" dirty="0"/>
          </a:p>
          <a:p>
            <a:r>
              <a:rPr lang="de-DE" dirty="0"/>
              <a:t>First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i="1" dirty="0">
                <a:sym typeface="Symbol" panose="05050102010706020507" pitchFamily="18" charset="2"/>
              </a:rPr>
              <a:t></a:t>
            </a:r>
            <a:r>
              <a:rPr lang="de-DE" i="1" baseline="-25000" dirty="0">
                <a:sym typeface="Symbol" panose="05050102010706020507" pitchFamily="18" charset="2"/>
              </a:rPr>
              <a:t>1</a:t>
            </a:r>
            <a:r>
              <a:rPr lang="de-DE" dirty="0">
                <a:sym typeface="Symbol" panose="05050102010706020507" pitchFamily="18" charset="2"/>
              </a:rPr>
              <a:t>=</a:t>
            </a:r>
            <a:r>
              <a:rPr lang="de-DE" dirty="0" err="1">
                <a:sym typeface="Symbol" panose="05050102010706020507" pitchFamily="18" charset="2"/>
              </a:rPr>
              <a:t>const</a:t>
            </a:r>
            <a:r>
              <a:rPr lang="de-DE" dirty="0">
                <a:sym typeface="Symbol" panose="05050102010706020507" pitchFamily="18" charset="2"/>
              </a:rPr>
              <a:t>.; </a:t>
            </a:r>
            <a:r>
              <a:rPr lang="de-DE" dirty="0" err="1">
                <a:sym typeface="Symbol" panose="05050102010706020507" pitchFamily="18" charset="2"/>
              </a:rPr>
              <a:t>don‘t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dirty="0" err="1">
                <a:sym typeface="Symbol" panose="05050102010706020507" pitchFamily="18" charset="2"/>
              </a:rPr>
              <a:t>modify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de-DE" i="1" baseline="-25000" dirty="0">
                <a:cs typeface="Times New Roman" panose="02020603050405020304" pitchFamily="18" charset="0"/>
              </a:rPr>
              <a:t>1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i="1" dirty="0" err="1">
                <a:sym typeface="Wingdings" panose="05000000000000000000" pitchFamily="2" charset="2"/>
              </a:rPr>
              <a:t>local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conservation</a:t>
            </a:r>
            <a:r>
              <a:rPr lang="de-DE" dirty="0">
                <a:sym typeface="Wingdings" panose="05000000000000000000" pitchFamily="2" charset="2"/>
              </a:rPr>
              <a:t>!</a:t>
            </a:r>
            <a:endParaRPr lang="de-DE" dirty="0">
              <a:sym typeface="Symbol" panose="05050102010706020507" pitchFamily="18" charset="2"/>
            </a:endParaRPr>
          </a:p>
          <a:p>
            <a:endParaRPr lang="de-DE" dirty="0">
              <a:sym typeface="Symbol" panose="05050102010706020507" pitchFamily="18" charset="2"/>
            </a:endParaRPr>
          </a:p>
          <a:p>
            <a:r>
              <a:rPr lang="de-DE" i="1" dirty="0" err="1">
                <a:sym typeface="Symbol" panose="05050102010706020507" pitchFamily="18" charset="2"/>
              </a:rPr>
              <a:t>Orthogonality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dirty="0" err="1">
                <a:sym typeface="Symbol" panose="05050102010706020507" pitchFamily="18" charset="2"/>
              </a:rPr>
              <a:t>related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dirty="0" err="1">
                <a:sym typeface="Symbol" panose="05050102010706020507" pitchFamily="18" charset="2"/>
              </a:rPr>
              <a:t>to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dirty="0" err="1">
                <a:sym typeface="Symbol" panose="05050102010706020507" pitchFamily="18" charset="2"/>
              </a:rPr>
              <a:t>the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dirty="0" err="1">
                <a:sym typeface="Symbol" panose="05050102010706020507" pitchFamily="18" charset="2"/>
              </a:rPr>
              <a:t>scalar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dirty="0" err="1">
                <a:sym typeface="Symbol" panose="05050102010706020507" pitchFamily="18" charset="2"/>
              </a:rPr>
              <a:t>product</a:t>
            </a:r>
            <a:endParaRPr lang="de-DE" dirty="0"/>
          </a:p>
          <a:p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 </a:t>
            </a:r>
            <a:r>
              <a:rPr lang="de-DE" dirty="0" err="1">
                <a:sym typeface="Wingdings" panose="05000000000000000000" pitchFamily="2" charset="2"/>
              </a:rPr>
              <a:t>done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Gram-Schmidt-</a:t>
            </a:r>
            <a:r>
              <a:rPr lang="de-DE" dirty="0" err="1">
                <a:sym typeface="Wingdings" panose="05000000000000000000" pitchFamily="2" charset="2"/>
              </a:rPr>
              <a:t>orthogonalization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during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init</a:t>
            </a:r>
            <a:r>
              <a:rPr lang="de-DE" dirty="0">
                <a:sym typeface="Wingdings" panose="05000000000000000000" pitchFamily="2" charset="2"/>
              </a:rPr>
              <a:t>. Phase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each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cell</a:t>
            </a:r>
            <a:r>
              <a:rPr lang="de-DE" dirty="0">
                <a:sym typeface="Wingdings" panose="05000000000000000000" pitchFamily="2" charset="2"/>
              </a:rPr>
              <a:t>.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D9B8E9-C87E-4973-ACA6-0AB12D989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6"/>
            <a:ext cx="3346913" cy="6951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10003AE-2DF2-4452-B57E-0455C0B9FA04}"/>
              </a:ext>
            </a:extLst>
          </p:cNvPr>
          <p:cNvSpPr txBox="1"/>
          <p:nvPr/>
        </p:nvSpPr>
        <p:spPr>
          <a:xfrm>
            <a:off x="611560" y="5013176"/>
            <a:ext cx="77394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7063" algn="l"/>
              </a:tabLst>
            </a:pPr>
            <a:r>
              <a:rPr lang="de-DE" sz="1400" dirty="0"/>
              <a:t>Note:	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our</a:t>
            </a:r>
            <a:r>
              <a:rPr lang="de-DE" sz="1400" dirty="0"/>
              <a:t> terrain-</a:t>
            </a:r>
            <a:r>
              <a:rPr lang="de-DE" sz="1400" dirty="0" err="1"/>
              <a:t>foll</a:t>
            </a:r>
            <a:r>
              <a:rPr lang="de-DE" sz="1400" dirty="0"/>
              <a:t>. </a:t>
            </a:r>
            <a:r>
              <a:rPr lang="de-DE" sz="1400" dirty="0" err="1"/>
              <a:t>coordinate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Jacobian</a:t>
            </a:r>
            <a:r>
              <a:rPr lang="de-DE" sz="1400" dirty="0"/>
              <a:t>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1400" dirty="0"/>
              <a:t> = </a:t>
            </a:r>
            <a:r>
              <a:rPr lang="de-DE" sz="1400" dirty="0">
                <a:sym typeface="Symbol" panose="05050102010706020507" pitchFamily="18" charset="2"/>
              </a:rPr>
              <a:t>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</a:t>
            </a:r>
            <a:r>
              <a:rPr lang="de-DE" sz="1400" dirty="0">
                <a:sym typeface="Symbol" panose="05050102010706020507" pitchFamily="18" charset="2"/>
              </a:rPr>
              <a:t> separates </a:t>
            </a:r>
            <a:r>
              <a:rPr lang="de-DE" sz="1400" dirty="0" err="1">
                <a:sym typeface="Symbol" panose="05050102010706020507" pitchFamily="18" charset="2"/>
              </a:rPr>
              <a:t>into</a:t>
            </a:r>
            <a:r>
              <a:rPr lang="de-DE" sz="1400" dirty="0">
                <a:sym typeface="Symbol" panose="05050102010706020507" pitchFamily="18" charset="2"/>
              </a:rPr>
              <a:t>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de-DE" sz="1400" dirty="0">
                <a:sym typeface="Symbol" panose="05050102010706020507" pitchFamily="18" charset="2"/>
              </a:rPr>
              <a:t>(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de-DE" sz="1400" baseline="30000" dirty="0">
                <a:sym typeface="Symbol" panose="05050102010706020507" pitchFamily="18" charset="2"/>
              </a:rPr>
              <a:t>1</a:t>
            </a:r>
            <a:r>
              <a:rPr lang="de-DE" sz="1400" dirty="0">
                <a:sym typeface="Symbol" panose="05050102010706020507" pitchFamily="18" charset="2"/>
              </a:rPr>
              <a:t>,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de-DE" sz="1400" baseline="30000" dirty="0">
                <a:sym typeface="Symbol" panose="05050102010706020507" pitchFamily="18" charset="2"/>
              </a:rPr>
              <a:t>2</a:t>
            </a:r>
            <a:r>
              <a:rPr lang="de-DE" sz="1400" dirty="0">
                <a:sym typeface="Symbol" panose="05050102010706020507" pitchFamily="18" charset="2"/>
              </a:rPr>
              <a:t>)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</a:t>
            </a:r>
            <a:r>
              <a:rPr lang="de-DE" sz="1400" dirty="0">
                <a:sym typeface="Symbol" panose="05050102010706020507" pitchFamily="18" charset="2"/>
              </a:rPr>
              <a:t>(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de-DE" sz="1400" baseline="30000" dirty="0">
                <a:sym typeface="Symbol" panose="05050102010706020507" pitchFamily="18" charset="2"/>
              </a:rPr>
              <a:t>3</a:t>
            </a:r>
            <a:r>
              <a:rPr lang="de-DE" sz="1400" dirty="0">
                <a:sym typeface="Symbol" panose="05050102010706020507" pitchFamily="18" charset="2"/>
              </a:rPr>
              <a:t>) </a:t>
            </a:r>
          </a:p>
          <a:p>
            <a:pPr>
              <a:tabLst>
                <a:tab pos="627063" algn="l"/>
              </a:tabLst>
            </a:pPr>
            <a:r>
              <a:rPr lang="de-DE" sz="1400" dirty="0">
                <a:sym typeface="Wingdings" panose="05000000000000000000" pitchFamily="2" charset="2"/>
              </a:rPr>
              <a:t>	 </a:t>
            </a:r>
            <a:r>
              <a:rPr lang="de-DE" sz="1400" i="1" dirty="0" err="1">
                <a:sym typeface="Wingdings" panose="05000000000000000000" pitchFamily="2" charset="2"/>
              </a:rPr>
              <a:t>tensor</a:t>
            </a:r>
            <a:r>
              <a:rPr lang="de-DE" sz="1400" i="1" dirty="0">
                <a:sym typeface="Wingdings" panose="05000000000000000000" pitchFamily="2" charset="2"/>
              </a:rPr>
              <a:t> </a:t>
            </a:r>
            <a:r>
              <a:rPr lang="de-DE" sz="1400" i="1" dirty="0" err="1">
                <a:sym typeface="Wingdings" panose="05000000000000000000" pitchFamily="2" charset="2"/>
              </a:rPr>
              <a:t>product</a:t>
            </a:r>
            <a:r>
              <a:rPr lang="de-DE" sz="1400" i="1" dirty="0">
                <a:sym typeface="Wingdings" panose="05000000000000000000" pitchFamily="2" charset="2"/>
              </a:rPr>
              <a:t> </a:t>
            </a:r>
            <a:r>
              <a:rPr lang="de-DE" sz="1400" i="1" dirty="0" err="1">
                <a:sym typeface="Wingdings" panose="05000000000000000000" pitchFamily="2" charset="2"/>
              </a:rPr>
              <a:t>representation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of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the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filter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matrix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r>
              <a:rPr lang="de-DE" sz="1400" dirty="0" err="1">
                <a:sym typeface="Wingdings" panose="05000000000000000000" pitchFamily="2" charset="2"/>
              </a:rPr>
              <a:t>is</a:t>
            </a:r>
            <a:r>
              <a:rPr lang="de-DE" sz="1400" dirty="0">
                <a:sym typeface="Wingdings" panose="05000000000000000000" pitchFamily="2" charset="2"/>
              </a:rPr>
              <a:t> possible</a:t>
            </a:r>
          </a:p>
          <a:p>
            <a:pPr>
              <a:tabLst>
                <a:tab pos="627063" algn="l"/>
              </a:tabLst>
            </a:pPr>
            <a:endParaRPr lang="de-DE" sz="1400" dirty="0">
              <a:sym typeface="Wingdings" panose="05000000000000000000" pitchFamily="2" charset="2"/>
            </a:endParaRPr>
          </a:p>
          <a:p>
            <a:pPr>
              <a:tabLst>
                <a:tab pos="627063" algn="l"/>
              </a:tabLst>
            </a:pPr>
            <a:r>
              <a:rPr lang="de-DE" sz="1400" dirty="0" err="1">
                <a:sym typeface="Wingdings" panose="05000000000000000000" pitchFamily="2" charset="2"/>
              </a:rPr>
              <a:t>Practically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used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filter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coeff.s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for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the</a:t>
            </a:r>
            <a:r>
              <a:rPr lang="de-DE" sz="1400" dirty="0">
                <a:sym typeface="Wingdings" panose="05000000000000000000" pitchFamily="2" charset="2"/>
              </a:rPr>
              <a:t> Held, Suarez (1994) </a:t>
            </a:r>
            <a:r>
              <a:rPr lang="de-DE" sz="1400" dirty="0" err="1">
                <a:sym typeface="Wingdings" panose="05000000000000000000" pitchFamily="2" charset="2"/>
              </a:rPr>
              <a:t>test</a:t>
            </a:r>
            <a:r>
              <a:rPr lang="de-DE" sz="1400" dirty="0">
                <a:sym typeface="Wingdings" panose="05000000000000000000" pitchFamily="2" charset="2"/>
              </a:rPr>
              <a:t>: </a:t>
            </a:r>
            <a:br>
              <a:rPr lang="de-DE" sz="1400" dirty="0">
                <a:sym typeface="Wingdings" panose="05000000000000000000" pitchFamily="2" charset="2"/>
              </a:rPr>
            </a:br>
            <a:r>
              <a:rPr lang="de-DE" sz="1400" dirty="0">
                <a:sym typeface="Wingdings" panose="05000000000000000000" pitchFamily="2" charset="2"/>
              </a:rPr>
              <a:t>	</a:t>
            </a:r>
            <a:r>
              <a:rPr lang="de-DE" sz="1400" i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de-DE" sz="1400" baseline="30000" dirty="0">
                <a:sym typeface="Wingdings" panose="05000000000000000000" pitchFamily="2" charset="2"/>
              </a:rPr>
              <a:t> = </a:t>
            </a:r>
            <a:r>
              <a:rPr lang="de-DE" sz="1400" dirty="0" err="1">
                <a:sym typeface="Wingdings" panose="05000000000000000000" pitchFamily="2" charset="2"/>
              </a:rPr>
              <a:t>diag</a:t>
            </a:r>
            <a:r>
              <a:rPr lang="de-DE" sz="1400" dirty="0">
                <a:sym typeface="Wingdings" panose="05000000000000000000" pitchFamily="2" charset="2"/>
              </a:rPr>
              <a:t>(  </a:t>
            </a:r>
            <a:r>
              <a:rPr lang="de-DE" sz="14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1.0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, 0.999985…, 0.9961…, 0.9047… </a:t>
            </a:r>
            <a:r>
              <a:rPr lang="de-DE" sz="1400" dirty="0">
                <a:sym typeface="Wingdings" panose="05000000000000000000" pitchFamily="2" charset="2"/>
              </a:rPr>
              <a:t>)</a:t>
            </a:r>
            <a:endParaRPr lang="de-DE" sz="1400" dirty="0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59B3024F-74C5-4923-5FCA-30CD0720F1CD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35703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16D516-CA37-69FB-8A83-5F1D98CA0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5544277" cy="415820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DE486EE-2ADB-498C-B76D-8656134DB9DD}"/>
              </a:ext>
            </a:extLst>
          </p:cNvPr>
          <p:cNvSpPr txBox="1"/>
          <p:nvPr/>
        </p:nvSpPr>
        <p:spPr>
          <a:xfrm>
            <a:off x="467544" y="980728"/>
            <a:ext cx="7605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= ‚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poor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climate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run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DejaVu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Only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solve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pure Euler </a:t>
            </a:r>
            <a:r>
              <a:rPr lang="de-DE" b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equations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diffusion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no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microphysics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, …),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but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add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height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latitude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dependent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relaxation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terms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rhs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momentum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equations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5622399-AF6B-4F99-ADF6-AE35CDE1D109}"/>
              </a:ext>
            </a:extLst>
          </p:cNvPr>
          <p:cNvSpPr txBox="1"/>
          <p:nvPr/>
        </p:nvSpPr>
        <p:spPr>
          <a:xfrm>
            <a:off x="5796136" y="3148519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Stabilization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filtering</a:t>
            </a:r>
            <a:endParaRPr lang="de-DE" dirty="0"/>
          </a:p>
          <a:p>
            <a:r>
              <a:rPr lang="de-DE" dirty="0" err="1"/>
              <a:t>Necessary</a:t>
            </a:r>
            <a:r>
              <a:rPr lang="de-DE" dirty="0"/>
              <a:t>!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031C0A0F-CADC-3C87-F653-FDD517FA3ECB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93127A4B-3C5B-CDFD-F7CE-B25954FB49EA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5230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2BD6C7F-2D57-4631-A3A5-3719A9497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870813" cy="38583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A354EC7-8DED-4052-BCE3-F5D58309C824}"/>
              </a:ext>
            </a:extLst>
          </p:cNvPr>
          <p:cNvSpPr txBox="1"/>
          <p:nvPr/>
        </p:nvSpPr>
        <p:spPr>
          <a:xfrm>
            <a:off x="467544" y="980728"/>
            <a:ext cx="539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= ‚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poor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climate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run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‘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A6445A-E623-4A1D-8DAD-5BCBBFA7111F}"/>
              </a:ext>
            </a:extLst>
          </p:cNvPr>
          <p:cNvSpPr txBox="1"/>
          <p:nvPr/>
        </p:nvSpPr>
        <p:spPr>
          <a:xfrm>
            <a:off x="706817" y="5536597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From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Held, Suarez (1994)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D321CA9-A262-4AFC-A246-FB0BB212C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40406"/>
            <a:ext cx="3384376" cy="253828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886556A-A058-4284-9BE4-5B03ACD97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96" y="3861048"/>
            <a:ext cx="3384375" cy="253828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7A24A0-EDC0-4592-A2D5-A576D8222E1F}"/>
              </a:ext>
            </a:extLst>
          </p:cNvPr>
          <p:cNvSpPr txBox="1"/>
          <p:nvPr/>
        </p:nvSpPr>
        <p:spPr>
          <a:xfrm>
            <a:off x="7308304" y="1772816"/>
            <a:ext cx="1649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Initialization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analogous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Jablonowski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Will.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(2006)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60370B-4BC0-45E6-BE84-91A01C0228DC}"/>
              </a:ext>
            </a:extLst>
          </p:cNvPr>
          <p:cNvSpPr txBox="1"/>
          <p:nvPr/>
        </p:nvSpPr>
        <p:spPr>
          <a:xfrm>
            <a:off x="7452320" y="4149080"/>
            <a:ext cx="1205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Init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ialization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v=0, T=250K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99A9BB-90F4-4656-AA1A-42D5EB9A1466}"/>
              </a:ext>
            </a:extLst>
          </p:cNvPr>
          <p:cNvSpPr txBox="1"/>
          <p:nvPr/>
        </p:nvSpPr>
        <p:spPr>
          <a:xfrm>
            <a:off x="5220072" y="639933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BRIDGE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E23BF258-FE09-BF1B-4BEB-D7152BA5E77C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062CACD4-5F1D-6606-ECB9-DE981AB6BBA2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925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C1CC827-587A-4A71-A675-D41B295FC598}"/>
              </a:ext>
            </a:extLst>
          </p:cNvPr>
          <p:cNvSpPr txBox="1"/>
          <p:nvPr/>
        </p:nvSpPr>
        <p:spPr>
          <a:xfrm>
            <a:off x="611560" y="1268760"/>
            <a:ext cx="734047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U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sing real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data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is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treated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by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usua</a:t>
            </a:r>
            <a:r>
              <a:rPr lang="de-DE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l </a:t>
            </a:r>
            <a:r>
              <a:rPr lang="de-DE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terrain-</a:t>
            </a:r>
            <a:r>
              <a:rPr lang="de-DE" i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following</a:t>
            </a:r>
            <a:r>
              <a:rPr lang="de-DE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de-DE" i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coordinate</a:t>
            </a:r>
            <a:r>
              <a:rPr lang="de-DE" i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:</a:t>
            </a:r>
            <a:endParaRPr kumimoji="0" lang="de-DE" sz="1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Our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DG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scheme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needs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every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(horizontal)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quadrature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(i.e.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cells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hfaces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oro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First horizontal derivatives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oro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transformation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matrices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metric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tensor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</a:t>
            </a:r>
            <a:r>
              <a:rPr kumimoji="0" lang="de-DE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ij</a:t>
            </a:r>
            <a:endParaRPr kumimoji="0" lang="de-DE" sz="18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Second horizontal derivatives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oro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Christoffel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symbols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 </a:t>
            </a:r>
            <a:r>
              <a:rPr kumimoji="0" lang="de-DE" sz="18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de-DE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jk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mainly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needed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diffusion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operator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Until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have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only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analytically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given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their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derivatives and just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calculated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every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point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needed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Dealing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real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orography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requires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general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approach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…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28A47F7B-C9D7-F1BD-01AD-6B03803F234F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37501DB2-B72C-4A6E-6F28-BF2AE866693A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24A842-78D4-FF4E-E348-0B0DE521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41" y="1268532"/>
            <a:ext cx="1489580" cy="12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4512989-4809-4A06-81D0-2C96AA95FDB8}"/>
              </a:ext>
            </a:extLst>
          </p:cNvPr>
          <p:cNvSpPr txBox="1"/>
          <p:nvPr/>
        </p:nvSpPr>
        <p:spPr>
          <a:xfrm>
            <a:off x="442913" y="981075"/>
            <a:ext cx="8141972" cy="48320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How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treat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Numerically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via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terrain-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following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coordinates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(ICON, COSMO-model, …)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New: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preprocessor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pre_pr_oro.py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):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goal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generate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filtered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 + 1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+ 2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derivatives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consistently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!)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DejaVu Sans"/>
                <a:cs typeface="Courier New" panose="02070309020205020404" pitchFamily="49" charset="0"/>
              </a:rPr>
              <a:t>scipy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: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kd-tree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2D-interpolation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unstruct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. -&gt;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regular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integrations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(on tangential planes)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pre_pr_oro.py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is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 ‚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embarassingy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</a:rPr>
              <a:t>‘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parallelized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EXTPA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delivers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the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ultra-</a:t>
            </a:r>
            <a:r>
              <a:rPr lang="de-DE" sz="14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highly</a:t>
            </a:r>
            <a:r>
              <a:rPr lang="de-DE" sz="14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i="1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resolved</a:t>
            </a:r>
            <a:r>
              <a:rPr lang="de-DE" sz="1400" i="1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data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(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runs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into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memory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problems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  <a:sym typeface="Wingdings" panose="05000000000000000000" pitchFamily="2" charset="2"/>
              </a:rPr>
              <a:t></a:t>
            </a: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ea typeface="DejaVu Sans"/>
                <a:cs typeface="DejaVu Sans"/>
              </a:rPr>
              <a:t>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Maybe also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of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interest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ICON?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34819" name="Grafik 7">
            <a:extLst>
              <a:ext uri="{FF2B5EF4-FFF2-40B4-BE49-F238E27FC236}">
                <a16:creationId xmlns:a16="http://schemas.microsoft.com/office/drawing/2014/main" id="{00ACC410-D5E3-49F6-8D6A-AA9D2602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15257" r="11368" b="-1054"/>
          <a:stretch>
            <a:fillRect/>
          </a:stretch>
        </p:blipFill>
        <p:spPr bwMode="auto">
          <a:xfrm>
            <a:off x="1980862" y="3644899"/>
            <a:ext cx="863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Grafik 11">
            <a:extLst>
              <a:ext uri="{FF2B5EF4-FFF2-40B4-BE49-F238E27FC236}">
                <a16:creationId xmlns:a16="http://schemas.microsoft.com/office/drawing/2014/main" id="{32E0AD59-2AFD-421C-9DCA-F64899C4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39" y="2865765"/>
            <a:ext cx="24177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Grafik 9">
            <a:extLst>
              <a:ext uri="{FF2B5EF4-FFF2-40B4-BE49-F238E27FC236}">
                <a16:creationId xmlns:a16="http://schemas.microsoft.com/office/drawing/2014/main" id="{77FF9E5D-715A-4CFF-B975-900A3F00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4242"/>
          <a:stretch>
            <a:fillRect/>
          </a:stretch>
        </p:blipFill>
        <p:spPr bwMode="auto">
          <a:xfrm>
            <a:off x="3201988" y="3576638"/>
            <a:ext cx="16859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1A1ABA5-7515-45D8-A96F-549CC51968D9}"/>
              </a:ext>
            </a:extLst>
          </p:cNvPr>
          <p:cNvSpPr/>
          <p:nvPr/>
        </p:nvSpPr>
        <p:spPr>
          <a:xfrm>
            <a:off x="3009720" y="3914774"/>
            <a:ext cx="107950" cy="10795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823" name="Textfeld 13">
            <a:extLst>
              <a:ext uri="{FF2B5EF4-FFF2-40B4-BE49-F238E27FC236}">
                <a16:creationId xmlns:a16="http://schemas.microsoft.com/office/drawing/2014/main" id="{DB13CA0D-71A2-4C22-9206-C7917251B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570" y="2957513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(</a:t>
            </a: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Baldauf, 2021, JCP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)</a:t>
            </a:r>
          </a:p>
        </p:txBody>
      </p:sp>
      <p:sp>
        <p:nvSpPr>
          <p:cNvPr id="34824" name="Textfeld 15">
            <a:extLst>
              <a:ext uri="{FF2B5EF4-FFF2-40B4-BE49-F238E27FC236}">
                <a16:creationId xmlns:a16="http://schemas.microsoft.com/office/drawing/2014/main" id="{BB24BAD4-AAF2-40DA-A745-2558BCB02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782" y="3837781"/>
            <a:ext cx="77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kumimoji="0" lang="de-DE" alt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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  <a:sym typeface="Symbol" panose="05050102010706020507" pitchFamily="18" charset="2"/>
              </a:rPr>
              <a:t>) =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Times New Roman" panose="02020603050405020304" pitchFamily="18" charset="0"/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699C186-DDC7-4C62-B797-062FE7E0F66D}"/>
              </a:ext>
            </a:extLst>
          </p:cNvPr>
          <p:cNvCxnSpPr/>
          <p:nvPr/>
        </p:nvCxnSpPr>
        <p:spPr>
          <a:xfrm>
            <a:off x="1017588" y="2720975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Bogen 1">
            <a:extLst>
              <a:ext uri="{FF2B5EF4-FFF2-40B4-BE49-F238E27FC236}">
                <a16:creationId xmlns:a16="http://schemas.microsoft.com/office/drawing/2014/main" id="{F5AF3FD9-0EF1-4F2B-96D6-E11E808108B2}"/>
              </a:ext>
            </a:extLst>
          </p:cNvPr>
          <p:cNvSpPr/>
          <p:nvPr/>
        </p:nvSpPr>
        <p:spPr>
          <a:xfrm>
            <a:off x="5830888" y="2325688"/>
            <a:ext cx="2794000" cy="13430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11D9B8-6EE0-4189-A6D3-97F3F23CEE23}"/>
              </a:ext>
            </a:extLst>
          </p:cNvPr>
          <p:cNvSpPr/>
          <p:nvPr/>
        </p:nvSpPr>
        <p:spPr>
          <a:xfrm>
            <a:off x="7335838" y="3087688"/>
            <a:ext cx="46037" cy="460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4828" name="Grafik 6">
            <a:extLst>
              <a:ext uri="{FF2B5EF4-FFF2-40B4-BE49-F238E27FC236}">
                <a16:creationId xmlns:a16="http://schemas.microsoft.com/office/drawing/2014/main" id="{27E50EDD-6566-4DB6-B4C1-58AE6D7C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3251200"/>
            <a:ext cx="49212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Grafik 8">
            <a:extLst>
              <a:ext uri="{FF2B5EF4-FFF2-40B4-BE49-F238E27FC236}">
                <a16:creationId xmlns:a16="http://schemas.microsoft.com/office/drawing/2014/main" id="{C33657D7-C953-4F7B-9C28-838FAB2A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3424238"/>
            <a:ext cx="49213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1204050-039F-4E94-A8EF-1CD3E12A41B5}"/>
              </a:ext>
            </a:extLst>
          </p:cNvPr>
          <p:cNvCxnSpPr>
            <a:stCxn id="34829" idx="0"/>
          </p:cNvCxnSpPr>
          <p:nvPr/>
        </p:nvCxnSpPr>
        <p:spPr>
          <a:xfrm flipV="1">
            <a:off x="7342188" y="3275013"/>
            <a:ext cx="425450" cy="14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2729621-1B95-4C24-B28C-D0019EAE7459}"/>
              </a:ext>
            </a:extLst>
          </p:cNvPr>
          <p:cNvCxnSpPr>
            <a:stCxn id="34829" idx="0"/>
          </p:cNvCxnSpPr>
          <p:nvPr/>
        </p:nvCxnSpPr>
        <p:spPr>
          <a:xfrm flipV="1">
            <a:off x="7342188" y="3133725"/>
            <a:ext cx="17462" cy="290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m 20">
            <a:extLst>
              <a:ext uri="{FF2B5EF4-FFF2-40B4-BE49-F238E27FC236}">
                <a16:creationId xmlns:a16="http://schemas.microsoft.com/office/drawing/2014/main" id="{8362D18B-108F-48D3-A61C-9AED49F1D449}"/>
              </a:ext>
            </a:extLst>
          </p:cNvPr>
          <p:cNvSpPr/>
          <p:nvPr/>
        </p:nvSpPr>
        <p:spPr>
          <a:xfrm>
            <a:off x="6880225" y="2779713"/>
            <a:ext cx="1350963" cy="908050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2CCDC6F-B30D-411E-B2C8-5C32DE2D814D}"/>
              </a:ext>
            </a:extLst>
          </p:cNvPr>
          <p:cNvCxnSpPr/>
          <p:nvPr/>
        </p:nvCxnSpPr>
        <p:spPr>
          <a:xfrm>
            <a:off x="7381875" y="3111500"/>
            <a:ext cx="385763" cy="13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69A96003-2D1F-4C74-8F2D-847C996B39EE}"/>
              </a:ext>
            </a:extLst>
          </p:cNvPr>
          <p:cNvSpPr/>
          <p:nvPr/>
        </p:nvSpPr>
        <p:spPr>
          <a:xfrm>
            <a:off x="7481888" y="321310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835" name="Textfeld 25">
            <a:extLst>
              <a:ext uri="{FF2B5EF4-FFF2-40B4-BE49-F238E27FC236}">
                <a16:creationId xmlns:a16="http://schemas.microsoft.com/office/drawing/2014/main" id="{F453C482-5DC0-44C5-8120-21DCAD760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5" y="3270250"/>
            <a:ext cx="3317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x</a:t>
            </a:r>
            <a:r>
              <a:rPr kumimoji="0" lang="de-DE" altLang="de-DE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836" name="Textfeld 26">
            <a:extLst>
              <a:ext uri="{FF2B5EF4-FFF2-40B4-BE49-F238E27FC236}">
                <a16:creationId xmlns:a16="http://schemas.microsoft.com/office/drawing/2014/main" id="{FC6152F2-B994-4E57-88B6-749DD5D94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3079750"/>
            <a:ext cx="331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x</a:t>
            </a:r>
            <a:r>
              <a:rPr kumimoji="0" lang="de-DE" altLang="de-DE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BEDB798-441A-48CC-8E6B-05B5EEB6ABD3}"/>
              </a:ext>
            </a:extLst>
          </p:cNvPr>
          <p:cNvSpPr/>
          <p:nvPr/>
        </p:nvSpPr>
        <p:spPr>
          <a:xfrm>
            <a:off x="7567613" y="2957513"/>
            <a:ext cx="46037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F616149-5F40-4EBE-AF69-DD7845F5D8B9}"/>
              </a:ext>
            </a:extLst>
          </p:cNvPr>
          <p:cNvSpPr/>
          <p:nvPr/>
        </p:nvSpPr>
        <p:spPr>
          <a:xfrm>
            <a:off x="7650163" y="3062288"/>
            <a:ext cx="46037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D5A4B4-3312-4AF9-AAD9-48EFFEA4B51C}"/>
              </a:ext>
            </a:extLst>
          </p:cNvPr>
          <p:cNvSpPr/>
          <p:nvPr/>
        </p:nvSpPr>
        <p:spPr>
          <a:xfrm>
            <a:off x="7658100" y="2976563"/>
            <a:ext cx="44450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2B42D5D-B911-4944-B1FD-16409625A041}"/>
              </a:ext>
            </a:extLst>
          </p:cNvPr>
          <p:cNvSpPr/>
          <p:nvPr/>
        </p:nvSpPr>
        <p:spPr>
          <a:xfrm>
            <a:off x="7740650" y="3013075"/>
            <a:ext cx="46038" cy="460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5363C00-6E40-46A6-9432-052CA42589E9}"/>
              </a:ext>
            </a:extLst>
          </p:cNvPr>
          <p:cNvSpPr/>
          <p:nvPr/>
        </p:nvSpPr>
        <p:spPr>
          <a:xfrm>
            <a:off x="7542213" y="3052763"/>
            <a:ext cx="46037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9FBB1FF-6A82-4EE1-B1F3-FA39827D7B2F}"/>
              </a:ext>
            </a:extLst>
          </p:cNvPr>
          <p:cNvSpPr/>
          <p:nvPr/>
        </p:nvSpPr>
        <p:spPr>
          <a:xfrm>
            <a:off x="7794625" y="3121025"/>
            <a:ext cx="46038" cy="460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0E5DDA3-285D-4005-A330-C3DAF951FD9C}"/>
              </a:ext>
            </a:extLst>
          </p:cNvPr>
          <p:cNvSpPr/>
          <p:nvPr/>
        </p:nvSpPr>
        <p:spPr>
          <a:xfrm>
            <a:off x="7840663" y="2998788"/>
            <a:ext cx="46037" cy="460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845" name="Textfeld 4">
            <a:extLst>
              <a:ext uri="{FF2B5EF4-FFF2-40B4-BE49-F238E27FC236}">
                <a16:creationId xmlns:a16="http://schemas.microsoft.com/office/drawing/2014/main" id="{C1CA3E8B-6871-46CA-9F69-6103498EF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13" y="3999100"/>
            <a:ext cx="2398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maybe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fractal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orography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B06D120B-8970-8560-03E1-CB7C010C4EA2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" name="CustomShape 6">
            <a:extLst>
              <a:ext uri="{FF2B5EF4-FFF2-40B4-BE49-F238E27FC236}">
                <a16:creationId xmlns:a16="http://schemas.microsoft.com/office/drawing/2014/main" id="{8DE740F5-6D0D-621F-CB41-5958EBD481AA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798F4E2-2751-4554-B1B7-F01A976218D7}"/>
              </a:ext>
            </a:extLst>
          </p:cNvPr>
          <p:cNvSpPr txBox="1"/>
          <p:nvPr/>
        </p:nvSpPr>
        <p:spPr>
          <a:xfrm>
            <a:off x="611560" y="1269706"/>
            <a:ext cx="8169224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Limited </a:t>
            </a:r>
            <a:r>
              <a:rPr lang="de-DE" b="1" dirty="0" err="1"/>
              <a:t>area</a:t>
            </a:r>
            <a:r>
              <a:rPr lang="de-DE" b="1" dirty="0"/>
              <a:t> </a:t>
            </a:r>
            <a:r>
              <a:rPr lang="de-DE" b="1" dirty="0" err="1"/>
              <a:t>modelling</a:t>
            </a:r>
            <a:r>
              <a:rPr lang="de-DE" b="1" dirty="0"/>
              <a:t> (LAM-mode)</a:t>
            </a:r>
          </a:p>
          <a:p>
            <a:endParaRPr lang="de-DE" dirty="0"/>
          </a:p>
          <a:p>
            <a:r>
              <a:rPr lang="de-DE" b="1" dirty="0"/>
              <a:t>1.) </a:t>
            </a:r>
            <a:r>
              <a:rPr lang="de-DE" b="1" dirty="0" err="1"/>
              <a:t>Treat</a:t>
            </a:r>
            <a:r>
              <a:rPr lang="de-DE" b="1" dirty="0"/>
              <a:t> lateral </a:t>
            </a:r>
            <a:r>
              <a:rPr lang="de-DE" b="1" dirty="0" err="1"/>
              <a:t>boundaries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Enhance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</a:t>
            </a:r>
            <a:br>
              <a:rPr lang="de-DE" dirty="0"/>
            </a:br>
            <a:r>
              <a:rPr lang="de-DE" sz="1400" dirty="0"/>
              <a:t>(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mo_model_domain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de-DE" sz="1400" dirty="0" err="1">
                <a:cs typeface="Courier New" panose="02070309020205020404" pitchFamily="49" charset="0"/>
              </a:rPr>
              <a:t>extensions</a:t>
            </a:r>
            <a:r>
              <a:rPr lang="de-DE" sz="1400" dirty="0">
                <a:cs typeface="Courier New" panose="02070309020205020404" pitchFamily="49" charset="0"/>
              </a:rPr>
              <a:t> in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t_triangulation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..</a:t>
            </a:r>
            <a:r>
              <a:rPr lang="de-DE" sz="1400" dirty="0"/>
              <a:t>): </a:t>
            </a:r>
            <a:br>
              <a:rPr lang="de-DE" dirty="0"/>
            </a:br>
            <a:r>
              <a:rPr lang="de-DE" dirty="0" err="1"/>
              <a:t>identify</a:t>
            </a:r>
            <a:r>
              <a:rPr lang="de-DE" dirty="0"/>
              <a:t> and </a:t>
            </a:r>
            <a:r>
              <a:rPr lang="de-DE" dirty="0" err="1"/>
              <a:t>enumerate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edges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nudging</a:t>
            </a:r>
            <a:r>
              <a:rPr lang="de-DE" dirty="0"/>
              <a:t> </a:t>
            </a:r>
            <a:r>
              <a:rPr lang="de-DE" dirty="0" err="1"/>
              <a:t>zone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(in an MPI </a:t>
            </a:r>
            <a:r>
              <a:rPr lang="de-DE" dirty="0" err="1"/>
              <a:t>parallelized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,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refinement</a:t>
            </a:r>
            <a:r>
              <a:rPr lang="de-DE" dirty="0"/>
              <a:t>) </a:t>
            </a:r>
            <a:r>
              <a:rPr lang="de-DE" altLang="de-DE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Implement lateral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(</a:t>
            </a:r>
            <a:r>
              <a:rPr lang="de-DE" dirty="0" err="1"/>
              <a:t>weak</a:t>
            </a:r>
            <a:r>
              <a:rPr lang="de-DE" dirty="0"/>
              <a:t> DG </a:t>
            </a:r>
            <a:r>
              <a:rPr lang="de-DE" dirty="0" err="1"/>
              <a:t>approach</a:t>
            </a:r>
            <a:r>
              <a:rPr lang="de-DE" dirty="0"/>
              <a:t>):</a:t>
            </a:r>
            <a:br>
              <a:rPr lang="de-DE" dirty="0"/>
            </a:br>
            <a:r>
              <a:rPr lang="de-DE" dirty="0" err="1"/>
              <a:t>Dirichlet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prescribed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altLang="de-DE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nudging</a:t>
            </a:r>
            <a:r>
              <a:rPr lang="de-DE" dirty="0"/>
              <a:t> </a:t>
            </a:r>
            <a:r>
              <a:rPr lang="de-DE" dirty="0" err="1"/>
              <a:t>zone</a:t>
            </a:r>
            <a:r>
              <a:rPr lang="de-DE" dirty="0"/>
              <a:t>: additional, </a:t>
            </a:r>
            <a:r>
              <a:rPr lang="de-DE" dirty="0" err="1"/>
              <a:t>explicitly</a:t>
            </a:r>
            <a:r>
              <a:rPr lang="de-DE" dirty="0"/>
              <a:t> </a:t>
            </a:r>
            <a:r>
              <a:rPr lang="de-DE" dirty="0" err="1"/>
              <a:t>treated</a:t>
            </a:r>
            <a:r>
              <a:rPr lang="de-DE" dirty="0"/>
              <a:t>, </a:t>
            </a:r>
            <a:r>
              <a:rPr lang="de-DE" dirty="0" err="1"/>
              <a:t>relaxation</a:t>
            </a:r>
            <a:r>
              <a:rPr lang="de-DE" dirty="0"/>
              <a:t> source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altLang="de-DE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Environment: </a:t>
            </a:r>
            <a:r>
              <a:rPr lang="de-DE" dirty="0" err="1"/>
              <a:t>torus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generator</a:t>
            </a:r>
            <a:r>
              <a:rPr lang="de-DE" dirty="0"/>
              <a:t>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torus_gridgen.py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br>
              <a:rPr lang="de-DE" dirty="0"/>
            </a:br>
            <a:r>
              <a:rPr lang="de-DE" dirty="0" err="1"/>
              <a:t>rectangly</a:t>
            </a:r>
            <a:r>
              <a:rPr lang="de-DE" dirty="0"/>
              <a:t> </a:t>
            </a:r>
            <a:r>
              <a:rPr lang="de-DE" dirty="0" err="1"/>
              <a:t>shaped</a:t>
            </a:r>
            <a:r>
              <a:rPr lang="de-DE" dirty="0"/>
              <a:t> </a:t>
            </a:r>
            <a:r>
              <a:rPr lang="de-DE" dirty="0" err="1"/>
              <a:t>triangle</a:t>
            </a:r>
            <a:r>
              <a:rPr lang="de-DE" dirty="0"/>
              <a:t> LAM </a:t>
            </a:r>
            <a:r>
              <a:rPr lang="de-DE" dirty="0" err="1"/>
              <a:t>grids</a:t>
            </a:r>
            <a:r>
              <a:rPr lang="de-DE" dirty="0"/>
              <a:t>, </a:t>
            </a:r>
            <a:r>
              <a:rPr lang="de-DE" dirty="0" err="1"/>
              <a:t>too</a:t>
            </a:r>
            <a:r>
              <a:rPr lang="de-DE" dirty="0"/>
              <a:t>. </a:t>
            </a:r>
            <a:r>
              <a:rPr lang="de-DE" altLang="de-DE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2.)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Interpolate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boundary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values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coarser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step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postponed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ICON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implementation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BRIDGE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B7A4EA6-C784-4D04-A48D-8FDAEE925490}"/>
              </a:ext>
            </a:extLst>
          </p:cNvPr>
          <p:cNvCxnSpPr/>
          <p:nvPr/>
        </p:nvCxnSpPr>
        <p:spPr>
          <a:xfrm flipV="1">
            <a:off x="6585857" y="1268760"/>
            <a:ext cx="432048" cy="43204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EE3F1DD-80AA-44BA-9BE1-6EDD42B3EDB7}"/>
              </a:ext>
            </a:extLst>
          </p:cNvPr>
          <p:cNvCxnSpPr/>
          <p:nvPr/>
        </p:nvCxnSpPr>
        <p:spPr>
          <a:xfrm>
            <a:off x="7017905" y="1268760"/>
            <a:ext cx="160540" cy="648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AF2586F-B69E-4292-A37A-FD81AC7DA933}"/>
              </a:ext>
            </a:extLst>
          </p:cNvPr>
          <p:cNvCxnSpPr/>
          <p:nvPr/>
        </p:nvCxnSpPr>
        <p:spPr>
          <a:xfrm>
            <a:off x="6585857" y="1700808"/>
            <a:ext cx="592588" cy="216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E4320C5-CE05-481A-BE16-DD76FEED99A2}"/>
              </a:ext>
            </a:extLst>
          </p:cNvPr>
          <p:cNvCxnSpPr/>
          <p:nvPr/>
        </p:nvCxnSpPr>
        <p:spPr>
          <a:xfrm>
            <a:off x="7017905" y="1268760"/>
            <a:ext cx="504056" cy="28803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2CAFB8E-8F1E-4E6A-A2E8-32CC1B2BC943}"/>
              </a:ext>
            </a:extLst>
          </p:cNvPr>
          <p:cNvCxnSpPr/>
          <p:nvPr/>
        </p:nvCxnSpPr>
        <p:spPr>
          <a:xfrm flipH="1">
            <a:off x="7178445" y="1556792"/>
            <a:ext cx="343516" cy="360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0D62717-6649-4A83-B757-E9CC3CE09585}"/>
              </a:ext>
            </a:extLst>
          </p:cNvPr>
          <p:cNvCxnSpPr/>
          <p:nvPr/>
        </p:nvCxnSpPr>
        <p:spPr>
          <a:xfrm>
            <a:off x="7521961" y="1556792"/>
            <a:ext cx="216024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152CF2C-254C-474E-B753-C55ED737E39A}"/>
              </a:ext>
            </a:extLst>
          </p:cNvPr>
          <p:cNvCxnSpPr/>
          <p:nvPr/>
        </p:nvCxnSpPr>
        <p:spPr>
          <a:xfrm>
            <a:off x="7178445" y="1916832"/>
            <a:ext cx="559540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EED8197-EB8F-41A1-9F5B-1F8A83553AC6}"/>
              </a:ext>
            </a:extLst>
          </p:cNvPr>
          <p:cNvCxnSpPr/>
          <p:nvPr/>
        </p:nvCxnSpPr>
        <p:spPr>
          <a:xfrm>
            <a:off x="7521961" y="1556792"/>
            <a:ext cx="432048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96F537B-B0C3-4607-8392-F75FFB7C1BC8}"/>
              </a:ext>
            </a:extLst>
          </p:cNvPr>
          <p:cNvCxnSpPr/>
          <p:nvPr/>
        </p:nvCxnSpPr>
        <p:spPr>
          <a:xfrm flipH="1">
            <a:off x="7737985" y="1556792"/>
            <a:ext cx="216024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7A4A306-BC3C-4920-9BAB-26E27B26A871}"/>
              </a:ext>
            </a:extLst>
          </p:cNvPr>
          <p:cNvCxnSpPr/>
          <p:nvPr/>
        </p:nvCxnSpPr>
        <p:spPr>
          <a:xfrm>
            <a:off x="7737985" y="2060848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C30FDD6-F38F-4A24-867D-E1D4BB0C7616}"/>
              </a:ext>
            </a:extLst>
          </p:cNvPr>
          <p:cNvCxnSpPr/>
          <p:nvPr/>
        </p:nvCxnSpPr>
        <p:spPr>
          <a:xfrm>
            <a:off x="7954009" y="1556792"/>
            <a:ext cx="360040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7677323-06FB-48BC-9BD6-22FA2DAED7D8}"/>
              </a:ext>
            </a:extLst>
          </p:cNvPr>
          <p:cNvCxnSpPr/>
          <p:nvPr/>
        </p:nvCxnSpPr>
        <p:spPr>
          <a:xfrm>
            <a:off x="6585857" y="1700808"/>
            <a:ext cx="144016" cy="648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22F5812-F5E5-456D-B1E9-5C1D9A9FEF8A}"/>
              </a:ext>
            </a:extLst>
          </p:cNvPr>
          <p:cNvCxnSpPr/>
          <p:nvPr/>
        </p:nvCxnSpPr>
        <p:spPr>
          <a:xfrm flipV="1">
            <a:off x="6729873" y="1916832"/>
            <a:ext cx="448572" cy="432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BE4FD13-3D71-452D-B703-5462E5DDA7E0}"/>
              </a:ext>
            </a:extLst>
          </p:cNvPr>
          <p:cNvCxnSpPr/>
          <p:nvPr/>
        </p:nvCxnSpPr>
        <p:spPr>
          <a:xfrm>
            <a:off x="6729873" y="2348880"/>
            <a:ext cx="576064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D21D5FE-FC49-4E9D-83AE-31CA40D038F8}"/>
              </a:ext>
            </a:extLst>
          </p:cNvPr>
          <p:cNvCxnSpPr/>
          <p:nvPr/>
        </p:nvCxnSpPr>
        <p:spPr>
          <a:xfrm flipH="1" flipV="1">
            <a:off x="7178445" y="1916832"/>
            <a:ext cx="127492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A91E7B6-4356-4A44-92A7-EECBF93CDC93}"/>
              </a:ext>
            </a:extLst>
          </p:cNvPr>
          <p:cNvCxnSpPr/>
          <p:nvPr/>
        </p:nvCxnSpPr>
        <p:spPr>
          <a:xfrm flipV="1">
            <a:off x="7305937" y="2060848"/>
            <a:ext cx="432048" cy="432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754A430-428F-425E-8095-BB32BCBAC1E7}"/>
              </a:ext>
            </a:extLst>
          </p:cNvPr>
          <p:cNvSpPr txBox="1"/>
          <p:nvPr/>
        </p:nvSpPr>
        <p:spPr>
          <a:xfrm>
            <a:off x="6819346" y="148478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5759E76-DC7B-4640-8F04-01A985F611E3}"/>
              </a:ext>
            </a:extLst>
          </p:cNvPr>
          <p:cNvSpPr txBox="1"/>
          <p:nvPr/>
        </p:nvSpPr>
        <p:spPr>
          <a:xfrm>
            <a:off x="7098175" y="148478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0184BF-2246-4990-92D0-8F90C1C71F39}"/>
              </a:ext>
            </a:extLst>
          </p:cNvPr>
          <p:cNvSpPr txBox="1"/>
          <p:nvPr/>
        </p:nvSpPr>
        <p:spPr>
          <a:xfrm>
            <a:off x="7601203" y="159279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7264E17-AFD9-48BA-87A7-D8B5638352DE}"/>
              </a:ext>
            </a:extLst>
          </p:cNvPr>
          <p:cNvSpPr txBox="1"/>
          <p:nvPr/>
        </p:nvSpPr>
        <p:spPr>
          <a:xfrm>
            <a:off x="8081501" y="159279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A3AAE39-51A4-42A6-9A6A-88EBC90BCCFD}"/>
              </a:ext>
            </a:extLst>
          </p:cNvPr>
          <p:cNvCxnSpPr/>
          <p:nvPr/>
        </p:nvCxnSpPr>
        <p:spPr>
          <a:xfrm flipV="1">
            <a:off x="7954009" y="1484784"/>
            <a:ext cx="462975" cy="7200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75245A5-8A32-4E5E-A5EF-18453D9DFEAB}"/>
              </a:ext>
            </a:extLst>
          </p:cNvPr>
          <p:cNvCxnSpPr/>
          <p:nvPr/>
        </p:nvCxnSpPr>
        <p:spPr>
          <a:xfrm flipH="1">
            <a:off x="8314049" y="1484784"/>
            <a:ext cx="102935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72AE3F35-C25B-4E68-8681-2AFB59FE07AE}"/>
              </a:ext>
            </a:extLst>
          </p:cNvPr>
          <p:cNvCxnSpPr/>
          <p:nvPr/>
        </p:nvCxnSpPr>
        <p:spPr>
          <a:xfrm>
            <a:off x="7305937" y="2492896"/>
            <a:ext cx="540060" cy="72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3E956A4-4CC5-4E74-884F-33664D3AB2EE}"/>
              </a:ext>
            </a:extLst>
          </p:cNvPr>
          <p:cNvCxnSpPr>
            <a:cxnSpLocks/>
          </p:cNvCxnSpPr>
          <p:nvPr/>
        </p:nvCxnSpPr>
        <p:spPr>
          <a:xfrm flipH="1" flipV="1">
            <a:off x="7737986" y="2060848"/>
            <a:ext cx="108011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BF0730B-3C65-4D33-A4D8-0C7F17A1AB0E}"/>
              </a:ext>
            </a:extLst>
          </p:cNvPr>
          <p:cNvCxnSpPr>
            <a:cxnSpLocks/>
          </p:cNvCxnSpPr>
          <p:nvPr/>
        </p:nvCxnSpPr>
        <p:spPr>
          <a:xfrm flipV="1">
            <a:off x="7845997" y="2060848"/>
            <a:ext cx="468052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0FF58639-3DB8-4E26-83C6-F5E76D353BF1}"/>
              </a:ext>
            </a:extLst>
          </p:cNvPr>
          <p:cNvSpPr txBox="1"/>
          <p:nvPr/>
        </p:nvSpPr>
        <p:spPr>
          <a:xfrm>
            <a:off x="7865477" y="176584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1896077-AE8F-437E-A9F9-6BD500718252}"/>
              </a:ext>
            </a:extLst>
          </p:cNvPr>
          <p:cNvSpPr txBox="1"/>
          <p:nvPr/>
        </p:nvSpPr>
        <p:spPr>
          <a:xfrm>
            <a:off x="7366179" y="166335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EFB7E81-FE6B-42B3-B206-09DC66DB3A7A}"/>
              </a:ext>
            </a:extLst>
          </p:cNvPr>
          <p:cNvSpPr txBox="1"/>
          <p:nvPr/>
        </p:nvSpPr>
        <p:spPr>
          <a:xfrm>
            <a:off x="6738273" y="187434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809942E-4AE7-48C4-B9FC-9DA115CFB973}"/>
              </a:ext>
            </a:extLst>
          </p:cNvPr>
          <p:cNvSpPr txBox="1"/>
          <p:nvPr/>
        </p:nvSpPr>
        <p:spPr>
          <a:xfrm>
            <a:off x="7292896" y="20248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000437F-BC48-43AF-80BC-9E3AB1817065}"/>
              </a:ext>
            </a:extLst>
          </p:cNvPr>
          <p:cNvSpPr txBox="1"/>
          <p:nvPr/>
        </p:nvSpPr>
        <p:spPr>
          <a:xfrm>
            <a:off x="6974885" y="207884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A57AD1F-238D-45A5-A78E-9C44B93CFCC8}"/>
              </a:ext>
            </a:extLst>
          </p:cNvPr>
          <p:cNvSpPr txBox="1"/>
          <p:nvPr/>
        </p:nvSpPr>
        <p:spPr>
          <a:xfrm>
            <a:off x="7865477" y="208329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7DAC1C7-0FC3-4579-83A6-A26EEA0FE91E}"/>
              </a:ext>
            </a:extLst>
          </p:cNvPr>
          <p:cNvCxnSpPr>
            <a:cxnSpLocks/>
          </p:cNvCxnSpPr>
          <p:nvPr/>
        </p:nvCxnSpPr>
        <p:spPr>
          <a:xfrm>
            <a:off x="6729873" y="2348880"/>
            <a:ext cx="89473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F3759D9-72AD-4833-A92D-EC70BA26E5C2}"/>
              </a:ext>
            </a:extLst>
          </p:cNvPr>
          <p:cNvCxnSpPr>
            <a:cxnSpLocks/>
          </p:cNvCxnSpPr>
          <p:nvPr/>
        </p:nvCxnSpPr>
        <p:spPr>
          <a:xfrm flipV="1">
            <a:off x="6819346" y="2492896"/>
            <a:ext cx="486591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938D292F-E83D-436B-BE24-A48D932E7EA8}"/>
              </a:ext>
            </a:extLst>
          </p:cNvPr>
          <p:cNvCxnSpPr/>
          <p:nvPr/>
        </p:nvCxnSpPr>
        <p:spPr>
          <a:xfrm>
            <a:off x="6819346" y="2924944"/>
            <a:ext cx="546833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DDFEB44-40D0-4944-9887-3C2F6BF902D8}"/>
              </a:ext>
            </a:extLst>
          </p:cNvPr>
          <p:cNvCxnSpPr/>
          <p:nvPr/>
        </p:nvCxnSpPr>
        <p:spPr>
          <a:xfrm flipH="1" flipV="1">
            <a:off x="7305937" y="2492896"/>
            <a:ext cx="60242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64448C2A-171A-4142-A05F-0E031D84F7B3}"/>
              </a:ext>
            </a:extLst>
          </p:cNvPr>
          <p:cNvCxnSpPr>
            <a:cxnSpLocks/>
          </p:cNvCxnSpPr>
          <p:nvPr/>
        </p:nvCxnSpPr>
        <p:spPr>
          <a:xfrm flipV="1">
            <a:off x="7366179" y="2564904"/>
            <a:ext cx="479818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stomShape 1">
            <a:extLst>
              <a:ext uri="{FF2B5EF4-FFF2-40B4-BE49-F238E27FC236}">
                <a16:creationId xmlns:a16="http://schemas.microsoft.com/office/drawing/2014/main" id="{BAF64AEF-9F4B-B4CC-60AB-620715542591}"/>
              </a:ext>
            </a:extLst>
          </p:cNvPr>
          <p:cNvSpPr/>
          <p:nvPr/>
        </p:nvSpPr>
        <p:spPr>
          <a:xfrm>
            <a:off x="4572000" y="6381328"/>
            <a:ext cx="3709988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M. Baldauf (DWD)</a:t>
            </a:r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5C6B385C-FAF4-0241-FE4B-4EC3E0320F60}"/>
              </a:ext>
            </a:extLst>
          </p:cNvPr>
          <p:cNvSpPr/>
          <p:nvPr/>
        </p:nvSpPr>
        <p:spPr>
          <a:xfrm>
            <a:off x="8283600" y="6381720"/>
            <a:ext cx="464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9C2A4-7CB0-4AA1-BB12-77467A1233AC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8808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3037</Words>
  <Application>Microsoft Office PowerPoint</Application>
  <PresentationFormat>Bildschirmpräsentation (4:3)</PresentationFormat>
  <Paragraphs>320</Paragraphs>
  <Slides>27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27</vt:i4>
      </vt:variant>
    </vt:vector>
  </HeadingPairs>
  <TitlesOfParts>
    <vt:vector size="44" baseType="lpstr">
      <vt:lpstr>Arial</vt:lpstr>
      <vt:lpstr>Calibri</vt:lpstr>
      <vt:lpstr>Courier New</vt:lpstr>
      <vt:lpstr>Symbol</vt:lpstr>
      <vt:lpstr>Times New Roman</vt:lpstr>
      <vt:lpstr>Webdings</vt:lpstr>
      <vt:lpstr>Wingdings</vt:lpstr>
      <vt:lpstr>Office Theme</vt:lpstr>
      <vt:lpstr>DWD Standard Master</vt:lpstr>
      <vt:lpstr>1_DWD Standard Master</vt:lpstr>
      <vt:lpstr>3_DWD Standard Master</vt:lpstr>
      <vt:lpstr>4_DWD Standard Master</vt:lpstr>
      <vt:lpstr>5_DWD Standard Master</vt:lpstr>
      <vt:lpstr>7_DWD Standard Master</vt:lpstr>
      <vt:lpstr>8_DWD Standard Master</vt:lpstr>
      <vt:lpstr>9_DWD Standard Master</vt:lpstr>
      <vt:lpstr>2_DWD Standard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mpm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Administrator</dc:creator>
  <dc:description/>
  <cp:lastModifiedBy>Michael Baldauf</cp:lastModifiedBy>
  <cp:revision>1398</cp:revision>
  <cp:lastPrinted>2013-03-13T11:41:14Z</cp:lastPrinted>
  <dcterms:created xsi:type="dcterms:W3CDTF">2006-12-01T09:57:45Z</dcterms:created>
  <dcterms:modified xsi:type="dcterms:W3CDTF">2024-10-01T12:01:36Z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mpm</vt:lpwstr>
  </property>
  <property fmtid="{D5CDD505-2E9C-101B-9397-08002B2CF9AE}" pid="4" name="HiddenSlides">
    <vt:i4>9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70</vt:i4>
  </property>
</Properties>
</file>