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8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customXml/itemProps3.xml" ContentType="application/vnd.openxmlformats-officedocument.customXmlProperties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customXml/itemProps2.xml" ContentType="application/vnd.openxmlformats-officedocument.customXmlProperties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customXml/itemProps1.xml" ContentType="application/vnd.openxmlformats-officedocument.customXmlProperties+xml"/>
  <Override PartName="/ppt/slideLayouts/slideLayout13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7" r:id="rId2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1pPr>
    <a:lvl2pPr marL="0" marR="0" indent="457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2pPr>
    <a:lvl3pPr marL="0" marR="0" indent="914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3pPr>
    <a:lvl4pPr marL="0" marR="0" indent="1371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4pPr>
    <a:lvl5pPr marL="0" marR="0" indent="18288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5pPr>
    <a:lvl6pPr marL="0" marR="0" indent="22860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6pPr>
    <a:lvl7pPr marL="0" marR="0" indent="2743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7pPr>
    <a:lvl8pPr marL="0" marR="0" indent="3200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8pPr>
    <a:lvl9pPr marL="0" marR="0" indent="3657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No Style, Table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0" d="100"/>
          <a:sy n="60" d="100"/>
        </p:scale>
        <p:origin x="816" y="52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ChangeAspect="1"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1200">
        <a:latin typeface="+mn-lt"/>
        <a:ea typeface="+mn-ea"/>
        <a:cs typeface="+mn-cs"/>
      </a:defRPr>
    </a:lvl1pPr>
    <a:lvl2pPr indent="228600">
      <a:defRPr sz="1200">
        <a:latin typeface="+mn-lt"/>
        <a:ea typeface="+mn-ea"/>
        <a:cs typeface="+mn-cs"/>
      </a:defRPr>
    </a:lvl2pPr>
    <a:lvl3pPr indent="457200">
      <a:defRPr sz="1200">
        <a:latin typeface="+mn-lt"/>
        <a:ea typeface="+mn-ea"/>
        <a:cs typeface="+mn-cs"/>
      </a:defRPr>
    </a:lvl3pPr>
    <a:lvl4pPr indent="685800">
      <a:defRPr sz="1200">
        <a:latin typeface="+mn-lt"/>
        <a:ea typeface="+mn-ea"/>
        <a:cs typeface="+mn-cs"/>
      </a:defRPr>
    </a:lvl4pPr>
    <a:lvl5pPr indent="914400">
      <a:defRPr sz="1200">
        <a:latin typeface="+mn-lt"/>
        <a:ea typeface="+mn-ea"/>
        <a:cs typeface="+mn-cs"/>
      </a:defRPr>
    </a:lvl5pPr>
    <a:lvl6pPr indent="1143000">
      <a:defRPr sz="1200">
        <a:latin typeface="+mn-lt"/>
        <a:ea typeface="+mn-ea"/>
        <a:cs typeface="+mn-cs"/>
      </a:defRPr>
    </a:lvl6pPr>
    <a:lvl7pPr indent="1371600">
      <a:defRPr sz="1200">
        <a:latin typeface="+mn-lt"/>
        <a:ea typeface="+mn-ea"/>
        <a:cs typeface="+mn-cs"/>
      </a:defRPr>
    </a:lvl7pPr>
    <a:lvl8pPr indent="1600200">
      <a:defRPr sz="1200">
        <a:latin typeface="+mn-lt"/>
        <a:ea typeface="+mn-ea"/>
        <a:cs typeface="+mn-cs"/>
      </a:defRPr>
    </a:lvl8pPr>
    <a:lvl9pPr indent="1828800">
      <a:defRPr sz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62E34C-EB59-192E-103A-E9D8EBCA8FF8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515382B-3AEE-5F9D-3E43-6308556B55A5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CC40A32-A673-9F1F-EC5A-E199D59C09AB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E4B3F9-4A59-906A-44AC-7AF227A57D30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B350FB-9385-DB7E-D284-77F58DAE80C5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B99818-CD8E-A717-7211-476EB152DDCE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5C17DA-52D1-986E-FE00-C29D014A0A67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167B3F-7D16-E3CC-AD09-A8DBAE031304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BDE33B-1D0C-1DEA-E085-21AB4CAAAEE0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jp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jp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jp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jp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 bwMode="auto">
          <a:xfrm>
            <a:off x="839787" y="1681163"/>
            <a:ext cx="5157789" cy="82391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>
              <a:defRPr/>
            </a:pPr>
            <a:r>
              <a:rPr/>
              <a:t>Edit Master text styles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Any Questio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vector graphics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56143" y="0"/>
            <a:ext cx="12348143" cy="6858000"/>
          </a:xfrm>
          <a:prstGeom prst="rect">
            <a:avLst/>
          </a:prstGeom>
        </p:spPr>
      </p:pic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3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ANY QUESTIONS?</a:t>
            </a:r>
            <a:endParaRPr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674852" y="4954118"/>
            <a:ext cx="4408098" cy="1356054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 bwMode="auto">
          <a:xfrm>
            <a:off x="844550" y="1562731"/>
            <a:ext cx="10515600" cy="539547"/>
          </a:xfrm>
          <a:prstGeom prst="rect">
            <a:avLst/>
          </a:prstGeom>
        </p:spPr>
        <p:txBody>
          <a:bodyPr/>
          <a:lstStyle>
            <a:lvl1pPr>
              <a:defRPr sz="1800" b="1" i="0" u="none" strike="noStrike" cap="none" spc="0">
                <a:ln>
                  <a:noFill/>
                </a:ln>
                <a:solidFill>
                  <a:srgbClr val="00727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 bwMode="auto">
          <a:xfrm>
            <a:off x="844550" y="4494181"/>
            <a:ext cx="10515600" cy="1326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u="none" strike="noStrike" cap="none" spc="0">
                <a:ln>
                  <a:noFill/>
                </a:ln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4" name="Picture 3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 bwMode="auto">
          <a:xfrm>
            <a:off x="838201" y="6204538"/>
            <a:ext cx="263983" cy="26924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  <p:sp>
        <p:nvSpPr>
          <p:cNvPr id="8" name="Shape 93"/>
          <p:cNvSpPr>
            <a:spLocks noGrp="1"/>
          </p:cNvSpPr>
          <p:nvPr>
            <p:ph type="body" idx="10"/>
          </p:nvPr>
        </p:nvSpPr>
        <p:spPr bwMode="auto">
          <a:xfrm>
            <a:off x="838201" y="2399960"/>
            <a:ext cx="10515600" cy="1326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u="none" strike="noStrike" cap="none" spc="0">
                <a:ln>
                  <a:noFill/>
                </a:ln>
                <a:solidFill>
                  <a:srgbClr val="004F59"/>
                </a:solidFill>
                <a:latin typeface="Helvetica Light"/>
                <a:ea typeface="Helvetica Light"/>
                <a:cs typeface="Helvetica Light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hape 92"/>
          <p:cNvSpPr txBox="1"/>
          <p:nvPr userDrawn="1"/>
        </p:nvSpPr>
        <p:spPr bwMode="auto">
          <a:xfrm>
            <a:off x="844550" y="838717"/>
            <a:ext cx="10515600" cy="53954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300" b="1" i="0" u="none" strike="noStrike" cap="none" spc="0">
                <a:ln>
                  <a:noFill/>
                </a:ln>
                <a:solidFill>
                  <a:srgbClr val="C07D24"/>
                </a:solidFill>
                <a:latin typeface="+mj-lt"/>
                <a:ea typeface="+mj-ea"/>
                <a:cs typeface="+mj-cs"/>
              </a:defRPr>
            </a:lvl1pPr>
            <a:lvl2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lvl2pPr>
            <a:lvl3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lvl3pPr>
            <a:lvl4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lvl4pPr>
            <a:lvl5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lvl5pPr>
            <a:lvl6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lvl6pPr>
            <a:lvl7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lvl7pPr>
            <a:lvl8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lvl8pPr>
            <a:lvl9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38201" y="3900489"/>
            <a:ext cx="10515599" cy="447776"/>
          </a:xfrm>
        </p:spPr>
        <p:txBody>
          <a:bodyPr/>
          <a:lstStyle>
            <a:lvl1pPr marL="0" indent="0">
              <a:buNone/>
              <a:defRPr lang="en-US" sz="1800" b="1" i="0" u="none" strike="noStrike" cap="none" spc="0">
                <a:ln>
                  <a:noFill/>
                </a:ln>
                <a:solidFill>
                  <a:srgbClr val="004F5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" name="Shape 93"/>
          <p:cNvSpPr>
            <a:spLocks noGrp="1"/>
          </p:cNvSpPr>
          <p:nvPr>
            <p:ph type="body" idx="12" hasCustomPrompt="1"/>
          </p:nvPr>
        </p:nvSpPr>
        <p:spPr bwMode="auto">
          <a:xfrm>
            <a:off x="844550" y="899431"/>
            <a:ext cx="10515600" cy="539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300" b="1" i="0" u="none" strike="noStrike" cap="none" spc="0">
                <a:ln>
                  <a:noFill/>
                </a:ln>
                <a:solidFill>
                  <a:srgbClr val="C0872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/>
          </a:p>
        </p:txBody>
      </p:sp>
      <p:pic>
        <p:nvPicPr>
          <p:cNvPr id="5" name="Picture 4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97683" y="5862450"/>
            <a:ext cx="2363637" cy="7260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Hierarch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97683" y="5862450"/>
            <a:ext cx="2363637" cy="726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lang="en-US" sz="2300" b="1" i="0" u="none" strike="noStrike" cap="none" spc="0">
                <a:ln>
                  <a:noFill/>
                </a:ln>
                <a:solidFill>
                  <a:srgbClr val="C07D2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fr-BE"/>
              <a:t>‹Nr.›</a:t>
            </a:fld>
            <a:endParaRPr lang="fr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73125" y="2027238"/>
            <a:ext cx="10480675" cy="4200525"/>
          </a:xfrm>
        </p:spPr>
        <p:txBody>
          <a:bodyPr/>
          <a:lstStyle>
            <a:lvl1pPr marL="0" indent="0">
              <a:buNone/>
              <a:defRPr lang="en-US" sz="1800" b="1" i="0" u="none" strike="noStrike" cap="none" spc="0">
                <a:ln>
                  <a:noFill/>
                </a:ln>
                <a:solidFill>
                  <a:srgbClr val="004F59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500" b="0" i="0" u="none" strike="noStrike" cap="none" spc="0">
                <a:ln>
                  <a:noFill/>
                </a:ln>
                <a:solidFill>
                  <a:srgbClr val="004F59"/>
                </a:solidFill>
                <a:latin typeface="Helvetica Light"/>
                <a:ea typeface="Helvetica Light"/>
                <a:cs typeface="Helvetica Light"/>
              </a:defRPr>
            </a:lvl2pPr>
          </a:lstStyle>
          <a:p>
            <a:pPr lvl="0">
              <a:defRPr/>
            </a:pPr>
            <a:r>
              <a:rPr lang="en-US"/>
              <a:t>Edit Master text styles (click on increase indent level to have bullet point formatting)</a:t>
            </a:r>
            <a:endParaRPr/>
          </a:p>
          <a:p>
            <a:pPr lvl="1">
              <a:defRPr/>
            </a:pPr>
            <a:r>
              <a:rPr lang="en-US"/>
              <a:t>Click to add text</a:t>
            </a:r>
            <a:endParaRPr/>
          </a:p>
          <a:p>
            <a:pPr lvl="1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 x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lang="en-US" sz="2300" b="1" i="0" u="none" strike="noStrike" cap="none" spc="0">
                <a:ln>
                  <a:noFill/>
                </a:ln>
                <a:solidFill>
                  <a:srgbClr val="C07D2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793059" y="6336385"/>
            <a:ext cx="390211" cy="30777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CB4B4D-7CA3-9044-876B-883B54F8677D}" type="slidenum">
              <a:rPr lang="fr-BE"/>
              <a:t>‹Nr.›</a:t>
            </a:fld>
            <a:endParaRPr lang="fr-B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 bwMode="auto">
          <a:xfrm>
            <a:off x="838201" y="2178219"/>
            <a:ext cx="5281612" cy="38814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fr-BE"/>
          </a:p>
        </p:txBody>
      </p:sp>
      <p:pic>
        <p:nvPicPr>
          <p:cNvPr id="4" name="Picture 3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97683" y="5862450"/>
            <a:ext cx="2363637" cy="726004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 bwMode="auto">
          <a:xfrm>
            <a:off x="5812698" y="2178219"/>
            <a:ext cx="5541102" cy="38814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Sunburst char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97683" y="5862450"/>
            <a:ext cx="2363637" cy="726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lang="en-US" sz="2300" b="1" i="0" u="none" strike="noStrike" cap="none" spc="0">
                <a:ln>
                  <a:noFill/>
                </a:ln>
                <a:solidFill>
                  <a:srgbClr val="C07D2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fr-BE"/>
              <a:t>‹Nr.›</a:t>
            </a:fld>
            <a:endParaRPr lang="fr-BE"/>
          </a:p>
        </p:txBody>
      </p:sp>
      <p:pic>
        <p:nvPicPr>
          <p:cNvPr id="9" name="Picture 8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97683" y="5898415"/>
            <a:ext cx="2363637" cy="7260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838201" y="2071688"/>
            <a:ext cx="10515600" cy="3959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 1x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lang="en-US" sz="2300" b="1" i="0" u="none" strike="noStrike" cap="none" spc="0">
                <a:ln>
                  <a:noFill/>
                </a:ln>
                <a:solidFill>
                  <a:srgbClr val="C07D2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38200" y="6190284"/>
            <a:ext cx="263983" cy="269241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fr-BE"/>
              <a:t>‹Nr.›</a:t>
            </a:fld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 bwMode="auto">
          <a:xfrm>
            <a:off x="838200" y="2002952"/>
            <a:ext cx="3268662" cy="3209925"/>
          </a:xfrm>
        </p:spPr>
        <p:txBody>
          <a:bodyPr/>
          <a:lstStyle/>
          <a:p>
            <a:pPr>
              <a:defRPr/>
            </a:pPr>
            <a:r>
              <a:rPr lang="en-US"/>
              <a:t>Click icon to add picture</a:t>
            </a:r>
            <a:endParaRPr lang="fr-BE"/>
          </a:p>
        </p:txBody>
      </p:sp>
      <p:pic>
        <p:nvPicPr>
          <p:cNvPr id="4" name="Picture 3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97683" y="5862450"/>
            <a:ext cx="2363637" cy="72600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auto">
          <a:xfrm>
            <a:off x="6091071" y="2002952"/>
            <a:ext cx="5272088" cy="3278188"/>
          </a:xfrm>
        </p:spPr>
        <p:txBody>
          <a:bodyPr/>
          <a:lstStyle>
            <a:lvl1pPr marL="0" indent="0">
              <a:buNone/>
              <a:defRPr lang="en-US" sz="1800" b="1" i="0" u="none" strike="noStrike" cap="none" spc="0">
                <a:ln>
                  <a:noFill/>
                </a:ln>
                <a:solidFill>
                  <a:srgbClr val="004F59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sz="1500" b="0" i="0" u="none" strike="noStrike" cap="none" spc="0">
                <a:ln>
                  <a:noFill/>
                </a:ln>
                <a:solidFill>
                  <a:srgbClr val="004F59"/>
                </a:solidFill>
                <a:latin typeface="Helvetica Light"/>
                <a:ea typeface="Helvetica Light"/>
                <a:cs typeface="Helvetica Light"/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Blank L-H 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 descr="Sunburst chart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97683" y="5862450"/>
            <a:ext cx="2363637" cy="7260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fr-BE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Blank right hand 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568"/>
            <a:ext cx="12192000" cy="6850864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97683" y="5862450"/>
            <a:ext cx="2363637" cy="7260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fr-BE"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ntact details Secretaria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079218" y="6224797"/>
            <a:ext cx="263983" cy="269241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fr-BE"/>
              <a:t>‹Nr.›</a:t>
            </a:fld>
            <a:endParaRPr lang="fr-BE"/>
          </a:p>
        </p:txBody>
      </p:sp>
      <p:sp>
        <p:nvSpPr>
          <p:cNvPr id="5" name="Shape 134"/>
          <p:cNvSpPr/>
          <p:nvPr userDrawn="1"/>
        </p:nvSpPr>
        <p:spPr bwMode="auto">
          <a:xfrm>
            <a:off x="1079218" y="966919"/>
            <a:ext cx="6650501" cy="447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300" b="1">
                <a:solidFill>
                  <a:srgbClr val="C07D2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/>
              <a:t>CONTACT DETAILS</a:t>
            </a:r>
            <a:endParaRPr/>
          </a:p>
        </p:txBody>
      </p:sp>
      <p:sp>
        <p:nvSpPr>
          <p:cNvPr id="6" name="Shape 135"/>
          <p:cNvSpPr/>
          <p:nvPr userDrawn="1"/>
        </p:nvSpPr>
        <p:spPr bwMode="auto">
          <a:xfrm>
            <a:off x="1079218" y="2343299"/>
            <a:ext cx="9392269" cy="268996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 </a:t>
            </a:r>
            <a:endParaRPr/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EIG EUMETNET </a:t>
            </a:r>
            <a:endParaRPr/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European Meteorological Services' Network</a:t>
            </a:r>
            <a:br>
              <a:rPr>
                <a:solidFill>
                  <a:srgbClr val="004F59"/>
                </a:solidFill>
              </a:rPr>
            </a:br>
            <a:r>
              <a:rPr sz="1700" b="1">
                <a:solidFill>
                  <a:srgbClr val="C08724"/>
                </a:solidFill>
                <a:latin typeface="+mj-lt"/>
                <a:ea typeface="+mj-ea"/>
                <a:cs typeface="+mj-cs"/>
              </a:rPr>
              <a:t>www.eumetnet.eu</a:t>
            </a:r>
            <a:endParaRPr/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 </a:t>
            </a:r>
            <a:endParaRPr/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EIG EUMETNET Secretariat</a:t>
            </a:r>
            <a:endParaRPr/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c/o </a:t>
            </a:r>
            <a:r>
              <a:rPr>
                <a:solidFill>
                  <a:srgbClr val="004F59"/>
                </a:solidFill>
              </a:rPr>
              <a:t>L’Institut</a:t>
            </a:r>
            <a:r>
              <a:rPr>
                <a:solidFill>
                  <a:srgbClr val="004F59"/>
                </a:solidFill>
              </a:rPr>
              <a:t> Royal </a:t>
            </a:r>
            <a:r>
              <a:rPr>
                <a:solidFill>
                  <a:srgbClr val="004F59"/>
                </a:solidFill>
              </a:rPr>
              <a:t>Météorologique</a:t>
            </a:r>
            <a:r>
              <a:rPr>
                <a:solidFill>
                  <a:srgbClr val="004F59"/>
                </a:solidFill>
              </a:rPr>
              <a:t> de </a:t>
            </a:r>
            <a:r>
              <a:rPr>
                <a:solidFill>
                  <a:srgbClr val="004F59"/>
                </a:solidFill>
              </a:rPr>
              <a:t>Belgique</a:t>
            </a:r>
            <a:endParaRPr>
              <a:solidFill>
                <a:srgbClr val="004F59"/>
              </a:solidFill>
            </a:endParaRPr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Avenue </a:t>
            </a:r>
            <a:r>
              <a:rPr>
                <a:solidFill>
                  <a:srgbClr val="004F59"/>
                </a:solidFill>
              </a:rPr>
              <a:t>Circulaire</a:t>
            </a:r>
            <a:r>
              <a:rPr>
                <a:solidFill>
                  <a:srgbClr val="004F59"/>
                </a:solidFill>
              </a:rPr>
              <a:t> 3</a:t>
            </a:r>
            <a:br>
              <a:rPr>
                <a:solidFill>
                  <a:srgbClr val="004F59"/>
                </a:solidFill>
              </a:rPr>
            </a:br>
            <a:r>
              <a:rPr>
                <a:solidFill>
                  <a:srgbClr val="004F59"/>
                </a:solidFill>
              </a:rPr>
              <a:t>B-1180 Brussels, Belgium</a:t>
            </a:r>
            <a:endParaRPr/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 </a:t>
            </a:r>
            <a:endParaRPr/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Registered Number 0818.801.249 - RPM </a:t>
            </a:r>
            <a:r>
              <a:rPr>
                <a:solidFill>
                  <a:srgbClr val="004F59"/>
                </a:solidFill>
              </a:rPr>
              <a:t>Bruxelles</a:t>
            </a:r>
            <a:endParaRPr>
              <a:solidFill>
                <a:srgbClr val="004F59"/>
              </a:solidFill>
            </a:endParaRPr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 </a:t>
            </a:r>
            <a:endParaRPr/>
          </a:p>
        </p:txBody>
      </p:sp>
      <p:sp>
        <p:nvSpPr>
          <p:cNvPr id="7" name="Slide Number Placeholder 1"/>
          <p:cNvSpPr txBox="1"/>
          <p:nvPr userDrawn="1"/>
        </p:nvSpPr>
        <p:spPr bwMode="auto">
          <a:xfrm>
            <a:off x="11393395" y="6581312"/>
            <a:ext cx="9239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</a:defRPr>
            </a:defPPr>
            <a:lvl1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 u="none" strike="noStrike" cap="none" spc="0">
                <a:ln>
                  <a:noFill/>
                </a:ln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1pPr>
            <a:lvl2pPr marL="0" marR="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079218" y="1751255"/>
            <a:ext cx="4222074" cy="623347"/>
          </a:xfrm>
        </p:spPr>
        <p:txBody>
          <a:bodyPr/>
          <a:lstStyle>
            <a:lvl1pPr marL="0" indent="0">
              <a:buNone/>
              <a:defRPr lang="en-US" sz="1700" b="1" i="0" u="none" strike="noStrike" cap="none" spc="0">
                <a:ln>
                  <a:noFill/>
                </a:ln>
                <a:solidFill>
                  <a:srgbClr val="004F5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Name &amp; Title</a:t>
            </a:r>
            <a:endParaRPr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079218" y="5029720"/>
            <a:ext cx="4416425" cy="330220"/>
          </a:xfrm>
        </p:spPr>
        <p:txBody>
          <a:bodyPr/>
          <a:lstStyle>
            <a:lvl1pPr marL="0" indent="0">
              <a:buNone/>
              <a:defRPr lang="en-US" sz="1700" b="1" i="0" u="none" strike="noStrike" cap="none" spc="0">
                <a:ln>
                  <a:noFill/>
                </a:ln>
                <a:solidFill>
                  <a:srgbClr val="004F5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Tel:</a:t>
            </a:r>
            <a:endParaRPr/>
          </a:p>
        </p:txBody>
      </p:sp>
      <p:pic>
        <p:nvPicPr>
          <p:cNvPr id="2" name="Picture 1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97683" y="5862450"/>
            <a:ext cx="2363637" cy="7260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079500" y="5486400"/>
            <a:ext cx="4416425" cy="369888"/>
          </a:xfrm>
        </p:spPr>
        <p:txBody>
          <a:bodyPr/>
          <a:lstStyle>
            <a:lvl1pPr marL="0" indent="0">
              <a:buNone/>
              <a:defRPr lang="en-US" sz="1700" b="1" i="0" u="none" strike="noStrike" cap="none" spc="0">
                <a:ln>
                  <a:noFill/>
                </a:ln>
                <a:solidFill>
                  <a:srgbClr val="004F5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Email: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1_Contact details Gener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6330" y="0"/>
            <a:ext cx="121793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079218" y="6224797"/>
            <a:ext cx="263983" cy="269241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fr-BE"/>
              <a:t>‹Nr.›</a:t>
            </a:fld>
            <a:endParaRPr lang="fr-BE"/>
          </a:p>
        </p:txBody>
      </p:sp>
      <p:sp>
        <p:nvSpPr>
          <p:cNvPr id="5" name="Shape 134"/>
          <p:cNvSpPr/>
          <p:nvPr userDrawn="1"/>
        </p:nvSpPr>
        <p:spPr bwMode="auto">
          <a:xfrm>
            <a:off x="1079218" y="966919"/>
            <a:ext cx="6650501" cy="447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300" b="1">
                <a:solidFill>
                  <a:srgbClr val="C07D2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>
                <a:solidFill>
                  <a:srgbClr val="C08724"/>
                </a:solidFill>
              </a:rPr>
              <a:t>CONTACT DETAILS</a:t>
            </a:r>
            <a:endParaRPr/>
          </a:p>
        </p:txBody>
      </p:sp>
      <p:sp>
        <p:nvSpPr>
          <p:cNvPr id="6" name="Shape 135"/>
          <p:cNvSpPr/>
          <p:nvPr userDrawn="1"/>
        </p:nvSpPr>
        <p:spPr bwMode="auto">
          <a:xfrm>
            <a:off x="1079218" y="2343299"/>
            <a:ext cx="9392269" cy="118442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/>
              <a:t> </a:t>
            </a:r>
            <a:endParaRPr/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EIG EUMETNET </a:t>
            </a:r>
            <a:endParaRPr/>
          </a:p>
          <a:p>
            <a:pPr>
              <a:lnSpc>
                <a:spcPct val="90000"/>
              </a:lnSpc>
              <a:spcBef>
                <a:spcPts val="100"/>
              </a:spcBef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>
                <a:solidFill>
                  <a:srgbClr val="004F59"/>
                </a:solidFill>
              </a:rPr>
              <a:t>European Meteorological Services' Network</a:t>
            </a:r>
            <a:br>
              <a:rPr/>
            </a:br>
            <a:r>
              <a:rPr sz="1700" b="1">
                <a:solidFill>
                  <a:srgbClr val="C08724"/>
                </a:solidFill>
                <a:latin typeface="+mj-lt"/>
                <a:ea typeface="+mj-ea"/>
                <a:cs typeface="+mj-cs"/>
              </a:rPr>
              <a:t>www.eumetnet.eu</a:t>
            </a:r>
            <a:endParaRPr/>
          </a:p>
          <a:p>
            <a:pPr>
              <a:lnSpc>
                <a:spcPct val="90000"/>
              </a:lnSpc>
              <a:defRPr sz="1500">
                <a:solidFill>
                  <a:srgbClr val="00727E"/>
                </a:solidFill>
                <a:latin typeface="Helvetica Light"/>
                <a:ea typeface="Helvetica Light"/>
                <a:cs typeface="Helvetica Light"/>
              </a:defRPr>
            </a:pPr>
            <a:r>
              <a:rPr/>
              <a:t> </a:t>
            </a:r>
            <a:endParaRPr/>
          </a:p>
        </p:txBody>
      </p:sp>
      <p:sp>
        <p:nvSpPr>
          <p:cNvPr id="7" name="Slide Number Placeholder 1"/>
          <p:cNvSpPr txBox="1"/>
          <p:nvPr userDrawn="1"/>
        </p:nvSpPr>
        <p:spPr bwMode="auto">
          <a:xfrm>
            <a:off x="11393395" y="6581312"/>
            <a:ext cx="9239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</a:defRPr>
            </a:defPPr>
            <a:lvl1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 u="none" strike="noStrike" cap="none" spc="0">
                <a:ln>
                  <a:noFill/>
                </a:ln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1pPr>
            <a:lvl2pPr marL="0" marR="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2286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2743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3200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3657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079218" y="1751255"/>
            <a:ext cx="4222074" cy="623347"/>
          </a:xfrm>
        </p:spPr>
        <p:txBody>
          <a:bodyPr/>
          <a:lstStyle>
            <a:lvl1pPr marL="0" indent="0">
              <a:buNone/>
              <a:defRPr lang="en-US" sz="1700" b="1" i="0" u="none" strike="noStrike" cap="none" spc="0">
                <a:ln>
                  <a:noFill/>
                </a:ln>
                <a:solidFill>
                  <a:srgbClr val="004F5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Name &amp; Title</a:t>
            </a:r>
            <a:endParaRPr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079218" y="3558027"/>
            <a:ext cx="4416425" cy="330220"/>
          </a:xfrm>
        </p:spPr>
        <p:txBody>
          <a:bodyPr/>
          <a:lstStyle>
            <a:lvl1pPr marL="0" indent="0">
              <a:buNone/>
              <a:defRPr lang="en-US" sz="1700" b="1" i="0" u="none" strike="noStrike" cap="none" spc="0">
                <a:ln>
                  <a:noFill/>
                </a:ln>
                <a:solidFill>
                  <a:srgbClr val="004F5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Tel:</a:t>
            </a:r>
            <a:endParaRPr/>
          </a:p>
        </p:txBody>
      </p:sp>
      <p:pic>
        <p:nvPicPr>
          <p:cNvPr id="2" name="Picture 1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97683" y="5862450"/>
            <a:ext cx="2363637" cy="7260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079218" y="4087177"/>
            <a:ext cx="4416425" cy="369888"/>
          </a:xfrm>
        </p:spPr>
        <p:txBody>
          <a:bodyPr/>
          <a:lstStyle>
            <a:lvl1pPr marL="0" indent="0">
              <a:buNone/>
              <a:defRPr lang="en-US" sz="1700" b="1" i="0" u="none" strike="noStrike" cap="none" spc="0">
                <a:ln>
                  <a:noFill/>
                </a:ln>
                <a:solidFill>
                  <a:srgbClr val="004F5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Email: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 bwMode="auto"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>
              <a:defRPr/>
            </a:pPr>
            <a:r>
              <a:rPr/>
              <a:t>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 bwMode="auto"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 bwMode="auto"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 bwMode="auto"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>
              <a:defRPr/>
            </a:pPr>
            <a:r>
              <a:rPr/>
              <a:t>Edit Master text styles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text-page-2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24130"/>
            <a:ext cx="1218214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 lang="en-US" sz="2300" b="1" i="0" u="none" strike="noStrike" cap="none" spc="0">
                <a:ln>
                  <a:noFill/>
                </a:ln>
                <a:solidFill>
                  <a:srgbClr val="C07D2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fr-BE"/>
              <a:t>‹Nr.›</a:t>
            </a:fld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838201" y="2071688"/>
            <a:ext cx="10515600" cy="3959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userDrawn="1">
  <p:cSld name="Any Questio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vector graphics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56143" y="0"/>
            <a:ext cx="12348143" cy="6858000"/>
          </a:xfrm>
          <a:prstGeom prst="rect">
            <a:avLst/>
          </a:prstGeom>
        </p:spPr>
      </p:pic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3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ANY QUESTIONS?</a:t>
            </a:r>
            <a:endParaRPr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674852" y="4954118"/>
            <a:ext cx="4408098" cy="1356054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vector graphics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-2775"/>
            <a:ext cx="12192000" cy="6863550"/>
          </a:xfrm>
          <a:prstGeom prst="rect">
            <a:avLst/>
          </a:prstGeom>
        </p:spPr>
      </p:pic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 bwMode="auto">
          <a:xfrm>
            <a:off x="1523999" y="1708030"/>
            <a:ext cx="9224513" cy="1801933"/>
          </a:xfrm>
          <a:prstGeom prst="rect">
            <a:avLst/>
          </a:prstGeom>
        </p:spPr>
        <p:txBody>
          <a:bodyPr anchor="b"/>
          <a:lstStyle>
            <a:lvl1pPr algn="ctr">
              <a:defRPr sz="3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 bwMode="auto"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  <p:pic>
        <p:nvPicPr>
          <p:cNvPr id="7" name="Picture 6" descr="Logo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674852" y="5202313"/>
            <a:ext cx="4408098" cy="135605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>
              <a:defRPr/>
            </a:pPr>
            <a:r>
              <a:rPr/>
              <a:t>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1pPr>
      <a:lvl2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2pPr>
      <a:lvl3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3pPr>
      <a:lvl4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4pPr>
      <a:lvl5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5pPr>
      <a:lvl6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6pPr>
      <a:lvl7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7pPr>
      <a:lvl8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8pPr>
      <a:lvl9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723900" marR="0" indent="-2667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1234439" marR="0" indent="-320039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1727199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21844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26416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30988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35560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40132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791843" y="6404479"/>
            <a:ext cx="310339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888888"/>
                </a:solidFill>
                <a:latin typeface="+mj-lt"/>
              </a:defRPr>
            </a:lvl1pPr>
          </a:lstStyle>
          <a:p>
            <a:pPr>
              <a:defRPr/>
            </a:pPr>
            <a:fld id="{86CB4B4D-7CA3-9044-876B-883B54F8677D}" type="slidenum">
              <a:rPr lang="fr-BE"/>
              <a:t>‹Nr.›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1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1pPr>
      <a:lvl2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2pPr>
      <a:lvl3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3pPr>
      <a:lvl4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4pPr>
      <a:lvl5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5pPr>
      <a:lvl6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6pPr>
      <a:lvl7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7pPr>
      <a:lvl8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8pPr>
      <a:lvl9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>
          <a:ln>
            <a:noFill/>
          </a:ln>
          <a:solidFill>
            <a:srgbClr val="000000"/>
          </a:solidFill>
          <a:latin typeface="Calibri Light"/>
          <a:ea typeface="Calibri Light"/>
          <a:cs typeface="Calibri Light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723900" marR="0" indent="-2667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1234439" marR="0" indent="-320039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1727199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21844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26416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30988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35560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4013200" marR="0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586143" y="980061"/>
            <a:ext cx="9224513" cy="1801933"/>
          </a:xfrm>
        </p:spPr>
        <p:txBody>
          <a:bodyPr lIns="45719" tIns="45720" rIns="45719" bIns="45720" anchor="b">
            <a:normAutofit/>
          </a:bodyPr>
          <a:lstStyle/>
          <a:p>
            <a:pPr>
              <a:defRPr/>
            </a:pPr>
            <a:r>
              <a:rPr lang="fr-BE"/>
              <a:t>News about C-SRNWP</a:t>
            </a:r>
            <a:br>
              <a:rPr lang="fr-BE"/>
            </a:br>
            <a:br>
              <a:rPr lang="fr-BE"/>
            </a:br>
            <a:r>
              <a:rPr lang="de-DE" sz="2400"/>
              <a:t>30th September 2024</a:t>
            </a:r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1524000" y="3429000"/>
            <a:ext cx="9144000" cy="1655763"/>
          </a:xfrm>
        </p:spPr>
        <p:txBody>
          <a:bodyPr lIns="45719" tIns="45720" rIns="45719" bIns="45720" anchor="t">
            <a:normAutofit/>
          </a:bodyPr>
          <a:lstStyle/>
          <a:p>
            <a:pPr>
              <a:defRPr/>
            </a:pPr>
            <a:r>
              <a:rPr lang="en-US"/>
              <a:t>Chiara Marsigli (DWD, Germany)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51928" y="-413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CH"/>
              <a:t>Organisation</a:t>
            </a:r>
            <a:endParaRPr lang="fr-CH"/>
          </a:p>
        </p:txBody>
      </p:sp>
      <p:sp>
        <p:nvSpPr>
          <p:cNvPr id="7" name="Rettangolo 6"/>
          <p:cNvSpPr/>
          <p:nvPr/>
        </p:nvSpPr>
        <p:spPr bwMode="auto">
          <a:xfrm>
            <a:off x="351928" y="879227"/>
            <a:ext cx="11608675" cy="440299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sz="1400"/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1789900" y="3239432"/>
            <a:ext cx="2436747" cy="82012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1812325" y="4143781"/>
            <a:ext cx="2436747" cy="82260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1215104" y="1771952"/>
            <a:ext cx="3361980" cy="322857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1729497" y="1785994"/>
            <a:ext cx="2509904" cy="330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2400">
                <a:solidFill>
                  <a:srgbClr val="7030A0"/>
                </a:solidFill>
              </a:rPr>
              <a:t>SRNWP-EPS </a:t>
            </a:r>
            <a:r>
              <a:rPr lang="it-IT" sz="2400">
                <a:solidFill>
                  <a:srgbClr val="7030A0"/>
                </a:solidFill>
              </a:rPr>
              <a:t>module</a:t>
            </a:r>
            <a:endParaRPr lang="it-IT" sz="2400">
              <a:solidFill>
                <a:srgbClr val="7030A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 bwMode="auto">
          <a:xfrm flipH="1">
            <a:off x="1819797" y="3268838"/>
            <a:ext cx="2421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">
                <a:solidFill>
                  <a:schemeClr val="bg1">
                    <a:lumMod val="50000"/>
                  </a:schemeClr>
                </a:solidFill>
              </a:rPr>
              <a:t>AEMET – co-coordinator</a:t>
            </a:r>
            <a:endParaRPr/>
          </a:p>
        </p:txBody>
      </p:sp>
      <p:sp>
        <p:nvSpPr>
          <p:cNvPr id="13" name="Rettangolo 12"/>
          <p:cNvSpPr/>
          <p:nvPr/>
        </p:nvSpPr>
        <p:spPr bwMode="auto">
          <a:xfrm>
            <a:off x="2081414" y="3554004"/>
            <a:ext cx="1896728" cy="2257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>
                <a:solidFill>
                  <a:schemeClr val="bg1">
                    <a:lumMod val="50000"/>
                  </a:schemeClr>
                </a:solidFill>
              </a:rPr>
              <a:t>Alfons</a:t>
            </a:r>
            <a:r>
              <a:rPr lang="it-IT" sz="1400">
                <a:solidFill>
                  <a:schemeClr val="tx1"/>
                </a:solidFill>
              </a:rPr>
              <a:t> </a:t>
            </a:r>
            <a:r>
              <a:rPr lang="it-IT" sz="1400">
                <a:solidFill>
                  <a:schemeClr val="bg1">
                    <a:lumMod val="50000"/>
                  </a:schemeClr>
                </a:solidFill>
              </a:rPr>
              <a:t>Callado</a:t>
            </a:r>
            <a:r>
              <a:rPr lang="it-IT" sz="1400">
                <a:solidFill>
                  <a:schemeClr val="tx1"/>
                </a:solidFill>
              </a:rPr>
              <a:t> </a:t>
            </a:r>
            <a:r>
              <a:rPr lang="it-IT" sz="1400">
                <a:solidFill>
                  <a:schemeClr val="bg1">
                    <a:lumMod val="50000"/>
                  </a:schemeClr>
                </a:solidFill>
              </a:rPr>
              <a:t>Pallares</a:t>
            </a:r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 bwMode="auto">
          <a:xfrm flipH="1">
            <a:off x="1825252" y="4143781"/>
            <a:ext cx="2421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</a:defRPr>
            </a:defPPr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Itaf</a:t>
            </a:r>
            <a:r>
              <a:rPr lang="it-IT"/>
              <a:t>-Met – co-coordinator</a:t>
            </a:r>
            <a:endParaRPr/>
          </a:p>
        </p:txBody>
      </p:sp>
      <p:sp>
        <p:nvSpPr>
          <p:cNvPr id="15" name="Rettangolo 14"/>
          <p:cNvSpPr/>
          <p:nvPr/>
        </p:nvSpPr>
        <p:spPr bwMode="auto">
          <a:xfrm>
            <a:off x="2103837" y="4424359"/>
            <a:ext cx="1876145" cy="21194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>
                <a:solidFill>
                  <a:schemeClr val="bg1">
                    <a:lumMod val="50000"/>
                  </a:schemeClr>
                </a:solidFill>
              </a:rPr>
              <a:t>Francesca Marcucci</a:t>
            </a:r>
            <a:endParaRPr/>
          </a:p>
        </p:txBody>
      </p:sp>
      <p:grpSp>
        <p:nvGrpSpPr>
          <p:cNvPr id="16" name="Gruppo 15"/>
          <p:cNvGrpSpPr/>
          <p:nvPr/>
        </p:nvGrpSpPr>
        <p:grpSpPr bwMode="auto">
          <a:xfrm>
            <a:off x="4868597" y="3356077"/>
            <a:ext cx="3285153" cy="1644452"/>
            <a:chOff x="5250582" y="3330906"/>
            <a:chExt cx="4205429" cy="2297462"/>
          </a:xfrm>
        </p:grpSpPr>
        <p:sp>
          <p:nvSpPr>
            <p:cNvPr id="43" name="Rettangolo arrotondato 42"/>
            <p:cNvSpPr/>
            <p:nvPr/>
          </p:nvSpPr>
          <p:spPr bwMode="auto">
            <a:xfrm>
              <a:off x="5843011" y="3854877"/>
              <a:ext cx="3225434" cy="157633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5" name="CasellaDiTesto 44"/>
            <p:cNvSpPr txBox="1"/>
            <p:nvPr/>
          </p:nvSpPr>
          <p:spPr bwMode="auto">
            <a:xfrm>
              <a:off x="6365843" y="3350323"/>
              <a:ext cx="1820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it-IT" sz="2400">
                  <a:solidFill>
                    <a:srgbClr val="7030A0"/>
                  </a:solidFill>
                </a:rPr>
                <a:t>PP </a:t>
              </a:r>
              <a:r>
                <a:rPr lang="it-IT" sz="2400">
                  <a:solidFill>
                    <a:srgbClr val="7030A0"/>
                  </a:solidFill>
                </a:rPr>
                <a:t>module</a:t>
              </a:r>
              <a:endParaRPr lang="it-IT" sz="2400">
                <a:solidFill>
                  <a:srgbClr val="7030A0"/>
                </a:solidFill>
              </a:endParaRPr>
            </a:p>
          </p:txBody>
        </p:sp>
        <p:sp>
          <p:nvSpPr>
            <p:cNvPr id="46" name="Rettangolo 45"/>
            <p:cNvSpPr/>
            <p:nvPr/>
          </p:nvSpPr>
          <p:spPr bwMode="auto">
            <a:xfrm>
              <a:off x="6289092" y="4549597"/>
              <a:ext cx="2331578" cy="31573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7" name="Rettangolo 46"/>
            <p:cNvSpPr/>
            <p:nvPr/>
          </p:nvSpPr>
          <p:spPr bwMode="auto">
            <a:xfrm>
              <a:off x="6289093" y="4928767"/>
              <a:ext cx="2304803" cy="389301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it-IT">
                  <a:solidFill>
                    <a:srgbClr val="7030A0"/>
                  </a:solidFill>
                </a:rPr>
                <a:t> </a:t>
              </a:r>
              <a:endParaRPr/>
            </a:p>
          </p:txBody>
        </p:sp>
        <p:sp>
          <p:nvSpPr>
            <p:cNvPr id="48" name="CasellaDiTesto 47"/>
            <p:cNvSpPr txBox="1"/>
            <p:nvPr/>
          </p:nvSpPr>
          <p:spPr bwMode="auto">
            <a:xfrm>
              <a:off x="6314384" y="4559599"/>
              <a:ext cx="2539355" cy="42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1400"/>
                <a:t>Stephane </a:t>
              </a:r>
              <a:r>
                <a:rPr lang="it-IT" sz="1400"/>
                <a:t>Vannitsem</a:t>
              </a:r>
              <a:endParaRPr lang="it-IT" sz="1400"/>
            </a:p>
          </p:txBody>
        </p:sp>
        <p:sp>
          <p:nvSpPr>
            <p:cNvPr id="49" name="CasellaDiTesto 48"/>
            <p:cNvSpPr txBox="1"/>
            <p:nvPr/>
          </p:nvSpPr>
          <p:spPr bwMode="auto">
            <a:xfrm flipH="1">
              <a:off x="6043568" y="3878028"/>
              <a:ext cx="2719678" cy="730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400"/>
                <a:t>RMIB</a:t>
              </a:r>
              <a:endParaRPr/>
            </a:p>
            <a:p>
              <a:pPr algn="ctr">
                <a:defRPr/>
              </a:pPr>
              <a:r>
                <a:rPr lang="it-IT" sz="1400"/>
                <a:t>Coordinating</a:t>
              </a:r>
              <a:r>
                <a:rPr lang="it-IT" sz="1400"/>
                <a:t> </a:t>
              </a:r>
              <a:r>
                <a:rPr lang="it-IT" sz="1400"/>
                <a:t>Member</a:t>
              </a:r>
              <a:endParaRPr lang="it-IT" sz="1400"/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6400341" y="4970019"/>
              <a:ext cx="2109923" cy="4299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400" b="0" i="0" u="none" strike="noStrike">
                  <a:solidFill>
                    <a:srgbClr val="000000"/>
                  </a:solidFill>
                  <a:latin typeface="Calibri"/>
                </a:rPr>
                <a:t>Jonathan </a:t>
              </a:r>
              <a:r>
                <a:rPr lang="it-IT" sz="1400" b="0" i="0" u="none" strike="noStrike">
                  <a:solidFill>
                    <a:srgbClr val="000000"/>
                  </a:solidFill>
                  <a:latin typeface="Calibri"/>
                </a:rPr>
                <a:t>Demaeyer</a:t>
              </a:r>
              <a:endParaRPr lang="it-IT" sz="1400"/>
            </a:p>
          </p:txBody>
        </p:sp>
        <p:sp>
          <p:nvSpPr>
            <p:cNvPr id="44" name="Rettangolo arrotondato 43"/>
            <p:cNvSpPr/>
            <p:nvPr/>
          </p:nvSpPr>
          <p:spPr bwMode="auto">
            <a:xfrm>
              <a:off x="5250582" y="3330906"/>
              <a:ext cx="4205429" cy="229746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  <a:alpha val="48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 bwMode="auto">
          <a:xfrm>
            <a:off x="4831972" y="1771952"/>
            <a:ext cx="3308450" cy="1511354"/>
            <a:chOff x="890337" y="1106903"/>
            <a:chExt cx="4018548" cy="2815391"/>
          </a:xfrm>
        </p:grpSpPr>
        <p:sp>
          <p:nvSpPr>
            <p:cNvPr id="41" name="Rettangolo arrotondato 40"/>
            <p:cNvSpPr/>
            <p:nvPr/>
          </p:nvSpPr>
          <p:spPr bwMode="auto">
            <a:xfrm>
              <a:off x="890337" y="1106903"/>
              <a:ext cx="4018548" cy="2815391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68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 bwMode="auto">
            <a:xfrm>
              <a:off x="1543062" y="1248890"/>
              <a:ext cx="2723824" cy="598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it-IT" sz="2400">
                  <a:solidFill>
                    <a:srgbClr val="7030A0"/>
                  </a:solidFill>
                </a:rPr>
                <a:t>C-SRNWP </a:t>
              </a:r>
              <a:r>
                <a:rPr lang="it-IT" sz="2400">
                  <a:solidFill>
                    <a:srgbClr val="7030A0"/>
                  </a:solidFill>
                </a:rPr>
                <a:t>module</a:t>
              </a:r>
              <a:endParaRPr lang="it-IT" sz="2400">
                <a:solidFill>
                  <a:srgbClr val="7030A0"/>
                </a:solidFill>
              </a:endParaRPr>
            </a:p>
          </p:txBody>
        </p:sp>
      </p:grpSp>
      <p:sp>
        <p:nvSpPr>
          <p:cNvPr id="18" name="Rettangolo arrotondato 17"/>
          <p:cNvSpPr/>
          <p:nvPr/>
        </p:nvSpPr>
        <p:spPr bwMode="auto">
          <a:xfrm>
            <a:off x="1781551" y="2262264"/>
            <a:ext cx="6069445" cy="843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19" name="Gruppo 18"/>
          <p:cNvGrpSpPr/>
          <p:nvPr/>
        </p:nvGrpSpPr>
        <p:grpSpPr bwMode="auto">
          <a:xfrm>
            <a:off x="2579819" y="2317063"/>
            <a:ext cx="4428005" cy="700226"/>
            <a:chOff x="8804745" y="21564"/>
            <a:chExt cx="4751672" cy="978286"/>
          </a:xfrm>
        </p:grpSpPr>
        <p:sp>
          <p:nvSpPr>
            <p:cNvPr id="39" name="CasellaDiTesto 38"/>
            <p:cNvSpPr txBox="1"/>
            <p:nvPr/>
          </p:nvSpPr>
          <p:spPr bwMode="auto">
            <a:xfrm flipH="1">
              <a:off x="8804745" y="21564"/>
              <a:ext cx="4751672" cy="4729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600"/>
                <a:t>DWD- </a:t>
              </a:r>
              <a:r>
                <a:rPr lang="it-IT" sz="1600"/>
                <a:t>Coordinating</a:t>
              </a:r>
              <a:r>
                <a:rPr lang="it-IT" sz="1600"/>
                <a:t> </a:t>
              </a:r>
              <a:r>
                <a:rPr lang="it-IT" sz="1600"/>
                <a:t>Member</a:t>
              </a:r>
              <a:endParaRPr lang="it-IT" sz="1600"/>
            </a:p>
          </p:txBody>
        </p:sp>
        <p:sp>
          <p:nvSpPr>
            <p:cNvPr id="40" name="Rettangolo 39"/>
            <p:cNvSpPr/>
            <p:nvPr/>
          </p:nvSpPr>
          <p:spPr bwMode="auto">
            <a:xfrm>
              <a:off x="11203404" y="496844"/>
              <a:ext cx="2037347" cy="5030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it-IT" i="1">
                  <a:solidFill>
                    <a:srgbClr val="7030A0"/>
                  </a:solidFill>
                </a:rPr>
                <a:t>Vacant</a:t>
              </a:r>
              <a:r>
                <a:rPr lang="it-IT" sz="1400">
                  <a:solidFill>
                    <a:srgbClr val="7030A0"/>
                  </a:solidFill>
                </a:rPr>
                <a:t> </a:t>
              </a:r>
              <a:endParaRPr/>
            </a:p>
          </p:txBody>
        </p:sp>
      </p:grpSp>
      <p:sp>
        <p:nvSpPr>
          <p:cNvPr id="20" name="Rettangolo 19"/>
          <p:cNvSpPr/>
          <p:nvPr/>
        </p:nvSpPr>
        <p:spPr bwMode="auto">
          <a:xfrm>
            <a:off x="2842238" y="2658141"/>
            <a:ext cx="1898570" cy="363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CasellaDiTesto 20"/>
          <p:cNvSpPr txBox="1"/>
          <p:nvPr/>
        </p:nvSpPr>
        <p:spPr bwMode="auto">
          <a:xfrm>
            <a:off x="3044658" y="2671002"/>
            <a:ext cx="1764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600"/>
              <a:t>Chiara </a:t>
            </a:r>
            <a:r>
              <a:rPr lang="it-IT" sz="1600"/>
              <a:t>Marsigli</a:t>
            </a:r>
            <a:endParaRPr lang="it-IT" sz="1600"/>
          </a:p>
        </p:txBody>
      </p:sp>
      <p:sp>
        <p:nvSpPr>
          <p:cNvPr id="22" name="Rettangolo arrotondato 21"/>
          <p:cNvSpPr/>
          <p:nvPr/>
        </p:nvSpPr>
        <p:spPr bwMode="auto">
          <a:xfrm>
            <a:off x="8730886" y="2952912"/>
            <a:ext cx="2440312" cy="111437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8873215" y="2532153"/>
            <a:ext cx="1945123" cy="330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2400">
                <a:solidFill>
                  <a:srgbClr val="7030A0"/>
                </a:solidFill>
              </a:rPr>
              <a:t>E-NWC </a:t>
            </a:r>
            <a:r>
              <a:rPr lang="it-IT" sz="2400">
                <a:solidFill>
                  <a:srgbClr val="7030A0"/>
                </a:solidFill>
              </a:rPr>
              <a:t>module</a:t>
            </a:r>
            <a:endParaRPr lang="it-IT" sz="2400">
              <a:solidFill>
                <a:srgbClr val="7030A0"/>
              </a:solidFill>
            </a:endParaRPr>
          </a:p>
        </p:txBody>
      </p:sp>
      <p:sp>
        <p:nvSpPr>
          <p:cNvPr id="25" name="Rettangolo 24"/>
          <p:cNvSpPr/>
          <p:nvPr/>
        </p:nvSpPr>
        <p:spPr bwMode="auto">
          <a:xfrm>
            <a:off x="9149861" y="3404215"/>
            <a:ext cx="1635286" cy="24483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ettangolo 25"/>
          <p:cNvSpPr/>
          <p:nvPr/>
        </p:nvSpPr>
        <p:spPr bwMode="auto">
          <a:xfrm>
            <a:off x="9142039" y="3718112"/>
            <a:ext cx="1643107" cy="268189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>
                <a:solidFill>
                  <a:srgbClr val="7030A0"/>
                </a:solidFill>
              </a:rPr>
              <a:t> </a:t>
            </a:r>
            <a:endParaRPr/>
          </a:p>
        </p:txBody>
      </p:sp>
      <p:sp>
        <p:nvSpPr>
          <p:cNvPr id="27" name="CasellaDiTesto 26"/>
          <p:cNvSpPr txBox="1"/>
          <p:nvPr/>
        </p:nvSpPr>
        <p:spPr bwMode="auto">
          <a:xfrm>
            <a:off x="9279043" y="3393721"/>
            <a:ext cx="150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400"/>
              <a:t>Franziska</a:t>
            </a:r>
            <a:r>
              <a:rPr lang="it-IT" sz="1400"/>
              <a:t> </a:t>
            </a:r>
            <a:r>
              <a:rPr lang="it-IT" sz="1400"/>
              <a:t>Schmid</a:t>
            </a:r>
            <a:endParaRPr lang="it-IT" sz="1400"/>
          </a:p>
        </p:txBody>
      </p:sp>
      <p:sp>
        <p:nvSpPr>
          <p:cNvPr id="28" name="CasellaDiTesto 27"/>
          <p:cNvSpPr txBox="1"/>
          <p:nvPr/>
        </p:nvSpPr>
        <p:spPr bwMode="auto">
          <a:xfrm flipH="1">
            <a:off x="8746530" y="2923527"/>
            <a:ext cx="253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400"/>
              <a:t>GeoSphere</a:t>
            </a:r>
            <a:r>
              <a:rPr lang="it-IT" sz="1400"/>
              <a:t> Austria</a:t>
            </a:r>
            <a:endParaRPr/>
          </a:p>
          <a:p>
            <a:pPr algn="ctr">
              <a:defRPr/>
            </a:pPr>
            <a:r>
              <a:rPr lang="it-IT" sz="1400"/>
              <a:t>Coordinating</a:t>
            </a:r>
            <a:r>
              <a:rPr lang="it-IT" sz="1400"/>
              <a:t> </a:t>
            </a:r>
            <a:r>
              <a:rPr lang="it-IT" sz="1400"/>
              <a:t>Member</a:t>
            </a:r>
            <a:endParaRPr lang="it-IT" sz="1400"/>
          </a:p>
        </p:txBody>
      </p:sp>
      <p:sp>
        <p:nvSpPr>
          <p:cNvPr id="29" name="Rettangolo 28"/>
          <p:cNvSpPr/>
          <p:nvPr/>
        </p:nvSpPr>
        <p:spPr bwMode="auto">
          <a:xfrm>
            <a:off x="9469775" y="3714142"/>
            <a:ext cx="1141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/>
              <a:t>Aitor</a:t>
            </a:r>
            <a:r>
              <a:rPr lang="it-IT" sz="1400"/>
              <a:t> </a:t>
            </a:r>
            <a:r>
              <a:rPr lang="it-IT" sz="1400"/>
              <a:t>Atencia</a:t>
            </a:r>
            <a:endParaRPr lang="it-IT" sz="1400"/>
          </a:p>
        </p:txBody>
      </p:sp>
      <p:sp>
        <p:nvSpPr>
          <p:cNvPr id="30" name="CasellaDiTesto 29"/>
          <p:cNvSpPr txBox="1"/>
          <p:nvPr/>
        </p:nvSpPr>
        <p:spPr bwMode="auto">
          <a:xfrm>
            <a:off x="1452738" y="937700"/>
            <a:ext cx="907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rgbClr val="0070C0"/>
                </a:solidFill>
              </a:rPr>
              <a:t>EUMETNET – WEATHER FORECASTING  COOPERATION (E-WFC)</a:t>
            </a:r>
            <a:endParaRPr/>
          </a:p>
        </p:txBody>
      </p:sp>
      <p:sp>
        <p:nvSpPr>
          <p:cNvPr id="31" name="CasellaDiTesto 30"/>
          <p:cNvSpPr txBox="1"/>
          <p:nvPr/>
        </p:nvSpPr>
        <p:spPr bwMode="auto">
          <a:xfrm flipH="1">
            <a:off x="10261375" y="845267"/>
            <a:ext cx="2270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600" i="1"/>
              <a:t>Legend:</a:t>
            </a:r>
            <a:endParaRPr/>
          </a:p>
        </p:txBody>
      </p:sp>
      <p:sp>
        <p:nvSpPr>
          <p:cNvPr id="32" name="Rettangolo 31"/>
          <p:cNvSpPr/>
          <p:nvPr/>
        </p:nvSpPr>
        <p:spPr bwMode="auto">
          <a:xfrm>
            <a:off x="10221460" y="1175806"/>
            <a:ext cx="1230089" cy="23291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Rettangolo 32"/>
          <p:cNvSpPr/>
          <p:nvPr/>
        </p:nvSpPr>
        <p:spPr bwMode="auto">
          <a:xfrm>
            <a:off x="10213638" y="1489703"/>
            <a:ext cx="1237910" cy="25199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>
                <a:solidFill>
                  <a:srgbClr val="7030A0"/>
                </a:solidFill>
              </a:rPr>
              <a:t> </a:t>
            </a:r>
            <a:endParaRPr/>
          </a:p>
        </p:txBody>
      </p:sp>
      <p:sp>
        <p:nvSpPr>
          <p:cNvPr id="34" name="CasellaDiTesto 33"/>
          <p:cNvSpPr txBox="1"/>
          <p:nvPr/>
        </p:nvSpPr>
        <p:spPr bwMode="auto">
          <a:xfrm>
            <a:off x="10350641" y="1131313"/>
            <a:ext cx="110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400"/>
              <a:t>Manager</a:t>
            </a:r>
            <a:endParaRPr/>
          </a:p>
        </p:txBody>
      </p:sp>
      <p:sp>
        <p:nvSpPr>
          <p:cNvPr id="35" name="Rettangolo 34"/>
          <p:cNvSpPr/>
          <p:nvPr/>
        </p:nvSpPr>
        <p:spPr bwMode="auto">
          <a:xfrm>
            <a:off x="10375378" y="1451441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/>
              <a:t>Scientist</a:t>
            </a:r>
            <a:endParaRPr lang="it-IT" sz="1400"/>
          </a:p>
        </p:txBody>
      </p:sp>
      <p:sp>
        <p:nvSpPr>
          <p:cNvPr id="36" name="Rettangolo 35"/>
          <p:cNvSpPr/>
          <p:nvPr/>
        </p:nvSpPr>
        <p:spPr bwMode="auto">
          <a:xfrm>
            <a:off x="10233928" y="1794286"/>
            <a:ext cx="1237910" cy="2146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100">
                <a:solidFill>
                  <a:schemeClr val="tx1"/>
                </a:solidFill>
              </a:rPr>
              <a:t> software </a:t>
            </a:r>
            <a:r>
              <a:rPr lang="it-IT" sz="1100">
                <a:solidFill>
                  <a:schemeClr val="tx1"/>
                </a:solidFill>
              </a:rPr>
              <a:t>scientist</a:t>
            </a:r>
            <a:endParaRPr lang="it-IT" sz="1100">
              <a:solidFill>
                <a:schemeClr val="tx1"/>
              </a:solidFill>
            </a:endParaRPr>
          </a:p>
        </p:txBody>
      </p:sp>
      <p:sp>
        <p:nvSpPr>
          <p:cNvPr id="37" name="Rettangolo 36"/>
          <p:cNvSpPr/>
          <p:nvPr/>
        </p:nvSpPr>
        <p:spPr bwMode="auto">
          <a:xfrm>
            <a:off x="2090929" y="3810939"/>
            <a:ext cx="1876145" cy="21194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>
                <a:solidFill>
                  <a:schemeClr val="bg1">
                    <a:lumMod val="50000"/>
                  </a:schemeClr>
                </a:solidFill>
              </a:rPr>
              <a:t>vacant</a:t>
            </a:r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ttangolo 37"/>
          <p:cNvSpPr/>
          <p:nvPr/>
        </p:nvSpPr>
        <p:spPr bwMode="auto">
          <a:xfrm>
            <a:off x="2111219" y="4685024"/>
            <a:ext cx="1876145" cy="21194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>
                <a:solidFill>
                  <a:schemeClr val="bg1">
                    <a:lumMod val="50000"/>
                  </a:schemeClr>
                </a:solidFill>
              </a:rPr>
              <a:t>vacant</a:t>
            </a:r>
            <a:endParaRPr lang="it-IT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 bwMode="auto">
          <a:xfrm>
            <a:off x="8346209" y="2547749"/>
            <a:ext cx="2990982" cy="1644452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  <a:alpha val="4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12800" y="283845"/>
            <a:ext cx="10546080" cy="9556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/>
              <a:t>New </a:t>
            </a:r>
            <a:r>
              <a:rPr lang="de-DE" sz="2400"/>
              <a:t>phase</a:t>
            </a:r>
            <a:r>
              <a:rPr lang="de-DE" sz="2400"/>
              <a:t> 2024-2028 – C-SRNWP</a:t>
            </a:r>
            <a:endParaRPr lang="fr-CH" sz="20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582929" y="1433971"/>
            <a:ext cx="10770871" cy="5068429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en-US" sz="3400" b="1">
                <a:solidFill>
                  <a:srgbClr val="009999"/>
                </a:solidFill>
              </a:rPr>
              <a:t>AIM</a:t>
            </a:r>
            <a:endParaRPr/>
          </a:p>
          <a:p>
            <a:pPr algn="ctr">
              <a:defRPr/>
            </a:pPr>
            <a:r>
              <a:rPr lang="en-US"/>
              <a:t>exchanges and cooperation between </a:t>
            </a:r>
            <a:r>
              <a:rPr lang="en-US" b="1"/>
              <a:t>limited area modeling consortia in Europe</a:t>
            </a:r>
            <a:endParaRPr/>
          </a:p>
          <a:p>
            <a:pPr algn="ctr">
              <a:defRPr/>
            </a:pPr>
            <a:endParaRPr lang="en-US" sz="2100"/>
          </a:p>
          <a:p>
            <a:pPr algn="ctr">
              <a:defRPr/>
            </a:pPr>
            <a:r>
              <a:rPr lang="en-US" sz="3400" b="1">
                <a:solidFill>
                  <a:srgbClr val="009999"/>
                </a:solidFill>
              </a:rPr>
              <a:t>THROUGH</a:t>
            </a:r>
            <a:endParaRPr/>
          </a:p>
          <a:p>
            <a:pPr algn="ctr">
              <a:defRPr/>
            </a:pPr>
            <a:r>
              <a:rPr lang="en-US"/>
              <a:t>efficient exchange of information on </a:t>
            </a:r>
            <a:r>
              <a:rPr lang="en-US" b="1"/>
              <a:t>scientific, technical and operational </a:t>
            </a:r>
            <a:r>
              <a:rPr lang="en-US"/>
              <a:t>aspects of NWP </a:t>
            </a:r>
            <a:endParaRPr/>
          </a:p>
          <a:p>
            <a:pPr algn="ctr">
              <a:defRPr/>
            </a:pPr>
            <a:endParaRPr lang="en-US" sz="2100"/>
          </a:p>
          <a:p>
            <a:pPr algn="ctr">
              <a:defRPr/>
            </a:pPr>
            <a:r>
              <a:rPr lang="en-US" sz="3400" b="1">
                <a:solidFill>
                  <a:srgbClr val="009999"/>
                </a:solidFill>
              </a:rPr>
              <a:t>FOCUS ON THE NEW CHALLENGES</a:t>
            </a:r>
            <a:r>
              <a:rPr lang="en-US"/>
              <a:t> </a:t>
            </a:r>
            <a:endParaRPr/>
          </a:p>
          <a:p>
            <a:pPr algn="ctr">
              <a:defRPr/>
            </a:pPr>
            <a:r>
              <a:rPr lang="en-US"/>
              <a:t>for the development of next generation forecasting systems</a:t>
            </a:r>
            <a:endParaRPr/>
          </a:p>
          <a:p>
            <a:pPr algn="ctr">
              <a:defRPr/>
            </a:pPr>
            <a:endParaRPr lang="en-US" sz="2100" b="1"/>
          </a:p>
          <a:p>
            <a:pPr lvl="1" indent="0" algn="ctr">
              <a:buNone/>
              <a:defRPr/>
            </a:pPr>
            <a:r>
              <a:rPr lang="en-US" b="1"/>
              <a:t>high resolution </a:t>
            </a:r>
            <a:r>
              <a:rPr lang="en-US"/>
              <a:t>and </a:t>
            </a:r>
            <a:r>
              <a:rPr lang="en-US" b="1"/>
              <a:t>Digital Twins -&gt; </a:t>
            </a:r>
            <a:r>
              <a:rPr lang="en-US"/>
              <a:t>applications and the end-users</a:t>
            </a:r>
            <a:endParaRPr/>
          </a:p>
          <a:p>
            <a:pPr lvl="1" indent="0" algn="ctr">
              <a:buNone/>
              <a:defRPr/>
            </a:pPr>
            <a:r>
              <a:rPr lang="en-US" b="1"/>
              <a:t>AI/ML based method -&gt; </a:t>
            </a:r>
            <a:r>
              <a:rPr lang="en-US"/>
              <a:t>interaction with the traditional NWP approaches</a:t>
            </a:r>
            <a:endParaRPr/>
          </a:p>
          <a:p>
            <a:pPr lvl="1" indent="0" algn="ctr">
              <a:buNone/>
              <a:defRPr/>
            </a:pPr>
            <a:r>
              <a:rPr lang="en-US"/>
              <a:t>representation of </a:t>
            </a:r>
            <a:r>
              <a:rPr lang="en-US" b="1"/>
              <a:t>uncertainties</a:t>
            </a:r>
            <a:r>
              <a:rPr lang="en-US"/>
              <a:t> -&gt; with SRNWP-EPS</a:t>
            </a:r>
            <a:endParaRPr/>
          </a:p>
          <a:p>
            <a:pPr algn="ctr">
              <a:defRPr/>
            </a:pPr>
            <a:endParaRPr lang="en-US" sz="2100"/>
          </a:p>
          <a:p>
            <a:pPr algn="ctr">
              <a:defRPr/>
            </a:pPr>
            <a:r>
              <a:rPr lang="en-US" sz="3400"/>
              <a:t>Cooperative effort and synergies with the other Modules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8280" y="273685"/>
            <a:ext cx="10515600" cy="782955"/>
          </a:xfrm>
        </p:spPr>
        <p:txBody>
          <a:bodyPr/>
          <a:lstStyle/>
          <a:p>
            <a:pPr>
              <a:defRPr/>
            </a:pPr>
            <a:r>
              <a:rPr lang="de-CH"/>
              <a:t>C-SRNWP 2024 </a:t>
            </a:r>
            <a:r>
              <a:rPr/>
              <a:t>–</a:t>
            </a:r>
            <a:r>
              <a:rPr lang="de-CH"/>
              <a:t> 2028 - </a:t>
            </a:r>
            <a:r>
              <a:rPr lang="de-CH"/>
              <a:t>requirements</a:t>
            </a:r>
            <a:endParaRPr lang="fr-CH"/>
          </a:p>
        </p:txBody>
      </p:sp>
      <p:graphicFrame>
        <p:nvGraphicFramePr>
          <p:cNvPr id="7" name="Tabelle 6"/>
          <p:cNvGraphicFramePr>
            <a:graphicFrameLocks xmlns:a="http://schemas.openxmlformats.org/drawingml/2006/main" noGrp="1"/>
          </p:cNvGraphicFramePr>
          <p:nvPr/>
        </p:nvGraphicFramePr>
        <p:xfrm>
          <a:off x="349616" y="1119642"/>
          <a:ext cx="4710064" cy="5255803"/>
        </p:xfrm>
        <a:graphic>
          <a:graphicData uri="http://schemas.openxmlformats.org/drawingml/2006/table">
            <a:tbl>
              <a:tblPr firstRow="0" firstCol="0" lastRow="0" lastCol="0" bandRow="1" bandCol="0">
                <a:tableStyleId>{5940675A-B579-460E-94D1-54222C63F5DA}</a:tableStyleId>
              </a:tblPr>
              <a:tblGrid>
                <a:gridCol w="1595540"/>
                <a:gridCol w="2335425"/>
                <a:gridCol w="779099"/>
              </a:tblGrid>
              <a:tr h="319683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Req no.</a:t>
                      </a: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Requirement description</a:t>
                      </a: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Priority </a:t>
                      </a:r>
                      <a:br>
                        <a:rPr lang="en-US" sz="1600"/>
                      </a:b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/>
                </a:tc>
              </a:tr>
              <a:tr h="1851124">
                <a:tc rowSpan="2"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C-SRNWP_1</a:t>
                      </a: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Ensure efficient exchange of information between Participating Members and European LAM consortia in relation to scientific, technical and operational aspects of NWP. </a:t>
                      </a: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M</a:t>
                      </a: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/>
                </a:tc>
              </a:tr>
              <a:tr h="557783">
                <a:tc vMerge="1">
                  <a:txBody>
                    <a:bodyPr/>
                    <a:p>
                      <a:pPr>
                        <a:defRPr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RU</a:t>
                      </a: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/>
                </a:tc>
              </a:tr>
              <a:tr h="1203158">
                <a:tc rowSpan="2"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C-SRNWP_2</a:t>
                      </a: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>
                    <a:solidFill>
                      <a:srgbClr val="00B4B0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Ensure the maintenance of resources (e.g. existing software) and development of new resources under the EUMETNET 'umbrella' to support the NWP community, e.g. in data assimilation (DA) and parametrization.</a:t>
                      </a: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>
                    <a:solidFill>
                      <a:srgbClr val="00B4B0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M</a:t>
                      </a: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/>
                </a:tc>
              </a:tr>
              <a:tr h="966176">
                <a:tc vMerge="1">
                  <a:txBody>
                    <a:bodyPr/>
                    <a:p>
                      <a:pPr>
                        <a:defRPr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/>
                        <a:t>RU</a:t>
                      </a:r>
                      <a:endParaRPr lang="de-DE" sz="1600">
                        <a:latin typeface="Calibri"/>
                        <a:ea typeface="Calibri"/>
                      </a:endParaRPr>
                    </a:p>
                  </a:txBody>
                  <a:tcPr marL="15496" marR="15496" marT="0" marB="0"/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 bwMode="auto">
          <a:xfrm>
            <a:off x="5191760" y="871373"/>
            <a:ext cx="6736080" cy="378565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EWGLAM/SRNWP annual </a:t>
            </a:r>
            <a:r>
              <a:rPr lang="de-DE" sz="2000">
                <a:solidFill>
                  <a:schemeClr val="tx1"/>
                </a:solidFill>
              </a:rPr>
              <a:t>workshop</a:t>
            </a:r>
            <a:endParaRPr lang="de-DE" sz="20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Expert Teams </a:t>
            </a:r>
            <a:r>
              <a:rPr lang="de-DE" sz="2000">
                <a:solidFill>
                  <a:schemeClr val="tx1"/>
                </a:solidFill>
              </a:rPr>
              <a:t>of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selected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topics</a:t>
            </a:r>
            <a:endParaRPr lang="de-DE" sz="20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SRNWP </a:t>
            </a:r>
            <a:r>
              <a:rPr lang="de-DE" sz="2000">
                <a:solidFill>
                  <a:schemeClr val="tx1"/>
                </a:solidFill>
              </a:rPr>
              <a:t>website</a:t>
            </a:r>
            <a:endParaRPr lang="de-DE" sz="20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Contact </a:t>
            </a:r>
            <a:r>
              <a:rPr lang="de-DE" sz="2000">
                <a:solidFill>
                  <a:schemeClr val="tx1"/>
                </a:solidFill>
              </a:rPr>
              <a:t>with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the</a:t>
            </a:r>
            <a:r>
              <a:rPr lang="de-DE" sz="2000">
                <a:solidFill>
                  <a:schemeClr val="tx1"/>
                </a:solidFill>
              </a:rPr>
              <a:t> OBS </a:t>
            </a:r>
            <a:r>
              <a:rPr lang="de-DE" sz="2000">
                <a:solidFill>
                  <a:schemeClr val="tx1"/>
                </a:solidFill>
              </a:rPr>
              <a:t>programmes</a:t>
            </a:r>
            <a:r>
              <a:rPr lang="de-DE" sz="2000">
                <a:solidFill>
                  <a:schemeClr val="tx1"/>
                </a:solidFill>
              </a:rPr>
              <a:t> -&gt; A. Cress, DWD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Short Term Scientific </a:t>
            </a:r>
            <a:r>
              <a:rPr lang="de-DE" sz="2000">
                <a:solidFill>
                  <a:schemeClr val="tx1"/>
                </a:solidFill>
              </a:rPr>
              <a:t>Missions</a:t>
            </a:r>
            <a:r>
              <a:rPr lang="de-DE" sz="2000">
                <a:solidFill>
                  <a:schemeClr val="tx1"/>
                </a:solidFill>
              </a:rPr>
              <a:t> -&gt; E-WFC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Inform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about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other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conferences</a:t>
            </a:r>
            <a:r>
              <a:rPr lang="de-DE" sz="2000">
                <a:solidFill>
                  <a:schemeClr val="tx1"/>
                </a:solidFill>
              </a:rPr>
              <a:t>/</a:t>
            </a:r>
            <a:r>
              <a:rPr lang="de-DE" sz="2000">
                <a:solidFill>
                  <a:schemeClr val="tx1"/>
                </a:solidFill>
              </a:rPr>
              <a:t>projects</a:t>
            </a:r>
            <a:endParaRPr lang="de-DE" sz="20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Follow </a:t>
            </a:r>
            <a:r>
              <a:rPr lang="de-DE" sz="2000">
                <a:solidFill>
                  <a:schemeClr val="tx1"/>
                </a:solidFill>
              </a:rPr>
              <a:t>the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DestinE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project</a:t>
            </a:r>
            <a:endParaRPr lang="de-DE" sz="20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Organise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thematic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workshops</a:t>
            </a:r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191760" y="4710623"/>
            <a:ext cx="6736080" cy="1938990"/>
          </a:xfrm>
          <a:prstGeom prst="rect">
            <a:avLst/>
          </a:prstGeom>
          <a:solidFill>
            <a:srgbClr val="00B4B0"/>
          </a:solidFill>
          <a:ln w="38100" cap="flat">
            <a:solidFill>
              <a:srgbClr val="336699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Catalogue </a:t>
            </a:r>
            <a:r>
              <a:rPr lang="de-DE" sz="2000">
                <a:solidFill>
                  <a:schemeClr val="tx1"/>
                </a:solidFill>
              </a:rPr>
              <a:t>of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resources</a:t>
            </a:r>
            <a:endParaRPr lang="de-DE" sz="20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sz="2000">
                <a:solidFill>
                  <a:schemeClr val="tx1"/>
                </a:solidFill>
              </a:rPr>
              <a:t>Maintain</a:t>
            </a:r>
            <a:r>
              <a:rPr lang="de-DE" sz="2000">
                <a:solidFill>
                  <a:schemeClr val="tx1"/>
                </a:solidFill>
              </a:rPr>
              <a:t> and </a:t>
            </a:r>
            <a:r>
              <a:rPr lang="de-DE" sz="2000">
                <a:solidFill>
                  <a:schemeClr val="tx1"/>
                </a:solidFill>
              </a:rPr>
              <a:t>develop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existing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resources</a:t>
            </a:r>
            <a:r>
              <a:rPr lang="de-DE" sz="2000">
                <a:solidFill>
                  <a:schemeClr val="tx1"/>
                </a:solidFill>
              </a:rPr>
              <a:t> (Global Lake Database, SRNWP Surface Data Pool) -&gt; </a:t>
            </a:r>
            <a:r>
              <a:rPr lang="de-DE" sz="2000">
                <a:solidFill>
                  <a:schemeClr val="tx1"/>
                </a:solidFill>
              </a:rPr>
              <a:t>new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proposal</a:t>
            </a:r>
            <a:r>
              <a:rPr lang="de-DE" sz="2000">
                <a:solidFill>
                  <a:schemeClr val="tx1"/>
                </a:solidFill>
              </a:rPr>
              <a:t> </a:t>
            </a:r>
            <a:r>
              <a:rPr lang="de-DE" sz="2000">
                <a:solidFill>
                  <a:schemeClr val="tx1"/>
                </a:solidFill>
              </a:rPr>
              <a:t>from</a:t>
            </a:r>
            <a:r>
              <a:rPr lang="de-DE" sz="2000">
                <a:solidFill>
                  <a:schemeClr val="tx1"/>
                </a:solidFill>
              </a:rPr>
              <a:t> ET SURF?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C-SRNWP Expert Teams</a:t>
            </a:r>
            <a:endParaRPr lang="fr-CH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582929" y="1403491"/>
            <a:ext cx="10770871" cy="480592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/>
              <a:t>Advisory Expert Team: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en-US" sz="2600"/>
              <a:t>Consortia Leaders and thematic Expert Teams chairpersons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en-US"/>
              <a:t>Thematic Expert Teams: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en-US" sz="2600"/>
              <a:t>Data assimilation and use of observations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600"/>
              <a:t>Diagnostics</a:t>
            </a:r>
            <a:r>
              <a:rPr lang="de-DE" sz="2600"/>
              <a:t>, </a:t>
            </a:r>
            <a:r>
              <a:rPr lang="de-DE" sz="2600"/>
              <a:t>validation</a:t>
            </a:r>
            <a:r>
              <a:rPr lang="de-DE" sz="2600"/>
              <a:t> and </a:t>
            </a:r>
            <a:r>
              <a:rPr lang="de-DE" sz="2600"/>
              <a:t>verification</a:t>
            </a:r>
            <a:endParaRPr lang="de-DE" sz="2600"/>
          </a:p>
          <a:p>
            <a:pPr marL="1181099" lvl="1" indent="-457200">
              <a:buFont typeface="Arial"/>
              <a:buChar char="•"/>
              <a:defRPr/>
            </a:pPr>
            <a:r>
              <a:rPr lang="en-US" sz="2600"/>
              <a:t>Dynamics and lateral boundary coupling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600"/>
              <a:t>Link </a:t>
            </a:r>
            <a:r>
              <a:rPr lang="de-DE" sz="2600"/>
              <a:t>with</a:t>
            </a:r>
            <a:r>
              <a:rPr lang="de-DE" sz="2600"/>
              <a:t> </a:t>
            </a:r>
            <a:r>
              <a:rPr lang="de-DE" sz="2600"/>
              <a:t>applications</a:t>
            </a:r>
            <a:endParaRPr lang="de-DE" sz="2600"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600"/>
              <a:t>Physical</a:t>
            </a:r>
            <a:r>
              <a:rPr lang="de-DE" sz="2600"/>
              <a:t> </a:t>
            </a:r>
            <a:r>
              <a:rPr lang="de-DE" sz="2600"/>
              <a:t>parameterisation</a:t>
            </a:r>
            <a:r>
              <a:rPr lang="de-DE" sz="2600"/>
              <a:t> (</a:t>
            </a:r>
            <a:r>
              <a:rPr lang="de-DE" sz="2600"/>
              <a:t>upper</a:t>
            </a:r>
            <a:r>
              <a:rPr lang="de-DE" sz="2600"/>
              <a:t> </a:t>
            </a:r>
            <a:r>
              <a:rPr lang="de-DE" sz="2600"/>
              <a:t>air</a:t>
            </a:r>
            <a:r>
              <a:rPr lang="de-DE" sz="2600"/>
              <a:t>)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600"/>
              <a:t>Predictability</a:t>
            </a:r>
            <a:r>
              <a:rPr lang="de-DE" sz="2600"/>
              <a:t> and EPS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en-US" sz="2600"/>
              <a:t>Surface and soil processes (model and data assimilation)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600"/>
              <a:t>System </a:t>
            </a:r>
            <a:r>
              <a:rPr lang="de-DE" sz="2600"/>
              <a:t>aspects</a:t>
            </a:r>
            <a:endParaRPr lang="en-US" sz="2600"/>
          </a:p>
        </p:txBody>
      </p:sp>
      <p:sp>
        <p:nvSpPr>
          <p:cNvPr id="3" name="Rechteck: abgerundete Ecken 2"/>
          <p:cNvSpPr/>
          <p:nvPr/>
        </p:nvSpPr>
        <p:spPr bwMode="auto">
          <a:xfrm>
            <a:off x="8165804" y="3111695"/>
            <a:ext cx="3264195" cy="112371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Tomorrow (15:20 – 16:00): 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discussion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reviewing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role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20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+mn-lt"/>
                <a:ea typeface="+mn-ea"/>
                <a:cs typeface="+mn-cs"/>
              </a:rPr>
              <a:t> Expert Teams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5567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/>
              <a:t>PHY-EPS </a:t>
            </a:r>
            <a:r>
              <a:rPr lang="de-DE" sz="2400"/>
              <a:t>hectometric</a:t>
            </a:r>
            <a:r>
              <a:rPr lang="de-DE" sz="2400"/>
              <a:t> </a:t>
            </a:r>
            <a:r>
              <a:rPr lang="de-DE" sz="2400"/>
              <a:t>workshop</a:t>
            </a:r>
            <a:br>
              <a:rPr lang="de-DE"/>
            </a:br>
            <a:r>
              <a:rPr lang="de-DE" sz="2000"/>
              <a:t>5-7 </a:t>
            </a:r>
            <a:r>
              <a:rPr lang="de-DE" sz="2000"/>
              <a:t>February</a:t>
            </a:r>
            <a:r>
              <a:rPr lang="de-DE" sz="2000"/>
              <a:t> 2024, DWD</a:t>
            </a:r>
            <a:endParaRPr/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582929" y="1403491"/>
            <a:ext cx="10770871" cy="480592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400"/>
              <a:t>Topics: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400" i="1"/>
              <a:t>observations</a:t>
            </a:r>
            <a:r>
              <a:rPr lang="de-DE" sz="2400" i="1"/>
              <a:t> </a:t>
            </a:r>
            <a:endParaRPr/>
          </a:p>
          <a:p>
            <a:pPr marL="1691639" lvl="2" indent="-457200">
              <a:buFont typeface="Courier New"/>
              <a:buChar char="o"/>
              <a:defRPr/>
            </a:pPr>
            <a:r>
              <a:rPr lang="de-DE" sz="2400" i="1"/>
              <a:t>campaigns</a:t>
            </a:r>
            <a:r>
              <a:rPr lang="de-DE" sz="2400" i="1"/>
              <a:t>: </a:t>
            </a:r>
            <a:r>
              <a:rPr lang="de-DE" sz="2400"/>
              <a:t>FESSTVaL</a:t>
            </a:r>
            <a:r>
              <a:rPr lang="de-DE" sz="2400"/>
              <a:t>, </a:t>
            </a:r>
            <a:r>
              <a:rPr lang="de-DE" sz="2400"/>
              <a:t>urbisphere</a:t>
            </a:r>
            <a:r>
              <a:rPr lang="de-DE" sz="2400"/>
              <a:t>, </a:t>
            </a:r>
            <a:r>
              <a:rPr lang="de-DE" sz="2400"/>
              <a:t>WesCon</a:t>
            </a:r>
            <a:r>
              <a:rPr lang="de-DE" sz="2400"/>
              <a:t>, …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400" i="1"/>
              <a:t>ensemble</a:t>
            </a:r>
            <a:endParaRPr lang="de-DE" sz="2400" i="1"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400" i="1"/>
              <a:t>turbulence</a:t>
            </a:r>
            <a:endParaRPr lang="de-DE" sz="2400" i="1"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400" i="1"/>
              <a:t>surface</a:t>
            </a:r>
            <a:endParaRPr lang="de-DE" sz="2400" i="1"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400" i="1"/>
              <a:t>convection</a:t>
            </a:r>
            <a:endParaRPr lang="de-DE" sz="2400" i="1"/>
          </a:p>
          <a:p>
            <a:pPr marL="457200" indent="-457200">
              <a:buFont typeface="Arial"/>
              <a:buChar char="•"/>
              <a:defRPr/>
            </a:pPr>
            <a:r>
              <a:rPr lang="en-US" sz="2400"/>
              <a:t>Participants: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400" i="1"/>
              <a:t>76 (46 in </a:t>
            </a:r>
            <a:r>
              <a:rPr lang="de-DE" sz="2400" i="1"/>
              <a:t>person</a:t>
            </a:r>
            <a:r>
              <a:rPr lang="de-DE" sz="2400" i="1"/>
              <a:t>)</a:t>
            </a:r>
            <a:endParaRPr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400" i="1"/>
              <a:t>Met Services, </a:t>
            </a:r>
            <a:r>
              <a:rPr lang="de-DE" sz="2400" i="1"/>
              <a:t>Universities</a:t>
            </a:r>
            <a:r>
              <a:rPr lang="de-DE" sz="2400" i="1"/>
              <a:t>, Research </a:t>
            </a:r>
            <a:r>
              <a:rPr lang="de-DE" sz="2400" i="1"/>
              <a:t>Centres</a:t>
            </a:r>
            <a:endParaRPr lang="de-DE" sz="2400" i="1"/>
          </a:p>
          <a:p>
            <a:pPr marL="1181099" lvl="1" indent="-457200">
              <a:buFont typeface="Arial"/>
              <a:buChar char="•"/>
              <a:defRPr/>
            </a:pPr>
            <a:r>
              <a:rPr lang="de-DE" sz="2400" i="1"/>
              <a:t>mainly</a:t>
            </a:r>
            <a:r>
              <a:rPr lang="de-DE" sz="2400" i="1"/>
              <a:t> Europe but also </a:t>
            </a:r>
            <a:r>
              <a:rPr lang="de-DE" sz="2400" i="1"/>
              <a:t>from</a:t>
            </a:r>
            <a:r>
              <a:rPr lang="de-DE" sz="2400" i="1"/>
              <a:t> outside Europe</a:t>
            </a:r>
            <a:endParaRPr/>
          </a:p>
        </p:txBody>
      </p:sp>
      <p:pic>
        <p:nvPicPr>
          <p:cNvPr id="5" name="Picture 2" descr="https://i0.wp.com/caloredilana.com/wp-content/uploads/2020/07/Metro-da-sarto-Calore-di-Lana-e1596037788510.jpg?fit=1497%2C1497&amp;ssl=1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466071" y="1"/>
            <a:ext cx="1686560" cy="1686560"/>
          </a:xfrm>
          <a:prstGeom prst="rect">
            <a:avLst/>
          </a:prstGeom>
          <a:noFill/>
        </p:spPr>
      </p:pic>
      <p:pic>
        <p:nvPicPr>
          <p:cNvPr id="1026" name="Picture 2" descr="https://www.cosmo-model.org/content/tasks/workGroups/wg7/docs/100mPHY-EPS/100mPHY-EPS_groupPhoto.jpg"/>
          <p:cNvPicPr>
            <a:picLocks noChangeAspect="1" noChangeArrowheads="1"/>
          </p:cNvPicPr>
          <p:nvPr/>
        </p:nvPicPr>
        <p:blipFill>
          <a:blip r:embed="rId4"/>
          <a:srcRect l="7779" t="21494" r="5334" b="35424"/>
          <a:stretch/>
        </p:blipFill>
        <p:spPr bwMode="auto">
          <a:xfrm>
            <a:off x="5161279" y="2580639"/>
            <a:ext cx="6991351" cy="25998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884555"/>
          </a:xfrm>
        </p:spPr>
        <p:txBody>
          <a:bodyPr/>
          <a:lstStyle/>
          <a:p>
            <a:pPr>
              <a:defRPr/>
            </a:pPr>
            <a:r>
              <a:rPr lang="de-DE"/>
              <a:t>C-SRNWP annual </a:t>
            </a:r>
            <a:r>
              <a:rPr lang="de-DE"/>
              <a:t>meeting</a:t>
            </a:r>
            <a:r>
              <a:rPr lang="de-DE"/>
              <a:t> – EWGLAM/SRNWP</a:t>
            </a:r>
            <a:endParaRPr lang="fr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rcRect l="16046" t="12559" r="17325" b="11317"/>
          <a:stretch/>
        </p:blipFill>
        <p:spPr bwMode="auto">
          <a:xfrm>
            <a:off x="1796899" y="1329070"/>
            <a:ext cx="8603059" cy="5528930"/>
          </a:xfrm>
          <a:prstGeom prst="rect">
            <a:avLst/>
          </a:prstGeom>
        </p:spPr>
      </p:pic>
      <p:sp>
        <p:nvSpPr>
          <p:cNvPr id="5" name="Rechteck: abgerundete Ecken 4"/>
          <p:cNvSpPr/>
          <p:nvPr/>
        </p:nvSpPr>
        <p:spPr bwMode="auto">
          <a:xfrm>
            <a:off x="1330960" y="3305382"/>
            <a:ext cx="9509760" cy="214526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137 </a:t>
            </a:r>
            <a:r>
              <a:rPr lang="de-DE" sz="24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</a:t>
            </a:r>
            <a:endParaRPr lang="de-DE" sz="24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87 in </a:t>
            </a:r>
            <a:r>
              <a:rPr lang="de-DE" sz="24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</a:t>
            </a:r>
            <a:endParaRPr lang="de-DE" sz="24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 b="0" i="0" u="none" strike="noStrike" cap="none" spc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29 countries</a:t>
            </a:r>
            <a:endParaRPr/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>
                <a:solidFill>
                  <a:schemeClr val="tx1"/>
                </a:solidFill>
              </a:rPr>
              <a:t>mostly</a:t>
            </a:r>
            <a:r>
              <a:rPr lang="de-DE" sz="2400">
                <a:solidFill>
                  <a:schemeClr val="tx1"/>
                </a:solidFill>
              </a:rPr>
              <a:t> European and </a:t>
            </a:r>
            <a:r>
              <a:rPr lang="de-DE" sz="2400">
                <a:solidFill>
                  <a:schemeClr val="tx1"/>
                </a:solidFill>
              </a:rPr>
              <a:t>Consortia</a:t>
            </a:r>
            <a:endParaRPr lang="de-DE" sz="2400">
              <a:solidFill>
                <a:schemeClr val="tx1"/>
              </a:solidFill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>
                <a:solidFill>
                  <a:schemeClr val="tx1"/>
                </a:solidFill>
              </a:rPr>
              <a:t>also </a:t>
            </a:r>
            <a:r>
              <a:rPr lang="de-DE" sz="2400">
                <a:solidFill>
                  <a:schemeClr val="tx1"/>
                </a:solidFill>
              </a:rPr>
              <a:t>one</a:t>
            </a:r>
            <a:r>
              <a:rPr lang="de-DE" sz="2400">
                <a:solidFill>
                  <a:schemeClr val="tx1"/>
                </a:solidFill>
              </a:rPr>
              <a:t> </a:t>
            </a:r>
            <a:r>
              <a:rPr lang="de-DE" sz="2400">
                <a:solidFill>
                  <a:schemeClr val="tx1"/>
                </a:solidFill>
              </a:rPr>
              <a:t>representative</a:t>
            </a:r>
            <a:r>
              <a:rPr lang="de-DE" sz="2400">
                <a:solidFill>
                  <a:schemeClr val="tx1"/>
                </a:solidFill>
              </a:rPr>
              <a:t> </a:t>
            </a:r>
            <a:r>
              <a:rPr lang="de-DE" sz="2400">
                <a:solidFill>
                  <a:schemeClr val="tx1"/>
                </a:solidFill>
              </a:rPr>
              <a:t>from</a:t>
            </a:r>
            <a:r>
              <a:rPr lang="de-DE" sz="2400">
                <a:solidFill>
                  <a:schemeClr val="tx1"/>
                </a:solidFill>
              </a:rPr>
              <a:t> Japan and </a:t>
            </a:r>
            <a:r>
              <a:rPr lang="de-DE" sz="2400">
                <a:solidFill>
                  <a:schemeClr val="tx1"/>
                </a:solidFill>
              </a:rPr>
              <a:t>one</a:t>
            </a:r>
            <a:r>
              <a:rPr lang="de-DE" sz="2400">
                <a:solidFill>
                  <a:schemeClr val="tx1"/>
                </a:solidFill>
              </a:rPr>
              <a:t> </a:t>
            </a:r>
            <a:r>
              <a:rPr lang="de-DE" sz="2400">
                <a:solidFill>
                  <a:schemeClr val="tx1"/>
                </a:solidFill>
              </a:rPr>
              <a:t>invited</a:t>
            </a:r>
            <a:r>
              <a:rPr lang="de-DE" sz="2400">
                <a:solidFill>
                  <a:schemeClr val="tx1"/>
                </a:solidFill>
              </a:rPr>
              <a:t> </a:t>
            </a:r>
            <a:r>
              <a:rPr lang="de-DE" sz="2400">
                <a:solidFill>
                  <a:schemeClr val="tx1"/>
                </a:solidFill>
              </a:rPr>
              <a:t>from</a:t>
            </a:r>
            <a:r>
              <a:rPr lang="de-DE" sz="2400">
                <a:solidFill>
                  <a:schemeClr val="tx1"/>
                </a:solidFill>
              </a:rPr>
              <a:t> US</a:t>
            </a:r>
            <a:endParaRPr lang="de-DE" sz="2400" b="0" i="0" u="none" strike="noStrike" cap="none" spc="0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80866" y="365125"/>
            <a:ext cx="3042671" cy="4748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New </a:t>
            </a:r>
            <a:r>
              <a:rPr lang="de-DE"/>
              <a:t>website</a:t>
            </a:r>
            <a:r>
              <a:rPr lang="de-DE"/>
              <a:t>: srnwp.eu</a:t>
            </a:r>
            <a:endParaRPr lang="fr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l="610" t="12580" r="2587" b="8837"/>
          <a:stretch/>
        </p:blipFill>
        <p:spPr bwMode="auto">
          <a:xfrm>
            <a:off x="-167472" y="932434"/>
            <a:ext cx="12178067" cy="5560828"/>
          </a:xfrm>
          <a:prstGeom prst="rect">
            <a:avLst/>
          </a:prstGeom>
        </p:spPr>
      </p:pic>
      <p:sp>
        <p:nvSpPr>
          <p:cNvPr id="7" name="Rechteck: abgerundete Ecken 6"/>
          <p:cNvSpPr/>
          <p:nvPr/>
        </p:nvSpPr>
        <p:spPr bwMode="auto">
          <a:xfrm>
            <a:off x="8077200" y="13037"/>
            <a:ext cx="4087628" cy="91939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C00000"/>
                </a:solidFill>
              </a:rPr>
              <a:t>Many </a:t>
            </a:r>
            <a:r>
              <a:rPr lang="de-DE" sz="2400">
                <a:solidFill>
                  <a:srgbClr val="C00000"/>
                </a:solidFill>
              </a:rPr>
              <a:t>thanks</a:t>
            </a:r>
            <a:r>
              <a:rPr lang="de-DE" sz="2400">
                <a:solidFill>
                  <a:srgbClr val="C00000"/>
                </a:solidFill>
              </a:rPr>
              <a:t> </a:t>
            </a:r>
            <a:r>
              <a:rPr lang="de-DE" sz="2400">
                <a:solidFill>
                  <a:srgbClr val="C00000"/>
                </a:solidFill>
              </a:rPr>
              <a:t>to</a:t>
            </a:r>
            <a:r>
              <a:rPr lang="de-DE" sz="2400">
                <a:solidFill>
                  <a:srgbClr val="C00000"/>
                </a:solidFill>
              </a:rPr>
              <a:t> </a:t>
            </a:r>
            <a:br>
              <a:rPr lang="de-DE" sz="2400">
                <a:solidFill>
                  <a:srgbClr val="C00000"/>
                </a:solidFill>
              </a:rPr>
            </a:br>
            <a:r>
              <a:rPr lang="de-DE" sz="2400">
                <a:solidFill>
                  <a:srgbClr val="C00000"/>
                </a:solidFill>
              </a:rPr>
              <a:t>Theodore Andreadis (HNMS)!!!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BE"/>
              <a:t>Thank</a:t>
            </a:r>
            <a:r>
              <a:rPr lang="fr-BE"/>
              <a:t> </a:t>
            </a:r>
            <a:r>
              <a:rPr lang="fr-BE"/>
              <a:t>you</a:t>
            </a:r>
            <a:r>
              <a:rPr lang="fr-BE"/>
              <a:t>!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fr-BE"/>
              <a:t>9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1FD0E947631A4FAD868776956B1469" ma:contentTypeVersion="3" ma:contentTypeDescription="Create a new document." ma:contentTypeScope="" ma:versionID="fe1c37a192ae8779b217e100c882e711">
  <xsd:schema xmlns:xsd="http://www.w3.org/2001/XMLSchema" xmlns:xs="http://www.w3.org/2001/XMLSchema" xmlns:p="http://schemas.microsoft.com/office/2006/metadata/properties" xmlns:ns2="3ea84e87-74e4-406e-b534-f62c69d95f84" targetNamespace="http://schemas.microsoft.com/office/2006/metadata/properties" ma:root="true" ma:fieldsID="4bbd9d91347a3a4c787ac6a5f384f31c" ns2:_="">
    <xsd:import namespace="3ea84e87-74e4-406e-b534-f62c69d95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84e87-74e4-406e-b534-f62c69d9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C6058-2C34-4802-AC1C-348AFCC0E3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0FCE0D-9142-4858-A8CF-77A6435B59F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ea84e87-74e4-406e-b534-f62c69d95f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FBEBA9-2B68-41CF-8D05-6271113CC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84e87-74e4-406e-b534-f62c69d95f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onlyoffice/8.1.0.169</Application>
  <DocSecurity>0</DocSecurity>
  <PresentationFormat>Breitbild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Haefele Alexander</dc:creator>
  <cp:keywords/>
  <dc:description/>
  <dc:identifier/>
  <dc:language/>
  <cp:lastModifiedBy>Anonyme</cp:lastModifiedBy>
  <cp:revision>120</cp:revision>
  <dcterms:modified xsi:type="dcterms:W3CDTF">2024-09-30T12:31:56Z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0x010100D61FD0E947631A4FAD868776956B1469</vt:lpwstr>
  </property>
  <property fmtid="{D5CDD505-2E9C-101B-9397-08002B2CF9AE}" pid="3" name="MediaServiceImageTags">
    <vt:lpwstr/>
  </property>
</Properties>
</file>