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708" r:id="rId2"/>
    <p:sldMasterId id="2147483715" r:id="rId3"/>
    <p:sldMasterId id="2147483723" r:id="rId4"/>
    <p:sldMasterId id="2147483737" r:id="rId5"/>
    <p:sldMasterId id="2147483751" r:id="rId6"/>
    <p:sldMasterId id="2147483790" r:id="rId7"/>
    <p:sldMasterId id="2147483815" r:id="rId8"/>
    <p:sldMasterId id="2147483919" r:id="rId9"/>
    <p:sldMasterId id="2147484032" r:id="rId10"/>
    <p:sldMasterId id="2147484039" r:id="rId11"/>
    <p:sldMasterId id="2147484052" r:id="rId12"/>
    <p:sldMasterId id="2147484130" r:id="rId13"/>
    <p:sldMasterId id="2147484150" r:id="rId14"/>
    <p:sldMasterId id="2147484163" r:id="rId15"/>
  </p:sldMasterIdLst>
  <p:notesMasterIdLst>
    <p:notesMasterId r:id="rId39"/>
  </p:notesMasterIdLst>
  <p:handoutMasterIdLst>
    <p:handoutMasterId r:id="rId40"/>
  </p:handoutMasterIdLst>
  <p:sldIdLst>
    <p:sldId id="1421" r:id="rId16"/>
    <p:sldId id="1415" r:id="rId17"/>
    <p:sldId id="673" r:id="rId18"/>
    <p:sldId id="1311" r:id="rId19"/>
    <p:sldId id="1307" r:id="rId20"/>
    <p:sldId id="1400" r:id="rId21"/>
    <p:sldId id="1119" r:id="rId22"/>
    <p:sldId id="670" r:id="rId23"/>
    <p:sldId id="1115" r:id="rId24"/>
    <p:sldId id="1399" r:id="rId25"/>
    <p:sldId id="1390" r:id="rId26"/>
    <p:sldId id="1395" r:id="rId27"/>
    <p:sldId id="1391" r:id="rId28"/>
    <p:sldId id="334" r:id="rId29"/>
    <p:sldId id="1389" r:id="rId30"/>
    <p:sldId id="1385" r:id="rId31"/>
    <p:sldId id="1386" r:id="rId32"/>
    <p:sldId id="1401" r:id="rId33"/>
    <p:sldId id="1387" r:id="rId34"/>
    <p:sldId id="1422" r:id="rId35"/>
    <p:sldId id="1404" r:id="rId36"/>
    <p:sldId id="1398" r:id="rId37"/>
    <p:sldId id="1420" r:id="rId38"/>
  </p:sldIdLst>
  <p:sldSz cx="12192000" cy="6858000"/>
  <p:notesSz cx="9874250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ias Raschendorfer" initials="MR" lastIdx="0" clrIdx="0">
    <p:extLst>
      <p:ext uri="{19B8F6BF-5375-455C-9EA6-DF929625EA0E}">
        <p15:presenceInfo xmlns:p15="http://schemas.microsoft.com/office/powerpoint/2012/main" userId="Matthias Raschendorf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0B0"/>
    <a:srgbClr val="FF33CC"/>
    <a:srgbClr val="008000"/>
    <a:srgbClr val="00A1DA"/>
    <a:srgbClr val="FF99CC"/>
    <a:srgbClr val="FF99FF"/>
    <a:srgbClr val="66FFCC"/>
    <a:srgbClr val="CC9900"/>
    <a:srgbClr val="006699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503" autoAdjust="0"/>
  </p:normalViewPr>
  <p:slideViewPr>
    <p:cSldViewPr>
      <p:cViewPr varScale="1">
        <p:scale>
          <a:sx n="61" d="100"/>
          <a:sy n="61" d="100"/>
        </p:scale>
        <p:origin x="763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108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image" Target="../media/image68.wmf"/><Relationship Id="rId18" Type="http://schemas.openxmlformats.org/officeDocument/2006/relationships/image" Target="../media/image73.wmf"/><Relationship Id="rId26" Type="http://schemas.openxmlformats.org/officeDocument/2006/relationships/image" Target="../media/image81.wmf"/><Relationship Id="rId3" Type="http://schemas.openxmlformats.org/officeDocument/2006/relationships/image" Target="../media/image58.wmf"/><Relationship Id="rId21" Type="http://schemas.openxmlformats.org/officeDocument/2006/relationships/image" Target="../media/image76.wmf"/><Relationship Id="rId7" Type="http://schemas.openxmlformats.org/officeDocument/2006/relationships/image" Target="../media/image62.wmf"/><Relationship Id="rId12" Type="http://schemas.openxmlformats.org/officeDocument/2006/relationships/image" Target="../media/image67.wmf"/><Relationship Id="rId17" Type="http://schemas.openxmlformats.org/officeDocument/2006/relationships/image" Target="../media/image72.wmf"/><Relationship Id="rId25" Type="http://schemas.openxmlformats.org/officeDocument/2006/relationships/image" Target="../media/image80.wmf"/><Relationship Id="rId2" Type="http://schemas.openxmlformats.org/officeDocument/2006/relationships/image" Target="../media/image57.wmf"/><Relationship Id="rId16" Type="http://schemas.openxmlformats.org/officeDocument/2006/relationships/image" Target="../media/image71.wmf"/><Relationship Id="rId20" Type="http://schemas.openxmlformats.org/officeDocument/2006/relationships/image" Target="../media/image75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11" Type="http://schemas.openxmlformats.org/officeDocument/2006/relationships/image" Target="../media/image66.wmf"/><Relationship Id="rId24" Type="http://schemas.openxmlformats.org/officeDocument/2006/relationships/image" Target="../media/image79.wmf"/><Relationship Id="rId5" Type="http://schemas.openxmlformats.org/officeDocument/2006/relationships/image" Target="../media/image60.wmf"/><Relationship Id="rId15" Type="http://schemas.openxmlformats.org/officeDocument/2006/relationships/image" Target="../media/image70.wmf"/><Relationship Id="rId23" Type="http://schemas.openxmlformats.org/officeDocument/2006/relationships/image" Target="../media/image78.wmf"/><Relationship Id="rId10" Type="http://schemas.openxmlformats.org/officeDocument/2006/relationships/image" Target="../media/image65.wmf"/><Relationship Id="rId19" Type="http://schemas.openxmlformats.org/officeDocument/2006/relationships/image" Target="../media/image74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Relationship Id="rId14" Type="http://schemas.openxmlformats.org/officeDocument/2006/relationships/image" Target="../media/image69.wmf"/><Relationship Id="rId22" Type="http://schemas.openxmlformats.org/officeDocument/2006/relationships/image" Target="../media/image77.wmf"/><Relationship Id="rId27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102.wmf"/><Relationship Id="rId18" Type="http://schemas.openxmlformats.org/officeDocument/2006/relationships/image" Target="../media/image10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12" Type="http://schemas.openxmlformats.org/officeDocument/2006/relationships/image" Target="../media/image101.wmf"/><Relationship Id="rId17" Type="http://schemas.openxmlformats.org/officeDocument/2006/relationships/image" Target="../media/image106.emf"/><Relationship Id="rId2" Type="http://schemas.openxmlformats.org/officeDocument/2006/relationships/image" Target="../media/image91.wmf"/><Relationship Id="rId16" Type="http://schemas.openxmlformats.org/officeDocument/2006/relationships/image" Target="../media/image105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11" Type="http://schemas.openxmlformats.org/officeDocument/2006/relationships/image" Target="../media/image100.emf"/><Relationship Id="rId5" Type="http://schemas.openxmlformats.org/officeDocument/2006/relationships/image" Target="../media/image94.wmf"/><Relationship Id="rId15" Type="http://schemas.openxmlformats.org/officeDocument/2006/relationships/image" Target="../media/image104.wmf"/><Relationship Id="rId10" Type="http://schemas.openxmlformats.org/officeDocument/2006/relationships/image" Target="../media/image99.wmf"/><Relationship Id="rId4" Type="http://schemas.openxmlformats.org/officeDocument/2006/relationships/image" Target="../media/image93.wmf"/><Relationship Id="rId9" Type="http://schemas.openxmlformats.org/officeDocument/2006/relationships/image" Target="../media/image98.emf"/><Relationship Id="rId14" Type="http://schemas.openxmlformats.org/officeDocument/2006/relationships/image" Target="../media/image10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Relationship Id="rId6" Type="http://schemas.openxmlformats.org/officeDocument/2006/relationships/image" Target="../media/image113.wmf"/><Relationship Id="rId11" Type="http://schemas.openxmlformats.org/officeDocument/2006/relationships/image" Target="../media/image118.wmf"/><Relationship Id="rId5" Type="http://schemas.openxmlformats.org/officeDocument/2006/relationships/image" Target="../media/image112.wmf"/><Relationship Id="rId10" Type="http://schemas.openxmlformats.org/officeDocument/2006/relationships/image" Target="../media/image117.emf"/><Relationship Id="rId4" Type="http://schemas.openxmlformats.org/officeDocument/2006/relationships/image" Target="../media/image111.wmf"/><Relationship Id="rId9" Type="http://schemas.openxmlformats.org/officeDocument/2006/relationships/image" Target="../media/image116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13" Type="http://schemas.openxmlformats.org/officeDocument/2006/relationships/image" Target="../media/image137.wmf"/><Relationship Id="rId3" Type="http://schemas.openxmlformats.org/officeDocument/2006/relationships/image" Target="../media/image127.wmf"/><Relationship Id="rId7" Type="http://schemas.openxmlformats.org/officeDocument/2006/relationships/image" Target="../media/image131.wmf"/><Relationship Id="rId12" Type="http://schemas.openxmlformats.org/officeDocument/2006/relationships/image" Target="../media/image136.e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6" Type="http://schemas.openxmlformats.org/officeDocument/2006/relationships/image" Target="../media/image130.wmf"/><Relationship Id="rId11" Type="http://schemas.openxmlformats.org/officeDocument/2006/relationships/image" Target="../media/image135.wmf"/><Relationship Id="rId5" Type="http://schemas.openxmlformats.org/officeDocument/2006/relationships/image" Target="../media/image129.wmf"/><Relationship Id="rId10" Type="http://schemas.openxmlformats.org/officeDocument/2006/relationships/image" Target="../media/image134.wmf"/><Relationship Id="rId4" Type="http://schemas.openxmlformats.org/officeDocument/2006/relationships/image" Target="../media/image128.wmf"/><Relationship Id="rId9" Type="http://schemas.openxmlformats.org/officeDocument/2006/relationships/image" Target="../media/image1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4278842" cy="339884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3127" y="1"/>
            <a:ext cx="4278842" cy="339884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8B859F7-140D-448F-AE92-9CFB2BCC1E8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6456612"/>
            <a:ext cx="4278842" cy="339884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3127" y="6456612"/>
            <a:ext cx="4278842" cy="339884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0C8E8919-1A86-4293-B1F2-1E23152E44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43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9918" cy="340264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027" y="1"/>
            <a:ext cx="4279918" cy="340264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DD4C1D05-4C97-4DBC-ABE1-EB0349089CA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71763" y="511175"/>
            <a:ext cx="45307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6964" y="3228707"/>
            <a:ext cx="7900322" cy="3059117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326"/>
            <a:ext cx="4279918" cy="34026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027" y="6456326"/>
            <a:ext cx="4279918" cy="34026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BE778E25-6567-4052-99BF-F889583E70B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3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39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06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5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7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3D shear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6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77"/>
              </a:spcBef>
            </a:pPr>
            <a:r>
              <a:rPr lang="en-GB" dirty="0" smtClean="0"/>
              <a:t>One </a:t>
            </a:r>
            <a:r>
              <a:rPr lang="en-GB" dirty="0"/>
              <a:t>major activity </a:t>
            </a:r>
            <a:r>
              <a:rPr lang="en-GB" dirty="0" smtClean="0"/>
              <a:t>of our COSMO PP CAIIR about „Clouds and Aerosols Improvements in the ICON Radiation scheme“</a:t>
            </a:r>
            <a:r>
              <a:rPr lang="en-GB" baseline="0" dirty="0" smtClean="0"/>
              <a:t> </a:t>
            </a:r>
            <a:r>
              <a:rPr lang="en-GB" dirty="0" smtClean="0"/>
              <a:t>is </a:t>
            </a:r>
            <a:r>
              <a:rPr lang="en-GB" dirty="0"/>
              <a:t>the improved parameterization of optical properties, that is, above all, the inclusion of larger and </a:t>
            </a:r>
            <a:r>
              <a:rPr lang="en-GB" dirty="0" smtClean="0"/>
              <a:t>multi-shape</a:t>
            </a:r>
            <a:r>
              <a:rPr lang="en-GB" baseline="0" dirty="0" smtClean="0"/>
              <a:t> ice particles …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3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287588" y="-1263650"/>
            <a:ext cx="7685087" cy="43227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77"/>
              </a:spcBef>
            </a:pPr>
            <a:r>
              <a:rPr lang="en-GB" dirty="0"/>
              <a:t>In contrast to the </a:t>
            </a:r>
            <a:r>
              <a:rPr lang="en-GB" u="sng" dirty="0"/>
              <a:t>previous</a:t>
            </a:r>
            <a:r>
              <a:rPr lang="en-GB" dirty="0"/>
              <a:t> </a:t>
            </a:r>
            <a:r>
              <a:rPr lang="en-GB" b="1" dirty="0"/>
              <a:t>ice-nucleation</a:t>
            </a:r>
            <a:r>
              <a:rPr lang="en-GB" dirty="0"/>
              <a:t> scheme by </a:t>
            </a:r>
            <a:r>
              <a:rPr lang="en-GB" b="1" dirty="0"/>
              <a:t>Cooper</a:t>
            </a:r>
            <a:r>
              <a:rPr lang="en-GB" dirty="0"/>
              <a:t>, which describes the </a:t>
            </a:r>
            <a:r>
              <a:rPr lang="en-GB" b="1" dirty="0"/>
              <a:t>ice-nucleation number concentration</a:t>
            </a:r>
            <a:r>
              <a:rPr lang="en-GB" dirty="0"/>
              <a:t> as a </a:t>
            </a:r>
            <a:r>
              <a:rPr lang="en-GB" b="1" dirty="0"/>
              <a:t>pure function of temperature</a:t>
            </a:r>
            <a:r>
              <a:rPr lang="en-GB" dirty="0"/>
              <a:t>, the </a:t>
            </a:r>
            <a:r>
              <a:rPr lang="en-GB" u="sng" dirty="0"/>
              <a:t>new</a:t>
            </a:r>
            <a:r>
              <a:rPr lang="en-GB" dirty="0"/>
              <a:t> one by </a:t>
            </a:r>
            <a:r>
              <a:rPr lang="en-GB" b="1" dirty="0" err="1"/>
              <a:t>DeMott</a:t>
            </a:r>
            <a:r>
              <a:rPr lang="en-GB" dirty="0"/>
              <a:t> includes a dependency on the </a:t>
            </a:r>
            <a:r>
              <a:rPr lang="en-GB" b="1" dirty="0"/>
              <a:t>dust concentration</a:t>
            </a:r>
            <a:r>
              <a:rPr lang="en-GB" dirty="0"/>
              <a:t>.</a:t>
            </a:r>
          </a:p>
          <a:p>
            <a:pPr>
              <a:spcBef>
                <a:spcPts val="577"/>
              </a:spcBef>
            </a:pPr>
            <a:r>
              <a:rPr lang="en-GB" dirty="0"/>
              <a:t>This impacts, of course, the </a:t>
            </a:r>
            <a:r>
              <a:rPr lang="en-GB" b="1" dirty="0"/>
              <a:t>temperature distribution of ice nucleation</a:t>
            </a:r>
            <a:r>
              <a:rPr lang="en-GB" dirty="0"/>
              <a:t> dependent on the used </a:t>
            </a:r>
            <a:r>
              <a:rPr lang="en-GB" b="1" dirty="0"/>
              <a:t>aerosol data</a:t>
            </a:r>
            <a:r>
              <a:rPr lang="en-GB" dirty="0"/>
              <a:t>, where this distribution is </a:t>
            </a:r>
            <a:r>
              <a:rPr lang="en-GB" b="1" dirty="0"/>
              <a:t>drastically broadened with the CAMS data</a:t>
            </a:r>
            <a:r>
              <a:rPr lang="en-GB" dirty="0"/>
              <a:t> (as shown in the </a:t>
            </a:r>
            <a:r>
              <a:rPr lang="en-GB" u="sng" dirty="0"/>
              <a:t>upper</a:t>
            </a:r>
            <a:r>
              <a:rPr lang="en-GB" dirty="0"/>
              <a:t> panels).</a:t>
            </a:r>
          </a:p>
          <a:p>
            <a:pPr>
              <a:spcBef>
                <a:spcPts val="577"/>
              </a:spcBef>
            </a:pPr>
            <a:r>
              <a:rPr lang="en-GB" dirty="0"/>
              <a:t>The Impact</a:t>
            </a:r>
            <a:r>
              <a:rPr lang="en-GB" baseline="0" dirty="0"/>
              <a:t> on </a:t>
            </a:r>
            <a:r>
              <a:rPr lang="en-GB" b="1" baseline="0" dirty="0"/>
              <a:t>global radiation</a:t>
            </a:r>
            <a:r>
              <a:rPr lang="en-GB" baseline="0" dirty="0"/>
              <a:t> by the </a:t>
            </a:r>
            <a:r>
              <a:rPr lang="en-GB" b="1" u="sng" baseline="0" dirty="0"/>
              <a:t>direct</a:t>
            </a:r>
            <a:r>
              <a:rPr lang="en-GB" b="1" baseline="0" dirty="0"/>
              <a:t> aerosol effect </a:t>
            </a:r>
            <a:r>
              <a:rPr lang="en-GB" baseline="0" dirty="0"/>
              <a:t>is demonstrated in the </a:t>
            </a:r>
            <a:r>
              <a:rPr lang="en-GB" u="sng" baseline="0" dirty="0"/>
              <a:t>lower left </a:t>
            </a:r>
            <a:r>
              <a:rPr lang="en-GB" baseline="0" dirty="0"/>
              <a:t>panel through the difference plot </a:t>
            </a:r>
            <a:r>
              <a:rPr lang="en-GB" b="1" baseline="0" dirty="0"/>
              <a:t>CAMS-</a:t>
            </a:r>
            <a:r>
              <a:rPr lang="en-GB" b="1" baseline="0" dirty="0" err="1"/>
              <a:t>Tegen</a:t>
            </a:r>
            <a:r>
              <a:rPr lang="en-GB" baseline="0" dirty="0"/>
              <a:t>, both running </a:t>
            </a:r>
            <a:r>
              <a:rPr lang="en-GB" b="1" baseline="0" dirty="0"/>
              <a:t>with the </a:t>
            </a:r>
            <a:r>
              <a:rPr lang="en-GB" b="1" u="sng" baseline="0" dirty="0"/>
              <a:t>same</a:t>
            </a:r>
            <a:r>
              <a:rPr lang="en-GB" b="1" baseline="0" dirty="0"/>
              <a:t> Cooper nucleation</a:t>
            </a:r>
            <a:r>
              <a:rPr lang="en-GB" baseline="0" dirty="0"/>
              <a:t> scheme. Quite striking is the </a:t>
            </a:r>
            <a:r>
              <a:rPr lang="en-GB" b="1" baseline="0" dirty="0"/>
              <a:t>removal</a:t>
            </a:r>
            <a:r>
              <a:rPr lang="en-GB" baseline="0" dirty="0"/>
              <a:t> of an </a:t>
            </a:r>
            <a:r>
              <a:rPr lang="en-GB" b="1" baseline="0" dirty="0"/>
              <a:t>overall too large opacity </a:t>
            </a:r>
            <a:r>
              <a:rPr lang="en-GB" baseline="0" dirty="0"/>
              <a:t>with </a:t>
            </a:r>
            <a:r>
              <a:rPr lang="en-GB" b="1" baseline="0" dirty="0" err="1"/>
              <a:t>Tegen</a:t>
            </a:r>
            <a:r>
              <a:rPr lang="en-GB" baseline="0" dirty="0"/>
              <a:t>.</a:t>
            </a:r>
          </a:p>
          <a:p>
            <a:pPr>
              <a:spcBef>
                <a:spcPts val="577"/>
              </a:spcBef>
            </a:pPr>
            <a:r>
              <a:rPr lang="en-GB" baseline="0" dirty="0"/>
              <a:t>The </a:t>
            </a:r>
            <a:r>
              <a:rPr lang="en-GB" b="1" u="sng" baseline="0" dirty="0" smtClean="0"/>
              <a:t>indirect</a:t>
            </a:r>
            <a:r>
              <a:rPr lang="en-GB" b="1" baseline="0" dirty="0" smtClean="0"/>
              <a:t> </a:t>
            </a:r>
            <a:r>
              <a:rPr lang="en-GB" b="1" baseline="0" dirty="0"/>
              <a:t>aerosol effect </a:t>
            </a:r>
            <a:r>
              <a:rPr lang="en-GB" baseline="0" dirty="0"/>
              <a:t>due to the </a:t>
            </a:r>
            <a:r>
              <a:rPr lang="en-GB" b="1" baseline="0" dirty="0"/>
              <a:t>impact </a:t>
            </a:r>
            <a:r>
              <a:rPr lang="en-GB" b="1" baseline="0" dirty="0" smtClean="0"/>
              <a:t>of </a:t>
            </a:r>
            <a:r>
              <a:rPr lang="en-GB" b="1" baseline="0" dirty="0"/>
              <a:t>cloud processes</a:t>
            </a:r>
            <a:r>
              <a:rPr lang="en-GB" baseline="0" dirty="0"/>
              <a:t> is striking as well, as you can see in the </a:t>
            </a:r>
            <a:r>
              <a:rPr lang="en-GB" u="sng" baseline="0" dirty="0"/>
              <a:t>lower right</a:t>
            </a:r>
            <a:r>
              <a:rPr lang="en-GB" baseline="0" dirty="0"/>
              <a:t> chart. </a:t>
            </a:r>
            <a:endParaRPr lang="en-GB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9196">
              <a:defRPr/>
            </a:pPr>
            <a:fld id="{BE778E25-6567-4052-99BF-F889583E70BA}" type="slidenum">
              <a:rPr lang="en-US">
                <a:solidFill>
                  <a:prstClr val="black"/>
                </a:solidFill>
                <a:latin typeface="Calibri"/>
              </a:rPr>
              <a:pPr defTabSz="879196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238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577"/>
              </a:spcBef>
            </a:pPr>
            <a:r>
              <a:rPr lang="en-GB" dirty="0" smtClean="0"/>
              <a:t>An important part of the PP is the provision and incorporation of </a:t>
            </a:r>
            <a:r>
              <a:rPr lang="en-GB" b="1" dirty="0" smtClean="0"/>
              <a:t>more realistic aerosol information</a:t>
            </a:r>
            <a:r>
              <a:rPr lang="en-GB" dirty="0" smtClean="0"/>
              <a:t>, which includes</a:t>
            </a:r>
            <a:r>
              <a:rPr lang="en-GB" baseline="0" dirty="0" smtClean="0"/>
              <a:t> </a:t>
            </a:r>
            <a:r>
              <a:rPr lang="en-GB" b="1" baseline="0" dirty="0" smtClean="0"/>
              <a:t>CAMS climatological</a:t>
            </a:r>
            <a:r>
              <a:rPr lang="en-GB" baseline="0" dirty="0" smtClean="0"/>
              <a:t> and </a:t>
            </a:r>
            <a:r>
              <a:rPr lang="en-GB" b="1" baseline="0" dirty="0" smtClean="0"/>
              <a:t>offline-forecasted</a:t>
            </a:r>
            <a:r>
              <a:rPr lang="en-GB" baseline="0" dirty="0" smtClean="0"/>
              <a:t> data as well as a </a:t>
            </a:r>
            <a:r>
              <a:rPr lang="en-GB" b="1" baseline="0" dirty="0" smtClean="0"/>
              <a:t>prognostic </a:t>
            </a:r>
            <a:r>
              <a:rPr lang="en-GB" baseline="0" dirty="0" smtClean="0"/>
              <a:t>or </a:t>
            </a:r>
            <a:r>
              <a:rPr lang="en-GB" b="1" baseline="0" dirty="0" smtClean="0"/>
              <a:t>semi-prognostic</a:t>
            </a:r>
            <a:r>
              <a:rPr lang="en-GB" baseline="0" dirty="0" smtClean="0"/>
              <a:t> online treatment by </a:t>
            </a:r>
            <a:r>
              <a:rPr lang="en-GB" b="1" baseline="0" dirty="0" smtClean="0"/>
              <a:t>ICON itself </a:t>
            </a:r>
            <a:r>
              <a:rPr lang="en-GB" baseline="0" dirty="0" smtClean="0"/>
              <a:t>…</a:t>
            </a:r>
          </a:p>
          <a:p>
            <a:pPr>
              <a:spcBef>
                <a:spcPts val="577"/>
              </a:spcBef>
            </a:pPr>
            <a:endParaRPr lang="en-GB" baseline="0" dirty="0" smtClean="0"/>
          </a:p>
          <a:p>
            <a:pPr defTabSz="879196">
              <a:spcBef>
                <a:spcPts val="577"/>
              </a:spcBef>
              <a:defRPr/>
            </a:pPr>
            <a:r>
              <a:rPr lang="en-GB" dirty="0" err="1" smtClean="0"/>
              <a:t>Eja-svatja-jökudl</a:t>
            </a:r>
            <a:endParaRPr lang="en-GB" dirty="0" smtClean="0"/>
          </a:p>
          <a:p>
            <a:pPr>
              <a:spcBef>
                <a:spcPts val="577"/>
              </a:spcBef>
            </a:pPr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9196">
              <a:defRPr/>
            </a:pPr>
            <a:fld id="{BE778E25-6567-4052-99BF-F889583E70BA}" type="slidenum">
              <a:rPr lang="en-US">
                <a:solidFill>
                  <a:prstClr val="black"/>
                </a:solidFill>
                <a:latin typeface="Calibri"/>
              </a:rPr>
              <a:pPr defTabSz="879196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14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449fda3547e274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8300" y="1187450"/>
            <a:ext cx="5697538" cy="3205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0449fda3547e274_132:notes"/>
          <p:cNvSpPr txBox="1">
            <a:spLocks noGrp="1"/>
          </p:cNvSpPr>
          <p:nvPr>
            <p:ph type="body" idx="1"/>
          </p:nvPr>
        </p:nvSpPr>
        <p:spPr>
          <a:xfrm>
            <a:off x="643427" y="4571161"/>
            <a:ext cx="5147346" cy="374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05" tIns="43941" rIns="87905" bIns="4394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155" name="Google Shape;155;g10449fda3547e274_132:notes"/>
          <p:cNvSpPr txBox="1">
            <a:spLocks noGrp="1"/>
          </p:cNvSpPr>
          <p:nvPr>
            <p:ph type="sldNum" idx="12"/>
          </p:nvPr>
        </p:nvSpPr>
        <p:spPr>
          <a:xfrm>
            <a:off x="3644597" y="9021943"/>
            <a:ext cx="2788146" cy="476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05" tIns="43941" rIns="87905" bIns="43941" anchor="b" anchorCtr="0">
            <a:noAutofit/>
          </a:bodyPr>
          <a:lstStyle/>
          <a:p>
            <a:pPr defTabSz="879196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US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879196">
                <a:buClr>
                  <a:srgbClr val="000000"/>
                </a:buClr>
                <a:buSzPts val="1400"/>
                <a:defRPr/>
              </a:pPr>
              <a:t>6</a:t>
            </a:fld>
            <a:endParaRPr sz="13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666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has been achieved by a consideration</a:t>
            </a:r>
            <a:r>
              <a:rPr lang="en-GB" baseline="0" dirty="0"/>
              <a:t> of </a:t>
            </a:r>
            <a:r>
              <a:rPr lang="en-GB" b="1" u="sng" baseline="0" dirty="0"/>
              <a:t>heterogeneous</a:t>
            </a:r>
            <a:r>
              <a:rPr lang="en-GB" b="1" baseline="0" dirty="0"/>
              <a:t> ice nucleation</a:t>
            </a:r>
            <a:r>
              <a:rPr lang="en-GB" baseline="0" dirty="0"/>
              <a:t>, so that in case of </a:t>
            </a:r>
            <a:r>
              <a:rPr lang="en-GB" b="1" baseline="0" dirty="0"/>
              <a:t>moist</a:t>
            </a:r>
            <a:r>
              <a:rPr lang="en-GB" baseline="0" dirty="0"/>
              <a:t>, </a:t>
            </a:r>
            <a:r>
              <a:rPr lang="en-GB" b="1" baseline="0" dirty="0"/>
              <a:t>clean</a:t>
            </a:r>
            <a:r>
              <a:rPr lang="en-GB" baseline="0" dirty="0"/>
              <a:t> and </a:t>
            </a:r>
            <a:r>
              <a:rPr lang="en-GB" b="1" baseline="0" dirty="0"/>
              <a:t>supersaturated</a:t>
            </a:r>
            <a:r>
              <a:rPr lang="en-GB" baseline="0" dirty="0"/>
              <a:t> </a:t>
            </a:r>
            <a:r>
              <a:rPr lang="en-GB" b="1" baseline="0" dirty="0"/>
              <a:t>air</a:t>
            </a:r>
            <a:r>
              <a:rPr lang="en-GB" baseline="0" dirty="0"/>
              <a:t> </a:t>
            </a:r>
            <a:r>
              <a:rPr lang="en-GB" u="sng" baseline="0" dirty="0"/>
              <a:t>above</a:t>
            </a:r>
            <a:r>
              <a:rPr lang="en-GB" baseline="0" dirty="0"/>
              <a:t> </a:t>
            </a:r>
            <a:r>
              <a:rPr lang="en-GB" b="1" baseline="0" dirty="0"/>
              <a:t>dry </a:t>
            </a:r>
            <a:r>
              <a:rPr lang="en-GB" baseline="0" dirty="0"/>
              <a:t>and </a:t>
            </a:r>
            <a:r>
              <a:rPr lang="en-GB" b="1" baseline="0" dirty="0"/>
              <a:t>dusty air</a:t>
            </a:r>
            <a:r>
              <a:rPr lang="en-GB" baseline="0" dirty="0"/>
              <a:t>, </a:t>
            </a:r>
            <a:r>
              <a:rPr lang="en-GB" b="1" u="sng" baseline="0" dirty="0"/>
              <a:t>initial </a:t>
            </a:r>
            <a:r>
              <a:rPr lang="en-GB" b="1" baseline="0" dirty="0"/>
              <a:t>cirrus clouds </a:t>
            </a:r>
            <a:r>
              <a:rPr lang="en-GB" baseline="0" dirty="0"/>
              <a:t>can evolve </a:t>
            </a:r>
            <a:r>
              <a:rPr lang="en-GB" b="1" baseline="0" dirty="0"/>
              <a:t>due to turbulent mixing </a:t>
            </a:r>
            <a:r>
              <a:rPr lang="en-GB" baseline="0" dirty="0"/>
              <a:t>of </a:t>
            </a:r>
            <a:r>
              <a:rPr lang="en-GB" b="1" baseline="0" dirty="0"/>
              <a:t>both phases</a:t>
            </a:r>
            <a:r>
              <a:rPr lang="en-GB" baseline="0" dirty="0"/>
              <a:t>. Through the </a:t>
            </a:r>
            <a:r>
              <a:rPr lang="en-GB" b="1" u="none" baseline="0" dirty="0"/>
              <a:t>enhancement</a:t>
            </a:r>
            <a:r>
              <a:rPr lang="en-GB" baseline="0" dirty="0"/>
              <a:t> of this </a:t>
            </a:r>
            <a:r>
              <a:rPr lang="en-GB" b="1" baseline="0" dirty="0"/>
              <a:t>mixing-process</a:t>
            </a:r>
            <a:r>
              <a:rPr lang="en-GB" baseline="0" dirty="0"/>
              <a:t> by </a:t>
            </a:r>
            <a:r>
              <a:rPr lang="en-GB" b="1" baseline="0" dirty="0"/>
              <a:t>LW cooling</a:t>
            </a:r>
            <a:r>
              <a:rPr lang="en-GB" baseline="0" dirty="0"/>
              <a:t> at the </a:t>
            </a:r>
            <a:r>
              <a:rPr lang="en-GB" b="1" baseline="0" dirty="0"/>
              <a:t>cloud top</a:t>
            </a:r>
            <a:r>
              <a:rPr lang="en-GB" baseline="0" dirty="0"/>
              <a:t>, more and </a:t>
            </a:r>
            <a:r>
              <a:rPr lang="en-GB" b="1" baseline="0" dirty="0"/>
              <a:t>more cirrus clouds can be generated, which </a:t>
            </a:r>
            <a:r>
              <a:rPr lang="en-GB" b="1" baseline="0" dirty="0" smtClean="0"/>
              <a:t>reduces </a:t>
            </a:r>
            <a:r>
              <a:rPr lang="en-GB" b="0" baseline="0" dirty="0" smtClean="0"/>
              <a:t>to a large extent </a:t>
            </a:r>
            <a:r>
              <a:rPr lang="en-GB" b="1" baseline="0" dirty="0" smtClean="0"/>
              <a:t>our </a:t>
            </a:r>
            <a:r>
              <a:rPr lang="en-GB" b="1" baseline="0" dirty="0"/>
              <a:t>persistent problem</a:t>
            </a:r>
            <a:r>
              <a:rPr lang="en-GB" baseline="0" dirty="0"/>
              <a:t> with </a:t>
            </a:r>
            <a:r>
              <a:rPr lang="en-GB" b="1" baseline="0" dirty="0"/>
              <a:t>much to few cirrus clouds</a:t>
            </a:r>
            <a:r>
              <a:rPr lang="en-GB" baseline="0" dirty="0"/>
              <a:t> when using </a:t>
            </a:r>
            <a:r>
              <a:rPr lang="en-GB" b="1" baseline="0" dirty="0"/>
              <a:t>prognostic ICON-ART </a:t>
            </a:r>
            <a:r>
              <a:rPr lang="en-GB" b="1" baseline="0" dirty="0" smtClean="0"/>
              <a:t>dust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9196">
              <a:defRPr/>
            </a:pPr>
            <a:fld id="{BE778E25-6567-4052-99BF-F889583E70BA}" type="slidenum">
              <a:rPr lang="en-US">
                <a:solidFill>
                  <a:prstClr val="black"/>
                </a:solidFill>
                <a:latin typeface="Calibri"/>
              </a:rPr>
              <a:pPr defTabSz="879196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516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0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78E25-6567-4052-99BF-F889583E70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98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4213" y="1093788"/>
            <a:ext cx="5241925" cy="2947987"/>
          </a:xfrm>
          <a:prstGeom prst="rect">
            <a:avLst/>
          </a:prstGeom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61653" y="4210847"/>
            <a:ext cx="5286276" cy="343819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1900" spc="-1">
              <a:latin typeface="Arial"/>
            </a:endParaRPr>
          </a:p>
        </p:txBody>
      </p:sp>
      <p:sp>
        <p:nvSpPr>
          <p:cNvPr id="445" name="CustomShape 3_1"/>
          <p:cNvSpPr/>
          <p:nvPr/>
        </p:nvSpPr>
        <p:spPr>
          <a:xfrm>
            <a:off x="3747977" y="8310773"/>
            <a:ext cx="2860216" cy="4319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535" tIns="43268" rIns="86535" bIns="43268" anchor="b">
            <a:noAutofit/>
          </a:bodyPr>
          <a:lstStyle/>
          <a:p>
            <a:pPr algn="r" defTabSz="879196">
              <a:defRPr/>
            </a:pPr>
            <a:fld id="{B5F9526F-3C74-43B1-AE3B-C7F529DAC089}" type="slidenum">
              <a:rPr lang="de-DE" sz="1200" spc="-1">
                <a:solidFill>
                  <a:srgbClr val="000000"/>
                </a:solidFill>
                <a:latin typeface="Arial"/>
                <a:ea typeface="DejaVu Sans"/>
                <a:cs typeface="DejaVu Sans"/>
              </a:rPr>
              <a:pPr algn="r" defTabSz="879196">
                <a:defRPr/>
              </a:pPr>
              <a:t>14</a:t>
            </a:fld>
            <a:endParaRPr lang="de-DE" sz="1200" spc="-1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505EF-1347-5F4E-A529-D7B32290A0A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6890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E18ED-3262-F244-98A2-74FB5BEED62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55422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533400" y="1583515"/>
            <a:ext cx="11125200" cy="448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423999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2133"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4136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wei Inhalte">
  <p:cSld name="1_Zwei Inhalt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>
            <a:spLocks noGrp="1"/>
          </p:cNvSpPr>
          <p:nvPr>
            <p:ph type="pic" idx="2"/>
          </p:nvPr>
        </p:nvSpPr>
        <p:spPr>
          <a:xfrm>
            <a:off x="6207759" y="1584475"/>
            <a:ext cx="5467775" cy="4611229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533400" y="1583515"/>
            <a:ext cx="5486400" cy="459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0046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>
            <a:spLocks noGrp="1"/>
          </p:cNvSpPr>
          <p:nvPr>
            <p:ph type="body" idx="1"/>
          </p:nvPr>
        </p:nvSpPr>
        <p:spPr>
          <a:xfrm>
            <a:off x="533400" y="1583514"/>
            <a:ext cx="5464176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667" b="1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2"/>
          </p:nvPr>
        </p:nvSpPr>
        <p:spPr>
          <a:xfrm>
            <a:off x="533400" y="2582464"/>
            <a:ext cx="5464176" cy="3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3"/>
          </p:nvPr>
        </p:nvSpPr>
        <p:spPr>
          <a:xfrm>
            <a:off x="6194424" y="1583514"/>
            <a:ext cx="5464176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667" b="1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4"/>
          </p:nvPr>
        </p:nvSpPr>
        <p:spPr>
          <a:xfrm>
            <a:off x="6194424" y="2582464"/>
            <a:ext cx="5464176" cy="360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9915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gleich">
  <p:cSld name="1_Vergleich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>
            <a:spLocks noGrp="1"/>
          </p:cNvSpPr>
          <p:nvPr>
            <p:ph type="pic" idx="2"/>
          </p:nvPr>
        </p:nvSpPr>
        <p:spPr>
          <a:xfrm>
            <a:off x="6207759" y="2590009"/>
            <a:ext cx="5467775" cy="360569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533400" y="1583514"/>
            <a:ext cx="5464176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667" b="1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3"/>
          </p:nvPr>
        </p:nvSpPr>
        <p:spPr>
          <a:xfrm>
            <a:off x="533400" y="2582464"/>
            <a:ext cx="5464176" cy="360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4"/>
          </p:nvPr>
        </p:nvSpPr>
        <p:spPr>
          <a:xfrm>
            <a:off x="6194424" y="1583514"/>
            <a:ext cx="5464176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None/>
              <a:defRPr sz="2667" b="1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None/>
              <a:defRPr sz="1800" b="1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0245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ur Titel">
  <p:cSld name="1_Nur Titel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0" y="1770685"/>
            <a:ext cx="12192000" cy="4404705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2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ur Titel">
  <p:cSld name="2_Nur Titel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/>
          <p:nvPr/>
        </p:nvSpPr>
        <p:spPr>
          <a:xfrm>
            <a:off x="0" y="6201424"/>
            <a:ext cx="12192000" cy="2437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4"/>
          <p:cNvSpPr>
            <a:spLocks noGrp="1"/>
          </p:cNvSpPr>
          <p:nvPr>
            <p:ph type="pic" idx="2"/>
          </p:nvPr>
        </p:nvSpPr>
        <p:spPr>
          <a:xfrm>
            <a:off x="0" y="1770683"/>
            <a:ext cx="12192000" cy="4558328"/>
          </a:xfrm>
          <a:prstGeom prst="rect">
            <a:avLst/>
          </a:prstGeom>
          <a:solidFill>
            <a:srgbClr val="FF99F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23137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>
  <p:cSld name="Inhalt mit Überschrif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5148853" y="1583515"/>
            <a:ext cx="6509747" cy="427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1655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Char char="•"/>
              <a:defRPr sz="2000"/>
            </a:lvl1pPr>
            <a:lvl2pPr marL="1219170" lvl="1" indent="-405373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88"/>
              <a:buFont typeface="Arial"/>
              <a:buChar char="•"/>
              <a:defRPr sz="1800"/>
            </a:lvl2pPr>
            <a:lvl3pPr marL="1828754" lvl="2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600"/>
            </a:lvl3pPr>
            <a:lvl4pPr marL="2438339" lvl="3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600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/>
            </a:lvl5pPr>
            <a:lvl6pPr marL="3657509" lvl="5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2"/>
          </p:nvPr>
        </p:nvSpPr>
        <p:spPr>
          <a:xfrm>
            <a:off x="533402" y="1583516"/>
            <a:ext cx="4238625" cy="427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9" name="Google Shape;129;p26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387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>
  <p:cSld name="Bild mit Überschrif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>
            <a:spLocks noGrp="1"/>
          </p:cNvSpPr>
          <p:nvPr>
            <p:ph type="pic" idx="2"/>
          </p:nvPr>
        </p:nvSpPr>
        <p:spPr>
          <a:xfrm>
            <a:off x="2458554" y="624692"/>
            <a:ext cx="7295047" cy="4149211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7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4" name="Google Shape;134;p27"/>
          <p:cNvSpPr txBox="1">
            <a:spLocks noGrp="1"/>
          </p:cNvSpPr>
          <p:nvPr>
            <p:ph type="title"/>
          </p:nvPr>
        </p:nvSpPr>
        <p:spPr>
          <a:xfrm>
            <a:off x="2458553" y="4836508"/>
            <a:ext cx="7291569" cy="56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2462030" y="5463743"/>
            <a:ext cx="7291569" cy="7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400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924"/>
              <a:buFont typeface="Arial"/>
              <a:buNone/>
              <a:defRPr sz="1400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792"/>
              <a:buFont typeface="Arial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1000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660"/>
              <a:buFont typeface="Arial"/>
              <a:buNone/>
              <a:defRPr sz="1000"/>
            </a:lvl5pPr>
            <a:lvl6pPr marL="3657509" lvl="5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6pPr>
            <a:lvl7pPr marL="4267093" lvl="6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7pPr>
            <a:lvl8pPr marL="4876678" lvl="7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8pPr>
            <a:lvl9pPr marL="5486263" lvl="8" indent="-30479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16816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>
  <p:cSld name="Titel und vertikaler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 rot="5400000">
            <a:off x="3754942" y="-1797567"/>
            <a:ext cx="4682117" cy="11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2535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kaler Titel u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/>
          </p:nvPr>
        </p:nvSpPr>
        <p:spPr>
          <a:xfrm rot="5400000">
            <a:off x="7435707" y="1956602"/>
            <a:ext cx="5811852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 rot="5400000">
            <a:off x="1780375" y="-879330"/>
            <a:ext cx="5811852" cy="830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380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/>
            </a:lvl2pPr>
            <a:lvl3pPr marL="1828754" lvl="2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3pPr>
            <a:lvl4pPr marL="2438339" lvl="3" indent="-4240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/>
            </a:lvl4pPr>
            <a:lvl5pPr marL="3047924" lvl="4" indent="-394198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dt" idx="10"/>
          </p:nvPr>
        </p:nvSpPr>
        <p:spPr>
          <a:xfrm>
            <a:off x="836313" y="6329827"/>
            <a:ext cx="1370340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6743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990600"/>
            <a:ext cx="2590800" cy="5105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990600"/>
            <a:ext cx="7569200" cy="5105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37E7A-BC08-104A-A7B2-AABD18A8ABB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35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folie">
  <p:cSld name="Titelfoli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>
            <a:spLocks noGrp="1"/>
          </p:cNvSpPr>
          <p:nvPr>
            <p:ph type="pic" idx="2"/>
          </p:nvPr>
        </p:nvSpPr>
        <p:spPr>
          <a:xfrm>
            <a:off x="156308" y="3618393"/>
            <a:ext cx="11904459" cy="2707444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487258" y="1927271"/>
            <a:ext cx="11366076" cy="380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3467" b="1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3467" b="1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3467" b="1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3467" b="1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88"/>
              <a:buFont typeface="Arial"/>
              <a:buNone/>
              <a:defRPr sz="3467" b="1"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>
          <a:xfrm>
            <a:off x="507567" y="2639100"/>
            <a:ext cx="11354233" cy="679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2400" b="1" i="0"/>
            </a:lvl1pPr>
            <a:lvl2pPr marL="1219170" lvl="1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2400" b="1" i="0"/>
            </a:lvl2pPr>
            <a:lvl3pPr marL="1828754" lvl="2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2400" b="1" i="0"/>
            </a:lvl3pPr>
            <a:lvl4pPr marL="2438339" lvl="3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2400" b="1" i="0"/>
            </a:lvl4pPr>
            <a:lvl5pPr marL="3047924" lvl="4" indent="-304792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None/>
              <a:defRPr sz="2400" b="1" i="0"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155467" y="6525703"/>
            <a:ext cx="4808893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KIT – The Research University in the Helmholtz Association</a:t>
            </a:r>
            <a:endParaRPr sz="2400"/>
          </a:p>
        </p:txBody>
      </p:sp>
      <p:sp>
        <p:nvSpPr>
          <p:cNvPr id="62" name="Google Shape;62;p14"/>
          <p:cNvSpPr txBox="1"/>
          <p:nvPr/>
        </p:nvSpPr>
        <p:spPr>
          <a:xfrm>
            <a:off x="9757834" y="6432838"/>
            <a:ext cx="2302933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b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www.kit.edu</a:t>
            </a:r>
            <a:endParaRPr sz="2400"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000" y="479853"/>
            <a:ext cx="2161405" cy="100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2193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el und Inhalt" type="obj">
  <p:cSld name="18_Titel und Inhal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528001" y="1582637"/>
            <a:ext cx="11135999" cy="452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8901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1pPr>
            <a:lvl2pPr marL="1219170" lvl="1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2pPr>
            <a:lvl3pPr marL="1828754" lvl="2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3pPr>
            <a:lvl4pPr marL="2438339" lvl="3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4pPr>
            <a:lvl5pPr marL="3047924" lvl="4" indent="-438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84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9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Roland Potthast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816000" y="6444016"/>
            <a:ext cx="139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27.10.2021</a:t>
            </a:r>
            <a:endParaRPr/>
          </a:p>
        </p:txBody>
      </p:sp>
      <p:sp>
        <p:nvSpPr>
          <p:cNvPr id="6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9662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chmuckbildBildplatzhalter 6"/>
          <p:cNvSpPr>
            <a:spLocks noGrp="1"/>
          </p:cNvSpPr>
          <p:nvPr>
            <p:ph type="pic" idx="21"/>
          </p:nvPr>
        </p:nvSpPr>
        <p:spPr>
          <a:xfrm>
            <a:off x="624416" y="1221318"/>
            <a:ext cx="10943168" cy="480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" name="Titel durch Klicken bearbeite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durch Klicken bearbeiten</a:t>
            </a:r>
          </a:p>
        </p:txBody>
      </p:sp>
      <p:sp>
        <p:nvSpPr>
          <p:cNvPr id="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14443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842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6036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6079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2655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962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446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350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4" y="188914"/>
            <a:ext cx="3060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5440364"/>
            <a:ext cx="10943167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900540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9919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0945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70491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52275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5982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89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chmuckbildBildplatzhalter 6"/>
          <p:cNvSpPr>
            <a:spLocks noGrp="1"/>
          </p:cNvSpPr>
          <p:nvPr>
            <p:ph type="pic" idx="21"/>
          </p:nvPr>
        </p:nvSpPr>
        <p:spPr>
          <a:xfrm>
            <a:off x="624416" y="1221318"/>
            <a:ext cx="10943168" cy="480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" name="Titel durch Klicken bearbeite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durch Klicken bearbeiten</a:t>
            </a:r>
          </a:p>
        </p:txBody>
      </p:sp>
      <p:sp>
        <p:nvSpPr>
          <p:cNvPr id="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3458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051" y="1052736"/>
            <a:ext cx="11137900" cy="431800"/>
          </a:xfrm>
        </p:spPr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051" y="1700808"/>
            <a:ext cx="11137900" cy="4318000"/>
          </a:xfrm>
        </p:spPr>
        <p:txBody>
          <a:bodyPr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063751" y="6381750"/>
            <a:ext cx="5183716" cy="2159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SINFONY 2017, Offenbach</a:t>
            </a:r>
            <a:endParaRPr lang="de-DE" dirty="0"/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CF19639-3722-4182-86C8-0187D405F82D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3761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467586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6820293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9601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16937"/>
            <a:ext cx="10363200" cy="1470025"/>
          </a:xfrm>
        </p:spPr>
        <p:txBody>
          <a:bodyPr/>
          <a:lstStyle>
            <a:lvl1pPr>
              <a:defRPr sz="4000">
                <a:solidFill>
                  <a:srgbClr val="3E7DB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260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929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919" y="116632"/>
            <a:ext cx="9592063" cy="562074"/>
          </a:xfrm>
        </p:spPr>
        <p:txBody>
          <a:bodyPr/>
          <a:lstStyle>
            <a:lvl1pPr marL="0" marR="0" indent="0" algn="l" defTabSz="9097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41785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9" y="339142"/>
            <a:ext cx="8928100" cy="553543"/>
          </a:xfrm>
          <a:prstGeom prst="rect">
            <a:avLst/>
          </a:prstGeom>
          <a:noFill/>
          <a:ln>
            <a:noFill/>
          </a:ln>
          <a:extLst/>
        </p:spPr>
        <p:txBody>
          <a:bodyPr lIns="90955" tIns="45495" rIns="90955" bIns="454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000">
                <a:solidFill>
                  <a:srgbClr val="FFFFFF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1053466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955" tIns="45495" rIns="90955" bIns="4549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1" y="188596"/>
            <a:ext cx="2112433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12"/>
          <p:cNvGrpSpPr>
            <a:grpSpLocks/>
          </p:cNvGrpSpPr>
          <p:nvPr userDrawn="1"/>
        </p:nvGrpSpPr>
        <p:grpSpPr bwMode="auto">
          <a:xfrm>
            <a:off x="512237" y="1680307"/>
            <a:ext cx="11338062" cy="2827684"/>
            <a:chOff x="668710" y="2874422"/>
            <a:chExt cx="8504419" cy="2828558"/>
          </a:xfrm>
        </p:grpSpPr>
        <p:pic>
          <p:nvPicPr>
            <p:cNvPr id="6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890" y="3573777"/>
              <a:ext cx="3018147" cy="1583550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rgbClr val="C00000"/>
                </a:gs>
              </a:gsLst>
              <a:lin ang="13500000" scaled="1"/>
            </a:gradFill>
          </p:spPr>
        </p:pic>
        <p:sp>
          <p:nvSpPr>
            <p:cNvPr id="7" name="Textfeld 11"/>
            <p:cNvSpPr txBox="1">
              <a:spLocks noChangeArrowheads="1"/>
            </p:cNvSpPr>
            <p:nvPr/>
          </p:nvSpPr>
          <p:spPr bwMode="auto">
            <a:xfrm>
              <a:off x="1619721" y="4860053"/>
              <a:ext cx="3840003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GAS PHASE CHEMISTRY</a:t>
              </a:r>
            </a:p>
          </p:txBody>
        </p:sp>
        <p:sp>
          <p:nvSpPr>
            <p:cNvPr id="8" name="Textfeld 12"/>
            <p:cNvSpPr txBox="1">
              <a:spLocks noChangeArrowheads="1"/>
            </p:cNvSpPr>
            <p:nvPr/>
          </p:nvSpPr>
          <p:spPr bwMode="auto">
            <a:xfrm>
              <a:off x="5617456" y="4004442"/>
              <a:ext cx="3382956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DYNAMICS</a:t>
              </a:r>
            </a:p>
          </p:txBody>
        </p:sp>
        <p:sp>
          <p:nvSpPr>
            <p:cNvPr id="9" name="Textfeld 13"/>
            <p:cNvSpPr txBox="1">
              <a:spLocks noChangeArrowheads="1"/>
            </p:cNvSpPr>
            <p:nvPr/>
          </p:nvSpPr>
          <p:spPr bwMode="auto">
            <a:xfrm>
              <a:off x="5619043" y="3280314"/>
              <a:ext cx="1347911" cy="49259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SEA SALT</a:t>
              </a:r>
            </a:p>
          </p:txBody>
        </p:sp>
        <p:sp>
          <p:nvSpPr>
            <p:cNvPr id="10" name="Textfeld 14"/>
            <p:cNvSpPr txBox="1">
              <a:spLocks noChangeArrowheads="1"/>
            </p:cNvSpPr>
            <p:nvPr/>
          </p:nvSpPr>
          <p:spPr bwMode="auto">
            <a:xfrm>
              <a:off x="6127095" y="3514700"/>
              <a:ext cx="2169278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MINERAL DUST</a:t>
              </a:r>
            </a:p>
          </p:txBody>
        </p:sp>
        <p:sp>
          <p:nvSpPr>
            <p:cNvPr id="11" name="Textfeld 15"/>
            <p:cNvSpPr txBox="1">
              <a:spLocks noChangeArrowheads="1"/>
            </p:cNvSpPr>
            <p:nvPr/>
          </p:nvSpPr>
          <p:spPr bwMode="auto">
            <a:xfrm>
              <a:off x="5653972" y="4273130"/>
              <a:ext cx="1345699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SULFATE</a:t>
              </a:r>
            </a:p>
          </p:txBody>
        </p:sp>
        <p:sp>
          <p:nvSpPr>
            <p:cNvPr id="12" name="Textfeld 16"/>
            <p:cNvSpPr txBox="1">
              <a:spLocks noChangeArrowheads="1"/>
            </p:cNvSpPr>
            <p:nvPr/>
          </p:nvSpPr>
          <p:spPr bwMode="auto">
            <a:xfrm>
              <a:off x="7003485" y="3770052"/>
              <a:ext cx="1286013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NITRATE</a:t>
              </a:r>
            </a:p>
          </p:txBody>
        </p:sp>
        <p:sp>
          <p:nvSpPr>
            <p:cNvPr id="13" name="Textfeld 17"/>
            <p:cNvSpPr txBox="1">
              <a:spLocks noChangeArrowheads="1"/>
            </p:cNvSpPr>
            <p:nvPr/>
          </p:nvSpPr>
          <p:spPr bwMode="auto">
            <a:xfrm>
              <a:off x="5846080" y="4736193"/>
              <a:ext cx="1529663" cy="49259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EMISSIONS</a:t>
              </a:r>
            </a:p>
          </p:txBody>
        </p:sp>
        <p:sp>
          <p:nvSpPr>
            <p:cNvPr id="14" name="Textfeld 18"/>
            <p:cNvSpPr txBox="1">
              <a:spLocks noChangeArrowheads="1"/>
            </p:cNvSpPr>
            <p:nvPr/>
          </p:nvSpPr>
          <p:spPr bwMode="auto">
            <a:xfrm>
              <a:off x="3940884" y="3108810"/>
              <a:ext cx="1438282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CLOUDS</a:t>
              </a:r>
            </a:p>
          </p:txBody>
        </p:sp>
        <p:sp>
          <p:nvSpPr>
            <p:cNvPr id="15" name="Textfeld 19"/>
            <p:cNvSpPr txBox="1">
              <a:spLocks noChangeArrowheads="1"/>
            </p:cNvSpPr>
            <p:nvPr/>
          </p:nvSpPr>
          <p:spPr bwMode="auto">
            <a:xfrm>
              <a:off x="2788241" y="5166854"/>
              <a:ext cx="1275961" cy="3078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SULFUR DIOXIDE</a:t>
              </a:r>
            </a:p>
          </p:txBody>
        </p:sp>
        <p:sp>
          <p:nvSpPr>
            <p:cNvPr id="16" name="Textfeld 20"/>
            <p:cNvSpPr txBox="1">
              <a:spLocks noChangeArrowheads="1"/>
            </p:cNvSpPr>
            <p:nvPr/>
          </p:nvSpPr>
          <p:spPr bwMode="auto">
            <a:xfrm>
              <a:off x="4825212" y="4934370"/>
              <a:ext cx="958534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OZONE</a:t>
              </a:r>
            </a:p>
          </p:txBody>
        </p:sp>
        <p:sp>
          <p:nvSpPr>
            <p:cNvPr id="17" name="Textfeld 21"/>
            <p:cNvSpPr txBox="1">
              <a:spLocks noChangeArrowheads="1"/>
            </p:cNvSpPr>
            <p:nvPr/>
          </p:nvSpPr>
          <p:spPr bwMode="auto">
            <a:xfrm>
              <a:off x="5595229" y="4932465"/>
              <a:ext cx="1825447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RADIATION</a:t>
              </a:r>
            </a:p>
          </p:txBody>
        </p:sp>
        <p:sp>
          <p:nvSpPr>
            <p:cNvPr id="18" name="Textfeld 22"/>
            <p:cNvSpPr txBox="1">
              <a:spLocks noChangeArrowheads="1"/>
            </p:cNvSpPr>
            <p:nvPr/>
          </p:nvSpPr>
          <p:spPr bwMode="auto">
            <a:xfrm>
              <a:off x="5177673" y="3131677"/>
              <a:ext cx="1340937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WARM-PHASE</a:t>
              </a:r>
            </a:p>
          </p:txBody>
        </p:sp>
        <p:sp>
          <p:nvSpPr>
            <p:cNvPr id="19" name="Textfeld 23"/>
            <p:cNvSpPr txBox="1">
              <a:spLocks noChangeArrowheads="1"/>
            </p:cNvSpPr>
            <p:nvPr/>
          </p:nvSpPr>
          <p:spPr bwMode="auto">
            <a:xfrm>
              <a:off x="2411964" y="3716695"/>
              <a:ext cx="1413032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COLD-PHASE</a:t>
              </a:r>
            </a:p>
          </p:txBody>
        </p:sp>
        <p:sp>
          <p:nvSpPr>
            <p:cNvPr id="20" name="Textfeld 24"/>
            <p:cNvSpPr txBox="1">
              <a:spLocks noChangeArrowheads="1"/>
            </p:cNvSpPr>
            <p:nvPr/>
          </p:nvSpPr>
          <p:spPr bwMode="auto">
            <a:xfrm>
              <a:off x="4217137" y="2996380"/>
              <a:ext cx="1476758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MIXED-PHASE</a:t>
              </a:r>
            </a:p>
          </p:txBody>
        </p:sp>
        <p:sp>
          <p:nvSpPr>
            <p:cNvPr id="21" name="Textfeld 25"/>
            <p:cNvSpPr txBox="1">
              <a:spLocks noChangeArrowheads="1"/>
            </p:cNvSpPr>
            <p:nvPr/>
          </p:nvSpPr>
          <p:spPr bwMode="auto">
            <a:xfrm>
              <a:off x="3877377" y="5134458"/>
              <a:ext cx="1994981" cy="4310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CARBON DIOXIDE</a:t>
              </a:r>
            </a:p>
          </p:txBody>
        </p:sp>
        <p:sp>
          <p:nvSpPr>
            <p:cNvPr id="22" name="Textfeld 26"/>
            <p:cNvSpPr txBox="1">
              <a:spLocks noChangeArrowheads="1"/>
            </p:cNvSpPr>
            <p:nvPr/>
          </p:nvSpPr>
          <p:spPr bwMode="auto">
            <a:xfrm>
              <a:off x="5584115" y="5210681"/>
              <a:ext cx="1238688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AMMONIUM</a:t>
              </a:r>
            </a:p>
          </p:txBody>
        </p:sp>
        <p:sp>
          <p:nvSpPr>
            <p:cNvPr id="23" name="Textfeld 27"/>
            <p:cNvSpPr txBox="1">
              <a:spLocks noChangeArrowheads="1"/>
            </p:cNvSpPr>
            <p:nvPr/>
          </p:nvSpPr>
          <p:spPr bwMode="auto">
            <a:xfrm>
              <a:off x="2297652" y="4734282"/>
              <a:ext cx="1284378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HYDROXIDE</a:t>
              </a:r>
            </a:p>
          </p:txBody>
        </p:sp>
        <p:sp>
          <p:nvSpPr>
            <p:cNvPr id="24" name="Textfeld 28"/>
            <p:cNvSpPr txBox="1">
              <a:spLocks noChangeArrowheads="1"/>
            </p:cNvSpPr>
            <p:nvPr/>
          </p:nvSpPr>
          <p:spPr bwMode="auto">
            <a:xfrm>
              <a:off x="6706593" y="4417955"/>
              <a:ext cx="2263112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DIRECT EFFECT</a:t>
              </a:r>
            </a:p>
          </p:txBody>
        </p:sp>
        <p:sp>
          <p:nvSpPr>
            <p:cNvPr id="25" name="Textfeld 29"/>
            <p:cNvSpPr txBox="1">
              <a:spLocks noChangeArrowheads="1"/>
            </p:cNvSpPr>
            <p:nvPr/>
          </p:nvSpPr>
          <p:spPr bwMode="auto">
            <a:xfrm>
              <a:off x="3164516" y="5302152"/>
              <a:ext cx="1574150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NITROGEN OXIDES</a:t>
              </a:r>
            </a:p>
          </p:txBody>
        </p:sp>
        <p:sp>
          <p:nvSpPr>
            <p:cNvPr id="26" name="Textfeld 30"/>
            <p:cNvSpPr txBox="1">
              <a:spLocks noChangeArrowheads="1"/>
            </p:cNvSpPr>
            <p:nvPr/>
          </p:nvSpPr>
          <p:spPr bwMode="auto">
            <a:xfrm>
              <a:off x="2786652" y="3558533"/>
              <a:ext cx="1851900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INDIRECT EFFECT</a:t>
              </a:r>
            </a:p>
          </p:txBody>
        </p:sp>
        <p:sp>
          <p:nvSpPr>
            <p:cNvPr id="27" name="Textfeld 31"/>
            <p:cNvSpPr txBox="1">
              <a:spLocks noChangeArrowheads="1"/>
            </p:cNvSpPr>
            <p:nvPr/>
          </p:nvSpPr>
          <p:spPr bwMode="auto">
            <a:xfrm>
              <a:off x="5607930" y="3859616"/>
              <a:ext cx="1546062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SEDIMENTATION</a:t>
              </a:r>
            </a:p>
          </p:txBody>
        </p:sp>
        <p:sp>
          <p:nvSpPr>
            <p:cNvPr id="28" name="Textfeld 32"/>
            <p:cNvSpPr txBox="1">
              <a:spLocks noChangeArrowheads="1"/>
            </p:cNvSpPr>
            <p:nvPr/>
          </p:nvSpPr>
          <p:spPr bwMode="auto">
            <a:xfrm>
              <a:off x="6720881" y="4294093"/>
              <a:ext cx="1123452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WASHOUT</a:t>
              </a:r>
            </a:p>
          </p:txBody>
        </p:sp>
        <p:sp>
          <p:nvSpPr>
            <p:cNvPr id="29" name="Textfeld 33"/>
            <p:cNvSpPr txBox="1">
              <a:spLocks noChangeArrowheads="1"/>
            </p:cNvSpPr>
            <p:nvPr/>
          </p:nvSpPr>
          <p:spPr bwMode="auto">
            <a:xfrm>
              <a:off x="2199217" y="4564686"/>
              <a:ext cx="1176164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DIFFUSION</a:t>
              </a:r>
            </a:p>
          </p:txBody>
        </p:sp>
        <p:sp>
          <p:nvSpPr>
            <p:cNvPr id="30" name="Textfeld 34"/>
            <p:cNvSpPr txBox="1">
              <a:spLocks noChangeArrowheads="1"/>
            </p:cNvSpPr>
            <p:nvPr/>
          </p:nvSpPr>
          <p:spPr bwMode="auto">
            <a:xfrm>
              <a:off x="1486357" y="4273130"/>
              <a:ext cx="2053898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TRANSPORT</a:t>
              </a:r>
            </a:p>
          </p:txBody>
        </p:sp>
        <p:sp>
          <p:nvSpPr>
            <p:cNvPr id="31" name="Textfeld 35"/>
            <p:cNvSpPr txBox="1">
              <a:spLocks noChangeArrowheads="1"/>
            </p:cNvSpPr>
            <p:nvPr/>
          </p:nvSpPr>
          <p:spPr bwMode="auto">
            <a:xfrm>
              <a:off x="1984883" y="4036834"/>
              <a:ext cx="1422651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CONVECTION</a:t>
              </a:r>
            </a:p>
          </p:txBody>
        </p:sp>
        <p:sp>
          <p:nvSpPr>
            <p:cNvPr id="32" name="Textfeld 36"/>
            <p:cNvSpPr txBox="1">
              <a:spLocks noChangeArrowheads="1"/>
            </p:cNvSpPr>
            <p:nvPr/>
          </p:nvSpPr>
          <p:spPr bwMode="auto">
            <a:xfrm>
              <a:off x="5723829" y="4652344"/>
              <a:ext cx="217336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OPTICAL DEPTH</a:t>
              </a:r>
            </a:p>
          </p:txBody>
        </p:sp>
        <p:sp>
          <p:nvSpPr>
            <p:cNvPr id="33" name="Textfeld 37"/>
            <p:cNvSpPr txBox="1">
              <a:spLocks noChangeArrowheads="1"/>
            </p:cNvSpPr>
            <p:nvPr/>
          </p:nvSpPr>
          <p:spPr bwMode="auto">
            <a:xfrm>
              <a:off x="2024574" y="3888198"/>
              <a:ext cx="1188188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INTERACTION</a:t>
              </a:r>
            </a:p>
          </p:txBody>
        </p:sp>
        <p:sp>
          <p:nvSpPr>
            <p:cNvPr id="34" name="Textfeld 38"/>
            <p:cNvSpPr txBox="1">
              <a:spLocks noChangeArrowheads="1"/>
            </p:cNvSpPr>
            <p:nvPr/>
          </p:nvSpPr>
          <p:spPr bwMode="auto">
            <a:xfrm>
              <a:off x="5804800" y="4522763"/>
              <a:ext cx="98979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FEEDBACK</a:t>
              </a:r>
            </a:p>
          </p:txBody>
        </p:sp>
        <p:sp>
          <p:nvSpPr>
            <p:cNvPr id="35" name="Textfeld 39"/>
            <p:cNvSpPr txBox="1">
              <a:spLocks noChangeArrowheads="1"/>
            </p:cNvSpPr>
            <p:nvPr/>
          </p:nvSpPr>
          <p:spPr bwMode="auto">
            <a:xfrm>
              <a:off x="7668717" y="4315056"/>
              <a:ext cx="1504412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ANTHROPOGENIC</a:t>
              </a:r>
            </a:p>
          </p:txBody>
        </p:sp>
        <p:sp>
          <p:nvSpPr>
            <p:cNvPr id="36" name="Textfeld 40"/>
            <p:cNvSpPr txBox="1">
              <a:spLocks noChangeArrowheads="1"/>
            </p:cNvSpPr>
            <p:nvPr/>
          </p:nvSpPr>
          <p:spPr bwMode="auto">
            <a:xfrm>
              <a:off x="6084229" y="3747184"/>
              <a:ext cx="1105223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BIOLOGICAL</a:t>
              </a:r>
            </a:p>
          </p:txBody>
        </p:sp>
        <p:sp>
          <p:nvSpPr>
            <p:cNvPr id="37" name="Textfeld 41"/>
            <p:cNvSpPr txBox="1">
              <a:spLocks noChangeArrowheads="1"/>
            </p:cNvSpPr>
            <p:nvPr/>
          </p:nvSpPr>
          <p:spPr bwMode="auto">
            <a:xfrm>
              <a:off x="2100782" y="4200718"/>
              <a:ext cx="1301500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VOLCANIC ASH</a:t>
              </a:r>
            </a:p>
          </p:txBody>
        </p:sp>
        <p:sp>
          <p:nvSpPr>
            <p:cNvPr id="38" name="Textfeld 42"/>
            <p:cNvSpPr txBox="1">
              <a:spLocks noChangeArrowheads="1"/>
            </p:cNvSpPr>
            <p:nvPr/>
          </p:nvSpPr>
          <p:spPr bwMode="auto">
            <a:xfrm>
              <a:off x="751268" y="4637099"/>
              <a:ext cx="1665531" cy="3078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RADIOACTIVE TRACER</a:t>
              </a:r>
            </a:p>
          </p:txBody>
        </p:sp>
        <p:sp>
          <p:nvSpPr>
            <p:cNvPr id="39" name="Textfeld 43"/>
            <p:cNvSpPr txBox="1">
              <a:spLocks noChangeArrowheads="1"/>
            </p:cNvSpPr>
            <p:nvPr/>
          </p:nvSpPr>
          <p:spPr bwMode="auto">
            <a:xfrm>
              <a:off x="987831" y="4711416"/>
              <a:ext cx="1599256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PHOTOLYSIS</a:t>
              </a:r>
            </a:p>
          </p:txBody>
        </p:sp>
        <p:sp>
          <p:nvSpPr>
            <p:cNvPr id="40" name="Textfeld 44"/>
            <p:cNvSpPr txBox="1">
              <a:spLocks noChangeArrowheads="1"/>
            </p:cNvSpPr>
            <p:nvPr/>
          </p:nvSpPr>
          <p:spPr bwMode="auto">
            <a:xfrm>
              <a:off x="6693892" y="5225931"/>
              <a:ext cx="1087189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DEPOSITION</a:t>
              </a:r>
            </a:p>
          </p:txBody>
        </p:sp>
        <p:sp>
          <p:nvSpPr>
            <p:cNvPr id="41" name="Textfeld 45"/>
            <p:cNvSpPr txBox="1">
              <a:spLocks noChangeArrowheads="1"/>
            </p:cNvSpPr>
            <p:nvPr/>
          </p:nvSpPr>
          <p:spPr bwMode="auto">
            <a:xfrm>
              <a:off x="668710" y="5157327"/>
              <a:ext cx="2475307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VOLATILE ORGANIC CARBONS</a:t>
              </a:r>
            </a:p>
          </p:txBody>
        </p:sp>
        <p:sp>
          <p:nvSpPr>
            <p:cNvPr id="42" name="Textfeld 46"/>
            <p:cNvSpPr txBox="1">
              <a:spLocks noChangeArrowheads="1"/>
            </p:cNvSpPr>
            <p:nvPr/>
          </p:nvSpPr>
          <p:spPr bwMode="auto">
            <a:xfrm>
              <a:off x="816363" y="4437013"/>
              <a:ext cx="942903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TRACER</a:t>
              </a:r>
            </a:p>
          </p:txBody>
        </p:sp>
        <p:sp>
          <p:nvSpPr>
            <p:cNvPr id="43" name="Textfeld 47"/>
            <p:cNvSpPr txBox="1">
              <a:spLocks noChangeArrowheads="1"/>
            </p:cNvSpPr>
            <p:nvPr/>
          </p:nvSpPr>
          <p:spPr bwMode="auto">
            <a:xfrm>
              <a:off x="2556442" y="3122149"/>
              <a:ext cx="1514657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ACTIVATION</a:t>
              </a:r>
            </a:p>
          </p:txBody>
        </p:sp>
        <p:sp>
          <p:nvSpPr>
            <p:cNvPr id="44" name="Textfeld 48"/>
            <p:cNvSpPr txBox="1">
              <a:spLocks noChangeArrowheads="1"/>
            </p:cNvSpPr>
            <p:nvPr/>
          </p:nvSpPr>
          <p:spPr bwMode="auto">
            <a:xfrm>
              <a:off x="2956533" y="3306992"/>
              <a:ext cx="113345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NUCLEATION</a:t>
              </a:r>
            </a:p>
          </p:txBody>
        </p:sp>
        <p:sp>
          <p:nvSpPr>
            <p:cNvPr id="45" name="Textfeld 49"/>
            <p:cNvSpPr txBox="1">
              <a:spLocks noChangeArrowheads="1"/>
            </p:cNvSpPr>
            <p:nvPr/>
          </p:nvSpPr>
          <p:spPr bwMode="auto">
            <a:xfrm>
              <a:off x="3069256" y="3831031"/>
              <a:ext cx="369370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</a:t>
              </a:r>
            </a:p>
          </p:txBody>
        </p:sp>
        <p:sp>
          <p:nvSpPr>
            <p:cNvPr id="46" name="Textfeld 50"/>
            <p:cNvSpPr txBox="1">
              <a:spLocks noChangeArrowheads="1"/>
            </p:cNvSpPr>
            <p:nvPr/>
          </p:nvSpPr>
          <p:spPr bwMode="auto">
            <a:xfrm>
              <a:off x="5117342" y="3295559"/>
              <a:ext cx="639905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CCN</a:t>
              </a:r>
            </a:p>
          </p:txBody>
        </p:sp>
        <p:sp>
          <p:nvSpPr>
            <p:cNvPr id="47" name="Textfeld 51"/>
            <p:cNvSpPr txBox="1">
              <a:spLocks noChangeArrowheads="1"/>
            </p:cNvSpPr>
            <p:nvPr/>
          </p:nvSpPr>
          <p:spPr bwMode="auto">
            <a:xfrm>
              <a:off x="1762610" y="5241172"/>
              <a:ext cx="1612626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AIR QUALITY</a:t>
              </a:r>
            </a:p>
          </p:txBody>
        </p:sp>
        <p:sp>
          <p:nvSpPr>
            <p:cNvPr id="48" name="Textfeld 52"/>
            <p:cNvSpPr txBox="1">
              <a:spLocks noChangeArrowheads="1"/>
            </p:cNvSpPr>
            <p:nvPr/>
          </p:nvSpPr>
          <p:spPr bwMode="auto">
            <a:xfrm>
              <a:off x="3966287" y="3358443"/>
              <a:ext cx="523274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ICE</a:t>
              </a:r>
            </a:p>
          </p:txBody>
        </p:sp>
        <p:sp>
          <p:nvSpPr>
            <p:cNvPr id="49" name="Textfeld 53"/>
            <p:cNvSpPr txBox="1">
              <a:spLocks noChangeArrowheads="1"/>
            </p:cNvSpPr>
            <p:nvPr/>
          </p:nvSpPr>
          <p:spPr bwMode="auto">
            <a:xfrm>
              <a:off x="2915254" y="3013531"/>
              <a:ext cx="1449872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PRECIPITATION</a:t>
              </a:r>
            </a:p>
          </p:txBody>
        </p:sp>
        <p:sp>
          <p:nvSpPr>
            <p:cNvPr id="50" name="Textfeld 54"/>
            <p:cNvSpPr txBox="1">
              <a:spLocks noChangeArrowheads="1"/>
            </p:cNvSpPr>
            <p:nvPr/>
          </p:nvSpPr>
          <p:spPr bwMode="auto">
            <a:xfrm>
              <a:off x="3334397" y="3419423"/>
              <a:ext cx="750956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WATER</a:t>
              </a:r>
            </a:p>
          </p:txBody>
        </p:sp>
        <p:sp>
          <p:nvSpPr>
            <p:cNvPr id="51" name="Textfeld 55"/>
            <p:cNvSpPr txBox="1">
              <a:spLocks noChangeArrowheads="1"/>
            </p:cNvSpPr>
            <p:nvPr/>
          </p:nvSpPr>
          <p:spPr bwMode="auto">
            <a:xfrm>
              <a:off x="3851975" y="2874422"/>
              <a:ext cx="88879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 dirty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GRAUPEL</a:t>
              </a:r>
            </a:p>
          </p:txBody>
        </p:sp>
        <p:sp>
          <p:nvSpPr>
            <p:cNvPr id="52" name="Textfeld 56"/>
            <p:cNvSpPr txBox="1">
              <a:spLocks noChangeArrowheads="1"/>
            </p:cNvSpPr>
            <p:nvPr/>
          </p:nvSpPr>
          <p:spPr bwMode="auto">
            <a:xfrm>
              <a:off x="1021171" y="4181662"/>
              <a:ext cx="1331270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TURBULENCE</a:t>
              </a:r>
            </a:p>
          </p:txBody>
        </p:sp>
        <p:sp>
          <p:nvSpPr>
            <p:cNvPr id="53" name="Textfeld 57"/>
            <p:cNvSpPr txBox="1">
              <a:spLocks noChangeArrowheads="1"/>
            </p:cNvSpPr>
            <p:nvPr/>
          </p:nvSpPr>
          <p:spPr bwMode="auto">
            <a:xfrm>
              <a:off x="7141613" y="4770491"/>
              <a:ext cx="847915" cy="49259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SOOT</a:t>
              </a:r>
            </a:p>
          </p:txBody>
        </p:sp>
        <p:sp>
          <p:nvSpPr>
            <p:cNvPr id="54" name="Textfeld 58"/>
            <p:cNvSpPr txBox="1">
              <a:spLocks noChangeArrowheads="1"/>
            </p:cNvSpPr>
            <p:nvPr/>
          </p:nvSpPr>
          <p:spPr bwMode="auto">
            <a:xfrm>
              <a:off x="7560756" y="4652343"/>
              <a:ext cx="1197807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WILDFIRES</a:t>
              </a:r>
            </a:p>
          </p:txBody>
        </p:sp>
        <p:sp>
          <p:nvSpPr>
            <p:cNvPr id="55" name="Textfeld 59"/>
            <p:cNvSpPr txBox="1">
              <a:spLocks noChangeArrowheads="1"/>
            </p:cNvSpPr>
            <p:nvPr/>
          </p:nvSpPr>
          <p:spPr bwMode="auto">
            <a:xfrm>
              <a:off x="7214645" y="4966767"/>
              <a:ext cx="995464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PM10</a:t>
              </a:r>
            </a:p>
          </p:txBody>
        </p:sp>
        <p:sp>
          <p:nvSpPr>
            <p:cNvPr id="56" name="Textfeld 60"/>
            <p:cNvSpPr txBox="1">
              <a:spLocks noChangeArrowheads="1"/>
            </p:cNvSpPr>
            <p:nvPr/>
          </p:nvSpPr>
          <p:spPr bwMode="auto">
            <a:xfrm>
              <a:off x="6651024" y="3358443"/>
              <a:ext cx="694011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PM2.5</a:t>
              </a:r>
            </a:p>
          </p:txBody>
        </p:sp>
      </p:grpSp>
      <p:pic>
        <p:nvPicPr>
          <p:cNvPr id="57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50" y="188596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23"/>
          <p:cNvSpPr>
            <a:spLocks noChangeShapeType="1"/>
          </p:cNvSpPr>
          <p:nvPr userDrawn="1"/>
        </p:nvSpPr>
        <p:spPr bwMode="auto">
          <a:xfrm>
            <a:off x="326000" y="6351270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955" tIns="45495" rIns="90955" bIns="4549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59" name="Picture 28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6516"/>
            <a:ext cx="594784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5300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D5B1B-E102-0F46-8D3A-725875BE01E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5271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94" y="1416488"/>
            <a:ext cx="7871649" cy="397545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120"/>
              </a:lnSpc>
              <a:spcBef>
                <a:spcPts val="0"/>
              </a:spcBef>
              <a:buNone/>
              <a:defRPr sz="28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594" y="1980001"/>
            <a:ext cx="7871649" cy="2949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340"/>
              </a:lnSpc>
              <a:spcBef>
                <a:spcPts val="0"/>
              </a:spcBef>
              <a:buNone/>
              <a:defRPr sz="19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594" y="2700001"/>
            <a:ext cx="7871649" cy="2436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72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594" y="3121252"/>
            <a:ext cx="7871649" cy="20518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594" y="3429000"/>
            <a:ext cx="7871649" cy="1795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404"/>
              </a:lnSpc>
              <a:spcBef>
                <a:spcPts val="0"/>
              </a:spcBef>
              <a:buNone/>
              <a:defRPr sz="11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4" y="5984876"/>
            <a:ext cx="2136147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1355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303" y="360002"/>
            <a:ext cx="10032212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303" y="936000"/>
            <a:ext cx="10032212" cy="4986000"/>
          </a:xfrm>
          <a:prstGeom prst="rect">
            <a:avLst/>
          </a:prstGeom>
        </p:spPr>
        <p:txBody>
          <a:bodyPr lIns="0" tIns="0" rIns="0" bIns="0"/>
          <a:lstStyle>
            <a:lvl1pPr marL="139795" indent="-139795">
              <a:lnSpc>
                <a:spcPts val="1716"/>
              </a:lnSpc>
              <a:spcBef>
                <a:spcPts val="858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1pPr>
            <a:lvl2pPr marL="490964" indent="-210416">
              <a:lnSpc>
                <a:spcPts val="1560"/>
              </a:lnSpc>
              <a:spcBef>
                <a:spcPts val="78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71509" indent="-210416">
              <a:lnSpc>
                <a:spcPts val="1404"/>
              </a:lnSpc>
              <a:spcBef>
                <a:spcPts val="702"/>
              </a:spcBef>
              <a:buClr>
                <a:srgbClr val="064E83"/>
              </a:buClr>
              <a:defRPr sz="1100">
                <a:solidFill>
                  <a:schemeClr val="tx1"/>
                </a:solidFill>
              </a:defRPr>
            </a:lvl3pPr>
            <a:lvl4pPr marL="1052068" indent="-210416">
              <a:lnSpc>
                <a:spcPts val="1248"/>
              </a:lnSpc>
              <a:spcBef>
                <a:spcPts val="624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332614" indent="-210416">
              <a:lnSpc>
                <a:spcPts val="1092"/>
              </a:lnSpc>
              <a:spcBef>
                <a:spcPts val="546"/>
              </a:spcBef>
              <a:buClr>
                <a:srgbClr val="064E83"/>
              </a:buClr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2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700" b="1">
                <a:solidFill>
                  <a:srgbClr val="064E83"/>
                </a:solidFill>
              </a:defRPr>
            </a:lvl1pPr>
          </a:lstStyle>
          <a:p>
            <a:pPr defTabSz="356300"/>
            <a:fld id="{E4AB80EA-DB86-D849-B86F-15DAF31F0474}" type="slidenum">
              <a:rPr lang="en-US" smtClean="0"/>
              <a:pPr defTabSz="356300"/>
              <a:t>‹Nr.›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2" y="6308258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356300">
              <a:defRPr/>
            </a:pPr>
            <a:r>
              <a:rPr lang="en-US" sz="700" dirty="0">
                <a:solidFill>
                  <a:prstClr val="white"/>
                </a:solidFill>
              </a:rPr>
              <a:t>October 29, 2014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597" y="6308255"/>
            <a:ext cx="134272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4004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16834"/>
            <a:ext cx="10363200" cy="1470025"/>
          </a:xfrm>
        </p:spPr>
        <p:txBody>
          <a:bodyPr/>
          <a:lstStyle>
            <a:lvl1pPr>
              <a:defRPr sz="4000">
                <a:solidFill>
                  <a:srgbClr val="3E7DB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260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847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 userDrawn="1"/>
        </p:nvGrpSpPr>
        <p:grpSpPr bwMode="auto">
          <a:xfrm>
            <a:off x="0" y="167641"/>
            <a:ext cx="2446867" cy="582930"/>
            <a:chOff x="7430611" y="6274242"/>
            <a:chExt cx="1835696" cy="583758"/>
          </a:xfrm>
        </p:grpSpPr>
        <p:sp>
          <p:nvSpPr>
            <p:cNvPr id="4" name="Rectangle 16"/>
            <p:cNvSpPr>
              <a:spLocks noChangeArrowheads="1"/>
            </p:cNvSpPr>
            <p:nvPr userDrawn="1"/>
          </p:nvSpPr>
          <p:spPr bwMode="auto">
            <a:xfrm>
              <a:off x="8377043" y="6382982"/>
              <a:ext cx="309655" cy="358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de-DE" sz="1800">
                <a:solidFill>
                  <a:prstClr val="black"/>
                </a:solidFill>
              </a:endParaRPr>
            </a:p>
          </p:txBody>
        </p:sp>
        <p:grpSp>
          <p:nvGrpSpPr>
            <p:cNvPr id="5" name="Gruppieren 6"/>
            <p:cNvGrpSpPr>
              <a:grpSpLocks/>
            </p:cNvGrpSpPr>
            <p:nvPr userDrawn="1"/>
          </p:nvGrpSpPr>
          <p:grpSpPr bwMode="auto">
            <a:xfrm>
              <a:off x="7430611" y="6274242"/>
              <a:ext cx="1835696" cy="583758"/>
              <a:chOff x="91938" y="212413"/>
              <a:chExt cx="2417151" cy="768662"/>
            </a:xfrm>
          </p:grpSpPr>
          <p:pic>
            <p:nvPicPr>
              <p:cNvPr id="8" name="Picture 5" descr="C:\Users\m221011\Desktop\HDCP Webseite\logo_hdcp2_print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38" y="212413"/>
                <a:ext cx="2417151" cy="768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hteck 9"/>
              <p:cNvSpPr/>
              <p:nvPr/>
            </p:nvSpPr>
            <p:spPr>
              <a:xfrm>
                <a:off x="1093509" y="549017"/>
                <a:ext cx="1405126" cy="324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Rechteck 10"/>
            <p:cNvSpPr/>
            <p:nvPr userDrawn="1"/>
          </p:nvSpPr>
          <p:spPr>
            <a:xfrm>
              <a:off x="8064212" y="6579475"/>
              <a:ext cx="482744" cy="257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7" name="Textfeld 14"/>
            <p:cNvSpPr txBox="1">
              <a:spLocks noChangeArrowheads="1"/>
            </p:cNvSpPr>
            <p:nvPr userDrawn="1"/>
          </p:nvSpPr>
          <p:spPr bwMode="auto">
            <a:xfrm>
              <a:off x="7968934" y="6573752"/>
              <a:ext cx="862268" cy="28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en-US" sz="1000">
                  <a:solidFill>
                    <a:srgbClr val="7F7F7F"/>
                  </a:solidFill>
                </a:rPr>
                <a:t>hdcp2.eu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en-US" sz="1000">
                <a:solidFill>
                  <a:srgbClr val="7F7F7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61" y="80629"/>
            <a:ext cx="9592063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29811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 userDrawn="1"/>
        </p:nvGrpSpPr>
        <p:grpSpPr bwMode="auto">
          <a:xfrm>
            <a:off x="0" y="167641"/>
            <a:ext cx="2446867" cy="582930"/>
            <a:chOff x="7430611" y="6274242"/>
            <a:chExt cx="1835696" cy="583758"/>
          </a:xfrm>
        </p:grpSpPr>
        <p:sp>
          <p:nvSpPr>
            <p:cNvPr id="5" name="Rectangle 16"/>
            <p:cNvSpPr>
              <a:spLocks noChangeArrowheads="1"/>
            </p:cNvSpPr>
            <p:nvPr userDrawn="1"/>
          </p:nvSpPr>
          <p:spPr bwMode="auto">
            <a:xfrm>
              <a:off x="8377043" y="6382982"/>
              <a:ext cx="309655" cy="358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de-DE" sz="1800">
                <a:solidFill>
                  <a:prstClr val="black"/>
                </a:solidFill>
              </a:endParaRPr>
            </a:p>
          </p:txBody>
        </p:sp>
        <p:grpSp>
          <p:nvGrpSpPr>
            <p:cNvPr id="6" name="Gruppieren 6"/>
            <p:cNvGrpSpPr>
              <a:grpSpLocks/>
            </p:cNvGrpSpPr>
            <p:nvPr userDrawn="1"/>
          </p:nvGrpSpPr>
          <p:grpSpPr bwMode="auto">
            <a:xfrm>
              <a:off x="7430611" y="6274242"/>
              <a:ext cx="1835696" cy="583758"/>
              <a:chOff x="91938" y="212413"/>
              <a:chExt cx="2417151" cy="768662"/>
            </a:xfrm>
          </p:grpSpPr>
          <p:pic>
            <p:nvPicPr>
              <p:cNvPr id="9" name="Picture 5" descr="C:\Users\m221011\Desktop\HDCP Webseite\logo_hdcp2_print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38" y="212413"/>
                <a:ext cx="2417151" cy="768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hteck 9"/>
              <p:cNvSpPr/>
              <p:nvPr/>
            </p:nvSpPr>
            <p:spPr>
              <a:xfrm>
                <a:off x="1093509" y="549017"/>
                <a:ext cx="1405126" cy="324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hteck 10"/>
            <p:cNvSpPr/>
            <p:nvPr userDrawn="1"/>
          </p:nvSpPr>
          <p:spPr>
            <a:xfrm>
              <a:off x="8064212" y="6579475"/>
              <a:ext cx="482744" cy="257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8" name="Textfeld 14"/>
            <p:cNvSpPr txBox="1">
              <a:spLocks noChangeArrowheads="1"/>
            </p:cNvSpPr>
            <p:nvPr userDrawn="1"/>
          </p:nvSpPr>
          <p:spPr bwMode="auto">
            <a:xfrm>
              <a:off x="7968934" y="6573752"/>
              <a:ext cx="862268" cy="28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101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en-US" sz="1000">
                  <a:solidFill>
                    <a:srgbClr val="7F7F7F"/>
                  </a:solidFill>
                </a:rPr>
                <a:t>hdcp2.eu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en-US" sz="1000">
                <a:solidFill>
                  <a:srgbClr val="7F7F7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3561" y="80629"/>
            <a:ext cx="9592063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9538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5" descr="MPIM_SF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344806"/>
            <a:ext cx="227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969" y="121921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37313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MPIM_SF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422910"/>
            <a:ext cx="1833033" cy="32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59" y="80629"/>
            <a:ext cx="9170357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3542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3" y="116632"/>
            <a:ext cx="9592063" cy="562074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69832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" y="339090"/>
            <a:ext cx="8928100" cy="55399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000">
                <a:solidFill>
                  <a:srgbClr val="FFFFFF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1053466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3" y="188596"/>
            <a:ext cx="2112433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12"/>
          <p:cNvGrpSpPr>
            <a:grpSpLocks/>
          </p:cNvGrpSpPr>
          <p:nvPr userDrawn="1"/>
        </p:nvGrpSpPr>
        <p:grpSpPr bwMode="auto">
          <a:xfrm>
            <a:off x="512234" y="1680211"/>
            <a:ext cx="11338062" cy="2827675"/>
            <a:chOff x="668710" y="2874422"/>
            <a:chExt cx="8504419" cy="2828560"/>
          </a:xfrm>
        </p:grpSpPr>
        <p:pic>
          <p:nvPicPr>
            <p:cNvPr id="6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890" y="3573777"/>
              <a:ext cx="3018147" cy="1583550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rgbClr val="C00000"/>
                </a:gs>
              </a:gsLst>
              <a:lin ang="13500000" scaled="1"/>
            </a:gradFill>
          </p:spPr>
        </p:pic>
        <p:sp>
          <p:nvSpPr>
            <p:cNvPr id="7" name="Textfeld 11"/>
            <p:cNvSpPr txBox="1">
              <a:spLocks noChangeArrowheads="1"/>
            </p:cNvSpPr>
            <p:nvPr/>
          </p:nvSpPr>
          <p:spPr bwMode="auto">
            <a:xfrm>
              <a:off x="1619721" y="4860054"/>
              <a:ext cx="3840003" cy="584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GAS PHASE CHEMISTRY</a:t>
              </a:r>
            </a:p>
          </p:txBody>
        </p:sp>
        <p:sp>
          <p:nvSpPr>
            <p:cNvPr id="8" name="Textfeld 12"/>
            <p:cNvSpPr txBox="1">
              <a:spLocks noChangeArrowheads="1"/>
            </p:cNvSpPr>
            <p:nvPr/>
          </p:nvSpPr>
          <p:spPr bwMode="auto">
            <a:xfrm>
              <a:off x="5617456" y="4004441"/>
              <a:ext cx="3382956" cy="584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DYNAMICS</a:t>
              </a:r>
            </a:p>
          </p:txBody>
        </p:sp>
        <p:sp>
          <p:nvSpPr>
            <p:cNvPr id="9" name="Textfeld 13"/>
            <p:cNvSpPr txBox="1">
              <a:spLocks noChangeArrowheads="1"/>
            </p:cNvSpPr>
            <p:nvPr/>
          </p:nvSpPr>
          <p:spPr bwMode="auto">
            <a:xfrm>
              <a:off x="5619043" y="3280315"/>
              <a:ext cx="1347911" cy="4925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SEA SALT</a:t>
              </a:r>
            </a:p>
          </p:txBody>
        </p:sp>
        <p:sp>
          <p:nvSpPr>
            <p:cNvPr id="10" name="Textfeld 14"/>
            <p:cNvSpPr txBox="1">
              <a:spLocks noChangeArrowheads="1"/>
            </p:cNvSpPr>
            <p:nvPr/>
          </p:nvSpPr>
          <p:spPr bwMode="auto">
            <a:xfrm>
              <a:off x="6127095" y="3514702"/>
              <a:ext cx="2169278" cy="523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MINERAL DUST</a:t>
              </a:r>
            </a:p>
          </p:txBody>
        </p:sp>
        <p:sp>
          <p:nvSpPr>
            <p:cNvPr id="11" name="Textfeld 15"/>
            <p:cNvSpPr txBox="1">
              <a:spLocks noChangeArrowheads="1"/>
            </p:cNvSpPr>
            <p:nvPr/>
          </p:nvSpPr>
          <p:spPr bwMode="auto">
            <a:xfrm>
              <a:off x="5653972" y="4273130"/>
              <a:ext cx="1345699" cy="523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SULFATE</a:t>
              </a:r>
            </a:p>
          </p:txBody>
        </p:sp>
        <p:sp>
          <p:nvSpPr>
            <p:cNvPr id="12" name="Textfeld 16"/>
            <p:cNvSpPr txBox="1">
              <a:spLocks noChangeArrowheads="1"/>
            </p:cNvSpPr>
            <p:nvPr/>
          </p:nvSpPr>
          <p:spPr bwMode="auto">
            <a:xfrm>
              <a:off x="7003485" y="3770052"/>
              <a:ext cx="1286013" cy="523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NITRATE</a:t>
              </a:r>
            </a:p>
          </p:txBody>
        </p:sp>
        <p:sp>
          <p:nvSpPr>
            <p:cNvPr id="13" name="Textfeld 17"/>
            <p:cNvSpPr txBox="1">
              <a:spLocks noChangeArrowheads="1"/>
            </p:cNvSpPr>
            <p:nvPr/>
          </p:nvSpPr>
          <p:spPr bwMode="auto">
            <a:xfrm>
              <a:off x="5846080" y="4736190"/>
              <a:ext cx="1529663" cy="4925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EMISSIONS</a:t>
              </a:r>
            </a:p>
          </p:txBody>
        </p:sp>
        <p:sp>
          <p:nvSpPr>
            <p:cNvPr id="14" name="Textfeld 18"/>
            <p:cNvSpPr txBox="1">
              <a:spLocks noChangeArrowheads="1"/>
            </p:cNvSpPr>
            <p:nvPr/>
          </p:nvSpPr>
          <p:spPr bwMode="auto">
            <a:xfrm>
              <a:off x="3940884" y="3108811"/>
              <a:ext cx="1438282" cy="584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CLOUDS</a:t>
              </a:r>
            </a:p>
          </p:txBody>
        </p:sp>
        <p:sp>
          <p:nvSpPr>
            <p:cNvPr id="15" name="Textfeld 19"/>
            <p:cNvSpPr txBox="1">
              <a:spLocks noChangeArrowheads="1"/>
            </p:cNvSpPr>
            <p:nvPr/>
          </p:nvSpPr>
          <p:spPr bwMode="auto">
            <a:xfrm>
              <a:off x="2788241" y="5166855"/>
              <a:ext cx="1275961" cy="30787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SULFUR DIOXIDE</a:t>
              </a:r>
            </a:p>
          </p:txBody>
        </p:sp>
        <p:sp>
          <p:nvSpPr>
            <p:cNvPr id="16" name="Textfeld 20"/>
            <p:cNvSpPr txBox="1">
              <a:spLocks noChangeArrowheads="1"/>
            </p:cNvSpPr>
            <p:nvPr/>
          </p:nvSpPr>
          <p:spPr bwMode="auto">
            <a:xfrm>
              <a:off x="4825212" y="4934372"/>
              <a:ext cx="958534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OZONE</a:t>
              </a:r>
            </a:p>
          </p:txBody>
        </p:sp>
        <p:sp>
          <p:nvSpPr>
            <p:cNvPr id="17" name="Textfeld 21"/>
            <p:cNvSpPr txBox="1">
              <a:spLocks noChangeArrowheads="1"/>
            </p:cNvSpPr>
            <p:nvPr/>
          </p:nvSpPr>
          <p:spPr bwMode="auto">
            <a:xfrm>
              <a:off x="5595229" y="4932466"/>
              <a:ext cx="1825447" cy="584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RADIATION</a:t>
              </a:r>
            </a:p>
          </p:txBody>
        </p:sp>
        <p:sp>
          <p:nvSpPr>
            <p:cNvPr id="18" name="Textfeld 22"/>
            <p:cNvSpPr txBox="1">
              <a:spLocks noChangeArrowheads="1"/>
            </p:cNvSpPr>
            <p:nvPr/>
          </p:nvSpPr>
          <p:spPr bwMode="auto">
            <a:xfrm>
              <a:off x="5177673" y="3131678"/>
              <a:ext cx="1340937" cy="3694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WARM-PHASE</a:t>
              </a:r>
            </a:p>
          </p:txBody>
        </p:sp>
        <p:sp>
          <p:nvSpPr>
            <p:cNvPr id="19" name="Textfeld 23"/>
            <p:cNvSpPr txBox="1">
              <a:spLocks noChangeArrowheads="1"/>
            </p:cNvSpPr>
            <p:nvPr/>
          </p:nvSpPr>
          <p:spPr bwMode="auto">
            <a:xfrm>
              <a:off x="2411964" y="3716696"/>
              <a:ext cx="1413032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COLD-PHASE</a:t>
              </a:r>
            </a:p>
          </p:txBody>
        </p:sp>
        <p:sp>
          <p:nvSpPr>
            <p:cNvPr id="20" name="Textfeld 24"/>
            <p:cNvSpPr txBox="1">
              <a:spLocks noChangeArrowheads="1"/>
            </p:cNvSpPr>
            <p:nvPr/>
          </p:nvSpPr>
          <p:spPr bwMode="auto">
            <a:xfrm>
              <a:off x="4217137" y="2996380"/>
              <a:ext cx="1476758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MIXED-PHASE</a:t>
              </a:r>
            </a:p>
          </p:txBody>
        </p:sp>
        <p:sp>
          <p:nvSpPr>
            <p:cNvPr id="21" name="Textfeld 25"/>
            <p:cNvSpPr txBox="1">
              <a:spLocks noChangeArrowheads="1"/>
            </p:cNvSpPr>
            <p:nvPr/>
          </p:nvSpPr>
          <p:spPr bwMode="auto">
            <a:xfrm>
              <a:off x="3877377" y="5134459"/>
              <a:ext cx="1994981" cy="43102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CARBON DIOXIDE</a:t>
              </a:r>
            </a:p>
          </p:txBody>
        </p:sp>
        <p:sp>
          <p:nvSpPr>
            <p:cNvPr id="22" name="Textfeld 26"/>
            <p:cNvSpPr txBox="1">
              <a:spLocks noChangeArrowheads="1"/>
            </p:cNvSpPr>
            <p:nvPr/>
          </p:nvSpPr>
          <p:spPr bwMode="auto">
            <a:xfrm>
              <a:off x="5584115" y="5210683"/>
              <a:ext cx="1238688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AMMONIUM</a:t>
              </a:r>
            </a:p>
          </p:txBody>
        </p:sp>
        <p:sp>
          <p:nvSpPr>
            <p:cNvPr id="23" name="Textfeld 27"/>
            <p:cNvSpPr txBox="1">
              <a:spLocks noChangeArrowheads="1"/>
            </p:cNvSpPr>
            <p:nvPr/>
          </p:nvSpPr>
          <p:spPr bwMode="auto">
            <a:xfrm>
              <a:off x="2297652" y="4734284"/>
              <a:ext cx="1284378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HYDROXIDE</a:t>
              </a:r>
            </a:p>
          </p:txBody>
        </p:sp>
        <p:sp>
          <p:nvSpPr>
            <p:cNvPr id="24" name="Textfeld 28"/>
            <p:cNvSpPr txBox="1">
              <a:spLocks noChangeArrowheads="1"/>
            </p:cNvSpPr>
            <p:nvPr/>
          </p:nvSpPr>
          <p:spPr bwMode="auto">
            <a:xfrm>
              <a:off x="6706593" y="4417955"/>
              <a:ext cx="2263112" cy="52338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DIRECT EFFECT</a:t>
              </a:r>
            </a:p>
          </p:txBody>
        </p:sp>
        <p:sp>
          <p:nvSpPr>
            <p:cNvPr id="25" name="Textfeld 29"/>
            <p:cNvSpPr txBox="1">
              <a:spLocks noChangeArrowheads="1"/>
            </p:cNvSpPr>
            <p:nvPr/>
          </p:nvSpPr>
          <p:spPr bwMode="auto">
            <a:xfrm>
              <a:off x="3164516" y="5302152"/>
              <a:ext cx="1574150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NITROGEN OXIDES</a:t>
              </a:r>
            </a:p>
          </p:txBody>
        </p:sp>
        <p:sp>
          <p:nvSpPr>
            <p:cNvPr id="26" name="Textfeld 30"/>
            <p:cNvSpPr txBox="1">
              <a:spLocks noChangeArrowheads="1"/>
            </p:cNvSpPr>
            <p:nvPr/>
          </p:nvSpPr>
          <p:spPr bwMode="auto">
            <a:xfrm>
              <a:off x="2786652" y="3558532"/>
              <a:ext cx="1851900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INDIRECT EFFECT</a:t>
              </a:r>
            </a:p>
          </p:txBody>
        </p:sp>
        <p:sp>
          <p:nvSpPr>
            <p:cNvPr id="27" name="Textfeld 31"/>
            <p:cNvSpPr txBox="1">
              <a:spLocks noChangeArrowheads="1"/>
            </p:cNvSpPr>
            <p:nvPr/>
          </p:nvSpPr>
          <p:spPr bwMode="auto">
            <a:xfrm>
              <a:off x="5607930" y="3859616"/>
              <a:ext cx="1546062" cy="3694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SEDIMENTATION</a:t>
              </a:r>
            </a:p>
          </p:txBody>
        </p:sp>
        <p:sp>
          <p:nvSpPr>
            <p:cNvPr id="28" name="Textfeld 32"/>
            <p:cNvSpPr txBox="1">
              <a:spLocks noChangeArrowheads="1"/>
            </p:cNvSpPr>
            <p:nvPr/>
          </p:nvSpPr>
          <p:spPr bwMode="auto">
            <a:xfrm>
              <a:off x="6720881" y="4294092"/>
              <a:ext cx="1123452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WASHOUT</a:t>
              </a:r>
            </a:p>
          </p:txBody>
        </p:sp>
        <p:sp>
          <p:nvSpPr>
            <p:cNvPr id="29" name="Textfeld 33"/>
            <p:cNvSpPr txBox="1">
              <a:spLocks noChangeArrowheads="1"/>
            </p:cNvSpPr>
            <p:nvPr/>
          </p:nvSpPr>
          <p:spPr bwMode="auto">
            <a:xfrm>
              <a:off x="2199217" y="4564687"/>
              <a:ext cx="1176164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DIFFUSION</a:t>
              </a:r>
            </a:p>
          </p:txBody>
        </p:sp>
        <p:sp>
          <p:nvSpPr>
            <p:cNvPr id="30" name="Textfeld 34"/>
            <p:cNvSpPr txBox="1">
              <a:spLocks noChangeArrowheads="1"/>
            </p:cNvSpPr>
            <p:nvPr/>
          </p:nvSpPr>
          <p:spPr bwMode="auto">
            <a:xfrm>
              <a:off x="1486357" y="4273130"/>
              <a:ext cx="2053898" cy="5849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TRANSPORT</a:t>
              </a:r>
            </a:p>
          </p:txBody>
        </p:sp>
        <p:sp>
          <p:nvSpPr>
            <p:cNvPr id="31" name="Textfeld 35"/>
            <p:cNvSpPr txBox="1">
              <a:spLocks noChangeArrowheads="1"/>
            </p:cNvSpPr>
            <p:nvPr/>
          </p:nvSpPr>
          <p:spPr bwMode="auto">
            <a:xfrm>
              <a:off x="1984883" y="4036836"/>
              <a:ext cx="1422651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CONVECTION</a:t>
              </a:r>
            </a:p>
          </p:txBody>
        </p:sp>
        <p:sp>
          <p:nvSpPr>
            <p:cNvPr id="32" name="Textfeld 36"/>
            <p:cNvSpPr txBox="1">
              <a:spLocks noChangeArrowheads="1"/>
            </p:cNvSpPr>
            <p:nvPr/>
          </p:nvSpPr>
          <p:spPr bwMode="auto">
            <a:xfrm>
              <a:off x="5723829" y="4652344"/>
              <a:ext cx="2173366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OPTICAL DEPTH</a:t>
              </a:r>
            </a:p>
          </p:txBody>
        </p:sp>
        <p:sp>
          <p:nvSpPr>
            <p:cNvPr id="33" name="Textfeld 37"/>
            <p:cNvSpPr txBox="1">
              <a:spLocks noChangeArrowheads="1"/>
            </p:cNvSpPr>
            <p:nvPr/>
          </p:nvSpPr>
          <p:spPr bwMode="auto">
            <a:xfrm>
              <a:off x="2024574" y="3888199"/>
              <a:ext cx="1188188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INTERACTION</a:t>
              </a:r>
            </a:p>
          </p:txBody>
        </p:sp>
        <p:sp>
          <p:nvSpPr>
            <p:cNvPr id="34" name="Textfeld 38"/>
            <p:cNvSpPr txBox="1">
              <a:spLocks noChangeArrowheads="1"/>
            </p:cNvSpPr>
            <p:nvPr/>
          </p:nvSpPr>
          <p:spPr bwMode="auto">
            <a:xfrm>
              <a:off x="5804800" y="4522764"/>
              <a:ext cx="989796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FEEDBACK</a:t>
              </a:r>
            </a:p>
          </p:txBody>
        </p:sp>
        <p:sp>
          <p:nvSpPr>
            <p:cNvPr id="35" name="Textfeld 39"/>
            <p:cNvSpPr txBox="1">
              <a:spLocks noChangeArrowheads="1"/>
            </p:cNvSpPr>
            <p:nvPr/>
          </p:nvSpPr>
          <p:spPr bwMode="auto">
            <a:xfrm>
              <a:off x="7668717" y="4315053"/>
              <a:ext cx="1504412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ANTHROPOGENIC</a:t>
              </a:r>
            </a:p>
          </p:txBody>
        </p:sp>
        <p:sp>
          <p:nvSpPr>
            <p:cNvPr id="36" name="Textfeld 40"/>
            <p:cNvSpPr txBox="1">
              <a:spLocks noChangeArrowheads="1"/>
            </p:cNvSpPr>
            <p:nvPr/>
          </p:nvSpPr>
          <p:spPr bwMode="auto">
            <a:xfrm>
              <a:off x="6084229" y="3747185"/>
              <a:ext cx="1105223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BIOLOGICAL</a:t>
              </a:r>
            </a:p>
          </p:txBody>
        </p:sp>
        <p:sp>
          <p:nvSpPr>
            <p:cNvPr id="37" name="Textfeld 41"/>
            <p:cNvSpPr txBox="1">
              <a:spLocks noChangeArrowheads="1"/>
            </p:cNvSpPr>
            <p:nvPr/>
          </p:nvSpPr>
          <p:spPr bwMode="auto">
            <a:xfrm>
              <a:off x="2100782" y="4200717"/>
              <a:ext cx="1301500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VOLCANIC ASH</a:t>
              </a:r>
            </a:p>
          </p:txBody>
        </p:sp>
        <p:sp>
          <p:nvSpPr>
            <p:cNvPr id="38" name="Textfeld 42"/>
            <p:cNvSpPr txBox="1">
              <a:spLocks noChangeArrowheads="1"/>
            </p:cNvSpPr>
            <p:nvPr/>
          </p:nvSpPr>
          <p:spPr bwMode="auto">
            <a:xfrm>
              <a:off x="751268" y="4637099"/>
              <a:ext cx="1665531" cy="30787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RADIOACTIVE TRACER</a:t>
              </a:r>
            </a:p>
          </p:txBody>
        </p:sp>
        <p:sp>
          <p:nvSpPr>
            <p:cNvPr id="39" name="Textfeld 43"/>
            <p:cNvSpPr txBox="1">
              <a:spLocks noChangeArrowheads="1"/>
            </p:cNvSpPr>
            <p:nvPr/>
          </p:nvSpPr>
          <p:spPr bwMode="auto">
            <a:xfrm>
              <a:off x="987831" y="4711417"/>
              <a:ext cx="1599256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PHOTOLYSIS</a:t>
              </a:r>
            </a:p>
          </p:txBody>
        </p:sp>
        <p:sp>
          <p:nvSpPr>
            <p:cNvPr id="40" name="Textfeld 44"/>
            <p:cNvSpPr txBox="1">
              <a:spLocks noChangeArrowheads="1"/>
            </p:cNvSpPr>
            <p:nvPr/>
          </p:nvSpPr>
          <p:spPr bwMode="auto">
            <a:xfrm>
              <a:off x="6693892" y="5225928"/>
              <a:ext cx="1087189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DEPOSITION</a:t>
              </a:r>
            </a:p>
          </p:txBody>
        </p:sp>
        <p:sp>
          <p:nvSpPr>
            <p:cNvPr id="41" name="Textfeld 45"/>
            <p:cNvSpPr txBox="1">
              <a:spLocks noChangeArrowheads="1"/>
            </p:cNvSpPr>
            <p:nvPr/>
          </p:nvSpPr>
          <p:spPr bwMode="auto">
            <a:xfrm>
              <a:off x="668710" y="5157327"/>
              <a:ext cx="2475307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VOLATILE ORGANIC CARBONS</a:t>
              </a:r>
            </a:p>
          </p:txBody>
        </p:sp>
        <p:sp>
          <p:nvSpPr>
            <p:cNvPr id="42" name="Textfeld 46"/>
            <p:cNvSpPr txBox="1">
              <a:spLocks noChangeArrowheads="1"/>
            </p:cNvSpPr>
            <p:nvPr/>
          </p:nvSpPr>
          <p:spPr bwMode="auto">
            <a:xfrm>
              <a:off x="816363" y="4437011"/>
              <a:ext cx="942903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TRACER</a:t>
              </a:r>
            </a:p>
          </p:txBody>
        </p:sp>
        <p:sp>
          <p:nvSpPr>
            <p:cNvPr id="43" name="Textfeld 47"/>
            <p:cNvSpPr txBox="1">
              <a:spLocks noChangeArrowheads="1"/>
            </p:cNvSpPr>
            <p:nvPr/>
          </p:nvSpPr>
          <p:spPr bwMode="auto">
            <a:xfrm>
              <a:off x="2556442" y="3122150"/>
              <a:ext cx="1514657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ACTIVATION</a:t>
              </a:r>
            </a:p>
          </p:txBody>
        </p:sp>
        <p:sp>
          <p:nvSpPr>
            <p:cNvPr id="44" name="Textfeld 48"/>
            <p:cNvSpPr txBox="1">
              <a:spLocks noChangeArrowheads="1"/>
            </p:cNvSpPr>
            <p:nvPr/>
          </p:nvSpPr>
          <p:spPr bwMode="auto">
            <a:xfrm>
              <a:off x="2956533" y="3306993"/>
              <a:ext cx="1133456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NUCLEATION</a:t>
              </a:r>
            </a:p>
          </p:txBody>
        </p:sp>
        <p:sp>
          <p:nvSpPr>
            <p:cNvPr id="45" name="Textfeld 49"/>
            <p:cNvSpPr txBox="1">
              <a:spLocks noChangeArrowheads="1"/>
            </p:cNvSpPr>
            <p:nvPr/>
          </p:nvSpPr>
          <p:spPr bwMode="auto">
            <a:xfrm>
              <a:off x="3069256" y="3831031"/>
              <a:ext cx="369370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</a:t>
              </a:r>
            </a:p>
          </p:txBody>
        </p:sp>
        <p:sp>
          <p:nvSpPr>
            <p:cNvPr id="46" name="Textfeld 50"/>
            <p:cNvSpPr txBox="1">
              <a:spLocks noChangeArrowheads="1"/>
            </p:cNvSpPr>
            <p:nvPr/>
          </p:nvSpPr>
          <p:spPr bwMode="auto">
            <a:xfrm>
              <a:off x="5117342" y="3295559"/>
              <a:ext cx="639905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CCN</a:t>
              </a:r>
            </a:p>
          </p:txBody>
        </p:sp>
        <p:sp>
          <p:nvSpPr>
            <p:cNvPr id="47" name="Textfeld 51"/>
            <p:cNvSpPr txBox="1">
              <a:spLocks noChangeArrowheads="1"/>
            </p:cNvSpPr>
            <p:nvPr/>
          </p:nvSpPr>
          <p:spPr bwMode="auto">
            <a:xfrm>
              <a:off x="1762610" y="5241173"/>
              <a:ext cx="1612626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AIR QUALITY</a:t>
              </a:r>
            </a:p>
          </p:txBody>
        </p:sp>
        <p:sp>
          <p:nvSpPr>
            <p:cNvPr id="48" name="Textfeld 52"/>
            <p:cNvSpPr txBox="1">
              <a:spLocks noChangeArrowheads="1"/>
            </p:cNvSpPr>
            <p:nvPr/>
          </p:nvSpPr>
          <p:spPr bwMode="auto">
            <a:xfrm>
              <a:off x="3966287" y="3358444"/>
              <a:ext cx="523274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ICE</a:t>
              </a:r>
            </a:p>
          </p:txBody>
        </p:sp>
        <p:sp>
          <p:nvSpPr>
            <p:cNvPr id="49" name="Textfeld 53"/>
            <p:cNvSpPr txBox="1">
              <a:spLocks noChangeArrowheads="1"/>
            </p:cNvSpPr>
            <p:nvPr/>
          </p:nvSpPr>
          <p:spPr bwMode="auto">
            <a:xfrm>
              <a:off x="2915254" y="3013531"/>
              <a:ext cx="1449872" cy="3694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PRECIPITATION</a:t>
              </a:r>
            </a:p>
          </p:txBody>
        </p:sp>
        <p:sp>
          <p:nvSpPr>
            <p:cNvPr id="50" name="Textfeld 54"/>
            <p:cNvSpPr txBox="1">
              <a:spLocks noChangeArrowheads="1"/>
            </p:cNvSpPr>
            <p:nvPr/>
          </p:nvSpPr>
          <p:spPr bwMode="auto">
            <a:xfrm>
              <a:off x="3334397" y="3419423"/>
              <a:ext cx="750956" cy="3694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WATER</a:t>
              </a:r>
            </a:p>
          </p:txBody>
        </p:sp>
        <p:sp>
          <p:nvSpPr>
            <p:cNvPr id="51" name="Textfeld 55"/>
            <p:cNvSpPr txBox="1">
              <a:spLocks noChangeArrowheads="1"/>
            </p:cNvSpPr>
            <p:nvPr/>
          </p:nvSpPr>
          <p:spPr bwMode="auto">
            <a:xfrm>
              <a:off x="3851975" y="2874422"/>
              <a:ext cx="888796" cy="338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 dirty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GRAUPEL</a:t>
              </a:r>
            </a:p>
          </p:txBody>
        </p:sp>
        <p:sp>
          <p:nvSpPr>
            <p:cNvPr id="52" name="Textfeld 56"/>
            <p:cNvSpPr txBox="1">
              <a:spLocks noChangeArrowheads="1"/>
            </p:cNvSpPr>
            <p:nvPr/>
          </p:nvSpPr>
          <p:spPr bwMode="auto">
            <a:xfrm>
              <a:off x="1021171" y="4181661"/>
              <a:ext cx="1331270" cy="36944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TURBULENCE</a:t>
              </a:r>
            </a:p>
          </p:txBody>
        </p:sp>
        <p:sp>
          <p:nvSpPr>
            <p:cNvPr id="53" name="Textfeld 57"/>
            <p:cNvSpPr txBox="1">
              <a:spLocks noChangeArrowheads="1"/>
            </p:cNvSpPr>
            <p:nvPr/>
          </p:nvSpPr>
          <p:spPr bwMode="auto">
            <a:xfrm>
              <a:off x="7141613" y="4770491"/>
              <a:ext cx="847915" cy="4925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SOOT</a:t>
              </a:r>
            </a:p>
          </p:txBody>
        </p:sp>
        <p:sp>
          <p:nvSpPr>
            <p:cNvPr id="54" name="Textfeld 58"/>
            <p:cNvSpPr txBox="1">
              <a:spLocks noChangeArrowheads="1"/>
            </p:cNvSpPr>
            <p:nvPr/>
          </p:nvSpPr>
          <p:spPr bwMode="auto">
            <a:xfrm>
              <a:off x="7560756" y="4652344"/>
              <a:ext cx="1197807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WILDFIRES</a:t>
              </a:r>
            </a:p>
          </p:txBody>
        </p:sp>
        <p:sp>
          <p:nvSpPr>
            <p:cNvPr id="55" name="Textfeld 59"/>
            <p:cNvSpPr txBox="1">
              <a:spLocks noChangeArrowheads="1"/>
            </p:cNvSpPr>
            <p:nvPr/>
          </p:nvSpPr>
          <p:spPr bwMode="auto">
            <a:xfrm>
              <a:off x="7214645" y="4966767"/>
              <a:ext cx="995464" cy="461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PM10</a:t>
              </a:r>
            </a:p>
          </p:txBody>
        </p:sp>
        <p:sp>
          <p:nvSpPr>
            <p:cNvPr id="56" name="Textfeld 60"/>
            <p:cNvSpPr txBox="1">
              <a:spLocks noChangeArrowheads="1"/>
            </p:cNvSpPr>
            <p:nvPr/>
          </p:nvSpPr>
          <p:spPr bwMode="auto">
            <a:xfrm>
              <a:off x="6651024" y="3358444"/>
              <a:ext cx="694011" cy="40023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PM2.5</a:t>
              </a:r>
            </a:p>
          </p:txBody>
        </p:sp>
      </p:grpSp>
      <p:pic>
        <p:nvPicPr>
          <p:cNvPr id="57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5" y="188596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23"/>
          <p:cNvSpPr>
            <a:spLocks noChangeShapeType="1"/>
          </p:cNvSpPr>
          <p:nvPr userDrawn="1"/>
        </p:nvSpPr>
        <p:spPr bwMode="auto">
          <a:xfrm>
            <a:off x="325969" y="6351270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59" name="Picture 28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6516"/>
            <a:ext cx="594784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1104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 userDrawn="1"/>
        </p:nvSpPr>
        <p:spPr bwMode="auto">
          <a:xfrm>
            <a:off x="2" y="339090"/>
            <a:ext cx="8928100" cy="55399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>
                <a:solidFill>
                  <a:prstClr val="white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19"/>
          <p:cNvSpPr>
            <a:spLocks noChangeShapeType="1"/>
          </p:cNvSpPr>
          <p:nvPr userDrawn="1"/>
        </p:nvSpPr>
        <p:spPr bwMode="auto">
          <a:xfrm>
            <a:off x="0" y="944880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4" name="Picture 22" descr="DWD-BiWoCl-22-rgb_klein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2"/>
          <a:stretch>
            <a:fillRect/>
          </a:stretch>
        </p:blipFill>
        <p:spPr bwMode="auto">
          <a:xfrm>
            <a:off x="10991853" y="100966"/>
            <a:ext cx="960967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5699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A086E-0FFE-D34B-BA36-7608B2210B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97738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5" y="188596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325967" y="902970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21" y="5440365"/>
            <a:ext cx="10943167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4032955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30295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A034E-B08C-4591-B174-8637E94B852D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092421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126930-3BA4-4076-ADEA-5A878CE8E7D1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798732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D0092-BD08-42B1-9EA3-CBB535B9A20F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014199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CB2A0-0906-4CD4-9F28-54F7BB53A189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120523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5C9FA-881C-46DB-9757-320E01E75D78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4144277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F7084-488C-4BFF-BB86-35BA21D85FDB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205507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58ACE-DD50-4DDA-8FFC-4EF3353B0C63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625033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EF7B0-D495-4E63-8AE3-BCC9B96ECD56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88843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DAEC0-15F0-3846-9FBC-05EB95149B1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7062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2FE0E3-08C0-44F5-87CB-3815A2ECD2E4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847579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111D1-871B-48C4-B094-37292C082E03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961273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BAA94-E2FD-43B4-B2DF-C0169506338E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1205734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904C2-A3E0-4847-ADB7-A84112F85E3F}" type="slidenum">
              <a:rPr lang="en-GB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5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16835"/>
            <a:ext cx="10363200" cy="1470025"/>
          </a:xfrm>
        </p:spPr>
        <p:txBody>
          <a:bodyPr/>
          <a:lstStyle>
            <a:lvl1pPr>
              <a:defRPr sz="4000">
                <a:solidFill>
                  <a:srgbClr val="3E7DB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260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572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0C53CEB4-7CD6-8F4A-B369-0FD8AC5BC7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67641"/>
            <a:ext cx="2446867" cy="582930"/>
            <a:chOff x="7430611" y="6274242"/>
            <a:chExt cx="1835696" cy="583758"/>
          </a:xfrm>
        </p:grpSpPr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84A69E5C-EA45-4041-BEF1-8D99F60E05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7043" y="6382982"/>
              <a:ext cx="309655" cy="358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de-DE" sz="1800">
                <a:solidFill>
                  <a:prstClr val="black"/>
                </a:solidFill>
              </a:endParaRPr>
            </a:p>
          </p:txBody>
        </p:sp>
        <p:grpSp>
          <p:nvGrpSpPr>
            <p:cNvPr id="5" name="Gruppieren 6">
              <a:extLst>
                <a:ext uri="{FF2B5EF4-FFF2-40B4-BE49-F238E27FC236}">
                  <a16:creationId xmlns:a16="http://schemas.microsoft.com/office/drawing/2014/main" id="{5933B6DC-A289-634A-9BCB-30A5EC2CC26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430611" y="6274242"/>
              <a:ext cx="1835696" cy="583758"/>
              <a:chOff x="91938" y="212413"/>
              <a:chExt cx="2417151" cy="768662"/>
            </a:xfrm>
          </p:grpSpPr>
          <p:pic>
            <p:nvPicPr>
              <p:cNvPr id="8" name="Picture 5" descr="C:\Users\m221011\Desktop\HDCP Webseite\logo_hdcp2_print.png">
                <a:extLst>
                  <a:ext uri="{FF2B5EF4-FFF2-40B4-BE49-F238E27FC236}">
                    <a16:creationId xmlns:a16="http://schemas.microsoft.com/office/drawing/2014/main" id="{B8DE3AD9-F9DB-DA40-BB69-2632384D70C6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38" y="212413"/>
                <a:ext cx="2417151" cy="768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hteck 9">
                <a:extLst>
                  <a:ext uri="{FF2B5EF4-FFF2-40B4-BE49-F238E27FC236}">
                    <a16:creationId xmlns:a16="http://schemas.microsoft.com/office/drawing/2014/main" id="{D5CC3481-25DE-2147-BBF9-50C9DB622375}"/>
                  </a:ext>
                </a:extLst>
              </p:cNvPr>
              <p:cNvSpPr/>
              <p:nvPr/>
            </p:nvSpPr>
            <p:spPr>
              <a:xfrm>
                <a:off x="1093509" y="549017"/>
                <a:ext cx="1405126" cy="324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Rechteck 10">
              <a:extLst>
                <a:ext uri="{FF2B5EF4-FFF2-40B4-BE49-F238E27FC236}">
                  <a16:creationId xmlns:a16="http://schemas.microsoft.com/office/drawing/2014/main" id="{A3A47CC5-BDD3-414B-BD38-B66FAD085011}"/>
                </a:ext>
              </a:extLst>
            </p:cNvPr>
            <p:cNvSpPr/>
            <p:nvPr userDrawn="1"/>
          </p:nvSpPr>
          <p:spPr>
            <a:xfrm>
              <a:off x="8064212" y="6579475"/>
              <a:ext cx="482744" cy="257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7" name="Textfeld 14">
              <a:extLst>
                <a:ext uri="{FF2B5EF4-FFF2-40B4-BE49-F238E27FC236}">
                  <a16:creationId xmlns:a16="http://schemas.microsoft.com/office/drawing/2014/main" id="{034C7B66-6020-824B-9726-1CEF61648951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968934" y="6573752"/>
              <a:ext cx="862268" cy="28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de-DE" altLang="en-DE" sz="1000">
                  <a:solidFill>
                    <a:srgbClr val="7F7F7F"/>
                  </a:solidFill>
                </a:rPr>
                <a:t>hdcp2.eu</a:t>
              </a:r>
            </a:p>
            <a:p>
              <a:pPr eaLnBrk="1" hangingPunct="1"/>
              <a:endParaRPr lang="de-DE" altLang="en-DE" sz="1000">
                <a:solidFill>
                  <a:srgbClr val="7F7F7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63" y="80629"/>
            <a:ext cx="9592063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70767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509FF90C-2FA8-FC4D-BA92-5C81403F23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167641"/>
            <a:ext cx="2446867" cy="582930"/>
            <a:chOff x="7430611" y="6274242"/>
            <a:chExt cx="1835696" cy="583758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423516B8-C845-D742-92A9-EF54DDA60D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377043" y="6382982"/>
              <a:ext cx="309655" cy="358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defRPr/>
              </a:pPr>
              <a:endParaRPr lang="en-GB" altLang="de-DE" sz="1800">
                <a:solidFill>
                  <a:prstClr val="black"/>
                </a:solidFill>
              </a:endParaRPr>
            </a:p>
          </p:txBody>
        </p:sp>
        <p:grpSp>
          <p:nvGrpSpPr>
            <p:cNvPr id="6" name="Gruppieren 6">
              <a:extLst>
                <a:ext uri="{FF2B5EF4-FFF2-40B4-BE49-F238E27FC236}">
                  <a16:creationId xmlns:a16="http://schemas.microsoft.com/office/drawing/2014/main" id="{9FAEB01D-0D64-8B49-A97B-1E3424EFCC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430611" y="6274242"/>
              <a:ext cx="1835696" cy="583758"/>
              <a:chOff x="91938" y="212413"/>
              <a:chExt cx="2417151" cy="768662"/>
            </a:xfrm>
          </p:grpSpPr>
          <p:pic>
            <p:nvPicPr>
              <p:cNvPr id="9" name="Picture 5" descr="C:\Users\m221011\Desktop\HDCP Webseite\logo_hdcp2_print.png">
                <a:extLst>
                  <a:ext uri="{FF2B5EF4-FFF2-40B4-BE49-F238E27FC236}">
                    <a16:creationId xmlns:a16="http://schemas.microsoft.com/office/drawing/2014/main" id="{99FD49D1-ACF0-0841-A25D-7285C71F26B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38" y="212413"/>
                <a:ext cx="2417151" cy="768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hteck 11">
                <a:extLst>
                  <a:ext uri="{FF2B5EF4-FFF2-40B4-BE49-F238E27FC236}">
                    <a16:creationId xmlns:a16="http://schemas.microsoft.com/office/drawing/2014/main" id="{70F8CD2D-0E28-814B-B574-BC4130016D2E}"/>
                  </a:ext>
                </a:extLst>
              </p:cNvPr>
              <p:cNvSpPr/>
              <p:nvPr/>
            </p:nvSpPr>
            <p:spPr>
              <a:xfrm>
                <a:off x="1093509" y="549017"/>
                <a:ext cx="1405126" cy="324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e-DE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hteck 10">
              <a:extLst>
                <a:ext uri="{FF2B5EF4-FFF2-40B4-BE49-F238E27FC236}">
                  <a16:creationId xmlns:a16="http://schemas.microsoft.com/office/drawing/2014/main" id="{748171DE-C7F3-554C-B5EC-8018503454C0}"/>
                </a:ext>
              </a:extLst>
            </p:cNvPr>
            <p:cNvSpPr/>
            <p:nvPr userDrawn="1"/>
          </p:nvSpPr>
          <p:spPr>
            <a:xfrm>
              <a:off x="8064212" y="6579475"/>
              <a:ext cx="482744" cy="257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DE" sz="1800">
                <a:solidFill>
                  <a:prstClr val="white"/>
                </a:solidFill>
              </a:endParaRPr>
            </a:p>
          </p:txBody>
        </p:sp>
        <p:sp>
          <p:nvSpPr>
            <p:cNvPr id="8" name="Textfeld 14">
              <a:extLst>
                <a:ext uri="{FF2B5EF4-FFF2-40B4-BE49-F238E27FC236}">
                  <a16:creationId xmlns:a16="http://schemas.microsoft.com/office/drawing/2014/main" id="{7510B299-6AB4-E941-9CB1-4280BA1AE636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968934" y="6573752"/>
              <a:ext cx="862268" cy="284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4572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de-DE" altLang="en-DE" sz="1000">
                  <a:solidFill>
                    <a:srgbClr val="7F7F7F"/>
                  </a:solidFill>
                </a:rPr>
                <a:t>hdcp2.eu</a:t>
              </a:r>
            </a:p>
            <a:p>
              <a:pPr eaLnBrk="1" hangingPunct="1"/>
              <a:endParaRPr lang="de-DE" altLang="en-DE" sz="1000">
                <a:solidFill>
                  <a:srgbClr val="7F7F7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3563" y="80629"/>
            <a:ext cx="9592063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54378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5" descr="MPIM_SF.pdf">
            <a:extLst>
              <a:ext uri="{FF2B5EF4-FFF2-40B4-BE49-F238E27FC236}">
                <a16:creationId xmlns:a16="http://schemas.microsoft.com/office/drawing/2014/main" id="{9984AF17-6A7D-2544-851F-C2E7249A9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344806"/>
            <a:ext cx="227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AEA3B52D-3E8F-F648-A31D-2A31717F3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969" y="121921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186440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MPIM_SF.pdf">
            <a:extLst>
              <a:ext uri="{FF2B5EF4-FFF2-40B4-BE49-F238E27FC236}">
                <a16:creationId xmlns:a16="http://schemas.microsoft.com/office/drawing/2014/main" id="{9D65EE37-F076-1141-8801-68A255285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422910"/>
            <a:ext cx="1833033" cy="32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59" y="80629"/>
            <a:ext cx="9170357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33220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6" y="116633"/>
            <a:ext cx="9592063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1043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E0A55-2EA8-1543-8EBB-35A31EAE5CD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847554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DFE6BB48-EB27-C547-8363-570C1731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39090"/>
            <a:ext cx="892810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000">
                <a:solidFill>
                  <a:srgbClr val="FFFFFF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C12E8218-21C3-9241-957F-3F3232E76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53466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96B2EFC9-6C26-6140-801B-166812A5F2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3" y="188596"/>
            <a:ext cx="2112433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12">
            <a:extLst>
              <a:ext uri="{FF2B5EF4-FFF2-40B4-BE49-F238E27FC236}">
                <a16:creationId xmlns:a16="http://schemas.microsoft.com/office/drawing/2014/main" id="{55096ED9-A193-9945-9BAC-C9140990DFA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12236" y="1680211"/>
            <a:ext cx="11338061" cy="2827676"/>
            <a:chOff x="668710" y="2874422"/>
            <a:chExt cx="8503744" cy="2828562"/>
          </a:xfrm>
        </p:grpSpPr>
        <p:pic>
          <p:nvPicPr>
            <p:cNvPr id="6" name="Grafik 10">
              <a:extLst>
                <a:ext uri="{FF2B5EF4-FFF2-40B4-BE49-F238E27FC236}">
                  <a16:creationId xmlns:a16="http://schemas.microsoft.com/office/drawing/2014/main" id="{D98F5109-CA29-C846-A748-D95848707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683" y="3573777"/>
              <a:ext cx="3017907" cy="1583551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rgbClr val="C00000"/>
                </a:gs>
              </a:gsLst>
              <a:lin ang="13500000" scaled="1"/>
            </a:gradFill>
          </p:spPr>
        </p:pic>
        <p:sp>
          <p:nvSpPr>
            <p:cNvPr id="7" name="Textfeld 11">
              <a:extLst>
                <a:ext uri="{FF2B5EF4-FFF2-40B4-BE49-F238E27FC236}">
                  <a16:creationId xmlns:a16="http://schemas.microsoft.com/office/drawing/2014/main" id="{7D4D2ECE-BF0C-F04E-BA45-03EE34818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645" y="4860054"/>
              <a:ext cx="3839698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GAS PHASE CHEMISTRY</a:t>
              </a:r>
            </a:p>
          </p:txBody>
        </p:sp>
        <p:sp>
          <p:nvSpPr>
            <p:cNvPr id="8" name="Textfeld 12">
              <a:extLst>
                <a:ext uri="{FF2B5EF4-FFF2-40B4-BE49-F238E27FC236}">
                  <a16:creationId xmlns:a16="http://schemas.microsoft.com/office/drawing/2014/main" id="{9CABAE40-ACD8-9746-885D-1B394114E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063" y="4004442"/>
              <a:ext cx="3382688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DYNAMICS</a:t>
              </a:r>
            </a:p>
          </p:txBody>
        </p:sp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A04F2E67-B0AE-A349-88E5-669DC93C3D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8650" y="3280315"/>
              <a:ext cx="1347804" cy="492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SEA SALT</a:t>
              </a:r>
            </a:p>
          </p:txBody>
        </p:sp>
        <p:sp>
          <p:nvSpPr>
            <p:cNvPr id="10" name="Textfeld 14">
              <a:extLst>
                <a:ext uri="{FF2B5EF4-FFF2-40B4-BE49-F238E27FC236}">
                  <a16:creationId xmlns:a16="http://schemas.microsoft.com/office/drawing/2014/main" id="{68726DA5-D121-334C-9230-814D23DAEE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6662" y="3514703"/>
              <a:ext cx="2169106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MINERAL DUST</a:t>
              </a:r>
            </a:p>
          </p:txBody>
        </p:sp>
        <p:sp>
          <p:nvSpPr>
            <p:cNvPr id="11" name="Textfeld 15">
              <a:extLst>
                <a:ext uri="{FF2B5EF4-FFF2-40B4-BE49-F238E27FC236}">
                  <a16:creationId xmlns:a16="http://schemas.microsoft.com/office/drawing/2014/main" id="{0A1256A1-A317-244E-9EE9-57AE011FE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3576" y="4273130"/>
              <a:ext cx="1345592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SULFATE</a:t>
              </a:r>
            </a:p>
          </p:txBody>
        </p:sp>
        <p:sp>
          <p:nvSpPr>
            <p:cNvPr id="12" name="Textfeld 16">
              <a:extLst>
                <a:ext uri="{FF2B5EF4-FFF2-40B4-BE49-F238E27FC236}">
                  <a16:creationId xmlns:a16="http://schemas.microsoft.com/office/drawing/2014/main" id="{DEAC8FAE-5EC5-C747-8510-1A42958CE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982" y="3770053"/>
              <a:ext cx="1285911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NITRATE</a:t>
              </a:r>
            </a:p>
          </p:txBody>
        </p:sp>
        <p:sp>
          <p:nvSpPr>
            <p:cNvPr id="13" name="Textfeld 17">
              <a:extLst>
                <a:ext uri="{FF2B5EF4-FFF2-40B4-BE49-F238E27FC236}">
                  <a16:creationId xmlns:a16="http://schemas.microsoft.com/office/drawing/2014/main" id="{5BA9EC41-930A-3A44-9FD1-263A68B07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5668" y="4736191"/>
              <a:ext cx="1529541" cy="492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EMISSIONS</a:t>
              </a:r>
            </a:p>
          </p:txBody>
        </p:sp>
        <p:sp>
          <p:nvSpPr>
            <p:cNvPr id="14" name="Textfeld 18">
              <a:extLst>
                <a:ext uri="{FF2B5EF4-FFF2-40B4-BE49-F238E27FC236}">
                  <a16:creationId xmlns:a16="http://schemas.microsoft.com/office/drawing/2014/main" id="{039298C3-8E43-C84E-B2C5-46D07ED00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624" y="3108811"/>
              <a:ext cx="1438168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CLOUDS</a:t>
              </a:r>
            </a:p>
          </p:txBody>
        </p:sp>
        <p:sp>
          <p:nvSpPr>
            <p:cNvPr id="15" name="Textfeld 19">
              <a:extLst>
                <a:ext uri="{FF2B5EF4-FFF2-40B4-BE49-F238E27FC236}">
                  <a16:creationId xmlns:a16="http://schemas.microsoft.com/office/drawing/2014/main" id="{3F02D008-57BA-634F-880B-F0D644AD4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072" y="5166856"/>
              <a:ext cx="1275860" cy="30787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SULFUR DIOXIDE</a:t>
              </a:r>
            </a:p>
          </p:txBody>
        </p:sp>
        <p:sp>
          <p:nvSpPr>
            <p:cNvPr id="16" name="Textfeld 20">
              <a:extLst>
                <a:ext uri="{FF2B5EF4-FFF2-40B4-BE49-F238E27FC236}">
                  <a16:creationId xmlns:a16="http://schemas.microsoft.com/office/drawing/2014/main" id="{FCBC5300-05A2-D643-BACF-57BDB1B8B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882" y="4934373"/>
              <a:ext cx="958458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OZONE</a:t>
              </a:r>
            </a:p>
          </p:txBody>
        </p:sp>
        <p:sp>
          <p:nvSpPr>
            <p:cNvPr id="17" name="Textfeld 21">
              <a:extLst>
                <a:ext uri="{FF2B5EF4-FFF2-40B4-BE49-F238E27FC236}">
                  <a16:creationId xmlns:a16="http://schemas.microsoft.com/office/drawing/2014/main" id="{9D14F097-44E8-D044-A5BA-77D56E864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4837" y="4932467"/>
              <a:ext cx="1825303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RADIATION</a:t>
              </a:r>
            </a:p>
          </p:txBody>
        </p:sp>
        <p:sp>
          <p:nvSpPr>
            <p:cNvPr id="18" name="Textfeld 22">
              <a:extLst>
                <a:ext uri="{FF2B5EF4-FFF2-40B4-BE49-F238E27FC236}">
                  <a16:creationId xmlns:a16="http://schemas.microsoft.com/office/drawing/2014/main" id="{362C6186-2A6F-2749-882F-9657788FD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315" y="3131678"/>
              <a:ext cx="1340831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WARM-PHASE</a:t>
              </a:r>
            </a:p>
          </p:txBody>
        </p:sp>
        <p:sp>
          <p:nvSpPr>
            <p:cNvPr id="19" name="Textfeld 23">
              <a:extLst>
                <a:ext uri="{FF2B5EF4-FFF2-40B4-BE49-F238E27FC236}">
                  <a16:creationId xmlns:a16="http://schemas.microsoft.com/office/drawing/2014/main" id="{30701090-2304-6E43-B147-1F57D6768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825" y="3716696"/>
              <a:ext cx="1412920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COLD-PHASE</a:t>
              </a:r>
            </a:p>
          </p:txBody>
        </p:sp>
        <p:sp>
          <p:nvSpPr>
            <p:cNvPr id="20" name="Textfeld 24">
              <a:extLst>
                <a:ext uri="{FF2B5EF4-FFF2-40B4-BE49-F238E27FC236}">
                  <a16:creationId xmlns:a16="http://schemas.microsoft.com/office/drawing/2014/main" id="{5F715A96-0D05-5A4B-94D6-F0B7FAD24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855" y="2996380"/>
              <a:ext cx="1476641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MIXED-PHASE</a:t>
              </a:r>
            </a:p>
          </p:txBody>
        </p:sp>
        <p:sp>
          <p:nvSpPr>
            <p:cNvPr id="21" name="Textfeld 25">
              <a:extLst>
                <a:ext uri="{FF2B5EF4-FFF2-40B4-BE49-F238E27FC236}">
                  <a16:creationId xmlns:a16="http://schemas.microsoft.com/office/drawing/2014/main" id="{C60D4A5E-C178-8343-8EC8-DD71E843D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7123" y="5134460"/>
              <a:ext cx="1994823" cy="43102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CARBON DIOXIDE</a:t>
              </a:r>
            </a:p>
          </p:txBody>
        </p:sp>
        <p:sp>
          <p:nvSpPr>
            <p:cNvPr id="22" name="Textfeld 26">
              <a:extLst>
                <a:ext uri="{FF2B5EF4-FFF2-40B4-BE49-F238E27FC236}">
                  <a16:creationId xmlns:a16="http://schemas.microsoft.com/office/drawing/2014/main" id="{B30EAEB4-DD59-854F-8736-D3D0BFEDC0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3724" y="5210684"/>
              <a:ext cx="1238589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AMMONIUM</a:t>
              </a:r>
            </a:p>
          </p:txBody>
        </p:sp>
        <p:sp>
          <p:nvSpPr>
            <p:cNvPr id="23" name="Textfeld 27">
              <a:extLst>
                <a:ext uri="{FF2B5EF4-FFF2-40B4-BE49-F238E27FC236}">
                  <a16:creationId xmlns:a16="http://schemas.microsoft.com/office/drawing/2014/main" id="{696CFF68-89AB-1343-8F6E-729758A07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523" y="4734285"/>
              <a:ext cx="1284276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HYDROXIDE</a:t>
              </a:r>
            </a:p>
          </p:txBody>
        </p:sp>
        <p:sp>
          <p:nvSpPr>
            <p:cNvPr id="24" name="Textfeld 28">
              <a:extLst>
                <a:ext uri="{FF2B5EF4-FFF2-40B4-BE49-F238E27FC236}">
                  <a16:creationId xmlns:a16="http://schemas.microsoft.com/office/drawing/2014/main" id="{801E5563-80C2-394F-9915-995039124E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6113" y="4417956"/>
              <a:ext cx="2262932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DIRECT EFFECT</a:t>
              </a:r>
            </a:p>
          </p:txBody>
        </p:sp>
        <p:sp>
          <p:nvSpPr>
            <p:cNvPr id="25" name="Textfeld 29">
              <a:extLst>
                <a:ext uri="{FF2B5EF4-FFF2-40B4-BE49-F238E27FC236}">
                  <a16:creationId xmlns:a16="http://schemas.microsoft.com/office/drawing/2014/main" id="{A7D7CDCE-1FFC-0F48-BAB8-8CD5D776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318" y="5302153"/>
              <a:ext cx="1574025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NITROGEN OXIDES</a:t>
              </a:r>
            </a:p>
          </p:txBody>
        </p:sp>
        <p:sp>
          <p:nvSpPr>
            <p:cNvPr id="26" name="Textfeld 30">
              <a:extLst>
                <a:ext uri="{FF2B5EF4-FFF2-40B4-BE49-F238E27FC236}">
                  <a16:creationId xmlns:a16="http://schemas.microsoft.com/office/drawing/2014/main" id="{1BD25CF7-AA35-AD4E-8496-57E4D3EDD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6484" y="3558532"/>
              <a:ext cx="1851753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INDIRECT EFFECT</a:t>
              </a:r>
            </a:p>
          </p:txBody>
        </p:sp>
        <p:sp>
          <p:nvSpPr>
            <p:cNvPr id="27" name="Textfeld 31">
              <a:extLst>
                <a:ext uri="{FF2B5EF4-FFF2-40B4-BE49-F238E27FC236}">
                  <a16:creationId xmlns:a16="http://schemas.microsoft.com/office/drawing/2014/main" id="{031597CA-5BEF-E64B-82F0-6A9424464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7538" y="3859616"/>
              <a:ext cx="1545940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SEDIMENTATION</a:t>
              </a:r>
            </a:p>
          </p:txBody>
        </p:sp>
        <p:sp>
          <p:nvSpPr>
            <p:cNvPr id="28" name="Textfeld 32">
              <a:extLst>
                <a:ext uri="{FF2B5EF4-FFF2-40B4-BE49-F238E27FC236}">
                  <a16:creationId xmlns:a16="http://schemas.microsoft.com/office/drawing/2014/main" id="{8872B2D7-84D3-B142-8AEB-295A34EC9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0401" y="4294092"/>
              <a:ext cx="1123363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WASHOUT</a:t>
              </a:r>
            </a:p>
          </p:txBody>
        </p:sp>
        <p:sp>
          <p:nvSpPr>
            <p:cNvPr id="29" name="Textfeld 33">
              <a:extLst>
                <a:ext uri="{FF2B5EF4-FFF2-40B4-BE49-F238E27FC236}">
                  <a16:creationId xmlns:a16="http://schemas.microsoft.com/office/drawing/2014/main" id="{2BA0A1EB-7713-6941-8258-38178C197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9096" y="4564687"/>
              <a:ext cx="1176071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DIFFUSION</a:t>
              </a:r>
            </a:p>
          </p:txBody>
        </p:sp>
        <p:sp>
          <p:nvSpPr>
            <p:cNvPr id="30" name="Textfeld 34">
              <a:extLst>
                <a:ext uri="{FF2B5EF4-FFF2-40B4-BE49-F238E27FC236}">
                  <a16:creationId xmlns:a16="http://schemas.microsoft.com/office/drawing/2014/main" id="{0E2E282C-58CD-624B-9054-04F25C1B9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6292" y="4273130"/>
              <a:ext cx="2053735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TRANSPORT</a:t>
              </a:r>
            </a:p>
          </p:txBody>
        </p:sp>
        <p:sp>
          <p:nvSpPr>
            <p:cNvPr id="31" name="Textfeld 35">
              <a:extLst>
                <a:ext uri="{FF2B5EF4-FFF2-40B4-BE49-F238E27FC236}">
                  <a16:creationId xmlns:a16="http://schemas.microsoft.com/office/drawing/2014/main" id="{C68E4E88-1F04-9E4C-A9BF-B3D68BB9D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779" y="4036836"/>
              <a:ext cx="1422538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CONVECTION</a:t>
              </a:r>
            </a:p>
          </p:txBody>
        </p:sp>
        <p:sp>
          <p:nvSpPr>
            <p:cNvPr id="32" name="Textfeld 36">
              <a:extLst>
                <a:ext uri="{FF2B5EF4-FFF2-40B4-BE49-F238E27FC236}">
                  <a16:creationId xmlns:a16="http://schemas.microsoft.com/office/drawing/2014/main" id="{022E2193-30EC-6D45-979E-4E9075BA0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3427" y="4652345"/>
              <a:ext cx="2173194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OPTICAL DEPTH</a:t>
              </a:r>
            </a:p>
          </p:txBody>
        </p:sp>
        <p:sp>
          <p:nvSpPr>
            <p:cNvPr id="33" name="Textfeld 37">
              <a:extLst>
                <a:ext uri="{FF2B5EF4-FFF2-40B4-BE49-F238E27FC236}">
                  <a16:creationId xmlns:a16="http://schemas.microsoft.com/office/drawing/2014/main" id="{2805DEB0-339D-BF41-8090-E31279287A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466" y="3888200"/>
              <a:ext cx="1188094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INTERACTION</a:t>
              </a:r>
            </a:p>
          </p:txBody>
        </p:sp>
        <p:sp>
          <p:nvSpPr>
            <p:cNvPr id="34" name="Textfeld 38">
              <a:extLst>
                <a:ext uri="{FF2B5EF4-FFF2-40B4-BE49-F238E27FC236}">
                  <a16:creationId xmlns:a16="http://schemas.microsoft.com/office/drawing/2014/main" id="{071BEC77-535D-C74D-9558-F7DE611D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4392" y="4522764"/>
              <a:ext cx="989717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FEEDBACK</a:t>
              </a:r>
            </a:p>
          </p:txBody>
        </p:sp>
        <p:sp>
          <p:nvSpPr>
            <p:cNvPr id="35" name="Textfeld 39">
              <a:extLst>
                <a:ext uri="{FF2B5EF4-FFF2-40B4-BE49-F238E27FC236}">
                  <a16:creationId xmlns:a16="http://schemas.microsoft.com/office/drawing/2014/main" id="{D6A5DBAE-7CDA-4949-9CD5-8CC45523B4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161" y="4315053"/>
              <a:ext cx="1504293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ANTHROPOGENIC</a:t>
              </a:r>
            </a:p>
          </p:txBody>
        </p:sp>
        <p:sp>
          <p:nvSpPr>
            <p:cNvPr id="36" name="Textfeld 40">
              <a:extLst>
                <a:ext uri="{FF2B5EF4-FFF2-40B4-BE49-F238E27FC236}">
                  <a16:creationId xmlns:a16="http://schemas.microsoft.com/office/drawing/2014/main" id="{36DB3118-C434-424D-B80E-4E623F294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799" y="3747185"/>
              <a:ext cx="1105136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BIOLOGICAL</a:t>
              </a:r>
            </a:p>
          </p:txBody>
        </p:sp>
        <p:sp>
          <p:nvSpPr>
            <p:cNvPr id="37" name="Textfeld 41">
              <a:extLst>
                <a:ext uri="{FF2B5EF4-FFF2-40B4-BE49-F238E27FC236}">
                  <a16:creationId xmlns:a16="http://schemas.microsoft.com/office/drawing/2014/main" id="{3A595DD2-3963-234E-91AB-FCACC23E9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668" y="4200718"/>
              <a:ext cx="1301397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VOLCANIC ASH</a:t>
              </a:r>
            </a:p>
          </p:txBody>
        </p:sp>
        <p:sp>
          <p:nvSpPr>
            <p:cNvPr id="38" name="Textfeld 42">
              <a:extLst>
                <a:ext uri="{FF2B5EF4-FFF2-40B4-BE49-F238E27FC236}">
                  <a16:creationId xmlns:a16="http://schemas.microsoft.com/office/drawing/2014/main" id="{FEF43EE0-54A5-B24B-B096-74B2FB3C4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262" y="4637100"/>
              <a:ext cx="1665399" cy="30787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RADIOACTIVE TRACER</a:t>
              </a:r>
            </a:p>
          </p:txBody>
        </p:sp>
        <p:sp>
          <p:nvSpPr>
            <p:cNvPr id="39" name="Textfeld 43">
              <a:extLst>
                <a:ext uri="{FF2B5EF4-FFF2-40B4-BE49-F238E27FC236}">
                  <a16:creationId xmlns:a16="http://schemas.microsoft.com/office/drawing/2014/main" id="{72061905-2973-5B45-90BA-8929383466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805" y="4711418"/>
              <a:ext cx="1599129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PHOTOLYSIS</a:t>
              </a:r>
            </a:p>
          </p:txBody>
        </p:sp>
        <p:sp>
          <p:nvSpPr>
            <p:cNvPr id="40" name="Textfeld 44">
              <a:extLst>
                <a:ext uri="{FF2B5EF4-FFF2-40B4-BE49-F238E27FC236}">
                  <a16:creationId xmlns:a16="http://schemas.microsoft.com/office/drawing/2014/main" id="{9C256957-49A9-944F-8223-94C4F1B9D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3413" y="5225929"/>
              <a:ext cx="1087102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DEPOSITION</a:t>
              </a:r>
            </a:p>
          </p:txBody>
        </p:sp>
        <p:sp>
          <p:nvSpPr>
            <p:cNvPr id="41" name="Textfeld 45">
              <a:extLst>
                <a:ext uri="{FF2B5EF4-FFF2-40B4-BE49-F238E27FC236}">
                  <a16:creationId xmlns:a16="http://schemas.microsoft.com/office/drawing/2014/main" id="{7B56ADDE-5ABF-EA44-B050-74FA8C7D9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710" y="5157327"/>
              <a:ext cx="2475111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VOLATILE ORGANIC CARBONS</a:t>
              </a:r>
            </a:p>
          </p:txBody>
        </p:sp>
        <p:sp>
          <p:nvSpPr>
            <p:cNvPr id="42" name="Textfeld 46">
              <a:extLst>
                <a:ext uri="{FF2B5EF4-FFF2-40B4-BE49-F238E27FC236}">
                  <a16:creationId xmlns:a16="http://schemas.microsoft.com/office/drawing/2014/main" id="{216C0AAC-4BEA-4949-8BC0-21258F636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351" y="4437012"/>
              <a:ext cx="942828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TRACER</a:t>
              </a:r>
            </a:p>
          </p:txBody>
        </p:sp>
        <p:sp>
          <p:nvSpPr>
            <p:cNvPr id="43" name="Textfeld 47">
              <a:extLst>
                <a:ext uri="{FF2B5EF4-FFF2-40B4-BE49-F238E27FC236}">
                  <a16:creationId xmlns:a16="http://schemas.microsoft.com/office/drawing/2014/main" id="{B8376483-D89C-F544-B654-5678D0152E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292" y="3122150"/>
              <a:ext cx="1514537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ACTIVATION</a:t>
              </a:r>
            </a:p>
          </p:txBody>
        </p:sp>
        <p:sp>
          <p:nvSpPr>
            <p:cNvPr id="44" name="Textfeld 48">
              <a:extLst>
                <a:ext uri="{FF2B5EF4-FFF2-40B4-BE49-F238E27FC236}">
                  <a16:creationId xmlns:a16="http://schemas.microsoft.com/office/drawing/2014/main" id="{1665D663-4C53-7549-8CFA-FA54DD76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351" y="3306993"/>
              <a:ext cx="1133366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NUCLEATION</a:t>
              </a:r>
            </a:p>
          </p:txBody>
        </p:sp>
        <p:sp>
          <p:nvSpPr>
            <p:cNvPr id="45" name="Textfeld 49">
              <a:extLst>
                <a:ext uri="{FF2B5EF4-FFF2-40B4-BE49-F238E27FC236}">
                  <a16:creationId xmlns:a16="http://schemas.microsoft.com/office/drawing/2014/main" id="{71B152DD-8323-584E-87ED-C87C969B3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9066" y="3831032"/>
              <a:ext cx="369341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</a:t>
              </a:r>
            </a:p>
          </p:txBody>
        </p:sp>
        <p:sp>
          <p:nvSpPr>
            <p:cNvPr id="46" name="Textfeld 50">
              <a:extLst>
                <a:ext uri="{FF2B5EF4-FFF2-40B4-BE49-F238E27FC236}">
                  <a16:creationId xmlns:a16="http://schemas.microsoft.com/office/drawing/2014/main" id="{739B5214-CB30-EC44-B969-CDDDE6715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6988" y="3295560"/>
              <a:ext cx="639854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CCN</a:t>
              </a:r>
            </a:p>
          </p:txBody>
        </p:sp>
        <p:sp>
          <p:nvSpPr>
            <p:cNvPr id="47" name="Textfeld 51">
              <a:extLst>
                <a:ext uri="{FF2B5EF4-FFF2-40B4-BE49-F238E27FC236}">
                  <a16:creationId xmlns:a16="http://schemas.microsoft.com/office/drawing/2014/main" id="{44315A1E-3D46-4347-BF84-70617B7AE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2523" y="5241174"/>
              <a:ext cx="1612499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AIR QUALITY</a:t>
              </a:r>
            </a:p>
          </p:txBody>
        </p:sp>
        <p:sp>
          <p:nvSpPr>
            <p:cNvPr id="48" name="Textfeld 52">
              <a:extLst>
                <a:ext uri="{FF2B5EF4-FFF2-40B4-BE49-F238E27FC236}">
                  <a16:creationId xmlns:a16="http://schemas.microsoft.com/office/drawing/2014/main" id="{6F8666BF-C14A-8046-A9C6-E21D3F540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6025" y="3358444"/>
              <a:ext cx="523232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ICE</a:t>
              </a:r>
            </a:p>
          </p:txBody>
        </p:sp>
        <p:sp>
          <p:nvSpPr>
            <p:cNvPr id="49" name="Textfeld 53">
              <a:extLst>
                <a:ext uri="{FF2B5EF4-FFF2-40B4-BE49-F238E27FC236}">
                  <a16:creationId xmlns:a16="http://schemas.microsoft.com/office/drawing/2014/main" id="{FBEEA192-9BDA-1941-92ED-ABFD0FACB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075" y="3013531"/>
              <a:ext cx="1449758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PRECIPITATION</a:t>
              </a:r>
            </a:p>
          </p:txBody>
        </p:sp>
        <p:sp>
          <p:nvSpPr>
            <p:cNvPr id="50" name="Textfeld 54">
              <a:extLst>
                <a:ext uri="{FF2B5EF4-FFF2-40B4-BE49-F238E27FC236}">
                  <a16:creationId xmlns:a16="http://schemas.microsoft.com/office/drawing/2014/main" id="{96A39676-FC8E-6648-B573-6C12625A98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185" y="3419423"/>
              <a:ext cx="750897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WATER</a:t>
              </a:r>
            </a:p>
          </p:txBody>
        </p:sp>
        <p:sp>
          <p:nvSpPr>
            <p:cNvPr id="51" name="Textfeld 55">
              <a:extLst>
                <a:ext uri="{FF2B5EF4-FFF2-40B4-BE49-F238E27FC236}">
                  <a16:creationId xmlns:a16="http://schemas.microsoft.com/office/drawing/2014/main" id="{69CE9336-7EBF-044D-B200-CF1649E3F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722" y="2874422"/>
              <a:ext cx="888726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GRAUPEL</a:t>
              </a:r>
            </a:p>
          </p:txBody>
        </p:sp>
        <p:sp>
          <p:nvSpPr>
            <p:cNvPr id="52" name="Textfeld 56">
              <a:extLst>
                <a:ext uri="{FF2B5EF4-FFF2-40B4-BE49-F238E27FC236}">
                  <a16:creationId xmlns:a16="http://schemas.microsoft.com/office/drawing/2014/main" id="{58DDADA6-8CCC-6045-BD18-70EF67ADD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143" y="4181661"/>
              <a:ext cx="1331165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TURBULENCE</a:t>
              </a:r>
            </a:p>
          </p:txBody>
        </p:sp>
        <p:sp>
          <p:nvSpPr>
            <p:cNvPr id="53" name="Textfeld 57">
              <a:extLst>
                <a:ext uri="{FF2B5EF4-FFF2-40B4-BE49-F238E27FC236}">
                  <a16:creationId xmlns:a16="http://schemas.microsoft.com/office/drawing/2014/main" id="{CAB5318F-C500-5E44-B1BA-17310B03B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1098" y="4770491"/>
              <a:ext cx="847848" cy="492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SOOT</a:t>
              </a:r>
            </a:p>
          </p:txBody>
        </p:sp>
        <p:sp>
          <p:nvSpPr>
            <p:cNvPr id="54" name="Textfeld 58">
              <a:extLst>
                <a:ext uri="{FF2B5EF4-FFF2-40B4-BE49-F238E27FC236}">
                  <a16:creationId xmlns:a16="http://schemas.microsoft.com/office/drawing/2014/main" id="{A6FD415D-F619-FB46-AF88-8CC5850B8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208" y="4652344"/>
              <a:ext cx="1197712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WILDFIRES</a:t>
              </a:r>
            </a:p>
          </p:txBody>
        </p:sp>
        <p:sp>
          <p:nvSpPr>
            <p:cNvPr id="55" name="Textfeld 59">
              <a:extLst>
                <a:ext uri="{FF2B5EF4-FFF2-40B4-BE49-F238E27FC236}">
                  <a16:creationId xmlns:a16="http://schemas.microsoft.com/office/drawing/2014/main" id="{9854A3B2-A821-1D4A-92AF-AF019B41B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125" y="4966768"/>
              <a:ext cx="995385" cy="4618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PM10</a:t>
              </a:r>
            </a:p>
          </p:txBody>
        </p:sp>
        <p:sp>
          <p:nvSpPr>
            <p:cNvPr id="56" name="Textfeld 60">
              <a:extLst>
                <a:ext uri="{FF2B5EF4-FFF2-40B4-BE49-F238E27FC236}">
                  <a16:creationId xmlns:a16="http://schemas.microsoft.com/office/drawing/2014/main" id="{B19C1A90-D754-264B-89C2-A9C6C63D7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0549" y="3358444"/>
              <a:ext cx="693956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PM2.5</a:t>
              </a:r>
            </a:p>
          </p:txBody>
        </p:sp>
      </p:grpSp>
      <p:pic>
        <p:nvPicPr>
          <p:cNvPr id="57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FCB439FC-56CC-7844-98ED-E2F516F457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5" y="188596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23">
            <a:extLst>
              <a:ext uri="{FF2B5EF4-FFF2-40B4-BE49-F238E27FC236}">
                <a16:creationId xmlns:a16="http://schemas.microsoft.com/office/drawing/2014/main" id="{6D471944-69C3-844A-A84D-308B6CBE9BA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5969" y="6351270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59" name="Picture 28" descr="Bundesadler_kleiner">
            <a:extLst>
              <a:ext uri="{FF2B5EF4-FFF2-40B4-BE49-F238E27FC236}">
                <a16:creationId xmlns:a16="http://schemas.microsoft.com/office/drawing/2014/main" id="{5BFBADCD-92A0-C64B-9023-2B3126056E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6516"/>
            <a:ext cx="594784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5209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C8C3F8CF-1202-6D48-B1E9-5CD0F83AFF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339090"/>
            <a:ext cx="892810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sz="3000">
                <a:solidFill>
                  <a:prstClr val="white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19">
            <a:extLst>
              <a:ext uri="{FF2B5EF4-FFF2-40B4-BE49-F238E27FC236}">
                <a16:creationId xmlns:a16="http://schemas.microsoft.com/office/drawing/2014/main" id="{E945DD11-5777-1642-9830-7C3CC3D2A38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944880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4" name="Picture 22" descr="DWD-BiWoCl-22-rgb_kleiner">
            <a:extLst>
              <a:ext uri="{FF2B5EF4-FFF2-40B4-BE49-F238E27FC236}">
                <a16:creationId xmlns:a16="http://schemas.microsoft.com/office/drawing/2014/main" id="{2C95E7C3-67C7-4E4B-BCFA-38E6C4CA19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2"/>
          <a:stretch>
            <a:fillRect/>
          </a:stretch>
        </p:blipFill>
        <p:spPr bwMode="auto">
          <a:xfrm>
            <a:off x="10991853" y="100966"/>
            <a:ext cx="960967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9540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76726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171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8112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7201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4890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8647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836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0287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3B021-54C3-DF49-99C8-39C15D5A42D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9966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1863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63247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17984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16937"/>
            <a:ext cx="10363200" cy="1470025"/>
          </a:xfrm>
        </p:spPr>
        <p:txBody>
          <a:bodyPr/>
          <a:lstStyle>
            <a:lvl1pPr>
              <a:defRPr sz="4000">
                <a:solidFill>
                  <a:srgbClr val="3E7DB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260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4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6029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919" y="116632"/>
            <a:ext cx="9592063" cy="562074"/>
          </a:xfrm>
        </p:spPr>
        <p:txBody>
          <a:bodyPr/>
          <a:lstStyle>
            <a:lvl1pPr marL="0" marR="0" indent="0" algn="l" defTabSz="9097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130952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9" y="339142"/>
            <a:ext cx="8928100" cy="553543"/>
          </a:xfrm>
          <a:prstGeom prst="rect">
            <a:avLst/>
          </a:prstGeom>
          <a:noFill/>
          <a:ln>
            <a:noFill/>
          </a:ln>
          <a:extLst/>
        </p:spPr>
        <p:txBody>
          <a:bodyPr lIns="90955" tIns="45495" rIns="90955" bIns="454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3000">
                <a:solidFill>
                  <a:srgbClr val="FFFFFF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1053466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955" tIns="45495" rIns="90955" bIns="4549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1" y="188596"/>
            <a:ext cx="2112433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12"/>
          <p:cNvGrpSpPr>
            <a:grpSpLocks/>
          </p:cNvGrpSpPr>
          <p:nvPr userDrawn="1"/>
        </p:nvGrpSpPr>
        <p:grpSpPr bwMode="auto">
          <a:xfrm>
            <a:off x="512237" y="1680307"/>
            <a:ext cx="11338062" cy="2827684"/>
            <a:chOff x="668710" y="2874422"/>
            <a:chExt cx="8504419" cy="2828558"/>
          </a:xfrm>
        </p:grpSpPr>
        <p:pic>
          <p:nvPicPr>
            <p:cNvPr id="6" name="Grafik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890" y="3573777"/>
              <a:ext cx="3018147" cy="1583550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rgbClr val="C00000"/>
                </a:gs>
              </a:gsLst>
              <a:lin ang="13500000" scaled="1"/>
            </a:gradFill>
          </p:spPr>
        </p:pic>
        <p:sp>
          <p:nvSpPr>
            <p:cNvPr id="7" name="Textfeld 11"/>
            <p:cNvSpPr txBox="1">
              <a:spLocks noChangeArrowheads="1"/>
            </p:cNvSpPr>
            <p:nvPr/>
          </p:nvSpPr>
          <p:spPr bwMode="auto">
            <a:xfrm>
              <a:off x="1619721" y="4860053"/>
              <a:ext cx="3840003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GAS PHASE CHEMISTRY</a:t>
              </a:r>
            </a:p>
          </p:txBody>
        </p:sp>
        <p:sp>
          <p:nvSpPr>
            <p:cNvPr id="8" name="Textfeld 12"/>
            <p:cNvSpPr txBox="1">
              <a:spLocks noChangeArrowheads="1"/>
            </p:cNvSpPr>
            <p:nvPr/>
          </p:nvSpPr>
          <p:spPr bwMode="auto">
            <a:xfrm>
              <a:off x="5617456" y="4004442"/>
              <a:ext cx="3382956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DYNAMICS</a:t>
              </a:r>
            </a:p>
          </p:txBody>
        </p:sp>
        <p:sp>
          <p:nvSpPr>
            <p:cNvPr id="9" name="Textfeld 13"/>
            <p:cNvSpPr txBox="1">
              <a:spLocks noChangeArrowheads="1"/>
            </p:cNvSpPr>
            <p:nvPr/>
          </p:nvSpPr>
          <p:spPr bwMode="auto">
            <a:xfrm>
              <a:off x="5619043" y="3280314"/>
              <a:ext cx="1347911" cy="49259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SEA SALT</a:t>
              </a:r>
            </a:p>
          </p:txBody>
        </p:sp>
        <p:sp>
          <p:nvSpPr>
            <p:cNvPr id="10" name="Textfeld 14"/>
            <p:cNvSpPr txBox="1">
              <a:spLocks noChangeArrowheads="1"/>
            </p:cNvSpPr>
            <p:nvPr/>
          </p:nvSpPr>
          <p:spPr bwMode="auto">
            <a:xfrm>
              <a:off x="6127095" y="3514700"/>
              <a:ext cx="2169278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MINERAL DUST</a:t>
              </a:r>
            </a:p>
          </p:txBody>
        </p:sp>
        <p:sp>
          <p:nvSpPr>
            <p:cNvPr id="11" name="Textfeld 15"/>
            <p:cNvSpPr txBox="1">
              <a:spLocks noChangeArrowheads="1"/>
            </p:cNvSpPr>
            <p:nvPr/>
          </p:nvSpPr>
          <p:spPr bwMode="auto">
            <a:xfrm>
              <a:off x="5653972" y="4273130"/>
              <a:ext cx="1345699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SULFATE</a:t>
              </a:r>
            </a:p>
          </p:txBody>
        </p:sp>
        <p:sp>
          <p:nvSpPr>
            <p:cNvPr id="12" name="Textfeld 16"/>
            <p:cNvSpPr txBox="1">
              <a:spLocks noChangeArrowheads="1"/>
            </p:cNvSpPr>
            <p:nvPr/>
          </p:nvSpPr>
          <p:spPr bwMode="auto">
            <a:xfrm>
              <a:off x="7003485" y="3770052"/>
              <a:ext cx="1286013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NITRATE</a:t>
              </a:r>
            </a:p>
          </p:txBody>
        </p:sp>
        <p:sp>
          <p:nvSpPr>
            <p:cNvPr id="13" name="Textfeld 17"/>
            <p:cNvSpPr txBox="1">
              <a:spLocks noChangeArrowheads="1"/>
            </p:cNvSpPr>
            <p:nvPr/>
          </p:nvSpPr>
          <p:spPr bwMode="auto">
            <a:xfrm>
              <a:off x="5846080" y="4736193"/>
              <a:ext cx="1529663" cy="49259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EMISSIONS</a:t>
              </a:r>
            </a:p>
          </p:txBody>
        </p:sp>
        <p:sp>
          <p:nvSpPr>
            <p:cNvPr id="14" name="Textfeld 18"/>
            <p:cNvSpPr txBox="1">
              <a:spLocks noChangeArrowheads="1"/>
            </p:cNvSpPr>
            <p:nvPr/>
          </p:nvSpPr>
          <p:spPr bwMode="auto">
            <a:xfrm>
              <a:off x="3940884" y="3108810"/>
              <a:ext cx="1438282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CLOUDS</a:t>
              </a:r>
            </a:p>
          </p:txBody>
        </p:sp>
        <p:sp>
          <p:nvSpPr>
            <p:cNvPr id="15" name="Textfeld 19"/>
            <p:cNvSpPr txBox="1">
              <a:spLocks noChangeArrowheads="1"/>
            </p:cNvSpPr>
            <p:nvPr/>
          </p:nvSpPr>
          <p:spPr bwMode="auto">
            <a:xfrm>
              <a:off x="2788241" y="5166854"/>
              <a:ext cx="1275961" cy="3078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SULFUR DIOXIDE</a:t>
              </a:r>
            </a:p>
          </p:txBody>
        </p:sp>
        <p:sp>
          <p:nvSpPr>
            <p:cNvPr id="16" name="Textfeld 20"/>
            <p:cNvSpPr txBox="1">
              <a:spLocks noChangeArrowheads="1"/>
            </p:cNvSpPr>
            <p:nvPr/>
          </p:nvSpPr>
          <p:spPr bwMode="auto">
            <a:xfrm>
              <a:off x="4825212" y="4934370"/>
              <a:ext cx="958534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OZONE</a:t>
              </a:r>
            </a:p>
          </p:txBody>
        </p:sp>
        <p:sp>
          <p:nvSpPr>
            <p:cNvPr id="17" name="Textfeld 21"/>
            <p:cNvSpPr txBox="1">
              <a:spLocks noChangeArrowheads="1"/>
            </p:cNvSpPr>
            <p:nvPr/>
          </p:nvSpPr>
          <p:spPr bwMode="auto">
            <a:xfrm>
              <a:off x="5595229" y="4932465"/>
              <a:ext cx="1825447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RADIATION</a:t>
              </a:r>
            </a:p>
          </p:txBody>
        </p:sp>
        <p:sp>
          <p:nvSpPr>
            <p:cNvPr id="18" name="Textfeld 22"/>
            <p:cNvSpPr txBox="1">
              <a:spLocks noChangeArrowheads="1"/>
            </p:cNvSpPr>
            <p:nvPr/>
          </p:nvSpPr>
          <p:spPr bwMode="auto">
            <a:xfrm>
              <a:off x="5177673" y="3131677"/>
              <a:ext cx="1340937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WARM-PHASE</a:t>
              </a:r>
            </a:p>
          </p:txBody>
        </p:sp>
        <p:sp>
          <p:nvSpPr>
            <p:cNvPr id="19" name="Textfeld 23"/>
            <p:cNvSpPr txBox="1">
              <a:spLocks noChangeArrowheads="1"/>
            </p:cNvSpPr>
            <p:nvPr/>
          </p:nvSpPr>
          <p:spPr bwMode="auto">
            <a:xfrm>
              <a:off x="2411964" y="3716695"/>
              <a:ext cx="1413032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COLD-PHASE</a:t>
              </a:r>
            </a:p>
          </p:txBody>
        </p:sp>
        <p:sp>
          <p:nvSpPr>
            <p:cNvPr id="20" name="Textfeld 24"/>
            <p:cNvSpPr txBox="1">
              <a:spLocks noChangeArrowheads="1"/>
            </p:cNvSpPr>
            <p:nvPr/>
          </p:nvSpPr>
          <p:spPr bwMode="auto">
            <a:xfrm>
              <a:off x="4217137" y="2996380"/>
              <a:ext cx="1476758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MIXED-PHASE</a:t>
              </a:r>
            </a:p>
          </p:txBody>
        </p:sp>
        <p:sp>
          <p:nvSpPr>
            <p:cNvPr id="21" name="Textfeld 25"/>
            <p:cNvSpPr txBox="1">
              <a:spLocks noChangeArrowheads="1"/>
            </p:cNvSpPr>
            <p:nvPr/>
          </p:nvSpPr>
          <p:spPr bwMode="auto">
            <a:xfrm>
              <a:off x="3877377" y="5134458"/>
              <a:ext cx="1994981" cy="4310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CARBON DIOXIDE</a:t>
              </a:r>
            </a:p>
          </p:txBody>
        </p:sp>
        <p:sp>
          <p:nvSpPr>
            <p:cNvPr id="22" name="Textfeld 26"/>
            <p:cNvSpPr txBox="1">
              <a:spLocks noChangeArrowheads="1"/>
            </p:cNvSpPr>
            <p:nvPr/>
          </p:nvSpPr>
          <p:spPr bwMode="auto">
            <a:xfrm>
              <a:off x="5584115" y="5210681"/>
              <a:ext cx="1238688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AMMONIUM</a:t>
              </a:r>
            </a:p>
          </p:txBody>
        </p:sp>
        <p:sp>
          <p:nvSpPr>
            <p:cNvPr id="23" name="Textfeld 27"/>
            <p:cNvSpPr txBox="1">
              <a:spLocks noChangeArrowheads="1"/>
            </p:cNvSpPr>
            <p:nvPr/>
          </p:nvSpPr>
          <p:spPr bwMode="auto">
            <a:xfrm>
              <a:off x="2297652" y="4734282"/>
              <a:ext cx="1284378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HYDROXIDE</a:t>
              </a:r>
            </a:p>
          </p:txBody>
        </p:sp>
        <p:sp>
          <p:nvSpPr>
            <p:cNvPr id="24" name="Textfeld 28"/>
            <p:cNvSpPr txBox="1">
              <a:spLocks noChangeArrowheads="1"/>
            </p:cNvSpPr>
            <p:nvPr/>
          </p:nvSpPr>
          <p:spPr bwMode="auto">
            <a:xfrm>
              <a:off x="6706593" y="4417955"/>
              <a:ext cx="2263112" cy="5233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DIRECT EFFECT</a:t>
              </a:r>
            </a:p>
          </p:txBody>
        </p:sp>
        <p:sp>
          <p:nvSpPr>
            <p:cNvPr id="25" name="Textfeld 29"/>
            <p:cNvSpPr txBox="1">
              <a:spLocks noChangeArrowheads="1"/>
            </p:cNvSpPr>
            <p:nvPr/>
          </p:nvSpPr>
          <p:spPr bwMode="auto">
            <a:xfrm>
              <a:off x="3164516" y="5302152"/>
              <a:ext cx="1574150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NITROGEN OXIDES</a:t>
              </a:r>
            </a:p>
          </p:txBody>
        </p:sp>
        <p:sp>
          <p:nvSpPr>
            <p:cNvPr id="26" name="Textfeld 30"/>
            <p:cNvSpPr txBox="1">
              <a:spLocks noChangeArrowheads="1"/>
            </p:cNvSpPr>
            <p:nvPr/>
          </p:nvSpPr>
          <p:spPr bwMode="auto">
            <a:xfrm>
              <a:off x="2786652" y="3558533"/>
              <a:ext cx="1851900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INDIRECT EFFECT</a:t>
              </a:r>
            </a:p>
          </p:txBody>
        </p:sp>
        <p:sp>
          <p:nvSpPr>
            <p:cNvPr id="27" name="Textfeld 31"/>
            <p:cNvSpPr txBox="1">
              <a:spLocks noChangeArrowheads="1"/>
            </p:cNvSpPr>
            <p:nvPr/>
          </p:nvSpPr>
          <p:spPr bwMode="auto">
            <a:xfrm>
              <a:off x="5607930" y="3859616"/>
              <a:ext cx="1546062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SEDIMENTATION</a:t>
              </a:r>
            </a:p>
          </p:txBody>
        </p:sp>
        <p:sp>
          <p:nvSpPr>
            <p:cNvPr id="28" name="Textfeld 32"/>
            <p:cNvSpPr txBox="1">
              <a:spLocks noChangeArrowheads="1"/>
            </p:cNvSpPr>
            <p:nvPr/>
          </p:nvSpPr>
          <p:spPr bwMode="auto">
            <a:xfrm>
              <a:off x="6720881" y="4294093"/>
              <a:ext cx="1123452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WASHOUT</a:t>
              </a:r>
            </a:p>
          </p:txBody>
        </p:sp>
        <p:sp>
          <p:nvSpPr>
            <p:cNvPr id="29" name="Textfeld 33"/>
            <p:cNvSpPr txBox="1">
              <a:spLocks noChangeArrowheads="1"/>
            </p:cNvSpPr>
            <p:nvPr/>
          </p:nvSpPr>
          <p:spPr bwMode="auto">
            <a:xfrm>
              <a:off x="2199217" y="4564686"/>
              <a:ext cx="1176164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DIFFUSION</a:t>
              </a:r>
            </a:p>
          </p:txBody>
        </p:sp>
        <p:sp>
          <p:nvSpPr>
            <p:cNvPr id="30" name="Textfeld 34"/>
            <p:cNvSpPr txBox="1">
              <a:spLocks noChangeArrowheads="1"/>
            </p:cNvSpPr>
            <p:nvPr/>
          </p:nvSpPr>
          <p:spPr bwMode="auto">
            <a:xfrm>
              <a:off x="1486357" y="4273130"/>
              <a:ext cx="2053898" cy="5849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TRANSPORT</a:t>
              </a:r>
            </a:p>
          </p:txBody>
        </p:sp>
        <p:sp>
          <p:nvSpPr>
            <p:cNvPr id="31" name="Textfeld 35"/>
            <p:cNvSpPr txBox="1">
              <a:spLocks noChangeArrowheads="1"/>
            </p:cNvSpPr>
            <p:nvPr/>
          </p:nvSpPr>
          <p:spPr bwMode="auto">
            <a:xfrm>
              <a:off x="1984883" y="4036834"/>
              <a:ext cx="1422651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CONVECTION</a:t>
              </a:r>
            </a:p>
          </p:txBody>
        </p:sp>
        <p:sp>
          <p:nvSpPr>
            <p:cNvPr id="32" name="Textfeld 36"/>
            <p:cNvSpPr txBox="1">
              <a:spLocks noChangeArrowheads="1"/>
            </p:cNvSpPr>
            <p:nvPr/>
          </p:nvSpPr>
          <p:spPr bwMode="auto">
            <a:xfrm>
              <a:off x="5723829" y="4652344"/>
              <a:ext cx="217336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OPTICAL DEPTH</a:t>
              </a:r>
            </a:p>
          </p:txBody>
        </p:sp>
        <p:sp>
          <p:nvSpPr>
            <p:cNvPr id="33" name="Textfeld 37"/>
            <p:cNvSpPr txBox="1">
              <a:spLocks noChangeArrowheads="1"/>
            </p:cNvSpPr>
            <p:nvPr/>
          </p:nvSpPr>
          <p:spPr bwMode="auto">
            <a:xfrm>
              <a:off x="2024574" y="3888198"/>
              <a:ext cx="1188188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INTERACTION</a:t>
              </a:r>
            </a:p>
          </p:txBody>
        </p:sp>
        <p:sp>
          <p:nvSpPr>
            <p:cNvPr id="34" name="Textfeld 38"/>
            <p:cNvSpPr txBox="1">
              <a:spLocks noChangeArrowheads="1"/>
            </p:cNvSpPr>
            <p:nvPr/>
          </p:nvSpPr>
          <p:spPr bwMode="auto">
            <a:xfrm>
              <a:off x="5804800" y="4522763"/>
              <a:ext cx="98979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FEEDBACK</a:t>
              </a:r>
            </a:p>
          </p:txBody>
        </p:sp>
        <p:sp>
          <p:nvSpPr>
            <p:cNvPr id="35" name="Textfeld 39"/>
            <p:cNvSpPr txBox="1">
              <a:spLocks noChangeArrowheads="1"/>
            </p:cNvSpPr>
            <p:nvPr/>
          </p:nvSpPr>
          <p:spPr bwMode="auto">
            <a:xfrm>
              <a:off x="7668717" y="4315056"/>
              <a:ext cx="1504412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ANTHROPOGENIC</a:t>
              </a:r>
            </a:p>
          </p:txBody>
        </p:sp>
        <p:sp>
          <p:nvSpPr>
            <p:cNvPr id="36" name="Textfeld 40"/>
            <p:cNvSpPr txBox="1">
              <a:spLocks noChangeArrowheads="1"/>
            </p:cNvSpPr>
            <p:nvPr/>
          </p:nvSpPr>
          <p:spPr bwMode="auto">
            <a:xfrm>
              <a:off x="6084229" y="3747184"/>
              <a:ext cx="1105223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BIOLOGICAL</a:t>
              </a:r>
            </a:p>
          </p:txBody>
        </p:sp>
        <p:sp>
          <p:nvSpPr>
            <p:cNvPr id="37" name="Textfeld 41"/>
            <p:cNvSpPr txBox="1">
              <a:spLocks noChangeArrowheads="1"/>
            </p:cNvSpPr>
            <p:nvPr/>
          </p:nvSpPr>
          <p:spPr bwMode="auto">
            <a:xfrm>
              <a:off x="2100782" y="4200718"/>
              <a:ext cx="1301500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VOLCANIC ASH</a:t>
              </a:r>
            </a:p>
          </p:txBody>
        </p:sp>
        <p:sp>
          <p:nvSpPr>
            <p:cNvPr id="38" name="Textfeld 42"/>
            <p:cNvSpPr txBox="1">
              <a:spLocks noChangeArrowheads="1"/>
            </p:cNvSpPr>
            <p:nvPr/>
          </p:nvSpPr>
          <p:spPr bwMode="auto">
            <a:xfrm>
              <a:off x="751268" y="4637099"/>
              <a:ext cx="1665531" cy="30787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RADIOACTIVE TRACER</a:t>
              </a:r>
            </a:p>
          </p:txBody>
        </p:sp>
        <p:sp>
          <p:nvSpPr>
            <p:cNvPr id="39" name="Textfeld 43"/>
            <p:cNvSpPr txBox="1">
              <a:spLocks noChangeArrowheads="1"/>
            </p:cNvSpPr>
            <p:nvPr/>
          </p:nvSpPr>
          <p:spPr bwMode="auto">
            <a:xfrm>
              <a:off x="987831" y="4711416"/>
              <a:ext cx="1599256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PHOTOLYSIS</a:t>
              </a:r>
            </a:p>
          </p:txBody>
        </p:sp>
        <p:sp>
          <p:nvSpPr>
            <p:cNvPr id="40" name="Textfeld 44"/>
            <p:cNvSpPr txBox="1">
              <a:spLocks noChangeArrowheads="1"/>
            </p:cNvSpPr>
            <p:nvPr/>
          </p:nvSpPr>
          <p:spPr bwMode="auto">
            <a:xfrm>
              <a:off x="6693892" y="5225931"/>
              <a:ext cx="1087189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DEPOSITION</a:t>
              </a:r>
            </a:p>
          </p:txBody>
        </p:sp>
        <p:sp>
          <p:nvSpPr>
            <p:cNvPr id="41" name="Textfeld 45"/>
            <p:cNvSpPr txBox="1">
              <a:spLocks noChangeArrowheads="1"/>
            </p:cNvSpPr>
            <p:nvPr/>
          </p:nvSpPr>
          <p:spPr bwMode="auto">
            <a:xfrm>
              <a:off x="668710" y="5157327"/>
              <a:ext cx="2475307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VOLATILE ORGANIC CARBONS</a:t>
              </a:r>
            </a:p>
          </p:txBody>
        </p:sp>
        <p:sp>
          <p:nvSpPr>
            <p:cNvPr id="42" name="Textfeld 46"/>
            <p:cNvSpPr txBox="1">
              <a:spLocks noChangeArrowheads="1"/>
            </p:cNvSpPr>
            <p:nvPr/>
          </p:nvSpPr>
          <p:spPr bwMode="auto">
            <a:xfrm>
              <a:off x="816363" y="4437013"/>
              <a:ext cx="942903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TRACER</a:t>
              </a:r>
            </a:p>
          </p:txBody>
        </p:sp>
        <p:sp>
          <p:nvSpPr>
            <p:cNvPr id="43" name="Textfeld 47"/>
            <p:cNvSpPr txBox="1">
              <a:spLocks noChangeArrowheads="1"/>
            </p:cNvSpPr>
            <p:nvPr/>
          </p:nvSpPr>
          <p:spPr bwMode="auto">
            <a:xfrm>
              <a:off x="2556442" y="3122149"/>
              <a:ext cx="1514657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ACTIVATION</a:t>
              </a:r>
            </a:p>
          </p:txBody>
        </p:sp>
        <p:sp>
          <p:nvSpPr>
            <p:cNvPr id="44" name="Textfeld 48"/>
            <p:cNvSpPr txBox="1">
              <a:spLocks noChangeArrowheads="1"/>
            </p:cNvSpPr>
            <p:nvPr/>
          </p:nvSpPr>
          <p:spPr bwMode="auto">
            <a:xfrm>
              <a:off x="2956533" y="3306992"/>
              <a:ext cx="113345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NUCLEATION</a:t>
              </a:r>
            </a:p>
          </p:txBody>
        </p:sp>
        <p:sp>
          <p:nvSpPr>
            <p:cNvPr id="45" name="Textfeld 49"/>
            <p:cNvSpPr txBox="1">
              <a:spLocks noChangeArrowheads="1"/>
            </p:cNvSpPr>
            <p:nvPr/>
          </p:nvSpPr>
          <p:spPr bwMode="auto">
            <a:xfrm>
              <a:off x="3069256" y="3831031"/>
              <a:ext cx="369370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</a:t>
              </a:r>
            </a:p>
          </p:txBody>
        </p:sp>
        <p:sp>
          <p:nvSpPr>
            <p:cNvPr id="46" name="Textfeld 50"/>
            <p:cNvSpPr txBox="1">
              <a:spLocks noChangeArrowheads="1"/>
            </p:cNvSpPr>
            <p:nvPr/>
          </p:nvSpPr>
          <p:spPr bwMode="auto">
            <a:xfrm>
              <a:off x="5117342" y="3295559"/>
              <a:ext cx="639905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CCN</a:t>
              </a:r>
            </a:p>
          </p:txBody>
        </p:sp>
        <p:sp>
          <p:nvSpPr>
            <p:cNvPr id="47" name="Textfeld 51"/>
            <p:cNvSpPr txBox="1">
              <a:spLocks noChangeArrowheads="1"/>
            </p:cNvSpPr>
            <p:nvPr/>
          </p:nvSpPr>
          <p:spPr bwMode="auto">
            <a:xfrm>
              <a:off x="1762610" y="5241172"/>
              <a:ext cx="1612626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AIR QUALITY</a:t>
              </a:r>
            </a:p>
          </p:txBody>
        </p:sp>
        <p:sp>
          <p:nvSpPr>
            <p:cNvPr id="48" name="Textfeld 52"/>
            <p:cNvSpPr txBox="1">
              <a:spLocks noChangeArrowheads="1"/>
            </p:cNvSpPr>
            <p:nvPr/>
          </p:nvSpPr>
          <p:spPr bwMode="auto">
            <a:xfrm>
              <a:off x="3966287" y="3358443"/>
              <a:ext cx="523274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ICE</a:t>
              </a:r>
            </a:p>
          </p:txBody>
        </p:sp>
        <p:sp>
          <p:nvSpPr>
            <p:cNvPr id="49" name="Textfeld 53"/>
            <p:cNvSpPr txBox="1">
              <a:spLocks noChangeArrowheads="1"/>
            </p:cNvSpPr>
            <p:nvPr/>
          </p:nvSpPr>
          <p:spPr bwMode="auto">
            <a:xfrm>
              <a:off x="2915254" y="3013531"/>
              <a:ext cx="1449872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PRECIPITATION</a:t>
              </a:r>
            </a:p>
          </p:txBody>
        </p:sp>
        <p:sp>
          <p:nvSpPr>
            <p:cNvPr id="50" name="Textfeld 54"/>
            <p:cNvSpPr txBox="1">
              <a:spLocks noChangeArrowheads="1"/>
            </p:cNvSpPr>
            <p:nvPr/>
          </p:nvSpPr>
          <p:spPr bwMode="auto">
            <a:xfrm>
              <a:off x="3334397" y="3419423"/>
              <a:ext cx="750956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WATER</a:t>
              </a:r>
            </a:p>
          </p:txBody>
        </p:sp>
        <p:sp>
          <p:nvSpPr>
            <p:cNvPr id="51" name="Textfeld 55"/>
            <p:cNvSpPr txBox="1">
              <a:spLocks noChangeArrowheads="1"/>
            </p:cNvSpPr>
            <p:nvPr/>
          </p:nvSpPr>
          <p:spPr bwMode="auto">
            <a:xfrm>
              <a:off x="3851975" y="2874422"/>
              <a:ext cx="888796" cy="3386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600" b="1" dirty="0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GRAUPEL</a:t>
              </a:r>
            </a:p>
          </p:txBody>
        </p:sp>
        <p:sp>
          <p:nvSpPr>
            <p:cNvPr id="52" name="Textfeld 56"/>
            <p:cNvSpPr txBox="1">
              <a:spLocks noChangeArrowheads="1"/>
            </p:cNvSpPr>
            <p:nvPr/>
          </p:nvSpPr>
          <p:spPr bwMode="auto">
            <a:xfrm>
              <a:off x="1021171" y="4181662"/>
              <a:ext cx="1331270" cy="36944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TURBULENCE</a:t>
              </a:r>
            </a:p>
          </p:txBody>
        </p:sp>
        <p:sp>
          <p:nvSpPr>
            <p:cNvPr id="53" name="Textfeld 57"/>
            <p:cNvSpPr txBox="1">
              <a:spLocks noChangeArrowheads="1"/>
            </p:cNvSpPr>
            <p:nvPr/>
          </p:nvSpPr>
          <p:spPr bwMode="auto">
            <a:xfrm>
              <a:off x="7141613" y="4770491"/>
              <a:ext cx="847915" cy="49259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SOOT</a:t>
              </a:r>
            </a:p>
          </p:txBody>
        </p:sp>
        <p:sp>
          <p:nvSpPr>
            <p:cNvPr id="54" name="Textfeld 58"/>
            <p:cNvSpPr txBox="1">
              <a:spLocks noChangeArrowheads="1"/>
            </p:cNvSpPr>
            <p:nvPr/>
          </p:nvSpPr>
          <p:spPr bwMode="auto">
            <a:xfrm>
              <a:off x="7560756" y="4652343"/>
              <a:ext cx="1197807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WILDFIRES</a:t>
              </a:r>
            </a:p>
          </p:txBody>
        </p:sp>
        <p:sp>
          <p:nvSpPr>
            <p:cNvPr id="55" name="Textfeld 59"/>
            <p:cNvSpPr txBox="1">
              <a:spLocks noChangeArrowheads="1"/>
            </p:cNvSpPr>
            <p:nvPr/>
          </p:nvSpPr>
          <p:spPr bwMode="auto">
            <a:xfrm>
              <a:off x="7214645" y="4966767"/>
              <a:ext cx="995464" cy="4618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PM10</a:t>
              </a:r>
            </a:p>
          </p:txBody>
        </p:sp>
        <p:sp>
          <p:nvSpPr>
            <p:cNvPr id="56" name="Textfeld 60"/>
            <p:cNvSpPr txBox="1">
              <a:spLocks noChangeArrowheads="1"/>
            </p:cNvSpPr>
            <p:nvPr/>
          </p:nvSpPr>
          <p:spPr bwMode="auto">
            <a:xfrm>
              <a:off x="6651024" y="3358443"/>
              <a:ext cx="694011" cy="40023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PM2.5</a:t>
              </a:r>
            </a:p>
          </p:txBody>
        </p:sp>
      </p:grpSp>
      <p:pic>
        <p:nvPicPr>
          <p:cNvPr id="57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50" y="188596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23"/>
          <p:cNvSpPr>
            <a:spLocks noChangeShapeType="1"/>
          </p:cNvSpPr>
          <p:nvPr userDrawn="1"/>
        </p:nvSpPr>
        <p:spPr bwMode="auto">
          <a:xfrm>
            <a:off x="326000" y="6351270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955" tIns="45495" rIns="90955" bIns="4549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59" name="Picture 28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6516"/>
            <a:ext cx="594784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653841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2000">
                <a:latin typeface="+mn-lt"/>
                <a:cs typeface="Arial" panose="020B0604020202020204" pitchFamily="34" charset="0"/>
              </a:defRPr>
            </a:lvl3pPr>
            <a:lvl4pPr>
              <a:defRPr sz="2000">
                <a:latin typeface="+mn-lt"/>
                <a:cs typeface="Arial" panose="020B0604020202020204" pitchFamily="34" charset="0"/>
              </a:defRPr>
            </a:lvl4pPr>
            <a:lvl5pPr>
              <a:defRPr sz="2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3341" y="274639"/>
            <a:ext cx="9592063" cy="562074"/>
          </a:xfrm>
        </p:spPr>
        <p:txBody>
          <a:bodyPr/>
          <a:lstStyle>
            <a:lvl1pPr marL="0" marR="0" indent="0" algn="l" defTabSz="90975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39796" y="6280517"/>
            <a:ext cx="2844800" cy="438150"/>
          </a:xfrm>
          <a:prstGeom prst="rect">
            <a:avLst/>
          </a:prstGeom>
        </p:spPr>
        <p:txBody>
          <a:bodyPr vert="horz" lIns="91174" tIns="45597" rIns="91174" bIns="45597" rtlCol="0" anchor="ctr"/>
          <a:lstStyle>
            <a:lvl1pPr algn="r">
              <a:defRPr sz="1200">
                <a:solidFill>
                  <a:srgbClr val="214897"/>
                </a:solidFill>
              </a:defRPr>
            </a:lvl1pPr>
          </a:lstStyle>
          <a:p>
            <a:fld id="{7D0B2920-24E6-4EDF-9F6B-C777C47962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10926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94" y="1416488"/>
            <a:ext cx="7871649" cy="397545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3120"/>
              </a:lnSpc>
              <a:spcBef>
                <a:spcPts val="0"/>
              </a:spcBef>
              <a:buNone/>
              <a:defRPr sz="28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594" y="1980001"/>
            <a:ext cx="7871649" cy="294953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340"/>
              </a:lnSpc>
              <a:spcBef>
                <a:spcPts val="0"/>
              </a:spcBef>
              <a:buNone/>
              <a:defRPr sz="19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594" y="2700001"/>
            <a:ext cx="7871649" cy="2436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72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594" y="3121252"/>
            <a:ext cx="7871649" cy="205184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560"/>
              </a:lnSpc>
              <a:spcBef>
                <a:spcPts val="0"/>
              </a:spcBef>
              <a:buNone/>
              <a:defRPr sz="12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594" y="3429000"/>
            <a:ext cx="7871649" cy="17953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404"/>
              </a:lnSpc>
              <a:spcBef>
                <a:spcPts val="0"/>
              </a:spcBef>
              <a:buNone/>
              <a:defRPr sz="11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4" y="5984876"/>
            <a:ext cx="2136147" cy="3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1820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303" y="360002"/>
            <a:ext cx="10032212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303" y="936000"/>
            <a:ext cx="10032212" cy="4986000"/>
          </a:xfrm>
          <a:prstGeom prst="rect">
            <a:avLst/>
          </a:prstGeom>
        </p:spPr>
        <p:txBody>
          <a:bodyPr lIns="0" tIns="0" rIns="0" bIns="0"/>
          <a:lstStyle>
            <a:lvl1pPr marL="139795" indent="-139795">
              <a:lnSpc>
                <a:spcPts val="1716"/>
              </a:lnSpc>
              <a:spcBef>
                <a:spcPts val="858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1pPr>
            <a:lvl2pPr marL="490964" indent="-210416">
              <a:lnSpc>
                <a:spcPts val="1560"/>
              </a:lnSpc>
              <a:spcBef>
                <a:spcPts val="78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2pPr>
            <a:lvl3pPr marL="771509" indent="-210416">
              <a:lnSpc>
                <a:spcPts val="1404"/>
              </a:lnSpc>
              <a:spcBef>
                <a:spcPts val="702"/>
              </a:spcBef>
              <a:buClr>
                <a:srgbClr val="064E83"/>
              </a:buClr>
              <a:defRPr sz="1100">
                <a:solidFill>
                  <a:schemeClr val="tx1"/>
                </a:solidFill>
              </a:defRPr>
            </a:lvl3pPr>
            <a:lvl4pPr marL="1052068" indent="-210416">
              <a:lnSpc>
                <a:spcPts val="1248"/>
              </a:lnSpc>
              <a:spcBef>
                <a:spcPts val="624"/>
              </a:spcBef>
              <a:buClr>
                <a:srgbClr val="064E83"/>
              </a:buClr>
              <a:defRPr sz="900">
                <a:solidFill>
                  <a:schemeClr val="tx1"/>
                </a:solidFill>
              </a:defRPr>
            </a:lvl4pPr>
            <a:lvl5pPr marL="1332614" indent="-210416">
              <a:lnSpc>
                <a:spcPts val="1092"/>
              </a:lnSpc>
              <a:spcBef>
                <a:spcPts val="546"/>
              </a:spcBef>
              <a:buClr>
                <a:srgbClr val="064E83"/>
              </a:buClr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2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700" b="1">
                <a:solidFill>
                  <a:srgbClr val="064E83"/>
                </a:solidFill>
              </a:defRPr>
            </a:lvl1pPr>
          </a:lstStyle>
          <a:p>
            <a:pPr defTabSz="356300"/>
            <a:fld id="{E4AB80EA-DB86-D849-B86F-15DAF31F0474}" type="slidenum">
              <a:rPr lang="en-US" smtClean="0"/>
              <a:pPr defTabSz="356300"/>
              <a:t>‹Nr.›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2" y="6308258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defTabSz="356300">
              <a:defRPr/>
            </a:pPr>
            <a:r>
              <a:rPr lang="en-US" sz="700" dirty="0">
                <a:solidFill>
                  <a:prstClr val="white"/>
                </a:solidFill>
              </a:rPr>
              <a:t>October 29, 2014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597" y="6308255"/>
            <a:ext cx="1342721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15479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7" y="188920"/>
            <a:ext cx="3060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46" y="5440404"/>
            <a:ext cx="10943167" cy="898525"/>
          </a:xfrm>
        </p:spPr>
        <p:txBody>
          <a:bodyPr anchorCtr="1"/>
          <a:lstStyle>
            <a:lvl1pPr algn="ctr">
              <a:defRPr sz="27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40382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6DF80-1F39-E040-BDF1-5A46357261E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90659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1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41" y="646047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660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Font typeface="Wingdings" pitchFamily="2" charset="2"/>
              <a:buChar char="n"/>
              <a:defRPr/>
            </a:lvl1pPr>
            <a:lvl2pPr marL="519113" indent="-195263">
              <a:buFont typeface="Wingdings" pitchFamily="2" charset="2"/>
              <a:buChar char="n"/>
              <a:defRPr/>
            </a:lvl2pPr>
            <a:lvl3pPr marL="857250" indent="-171450">
              <a:buFont typeface="Wingdings" pitchFamily="2" charset="2"/>
              <a:buChar char="n"/>
              <a:defRPr/>
            </a:lvl3pPr>
            <a:lvl4pPr marL="1200150" indent="-171450">
              <a:buFont typeface="Wingdings" pitchFamily="2" charset="2"/>
              <a:buChar char="n"/>
              <a:defRPr/>
            </a:lvl4pPr>
            <a:lvl5pPr marL="1543050" indent="-17145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1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41" y="646047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7892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4319" indent="-264319">
              <a:buFont typeface="Wingdings" pitchFamily="2" charset="2"/>
              <a:buChar char=""/>
              <a:defRPr/>
            </a:lvl1pPr>
            <a:lvl2pPr marL="519113" indent="-195263">
              <a:buFont typeface="Wingdings" pitchFamily="2" charset="2"/>
              <a:buChar char=""/>
              <a:defRPr/>
            </a:lvl2pPr>
            <a:lvl3pPr marL="857250" indent="-171450">
              <a:buFont typeface="Wingdings" pitchFamily="2" charset="2"/>
              <a:buChar char=""/>
              <a:defRPr/>
            </a:lvl3pPr>
            <a:lvl4pPr marL="1200150" indent="-171450">
              <a:buFont typeface="Wingdings" pitchFamily="2" charset="2"/>
              <a:buChar char=""/>
              <a:defRPr/>
            </a:lvl4pPr>
            <a:lvl5pPr marL="1543050" indent="-17145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1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41" y="646047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916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1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41" y="646047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0422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53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044769" y="6381750"/>
            <a:ext cx="1003300" cy="476251"/>
          </a:xfrm>
          <a:prstGeom prst="rect">
            <a:avLst/>
          </a:prstGeom>
        </p:spPr>
        <p:txBody>
          <a:bodyPr/>
          <a:lstStyle/>
          <a:p>
            <a:fld id="{EA0F6491-FF58-4B5D-AB2D-B43F69F7F3E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 4"/>
          <p:cNvSpPr txBox="1">
            <a:spLocks/>
          </p:cNvSpPr>
          <p:nvPr userDrawn="1"/>
        </p:nvSpPr>
        <p:spPr>
          <a:xfrm>
            <a:off x="1653418" y="6416675"/>
            <a:ext cx="4946649" cy="2159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de-DE" sz="1050" dirty="0"/>
              <a:t>ICON All </a:t>
            </a:r>
            <a:r>
              <a:rPr lang="de-DE" sz="1050" dirty="0" err="1"/>
              <a:t>Staff</a:t>
            </a:r>
            <a:r>
              <a:rPr lang="de-DE" sz="1050" dirty="0"/>
              <a:t> Meeting 2022</a:t>
            </a:r>
          </a:p>
        </p:txBody>
      </p:sp>
    </p:spTree>
    <p:extLst>
      <p:ext uri="{BB962C8B-B14F-4D97-AF65-F5344CB8AC3E}">
        <p14:creationId xmlns:p14="http://schemas.microsoft.com/office/powerpoint/2010/main" val="34918148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16835"/>
            <a:ext cx="10363200" cy="1470025"/>
          </a:xfrm>
        </p:spPr>
        <p:txBody>
          <a:bodyPr/>
          <a:lstStyle>
            <a:lvl1pPr>
              <a:defRPr sz="4000">
                <a:solidFill>
                  <a:srgbClr val="3E7DB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72607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766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6" y="116633"/>
            <a:ext cx="9592063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70854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6" y="80629"/>
            <a:ext cx="9592063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50806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5" descr="MPIM_SF.pdf">
            <a:extLst>
              <a:ext uri="{FF2B5EF4-FFF2-40B4-BE49-F238E27FC236}">
                <a16:creationId xmlns:a16="http://schemas.microsoft.com/office/drawing/2014/main" id="{132F9EF8-BC03-3948-A606-FCFB12CB2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344806"/>
            <a:ext cx="227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65B6FBBB-7193-E844-9018-D237BC42A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969" y="121921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3798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5" descr="MPIM_SF.pdf">
            <a:extLst>
              <a:ext uri="{FF2B5EF4-FFF2-40B4-BE49-F238E27FC236}">
                <a16:creationId xmlns:a16="http://schemas.microsoft.com/office/drawing/2014/main" id="{DEB9475A-58E4-9A4B-8364-BC2B2441C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3" y="422910"/>
            <a:ext cx="1833033" cy="32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559" y="80629"/>
            <a:ext cx="9170357" cy="562075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66278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05A95-8CB6-F442-AD09-A902209829A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0832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F9D2B6F3-9801-4448-81F6-B24E87837B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969" y="121921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81626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9729B83A-85BA-AC4B-AF38-6174EFB4E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" y="339090"/>
            <a:ext cx="8928100" cy="55399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de-DE" altLang="de-DE" sz="3000">
                <a:solidFill>
                  <a:srgbClr val="FFFFFF"/>
                </a:solidFill>
                <a:latin typeface="Arial Black" pitchFamily="34" charset="0"/>
                <a:ea typeface="ＭＳ Ｐゴシック" pitchFamily="-109" charset="-128"/>
              </a:rPr>
              <a:t>Deutscher Wetterdienst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FC5099AB-F362-2843-8542-A4338E7AE3E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053466"/>
            <a:ext cx="12192000" cy="0"/>
          </a:xfrm>
          <a:prstGeom prst="line">
            <a:avLst/>
          </a:prstGeom>
          <a:noFill/>
          <a:ln w="222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50A5121-5C07-D94E-80F5-8935559788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3" y="188596"/>
            <a:ext cx="2112433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12">
            <a:extLst>
              <a:ext uri="{FF2B5EF4-FFF2-40B4-BE49-F238E27FC236}">
                <a16:creationId xmlns:a16="http://schemas.microsoft.com/office/drawing/2014/main" id="{FFA8E121-1B56-C044-B924-965FF7D1E2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12236" y="1680211"/>
            <a:ext cx="11338061" cy="2827676"/>
            <a:chOff x="668710" y="2874422"/>
            <a:chExt cx="8503744" cy="2828562"/>
          </a:xfrm>
        </p:grpSpPr>
        <p:pic>
          <p:nvPicPr>
            <p:cNvPr id="6" name="Grafik 10">
              <a:extLst>
                <a:ext uri="{FF2B5EF4-FFF2-40B4-BE49-F238E27FC236}">
                  <a16:creationId xmlns:a16="http://schemas.microsoft.com/office/drawing/2014/main" id="{296075F5-87F5-DF4D-A7B3-A820C2495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0683" y="3573777"/>
              <a:ext cx="3017907" cy="1583551"/>
            </a:xfrm>
            <a:prstGeom prst="rect">
              <a:avLst/>
            </a:prstGeom>
            <a:gradFill>
              <a:gsLst>
                <a:gs pos="0">
                  <a:schemeClr val="accent1">
                    <a:shade val="51000"/>
                    <a:satMod val="130000"/>
                  </a:schemeClr>
                </a:gs>
                <a:gs pos="33000">
                  <a:schemeClr val="accent1">
                    <a:shade val="93000"/>
                    <a:satMod val="130000"/>
                  </a:schemeClr>
                </a:gs>
                <a:gs pos="100000">
                  <a:srgbClr val="C00000"/>
                </a:gs>
              </a:gsLst>
              <a:lin ang="13500000" scaled="1"/>
            </a:gradFill>
          </p:spPr>
        </p:pic>
        <p:sp>
          <p:nvSpPr>
            <p:cNvPr id="7" name="Textfeld 11">
              <a:extLst>
                <a:ext uri="{FF2B5EF4-FFF2-40B4-BE49-F238E27FC236}">
                  <a16:creationId xmlns:a16="http://schemas.microsoft.com/office/drawing/2014/main" id="{D0EF2CC4-1463-5A44-A27E-2F07BA2C6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645" y="4860054"/>
              <a:ext cx="3839698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GAS PHASE CHEMISTRY</a:t>
              </a:r>
            </a:p>
          </p:txBody>
        </p:sp>
        <p:sp>
          <p:nvSpPr>
            <p:cNvPr id="8" name="Textfeld 12">
              <a:extLst>
                <a:ext uri="{FF2B5EF4-FFF2-40B4-BE49-F238E27FC236}">
                  <a16:creationId xmlns:a16="http://schemas.microsoft.com/office/drawing/2014/main" id="{2A7A7FE2-61CF-E04A-A959-40997E95BA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063" y="4004442"/>
              <a:ext cx="3382688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DYNAMICS</a:t>
              </a:r>
            </a:p>
          </p:txBody>
        </p:sp>
        <p:sp>
          <p:nvSpPr>
            <p:cNvPr id="9" name="Textfeld 13">
              <a:extLst>
                <a:ext uri="{FF2B5EF4-FFF2-40B4-BE49-F238E27FC236}">
                  <a16:creationId xmlns:a16="http://schemas.microsoft.com/office/drawing/2014/main" id="{53C2AA91-5B92-4847-B94A-01FF7E663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8650" y="3280315"/>
              <a:ext cx="1347804" cy="492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SEA SALT</a:t>
              </a:r>
            </a:p>
          </p:txBody>
        </p:sp>
        <p:sp>
          <p:nvSpPr>
            <p:cNvPr id="10" name="Textfeld 14">
              <a:extLst>
                <a:ext uri="{FF2B5EF4-FFF2-40B4-BE49-F238E27FC236}">
                  <a16:creationId xmlns:a16="http://schemas.microsoft.com/office/drawing/2014/main" id="{C32E0E72-A487-3245-8D85-B07294226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6662" y="3514703"/>
              <a:ext cx="2169106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MINERAL DUST</a:t>
              </a:r>
            </a:p>
          </p:txBody>
        </p:sp>
        <p:sp>
          <p:nvSpPr>
            <p:cNvPr id="11" name="Textfeld 15">
              <a:extLst>
                <a:ext uri="{FF2B5EF4-FFF2-40B4-BE49-F238E27FC236}">
                  <a16:creationId xmlns:a16="http://schemas.microsoft.com/office/drawing/2014/main" id="{2DD63B11-421F-544E-B5C6-6BD6A6AB1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3576" y="4273130"/>
              <a:ext cx="1345592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SULFATE</a:t>
              </a:r>
            </a:p>
          </p:txBody>
        </p:sp>
        <p:sp>
          <p:nvSpPr>
            <p:cNvPr id="12" name="Textfeld 16">
              <a:extLst>
                <a:ext uri="{FF2B5EF4-FFF2-40B4-BE49-F238E27FC236}">
                  <a16:creationId xmlns:a16="http://schemas.microsoft.com/office/drawing/2014/main" id="{3E1E0596-D29F-2A41-911B-63E109BA1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2982" y="3770053"/>
              <a:ext cx="1285911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NITRATE</a:t>
              </a:r>
            </a:p>
          </p:txBody>
        </p:sp>
        <p:sp>
          <p:nvSpPr>
            <p:cNvPr id="13" name="Textfeld 17">
              <a:extLst>
                <a:ext uri="{FF2B5EF4-FFF2-40B4-BE49-F238E27FC236}">
                  <a16:creationId xmlns:a16="http://schemas.microsoft.com/office/drawing/2014/main" id="{5159A773-1DC6-4A43-9CBC-A83C541C40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5668" y="4736191"/>
              <a:ext cx="1529541" cy="492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EMISSIONS</a:t>
              </a:r>
            </a:p>
          </p:txBody>
        </p:sp>
        <p:sp>
          <p:nvSpPr>
            <p:cNvPr id="14" name="Textfeld 18">
              <a:extLst>
                <a:ext uri="{FF2B5EF4-FFF2-40B4-BE49-F238E27FC236}">
                  <a16:creationId xmlns:a16="http://schemas.microsoft.com/office/drawing/2014/main" id="{89AEEFE9-AD03-8745-885C-3C537BF12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624" y="3108811"/>
              <a:ext cx="1438168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CLOUDS</a:t>
              </a:r>
            </a:p>
          </p:txBody>
        </p:sp>
        <p:sp>
          <p:nvSpPr>
            <p:cNvPr id="15" name="Textfeld 19">
              <a:extLst>
                <a:ext uri="{FF2B5EF4-FFF2-40B4-BE49-F238E27FC236}">
                  <a16:creationId xmlns:a16="http://schemas.microsoft.com/office/drawing/2014/main" id="{C2841493-9A0C-8140-BE15-9F568A242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8072" y="5166856"/>
              <a:ext cx="1275860" cy="30787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SULFUR DIOXIDE</a:t>
              </a:r>
            </a:p>
          </p:txBody>
        </p:sp>
        <p:sp>
          <p:nvSpPr>
            <p:cNvPr id="16" name="Textfeld 20">
              <a:extLst>
                <a:ext uri="{FF2B5EF4-FFF2-40B4-BE49-F238E27FC236}">
                  <a16:creationId xmlns:a16="http://schemas.microsoft.com/office/drawing/2014/main" id="{F7AC3DF6-C1C8-A74B-B9FA-81BDB7234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4882" y="4934373"/>
              <a:ext cx="958458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OZONE</a:t>
              </a:r>
            </a:p>
          </p:txBody>
        </p:sp>
        <p:sp>
          <p:nvSpPr>
            <p:cNvPr id="17" name="Textfeld 21">
              <a:extLst>
                <a:ext uri="{FF2B5EF4-FFF2-40B4-BE49-F238E27FC236}">
                  <a16:creationId xmlns:a16="http://schemas.microsoft.com/office/drawing/2014/main" id="{7D8AEFDB-BEBC-EA4F-8B33-0D91C1689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4837" y="4932467"/>
              <a:ext cx="1825303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RADIATION</a:t>
              </a:r>
            </a:p>
          </p:txBody>
        </p:sp>
        <p:sp>
          <p:nvSpPr>
            <p:cNvPr id="18" name="Textfeld 22">
              <a:extLst>
                <a:ext uri="{FF2B5EF4-FFF2-40B4-BE49-F238E27FC236}">
                  <a16:creationId xmlns:a16="http://schemas.microsoft.com/office/drawing/2014/main" id="{7739D581-5C8B-CE41-8F8D-036BF0438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315" y="3131678"/>
              <a:ext cx="1340831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WARM-PHASE</a:t>
              </a:r>
            </a:p>
          </p:txBody>
        </p:sp>
        <p:sp>
          <p:nvSpPr>
            <p:cNvPr id="19" name="Textfeld 23">
              <a:extLst>
                <a:ext uri="{FF2B5EF4-FFF2-40B4-BE49-F238E27FC236}">
                  <a16:creationId xmlns:a16="http://schemas.microsoft.com/office/drawing/2014/main" id="{0B22C663-7FB6-0044-A698-5EEEB98FD8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825" y="3716696"/>
              <a:ext cx="1412920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COLD-PHASE</a:t>
              </a:r>
            </a:p>
          </p:txBody>
        </p:sp>
        <p:sp>
          <p:nvSpPr>
            <p:cNvPr id="20" name="Textfeld 24">
              <a:extLst>
                <a:ext uri="{FF2B5EF4-FFF2-40B4-BE49-F238E27FC236}">
                  <a16:creationId xmlns:a16="http://schemas.microsoft.com/office/drawing/2014/main" id="{68461D77-548A-AE44-BF7A-9094A8E0E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855" y="2996380"/>
              <a:ext cx="1476641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MIXED-PHASE</a:t>
              </a:r>
            </a:p>
          </p:txBody>
        </p:sp>
        <p:sp>
          <p:nvSpPr>
            <p:cNvPr id="21" name="Textfeld 25">
              <a:extLst>
                <a:ext uri="{FF2B5EF4-FFF2-40B4-BE49-F238E27FC236}">
                  <a16:creationId xmlns:a16="http://schemas.microsoft.com/office/drawing/2014/main" id="{B42B436D-76AA-0140-A395-E349434F0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7123" y="5134460"/>
              <a:ext cx="1994823" cy="43102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CARBON DIOXIDE</a:t>
              </a:r>
            </a:p>
          </p:txBody>
        </p:sp>
        <p:sp>
          <p:nvSpPr>
            <p:cNvPr id="22" name="Textfeld 26">
              <a:extLst>
                <a:ext uri="{FF2B5EF4-FFF2-40B4-BE49-F238E27FC236}">
                  <a16:creationId xmlns:a16="http://schemas.microsoft.com/office/drawing/2014/main" id="{3E8C1759-8F0D-C448-9BE6-FABDAA516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3724" y="5210684"/>
              <a:ext cx="1238589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AMMONIUM</a:t>
              </a:r>
            </a:p>
          </p:txBody>
        </p:sp>
        <p:sp>
          <p:nvSpPr>
            <p:cNvPr id="23" name="Textfeld 27">
              <a:extLst>
                <a:ext uri="{FF2B5EF4-FFF2-40B4-BE49-F238E27FC236}">
                  <a16:creationId xmlns:a16="http://schemas.microsoft.com/office/drawing/2014/main" id="{20D5E1D8-E6DA-3540-9F36-36A0F8E7A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523" y="4734285"/>
              <a:ext cx="1284276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HYDROXIDE</a:t>
              </a:r>
            </a:p>
          </p:txBody>
        </p:sp>
        <p:sp>
          <p:nvSpPr>
            <p:cNvPr id="24" name="Textfeld 28">
              <a:extLst>
                <a:ext uri="{FF2B5EF4-FFF2-40B4-BE49-F238E27FC236}">
                  <a16:creationId xmlns:a16="http://schemas.microsoft.com/office/drawing/2014/main" id="{B32AF5CC-4999-4340-A673-EB5E4B3D7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6113" y="4417956"/>
              <a:ext cx="2262932" cy="5233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DIRECT EFFECT</a:t>
              </a:r>
            </a:p>
          </p:txBody>
        </p:sp>
        <p:sp>
          <p:nvSpPr>
            <p:cNvPr id="25" name="Textfeld 29">
              <a:extLst>
                <a:ext uri="{FF2B5EF4-FFF2-40B4-BE49-F238E27FC236}">
                  <a16:creationId xmlns:a16="http://schemas.microsoft.com/office/drawing/2014/main" id="{C953F493-3257-B241-BB6B-8B21EDF7A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318" y="5302153"/>
              <a:ext cx="1574025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NITROGEN OXIDES</a:t>
              </a:r>
            </a:p>
          </p:txBody>
        </p:sp>
        <p:sp>
          <p:nvSpPr>
            <p:cNvPr id="26" name="Textfeld 30">
              <a:extLst>
                <a:ext uri="{FF2B5EF4-FFF2-40B4-BE49-F238E27FC236}">
                  <a16:creationId xmlns:a16="http://schemas.microsoft.com/office/drawing/2014/main" id="{99ECEA33-BA21-A646-A9BD-8779F62FF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6484" y="3558532"/>
              <a:ext cx="1851753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INDIRECT EFFECT</a:t>
              </a:r>
            </a:p>
          </p:txBody>
        </p:sp>
        <p:sp>
          <p:nvSpPr>
            <p:cNvPr id="27" name="Textfeld 31">
              <a:extLst>
                <a:ext uri="{FF2B5EF4-FFF2-40B4-BE49-F238E27FC236}">
                  <a16:creationId xmlns:a16="http://schemas.microsoft.com/office/drawing/2014/main" id="{72716AA3-E445-9E4C-8028-4073E1A27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7538" y="3859616"/>
              <a:ext cx="1545940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SEDIMENTATION</a:t>
              </a:r>
            </a:p>
          </p:txBody>
        </p:sp>
        <p:sp>
          <p:nvSpPr>
            <p:cNvPr id="28" name="Textfeld 32">
              <a:extLst>
                <a:ext uri="{FF2B5EF4-FFF2-40B4-BE49-F238E27FC236}">
                  <a16:creationId xmlns:a16="http://schemas.microsoft.com/office/drawing/2014/main" id="{D915AAB2-5C50-0C46-B2EB-D0B9244F7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0401" y="4294092"/>
              <a:ext cx="1123363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WASHOUT</a:t>
              </a:r>
            </a:p>
          </p:txBody>
        </p:sp>
        <p:sp>
          <p:nvSpPr>
            <p:cNvPr id="29" name="Textfeld 33">
              <a:extLst>
                <a:ext uri="{FF2B5EF4-FFF2-40B4-BE49-F238E27FC236}">
                  <a16:creationId xmlns:a16="http://schemas.microsoft.com/office/drawing/2014/main" id="{AF048DAC-1B3C-9241-A041-2ED18D5287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9096" y="4564687"/>
              <a:ext cx="1176071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DIFFUSION</a:t>
              </a:r>
            </a:p>
          </p:txBody>
        </p:sp>
        <p:sp>
          <p:nvSpPr>
            <p:cNvPr id="30" name="Textfeld 34">
              <a:extLst>
                <a:ext uri="{FF2B5EF4-FFF2-40B4-BE49-F238E27FC236}">
                  <a16:creationId xmlns:a16="http://schemas.microsoft.com/office/drawing/2014/main" id="{186CC4FE-29F4-824F-B541-73296FAC4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6292" y="4273130"/>
              <a:ext cx="2053735" cy="5849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32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TRANSPORT</a:t>
              </a:r>
            </a:p>
          </p:txBody>
        </p:sp>
        <p:sp>
          <p:nvSpPr>
            <p:cNvPr id="31" name="Textfeld 35">
              <a:extLst>
                <a:ext uri="{FF2B5EF4-FFF2-40B4-BE49-F238E27FC236}">
                  <a16:creationId xmlns:a16="http://schemas.microsoft.com/office/drawing/2014/main" id="{D49D4D89-3F07-7042-BCEE-F5379E9B8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779" y="4036836"/>
              <a:ext cx="1422538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CONVECTION</a:t>
              </a:r>
            </a:p>
          </p:txBody>
        </p:sp>
        <p:sp>
          <p:nvSpPr>
            <p:cNvPr id="32" name="Textfeld 36">
              <a:extLst>
                <a:ext uri="{FF2B5EF4-FFF2-40B4-BE49-F238E27FC236}">
                  <a16:creationId xmlns:a16="http://schemas.microsoft.com/office/drawing/2014/main" id="{0F093FC0-5B72-0D4D-885B-5B1528C9A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3427" y="4652345"/>
              <a:ext cx="2173194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AEROSOL OPTICAL DEPTH</a:t>
              </a:r>
            </a:p>
          </p:txBody>
        </p:sp>
        <p:sp>
          <p:nvSpPr>
            <p:cNvPr id="33" name="Textfeld 37">
              <a:extLst>
                <a:ext uri="{FF2B5EF4-FFF2-40B4-BE49-F238E27FC236}">
                  <a16:creationId xmlns:a16="http://schemas.microsoft.com/office/drawing/2014/main" id="{FB6DD64B-990F-1944-B1F4-48DB773A2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466" y="3888200"/>
              <a:ext cx="1188094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INTERACTION</a:t>
              </a:r>
            </a:p>
          </p:txBody>
        </p:sp>
        <p:sp>
          <p:nvSpPr>
            <p:cNvPr id="34" name="Textfeld 38">
              <a:extLst>
                <a:ext uri="{FF2B5EF4-FFF2-40B4-BE49-F238E27FC236}">
                  <a16:creationId xmlns:a16="http://schemas.microsoft.com/office/drawing/2014/main" id="{DB864910-1413-4649-BC0B-8146CA2A2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4392" y="4522764"/>
              <a:ext cx="989717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FEEDBACK</a:t>
              </a:r>
            </a:p>
          </p:txBody>
        </p:sp>
        <p:sp>
          <p:nvSpPr>
            <p:cNvPr id="35" name="Textfeld 39">
              <a:extLst>
                <a:ext uri="{FF2B5EF4-FFF2-40B4-BE49-F238E27FC236}">
                  <a16:creationId xmlns:a16="http://schemas.microsoft.com/office/drawing/2014/main" id="{5BAB9066-D4A3-694C-9230-725E02926B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8161" y="4315053"/>
              <a:ext cx="1504293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ANTHROPOGENIC</a:t>
              </a:r>
            </a:p>
          </p:txBody>
        </p:sp>
        <p:sp>
          <p:nvSpPr>
            <p:cNvPr id="36" name="Textfeld 40">
              <a:extLst>
                <a:ext uri="{FF2B5EF4-FFF2-40B4-BE49-F238E27FC236}">
                  <a16:creationId xmlns:a16="http://schemas.microsoft.com/office/drawing/2014/main" id="{173C379D-2BBD-9641-B96F-6777964E3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3799" y="3747185"/>
              <a:ext cx="1105136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BIOLOGICAL</a:t>
              </a:r>
            </a:p>
          </p:txBody>
        </p:sp>
        <p:sp>
          <p:nvSpPr>
            <p:cNvPr id="37" name="Textfeld 41">
              <a:extLst>
                <a:ext uri="{FF2B5EF4-FFF2-40B4-BE49-F238E27FC236}">
                  <a16:creationId xmlns:a16="http://schemas.microsoft.com/office/drawing/2014/main" id="{E83908B6-E531-B24D-B735-6B310E1DF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0668" y="4200718"/>
              <a:ext cx="1301397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VOLCANIC ASH</a:t>
              </a:r>
            </a:p>
          </p:txBody>
        </p:sp>
        <p:sp>
          <p:nvSpPr>
            <p:cNvPr id="38" name="Textfeld 42">
              <a:extLst>
                <a:ext uri="{FF2B5EF4-FFF2-40B4-BE49-F238E27FC236}">
                  <a16:creationId xmlns:a16="http://schemas.microsoft.com/office/drawing/2014/main" id="{67BEE4E5-39C4-1F4E-9B1F-6E3662CCB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262" y="4637100"/>
              <a:ext cx="1665399" cy="30787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RADIOACTIVE TRACER</a:t>
              </a:r>
            </a:p>
          </p:txBody>
        </p:sp>
        <p:sp>
          <p:nvSpPr>
            <p:cNvPr id="39" name="Textfeld 43">
              <a:extLst>
                <a:ext uri="{FF2B5EF4-FFF2-40B4-BE49-F238E27FC236}">
                  <a16:creationId xmlns:a16="http://schemas.microsoft.com/office/drawing/2014/main" id="{D95490FC-293E-054A-A19A-E2BD02D4F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805" y="4711418"/>
              <a:ext cx="1599129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PHOTOLYSIS</a:t>
              </a:r>
            </a:p>
          </p:txBody>
        </p:sp>
        <p:sp>
          <p:nvSpPr>
            <p:cNvPr id="40" name="Textfeld 44">
              <a:extLst>
                <a:ext uri="{FF2B5EF4-FFF2-40B4-BE49-F238E27FC236}">
                  <a16:creationId xmlns:a16="http://schemas.microsoft.com/office/drawing/2014/main" id="{DB83A083-A795-8445-9A53-704B7866C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3413" y="5225929"/>
              <a:ext cx="1087102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DEPOSITION</a:t>
              </a:r>
            </a:p>
          </p:txBody>
        </p:sp>
        <p:sp>
          <p:nvSpPr>
            <p:cNvPr id="41" name="Textfeld 45">
              <a:extLst>
                <a:ext uri="{FF2B5EF4-FFF2-40B4-BE49-F238E27FC236}">
                  <a16:creationId xmlns:a16="http://schemas.microsoft.com/office/drawing/2014/main" id="{B04EA5FE-AABC-EC4C-9646-B1FD93DD85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710" y="5157327"/>
              <a:ext cx="2475111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VOLATILE ORGANIC CARBONS</a:t>
              </a:r>
            </a:p>
          </p:txBody>
        </p:sp>
        <p:sp>
          <p:nvSpPr>
            <p:cNvPr id="42" name="Textfeld 46">
              <a:extLst>
                <a:ext uri="{FF2B5EF4-FFF2-40B4-BE49-F238E27FC236}">
                  <a16:creationId xmlns:a16="http://schemas.microsoft.com/office/drawing/2014/main" id="{056D0895-439D-2E48-A568-63CDD8ACE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351" y="4437012"/>
              <a:ext cx="942828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TRACER</a:t>
              </a:r>
            </a:p>
          </p:txBody>
        </p:sp>
        <p:sp>
          <p:nvSpPr>
            <p:cNvPr id="43" name="Textfeld 47">
              <a:extLst>
                <a:ext uri="{FF2B5EF4-FFF2-40B4-BE49-F238E27FC236}">
                  <a16:creationId xmlns:a16="http://schemas.microsoft.com/office/drawing/2014/main" id="{ED37528A-FF76-A949-8FD2-17BB95D893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292" y="3122150"/>
              <a:ext cx="1514537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ACTIVATION</a:t>
              </a:r>
            </a:p>
          </p:txBody>
        </p:sp>
        <p:sp>
          <p:nvSpPr>
            <p:cNvPr id="44" name="Textfeld 48">
              <a:extLst>
                <a:ext uri="{FF2B5EF4-FFF2-40B4-BE49-F238E27FC236}">
                  <a16:creationId xmlns:a16="http://schemas.microsoft.com/office/drawing/2014/main" id="{2F2CAC50-5DCB-434D-A549-04A6B4D05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6351" y="3306993"/>
              <a:ext cx="1133366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NUCLEATION</a:t>
              </a:r>
            </a:p>
          </p:txBody>
        </p:sp>
        <p:sp>
          <p:nvSpPr>
            <p:cNvPr id="45" name="Textfeld 49">
              <a:extLst>
                <a:ext uri="{FF2B5EF4-FFF2-40B4-BE49-F238E27FC236}">
                  <a16:creationId xmlns:a16="http://schemas.microsoft.com/office/drawing/2014/main" id="{ACB035CF-EF09-B64D-99D0-22E0074BF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9066" y="3831032"/>
              <a:ext cx="369341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IN</a:t>
              </a:r>
            </a:p>
          </p:txBody>
        </p:sp>
        <p:sp>
          <p:nvSpPr>
            <p:cNvPr id="46" name="Textfeld 50">
              <a:extLst>
                <a:ext uri="{FF2B5EF4-FFF2-40B4-BE49-F238E27FC236}">
                  <a16:creationId xmlns:a16="http://schemas.microsoft.com/office/drawing/2014/main" id="{6BC6F368-DDB5-0049-8307-05A4E7B187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6988" y="3295560"/>
              <a:ext cx="639854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CCN</a:t>
              </a:r>
            </a:p>
          </p:txBody>
        </p:sp>
        <p:sp>
          <p:nvSpPr>
            <p:cNvPr id="47" name="Textfeld 51">
              <a:extLst>
                <a:ext uri="{FF2B5EF4-FFF2-40B4-BE49-F238E27FC236}">
                  <a16:creationId xmlns:a16="http://schemas.microsoft.com/office/drawing/2014/main" id="{D375BB3B-C040-2249-BD81-E066A915F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2523" y="5241174"/>
              <a:ext cx="1612499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AIR QUALITY</a:t>
              </a:r>
            </a:p>
          </p:txBody>
        </p:sp>
        <p:sp>
          <p:nvSpPr>
            <p:cNvPr id="48" name="Textfeld 52">
              <a:extLst>
                <a:ext uri="{FF2B5EF4-FFF2-40B4-BE49-F238E27FC236}">
                  <a16:creationId xmlns:a16="http://schemas.microsoft.com/office/drawing/2014/main" id="{EB67C1E2-B4F1-864F-B77D-D995AAD57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6025" y="3358444"/>
              <a:ext cx="523232" cy="4618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ICE</a:t>
              </a:r>
            </a:p>
          </p:txBody>
        </p:sp>
        <p:sp>
          <p:nvSpPr>
            <p:cNvPr id="49" name="Textfeld 53">
              <a:extLst>
                <a:ext uri="{FF2B5EF4-FFF2-40B4-BE49-F238E27FC236}">
                  <a16:creationId xmlns:a16="http://schemas.microsoft.com/office/drawing/2014/main" id="{DD11DC51-1679-8148-A0AE-B73F7C64E9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5075" y="3013531"/>
              <a:ext cx="1449758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PRECIPITATION</a:t>
              </a:r>
            </a:p>
          </p:txBody>
        </p:sp>
        <p:sp>
          <p:nvSpPr>
            <p:cNvPr id="50" name="Textfeld 54">
              <a:extLst>
                <a:ext uri="{FF2B5EF4-FFF2-40B4-BE49-F238E27FC236}">
                  <a16:creationId xmlns:a16="http://schemas.microsoft.com/office/drawing/2014/main" id="{14E21012-02D7-8748-A85D-73E944EB55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185" y="3419423"/>
              <a:ext cx="750897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WATER</a:t>
              </a:r>
            </a:p>
          </p:txBody>
        </p:sp>
        <p:sp>
          <p:nvSpPr>
            <p:cNvPr id="51" name="Textfeld 55">
              <a:extLst>
                <a:ext uri="{FF2B5EF4-FFF2-40B4-BE49-F238E27FC236}">
                  <a16:creationId xmlns:a16="http://schemas.microsoft.com/office/drawing/2014/main" id="{D03A00DD-1D31-1149-ACF6-EB897C5F3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722" y="2874422"/>
              <a:ext cx="888726" cy="3386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GRAUPEL</a:t>
              </a:r>
            </a:p>
          </p:txBody>
        </p:sp>
        <p:sp>
          <p:nvSpPr>
            <p:cNvPr id="52" name="Textfeld 56">
              <a:extLst>
                <a:ext uri="{FF2B5EF4-FFF2-40B4-BE49-F238E27FC236}">
                  <a16:creationId xmlns:a16="http://schemas.microsoft.com/office/drawing/2014/main" id="{6722E49D-74B3-3D4F-A451-B0269ED9F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143" y="4181661"/>
              <a:ext cx="1331165" cy="3694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18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TURBULENCE</a:t>
              </a:r>
            </a:p>
          </p:txBody>
        </p:sp>
        <p:sp>
          <p:nvSpPr>
            <p:cNvPr id="53" name="Textfeld 57">
              <a:extLst>
                <a:ext uri="{FF2B5EF4-FFF2-40B4-BE49-F238E27FC236}">
                  <a16:creationId xmlns:a16="http://schemas.microsoft.com/office/drawing/2014/main" id="{3A4E5FB9-AD32-AB4F-B89C-3725F7583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1098" y="4770491"/>
              <a:ext cx="847848" cy="49259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6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SOOT</a:t>
              </a:r>
            </a:p>
          </p:txBody>
        </p:sp>
        <p:sp>
          <p:nvSpPr>
            <p:cNvPr id="54" name="Textfeld 58">
              <a:extLst>
                <a:ext uri="{FF2B5EF4-FFF2-40B4-BE49-F238E27FC236}">
                  <a16:creationId xmlns:a16="http://schemas.microsoft.com/office/drawing/2014/main" id="{8F562928-92EA-8A4A-8D1E-DB8E835BB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208" y="4652344"/>
              <a:ext cx="1197712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WILDFIRES</a:t>
              </a:r>
            </a:p>
          </p:txBody>
        </p:sp>
        <p:sp>
          <p:nvSpPr>
            <p:cNvPr id="55" name="Textfeld 59">
              <a:extLst>
                <a:ext uri="{FF2B5EF4-FFF2-40B4-BE49-F238E27FC236}">
                  <a16:creationId xmlns:a16="http://schemas.microsoft.com/office/drawing/2014/main" id="{46920AFF-39C2-D645-9D34-764D1CB0B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125" y="4966768"/>
              <a:ext cx="995385" cy="4618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4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PM10</a:t>
              </a:r>
            </a:p>
          </p:txBody>
        </p:sp>
        <p:sp>
          <p:nvSpPr>
            <p:cNvPr id="56" name="Textfeld 60">
              <a:extLst>
                <a:ext uri="{FF2B5EF4-FFF2-40B4-BE49-F238E27FC236}">
                  <a16:creationId xmlns:a16="http://schemas.microsoft.com/office/drawing/2014/main" id="{EA6B6193-9189-A045-A706-81F098066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0549" y="3358444"/>
              <a:ext cx="693956" cy="40023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de-DE" altLang="de-DE" sz="2000" b="1">
                  <a:solidFill>
                    <a:srgbClr val="000000"/>
                  </a:solidFill>
                  <a:latin typeface="Arabic Typesetting" pitchFamily="66" charset="-78"/>
                  <a:ea typeface="ＭＳ Ｐゴシック" pitchFamily="-109" charset="-128"/>
                  <a:cs typeface="Arabic Typesetting" pitchFamily="66" charset="-78"/>
                </a:rPr>
                <a:t>PM2.5</a:t>
              </a:r>
            </a:p>
          </p:txBody>
        </p:sp>
      </p:grpSp>
      <p:pic>
        <p:nvPicPr>
          <p:cNvPr id="57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3DA1C421-4526-F646-B90F-D8E4FA7C37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5" y="188596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23">
            <a:extLst>
              <a:ext uri="{FF2B5EF4-FFF2-40B4-BE49-F238E27FC236}">
                <a16:creationId xmlns:a16="http://schemas.microsoft.com/office/drawing/2014/main" id="{70E938E0-C146-D946-BB00-081AD51BB38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5969" y="6351270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59" name="Picture 28" descr="Bundesadler_kleiner">
            <a:extLst>
              <a:ext uri="{FF2B5EF4-FFF2-40B4-BE49-F238E27FC236}">
                <a16:creationId xmlns:a16="http://schemas.microsoft.com/office/drawing/2014/main" id="{F87A1F9D-A848-8C41-96EB-556303A00B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6516"/>
            <a:ext cx="594784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08411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AD6004A5-883A-2E48-AD55-24ED2F69F6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818" y="125731"/>
            <a:ext cx="306070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72239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33531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831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63767" y="248486"/>
            <a:ext cx="11137900" cy="480132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3764" y="1425698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27.10.2021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dirty="0"/>
              <a:t>Roland Potthast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117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chmuckbildBildplatzhalter 6"/>
          <p:cNvSpPr>
            <a:spLocks noGrp="1"/>
          </p:cNvSpPr>
          <p:nvPr>
            <p:ph type="pic" idx="21"/>
          </p:nvPr>
        </p:nvSpPr>
        <p:spPr>
          <a:xfrm>
            <a:off x="624416" y="1221318"/>
            <a:ext cx="10943168" cy="480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" name="Titel durch Klicken bearbeite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durch Klicken bearbeiten</a:t>
            </a:r>
          </a:p>
        </p:txBody>
      </p:sp>
      <p:sp>
        <p:nvSpPr>
          <p:cNvPr id="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03934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926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8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2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 Oct.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D3D21-A9CB-3E44-8339-FDCC3C06FBF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29432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01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824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73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94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70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449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304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651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chmuckbildBildplatzhalter 6"/>
          <p:cNvSpPr>
            <a:spLocks noGrp="1"/>
          </p:cNvSpPr>
          <p:nvPr>
            <p:ph type="pic" idx="21"/>
          </p:nvPr>
        </p:nvSpPr>
        <p:spPr>
          <a:xfrm>
            <a:off x="624416" y="1221318"/>
            <a:ext cx="10943168" cy="4800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" name="Titel durch Klicken bearbeite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durch Klicken bearbeiten</a:t>
            </a:r>
          </a:p>
        </p:txBody>
      </p:sp>
      <p:sp>
        <p:nvSpPr>
          <p:cNvPr id="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99951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914400" y="2130433"/>
            <a:ext cx="10363200" cy="1470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828800" y="3886210"/>
            <a:ext cx="8534400" cy="1752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760"/>
              <a:buFont typeface="Arial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584"/>
              <a:buFont typeface="Arial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8"/>
              <a:buFont typeface="Arial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8"/>
              <a:buFont typeface="Arial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056"/>
              <a:buFont typeface="Arial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9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27.10.2021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99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Roland Potthast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72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2.jpeg"/><Relationship Id="rId5" Type="http://schemas.openxmlformats.org/officeDocument/2006/relationships/image" Target="../media/image16.jpeg"/><Relationship Id="rId4" Type="http://schemas.openxmlformats.org/officeDocument/2006/relationships/image" Target="../media/image2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hyperlink" Target="https://www.ptj.de/index.php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image" Target="../media/image16.jpeg"/><Relationship Id="rId4" Type="http://schemas.openxmlformats.org/officeDocument/2006/relationships/image" Target="../media/image11.tiff"/><Relationship Id="rId9" Type="http://schemas.openxmlformats.org/officeDocument/2006/relationships/image" Target="../media/image15.tif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990600"/>
            <a:ext cx="10363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Klicken Sie, um das Titelformat zu bearbeiten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051" y="6578600"/>
            <a:ext cx="3937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J.-P. Schulz: TERRA developments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78600"/>
            <a:ext cx="38608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/>
              <a:t>1 Oct. 2015</a:t>
            </a: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11DDC2-7E14-4B44-8B7C-AAE420B4AFA7}" type="slidenum">
              <a:rPr lang="de-DE" altLang="de-DE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68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3" y="332656"/>
            <a:ext cx="11137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3" y="1124746"/>
            <a:ext cx="11137900" cy="50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325996" y="6351588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>
              <a:solidFill>
                <a:srgbClr val="000000"/>
              </a:solidFill>
            </a:endParaRPr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5604"/>
            <a:ext cx="594784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350">
              <a:solidFill>
                <a:srgbClr val="000000"/>
              </a:solidFill>
            </a:endParaRPr>
          </a:p>
        </p:txBody>
      </p:sp>
      <p:pic>
        <p:nvPicPr>
          <p:cNvPr id="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88920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40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</p:sldLayoutIdLst>
  <p:transition>
    <p:fade/>
  </p:transition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1"/>
          </a:solidFill>
          <a:latin typeface="Arial" charset="0"/>
        </a:defRPr>
      </a:lvl9pPr>
    </p:titleStyle>
    <p:bodyStyle>
      <a:lvl1pPr marL="264319" indent="-264319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19113" indent="-195263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8ADDE5-51FA-4C4C-8B19-5AC6D3FF01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43816"/>
            <a:ext cx="10405533" cy="7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title style</a:t>
            </a:r>
            <a:endParaRPr lang="en-GB" altLang="en-D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D6BE4AB-2CB7-204E-BE04-5ACD93ECEB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  <a:p>
            <a:pPr lvl="4"/>
            <a:r>
              <a:rPr lang="en-US" altLang="en-DE"/>
              <a:t>Fifth level</a:t>
            </a:r>
            <a:endParaRPr lang="en-GB" altLang="en-DE"/>
          </a:p>
        </p:txBody>
      </p:sp>
      <p:sp>
        <p:nvSpPr>
          <p:cNvPr id="1028" name="Line 20">
            <a:extLst>
              <a:ext uri="{FF2B5EF4-FFF2-40B4-BE49-F238E27FC236}">
                <a16:creationId xmlns:a16="http://schemas.microsoft.com/office/drawing/2014/main" id="{CA082F27-8BC3-2E4F-B3C9-94701C5DAB4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19150"/>
            <a:ext cx="12192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029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EAF4881A-B577-ED4B-8F4E-597022A2EE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9" r="-899"/>
          <a:stretch>
            <a:fillRect/>
          </a:stretch>
        </p:blipFill>
        <p:spPr bwMode="auto">
          <a:xfrm>
            <a:off x="11457520" y="116206"/>
            <a:ext cx="527049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06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171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02 אוקטובר 24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6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170" r:id="rId12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28000" y="394871"/>
            <a:ext cx="9158904" cy="767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28001" y="1582637"/>
            <a:ext cx="11135999" cy="452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9183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584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800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8008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656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56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3" name="Google Shape;53;p13"/>
          <p:cNvCxnSpPr/>
          <p:nvPr/>
        </p:nvCxnSpPr>
        <p:spPr>
          <a:xfrm>
            <a:off x="143930" y="6319896"/>
            <a:ext cx="11904143" cy="9931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24000" y="441466"/>
            <a:ext cx="1439557" cy="66696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288000" y="6329827"/>
            <a:ext cx="435157" cy="528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531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3" r:id="rId12"/>
    <p:sldLayoutId id="2147484145" r:id="rId13"/>
    <p:sldLayoutId id="214748416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99">
          <p15:clr>
            <a:srgbClr val="F26B43"/>
          </p15:clr>
        </p15:guide>
        <p15:guide id="2" orient="horz" pos="464">
          <p15:clr>
            <a:srgbClr val="F26B43"/>
          </p15:clr>
        </p15:guide>
        <p15:guide id="3" pos="456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DWD-Logo" descr="Wort-Bild-Marke des Deutschen Wetterdienst. Wetter und Klima aus einer Hand."/>
          <p:cNvPicPr/>
          <p:nvPr/>
        </p:nvPicPr>
        <p:blipFill>
          <a:blip r:embed="rId14"/>
          <a:stretch/>
        </p:blipFill>
        <p:spPr>
          <a:xfrm>
            <a:off x="9850320" y="191880"/>
            <a:ext cx="2146680" cy="572760"/>
          </a:xfrm>
          <a:prstGeom prst="rect">
            <a:avLst/>
          </a:prstGeom>
          <a:ln w="0">
            <a:noFill/>
          </a:ln>
        </p:spPr>
      </p:pic>
      <p:sp>
        <p:nvSpPr>
          <p:cNvPr id="346" name="Inhalt beginnt"/>
          <p:cNvSpPr/>
          <p:nvPr/>
        </p:nvSpPr>
        <p:spPr>
          <a:xfrm>
            <a:off x="191880" y="95976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Inhalt endet"/>
          <p:cNvSpPr/>
          <p:nvPr/>
        </p:nvSpPr>
        <p:spPr>
          <a:xfrm>
            <a:off x="191880" y="621180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8" name="Bundesadler" descr="Bundesadler_kleiner"/>
          <p:cNvPicPr/>
          <p:nvPr/>
        </p:nvPicPr>
        <p:blipFill>
          <a:blip r:embed="rId15"/>
          <a:stretch/>
        </p:blipFill>
        <p:spPr>
          <a:xfrm>
            <a:off x="191880" y="6310080"/>
            <a:ext cx="408960" cy="380880"/>
          </a:xfrm>
          <a:prstGeom prst="rect">
            <a:avLst/>
          </a:prstGeom>
          <a:ln w="0">
            <a:noFill/>
          </a:ln>
        </p:spPr>
      </p:pic>
      <p:pic>
        <p:nvPicPr>
          <p:cNvPr id="349" name="Grafik 3"/>
          <p:cNvPicPr/>
          <p:nvPr/>
        </p:nvPicPr>
        <p:blipFill>
          <a:blip r:embed="rId16"/>
          <a:stretch/>
        </p:blipFill>
        <p:spPr>
          <a:xfrm>
            <a:off x="75240" y="51840"/>
            <a:ext cx="2439360" cy="866160"/>
          </a:xfrm>
          <a:prstGeom prst="rect">
            <a:avLst/>
          </a:prstGeom>
          <a:ln w="0">
            <a:noFill/>
          </a:ln>
        </p:spPr>
      </p:pic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132639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DWD-Logo" descr="Wort-Bild-Marke des Deutschen Wetterdienst. Wetter und Klima aus einer Hand."/>
          <p:cNvPicPr/>
          <p:nvPr/>
        </p:nvPicPr>
        <p:blipFill>
          <a:blip r:embed="rId4"/>
          <a:stretch/>
        </p:blipFill>
        <p:spPr>
          <a:xfrm>
            <a:off x="9850320" y="191880"/>
            <a:ext cx="2146320" cy="572400"/>
          </a:xfrm>
          <a:prstGeom prst="rect">
            <a:avLst/>
          </a:prstGeom>
          <a:ln w="0">
            <a:noFill/>
          </a:ln>
        </p:spPr>
      </p:pic>
      <p:sp>
        <p:nvSpPr>
          <p:cNvPr id="757" name="Inhalt beginnt"/>
          <p:cNvSpPr/>
          <p:nvPr/>
        </p:nvSpPr>
        <p:spPr>
          <a:xfrm>
            <a:off x="191880" y="95976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Inhalt endet"/>
          <p:cNvSpPr/>
          <p:nvPr/>
        </p:nvSpPr>
        <p:spPr>
          <a:xfrm>
            <a:off x="191880" y="621180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9" name="Bundesadler" descr="Bundesadler_kleiner"/>
          <p:cNvPicPr/>
          <p:nvPr/>
        </p:nvPicPr>
        <p:blipFill>
          <a:blip r:embed="rId5"/>
          <a:stretch/>
        </p:blipFill>
        <p:spPr>
          <a:xfrm>
            <a:off x="191880" y="6310080"/>
            <a:ext cx="408600" cy="380520"/>
          </a:xfrm>
          <a:prstGeom prst="rect">
            <a:avLst/>
          </a:prstGeom>
          <a:ln w="0">
            <a:noFill/>
          </a:ln>
        </p:spPr>
      </p:pic>
      <p:pic>
        <p:nvPicPr>
          <p:cNvPr id="760" name="Grafik 3"/>
          <p:cNvPicPr/>
          <p:nvPr/>
        </p:nvPicPr>
        <p:blipFill>
          <a:blip r:embed="rId6"/>
          <a:stretch/>
        </p:blipFill>
        <p:spPr>
          <a:xfrm>
            <a:off x="75240" y="51840"/>
            <a:ext cx="2439000" cy="865800"/>
          </a:xfrm>
          <a:prstGeom prst="rect">
            <a:avLst/>
          </a:prstGeom>
          <a:ln w="0">
            <a:noFill/>
          </a:ln>
        </p:spPr>
      </p:pic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43553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196975"/>
            <a:ext cx="11137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839913"/>
            <a:ext cx="111379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Textmasterformate durch Klicken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325968" y="6351588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5564"/>
            <a:ext cx="594784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4" y="188914"/>
            <a:ext cx="3060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1800"/>
          </a:p>
        </p:txBody>
      </p:sp>
      <p:sp>
        <p:nvSpPr>
          <p:cNvPr id="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1488018" y="6416675"/>
            <a:ext cx="4946649" cy="215900"/>
          </a:xfrm>
          <a:prstGeom prst="rect">
            <a:avLst/>
          </a:prstGeom>
          <a:ln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noProof="0"/>
              <a:t>SINFONY 2017, Offenbach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11044767" y="6381750"/>
            <a:ext cx="1003300" cy="4762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C496A2-5975-4C2B-9DFE-02A2A139E47F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498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6"/>
            <a:ext cx="10405533" cy="7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55" tIns="45495" rIns="90955" bIns="454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en-GB" altLang="de-DE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55" tIns="45495" rIns="90955" bIns="454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GB" altLang="de-DE"/>
          </a:p>
        </p:txBody>
      </p:sp>
      <p:sp>
        <p:nvSpPr>
          <p:cNvPr id="2052" name="Line 20"/>
          <p:cNvSpPr>
            <a:spLocks noChangeShapeType="1"/>
          </p:cNvSpPr>
          <p:nvPr userDrawn="1"/>
        </p:nvSpPr>
        <p:spPr bwMode="auto">
          <a:xfrm>
            <a:off x="0" y="819150"/>
            <a:ext cx="12192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955" tIns="45495" rIns="90955" bIns="4549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205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9" r="-899"/>
          <a:stretch>
            <a:fillRect/>
          </a:stretch>
        </p:blipFill>
        <p:spPr bwMode="auto">
          <a:xfrm>
            <a:off x="11457548" y="116206"/>
            <a:ext cx="527049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39796" y="6280517"/>
            <a:ext cx="2844800" cy="438150"/>
          </a:xfrm>
          <a:prstGeom prst="rect">
            <a:avLst/>
          </a:prstGeom>
        </p:spPr>
        <p:txBody>
          <a:bodyPr vert="horz" lIns="91174" tIns="45597" rIns="91174" bIns="45597" rtlCol="0" anchor="ctr"/>
          <a:lstStyle>
            <a:lvl1pPr algn="r">
              <a:defRPr sz="1200">
                <a:solidFill>
                  <a:srgbClr val="214897"/>
                </a:solidFill>
              </a:defRPr>
            </a:lvl1pPr>
          </a:lstStyle>
          <a:p>
            <a:fld id="{7D0B2920-24E6-4EDF-9F6B-C777C47962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37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1" r:id="rId4"/>
    <p:sldLayoutId id="2147483722" r:id="rId5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48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97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46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95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170" indent="-3411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39190" indent="-2842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2pPr>
      <a:lvl3pPr marL="1137175" indent="-2274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3pPr>
      <a:lvl4pPr marL="1592081" indent="-2274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4pPr>
      <a:lvl5pPr marL="2046965" indent="-2274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5pPr>
      <a:lvl6pPr marL="2501840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716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602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85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76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55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52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508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399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85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163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035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6"/>
            <a:ext cx="10405533" cy="7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052" name="Line 20"/>
          <p:cNvSpPr>
            <a:spLocks noChangeShapeType="1"/>
          </p:cNvSpPr>
          <p:nvPr userDrawn="1"/>
        </p:nvSpPr>
        <p:spPr bwMode="auto">
          <a:xfrm>
            <a:off x="0" y="819150"/>
            <a:ext cx="12192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205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9" r="-899"/>
          <a:stretch>
            <a:fillRect/>
          </a:stretch>
        </p:blipFill>
        <p:spPr bwMode="auto">
          <a:xfrm>
            <a:off x="11457520" y="116206"/>
            <a:ext cx="527049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30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8921840" y="6407752"/>
            <a:ext cx="207070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de-DE" sz="825" dirty="0" err="1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PermaStrom</a:t>
            </a:r>
            <a:endParaRPr lang="en-US" sz="825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307776" y="290648"/>
            <a:ext cx="10972800" cy="63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032" name="Line 23"/>
          <p:cNvSpPr>
            <a:spLocks noChangeShapeType="1"/>
          </p:cNvSpPr>
          <p:nvPr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de-DE" sz="135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1" name="Textfeld 3"/>
          <p:cNvSpPr txBox="1">
            <a:spLocks noChangeArrowheads="1"/>
          </p:cNvSpPr>
          <p:nvPr userDrawn="1"/>
        </p:nvSpPr>
        <p:spPr bwMode="auto">
          <a:xfrm>
            <a:off x="11133830" y="6410917"/>
            <a:ext cx="8188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de-DE" sz="900" dirty="0">
                <a:solidFill>
                  <a:prstClr val="black"/>
                </a:solidFill>
                <a:cs typeface="Arial" pitchFamily="34" charset="0"/>
              </a:rPr>
              <a:t> </a:t>
            </a:r>
            <a:fld id="{006DA066-2D36-4D92-B5B9-1BBDC72F1EC3}" type="slidenum">
              <a:rPr lang="en-US" altLang="de-DE" sz="900" smtClean="0">
                <a:solidFill>
                  <a:prstClr val="black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 typeface="Arial" charset="0"/>
                <a:buNone/>
              </a:pPr>
              <a:t>‹Nr.›</a:t>
            </a:fld>
            <a:endParaRPr lang="en-US" altLang="de-DE" sz="9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04" y="6348463"/>
            <a:ext cx="987133" cy="451295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9508" y="6340854"/>
            <a:ext cx="1658261" cy="44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23"/>
          <p:cNvSpPr>
            <a:spLocks noChangeShapeType="1"/>
          </p:cNvSpPr>
          <p:nvPr userDrawn="1"/>
        </p:nvSpPr>
        <p:spPr bwMode="auto">
          <a:xfrm>
            <a:off x="335360" y="6237312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de-DE" sz="135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5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8637" y="6309320"/>
            <a:ext cx="61089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9733" y="6348463"/>
            <a:ext cx="1512411" cy="41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2">
            <a:hlinkClick r:id="rId7"/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0965" y="6340852"/>
            <a:ext cx="663307" cy="44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7" y="119263"/>
            <a:ext cx="2697480" cy="719328"/>
          </a:xfrm>
          <a:prstGeom prst="rect">
            <a:avLst/>
          </a:prstGeom>
        </p:spPr>
      </p:pic>
      <p:pic>
        <p:nvPicPr>
          <p:cNvPr id="18" name="Picture 28" descr="Bundesadler_kleiner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4" y="6340853"/>
            <a:ext cx="534857" cy="43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Picture2">
            <a:extLst>
              <a:ext uri="{FF2B5EF4-FFF2-40B4-BE49-F238E27FC236}">
                <a16:creationId xmlns:a16="http://schemas.microsoft.com/office/drawing/2014/main" id="{D9C9E721-DEC6-442E-92BA-03FAA1EA960F}"/>
              </a:ext>
            </a:extLst>
          </p:cNvPr>
          <p:cNvPicPr/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778" y="6289818"/>
            <a:ext cx="1106457" cy="671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08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 kern="1200">
          <a:solidFill>
            <a:srgbClr val="2D4B9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Vorlagentextes zu bearbeiten</a:t>
            </a:r>
          </a:p>
          <a:p>
            <a:pPr lvl="1"/>
            <a:r>
              <a:rPr lang="en-GB" altLang="de-DE"/>
              <a:t>Zweite Ebene</a:t>
            </a:r>
          </a:p>
          <a:p>
            <a:pPr lvl="2"/>
            <a:r>
              <a:rPr lang="en-GB" altLang="de-DE"/>
              <a:t>Dritte Ebene</a:t>
            </a:r>
          </a:p>
          <a:p>
            <a:pPr lvl="3"/>
            <a:r>
              <a:rPr lang="en-GB" altLang="de-DE"/>
              <a:t>Vierte Ebene</a:t>
            </a:r>
          </a:p>
          <a:p>
            <a:pPr lvl="4"/>
            <a:r>
              <a:rPr lang="en-GB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79D4F6A-9425-4345-A5DC-FD3E52A717BC}" type="slidenum">
              <a:rPr lang="en-GB" altLang="de-DE"/>
              <a:pPr/>
              <a:t>‹Nr.›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11392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>
            <a:extLst>
              <a:ext uri="{FF2B5EF4-FFF2-40B4-BE49-F238E27FC236}">
                <a16:creationId xmlns:a16="http://schemas.microsoft.com/office/drawing/2014/main" id="{4B652124-00A7-B144-BEBC-86D0528D49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43816"/>
            <a:ext cx="10405533" cy="7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title style</a:t>
            </a:r>
            <a:endParaRPr lang="en-GB" altLang="en-DE"/>
          </a:p>
        </p:txBody>
      </p:sp>
      <p:sp>
        <p:nvSpPr>
          <p:cNvPr id="18435" name="Text Placeholder 2">
            <a:extLst>
              <a:ext uri="{FF2B5EF4-FFF2-40B4-BE49-F238E27FC236}">
                <a16:creationId xmlns:a16="http://schemas.microsoft.com/office/drawing/2014/main" id="{4E539224-86AB-9C4B-9907-9F8E70D8E9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  <a:p>
            <a:pPr lvl="4"/>
            <a:r>
              <a:rPr lang="en-US" altLang="en-DE"/>
              <a:t>Fifth level</a:t>
            </a:r>
            <a:endParaRPr lang="en-GB" altLang="en-DE"/>
          </a:p>
        </p:txBody>
      </p:sp>
      <p:sp>
        <p:nvSpPr>
          <p:cNvPr id="3076" name="Line 20">
            <a:extLst>
              <a:ext uri="{FF2B5EF4-FFF2-40B4-BE49-F238E27FC236}">
                <a16:creationId xmlns:a16="http://schemas.microsoft.com/office/drawing/2014/main" id="{6516E601-6029-1042-8C35-022B523A468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19150"/>
            <a:ext cx="12192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00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8437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05A040CD-C067-BE42-93B9-92071C5FC0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9" r="-899"/>
          <a:stretch>
            <a:fillRect/>
          </a:stretch>
        </p:blipFill>
        <p:spPr bwMode="auto">
          <a:xfrm>
            <a:off x="11457520" y="116206"/>
            <a:ext cx="527049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5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595959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/>
              <a:t>02 אוקטובר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/>
              <a:pPr/>
              <a:t>‹Nr.›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74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6"/>
            <a:ext cx="10405533" cy="77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55" tIns="45495" rIns="90955" bIns="454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en-GB" altLang="de-DE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55" tIns="45495" rIns="90955" bIns="454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GB" altLang="de-DE"/>
          </a:p>
        </p:txBody>
      </p:sp>
      <p:sp>
        <p:nvSpPr>
          <p:cNvPr id="2052" name="Line 20"/>
          <p:cNvSpPr>
            <a:spLocks noChangeShapeType="1"/>
          </p:cNvSpPr>
          <p:nvPr userDrawn="1"/>
        </p:nvSpPr>
        <p:spPr bwMode="auto">
          <a:xfrm>
            <a:off x="0" y="819150"/>
            <a:ext cx="121920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955" tIns="45495" rIns="90955" bIns="4549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800">
              <a:solidFill>
                <a:prstClr val="black"/>
              </a:solidFill>
              <a:latin typeface="Arial" charset="0"/>
              <a:ea typeface="ＭＳ Ｐゴシック" pitchFamily="-101" charset="-128"/>
            </a:endParaRPr>
          </a:p>
        </p:txBody>
      </p:sp>
      <p:pic>
        <p:nvPicPr>
          <p:cNvPr id="205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9" r="-899"/>
          <a:stretch>
            <a:fillRect/>
          </a:stretch>
        </p:blipFill>
        <p:spPr bwMode="auto">
          <a:xfrm>
            <a:off x="11457548" y="116206"/>
            <a:ext cx="527049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39796" y="6280517"/>
            <a:ext cx="2844800" cy="438150"/>
          </a:xfrm>
          <a:prstGeom prst="rect">
            <a:avLst/>
          </a:prstGeom>
        </p:spPr>
        <p:txBody>
          <a:bodyPr vert="horz" lIns="91174" tIns="45597" rIns="91174" bIns="45597" rtlCol="0" anchor="ctr"/>
          <a:lstStyle>
            <a:lvl1pPr algn="r">
              <a:defRPr sz="1200">
                <a:solidFill>
                  <a:srgbClr val="214897"/>
                </a:solidFill>
              </a:defRPr>
            </a:lvl1pPr>
          </a:lstStyle>
          <a:p>
            <a:fld id="{7D0B2920-24E6-4EDF-9F6B-C777C47962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99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2" r:id="rId2"/>
    <p:sldLayoutId id="2147483923" r:id="rId3"/>
    <p:sldLayoutId id="2147483924" r:id="rId4"/>
    <p:sldLayoutId id="2147483925" r:id="rId5"/>
    <p:sldLayoutId id="2147483926" r:id="rId6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595959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595959"/>
          </a:solidFill>
          <a:latin typeface="Calibri" pitchFamily="34" charset="0"/>
          <a:ea typeface="ＭＳ Ｐゴシック" pitchFamily="-1" charset="-128"/>
          <a:cs typeface="ＭＳ Ｐゴシック" pitchFamily="-1" charset="-128"/>
        </a:defRPr>
      </a:lvl5pPr>
      <a:lvl6pPr marL="45487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97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46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195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170" indent="-34117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95959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39190" indent="-2842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2pPr>
      <a:lvl3pPr marL="1137175" indent="-2274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3pPr>
      <a:lvl4pPr marL="1592081" indent="-2274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4pPr>
      <a:lvl5pPr marL="2046965" indent="-22745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+mn-lt"/>
          <a:ea typeface="ＭＳ Ｐゴシック" pitchFamily="-1" charset="-128"/>
          <a:cs typeface="+mn-cs"/>
        </a:defRPr>
      </a:lvl5pPr>
      <a:lvl6pPr marL="2501840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716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602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85" indent="-227451" algn="l" defTabSz="909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76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55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52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508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399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85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163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035" algn="l" defTabSz="909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3.jpeg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12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w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wmf"/><Relationship Id="rId18" Type="http://schemas.openxmlformats.org/officeDocument/2006/relationships/oleObject" Target="../embeddings/oleObject12.bin"/><Relationship Id="rId26" Type="http://schemas.openxmlformats.org/officeDocument/2006/relationships/oleObject" Target="../embeddings/oleObject15.bin"/><Relationship Id="rId39" Type="http://schemas.openxmlformats.org/officeDocument/2006/relationships/image" Target="../media/image72.wmf"/><Relationship Id="rId21" Type="http://schemas.openxmlformats.org/officeDocument/2006/relationships/image" Target="../media/image64.wmf"/><Relationship Id="rId34" Type="http://schemas.openxmlformats.org/officeDocument/2006/relationships/oleObject" Target="../embeddings/oleObject19.bin"/><Relationship Id="rId42" Type="http://schemas.openxmlformats.org/officeDocument/2006/relationships/oleObject" Target="../embeddings/oleObject23.bin"/><Relationship Id="rId47" Type="http://schemas.openxmlformats.org/officeDocument/2006/relationships/image" Target="../media/image76.wmf"/><Relationship Id="rId50" Type="http://schemas.openxmlformats.org/officeDocument/2006/relationships/oleObject" Target="../embeddings/oleObject27.bin"/><Relationship Id="rId55" Type="http://schemas.openxmlformats.org/officeDocument/2006/relationships/oleObject" Target="../embeddings/oleObject29.bin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62.wmf"/><Relationship Id="rId25" Type="http://schemas.openxmlformats.org/officeDocument/2006/relationships/image" Target="../media/image65.wmf"/><Relationship Id="rId33" Type="http://schemas.openxmlformats.org/officeDocument/2006/relationships/image" Target="../media/image69.wmf"/><Relationship Id="rId38" Type="http://schemas.openxmlformats.org/officeDocument/2006/relationships/oleObject" Target="../embeddings/oleObject21.bin"/><Relationship Id="rId46" Type="http://schemas.openxmlformats.org/officeDocument/2006/relationships/oleObject" Target="../embeddings/oleObject25.bin"/><Relationship Id="rId59" Type="http://schemas.openxmlformats.org/officeDocument/2006/relationships/oleObject" Target="../embeddings/oleObject31.bin"/><Relationship Id="rId2" Type="http://schemas.openxmlformats.org/officeDocument/2006/relationships/slideLayout" Target="../slideLayouts/slideLayout126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29" Type="http://schemas.openxmlformats.org/officeDocument/2006/relationships/image" Target="../media/image67.wmf"/><Relationship Id="rId41" Type="http://schemas.openxmlformats.org/officeDocument/2006/relationships/image" Target="../media/image73.wmf"/><Relationship Id="rId54" Type="http://schemas.openxmlformats.org/officeDocument/2006/relationships/image" Target="../media/image79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9.wmf"/><Relationship Id="rId24" Type="http://schemas.openxmlformats.org/officeDocument/2006/relationships/oleObject" Target="../embeddings/oleObject14.bin"/><Relationship Id="rId32" Type="http://schemas.openxmlformats.org/officeDocument/2006/relationships/oleObject" Target="../embeddings/oleObject18.bin"/><Relationship Id="rId37" Type="http://schemas.openxmlformats.org/officeDocument/2006/relationships/image" Target="../media/image71.wmf"/><Relationship Id="rId40" Type="http://schemas.openxmlformats.org/officeDocument/2006/relationships/oleObject" Target="../embeddings/oleObject22.bin"/><Relationship Id="rId45" Type="http://schemas.openxmlformats.org/officeDocument/2006/relationships/image" Target="../media/image75.wmf"/><Relationship Id="rId53" Type="http://schemas.openxmlformats.org/officeDocument/2006/relationships/oleObject" Target="../embeddings/oleObject28.bin"/><Relationship Id="rId58" Type="http://schemas.openxmlformats.org/officeDocument/2006/relationships/image" Target="../media/image81.wmf"/><Relationship Id="rId5" Type="http://schemas.openxmlformats.org/officeDocument/2006/relationships/image" Target="../media/image56.wmf"/><Relationship Id="rId15" Type="http://schemas.openxmlformats.org/officeDocument/2006/relationships/image" Target="../media/image61.wmf"/><Relationship Id="rId23" Type="http://schemas.microsoft.com/office/2007/relationships/hdphoto" Target="../media/hdphoto1.wdp"/><Relationship Id="rId28" Type="http://schemas.openxmlformats.org/officeDocument/2006/relationships/oleObject" Target="../embeddings/oleObject16.bin"/><Relationship Id="rId36" Type="http://schemas.openxmlformats.org/officeDocument/2006/relationships/oleObject" Target="../embeddings/oleObject20.bin"/><Relationship Id="rId49" Type="http://schemas.openxmlformats.org/officeDocument/2006/relationships/image" Target="../media/image77.wmf"/><Relationship Id="rId57" Type="http://schemas.openxmlformats.org/officeDocument/2006/relationships/oleObject" Target="../embeddings/oleObject30.bin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63.wmf"/><Relationship Id="rId31" Type="http://schemas.openxmlformats.org/officeDocument/2006/relationships/image" Target="../media/image68.wmf"/><Relationship Id="rId44" Type="http://schemas.openxmlformats.org/officeDocument/2006/relationships/oleObject" Target="../embeddings/oleObject24.bin"/><Relationship Id="rId52" Type="http://schemas.openxmlformats.org/officeDocument/2006/relationships/hyperlink" Target="https://rmets.onlinelibrary.wiley.com/doi/10.1002/qj.4535" TargetMode="External"/><Relationship Id="rId60" Type="http://schemas.openxmlformats.org/officeDocument/2006/relationships/image" Target="../media/image82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83.png"/><Relationship Id="rId27" Type="http://schemas.openxmlformats.org/officeDocument/2006/relationships/image" Target="../media/image66.wmf"/><Relationship Id="rId30" Type="http://schemas.openxmlformats.org/officeDocument/2006/relationships/oleObject" Target="../embeddings/oleObject17.bin"/><Relationship Id="rId35" Type="http://schemas.openxmlformats.org/officeDocument/2006/relationships/image" Target="../media/image70.wmf"/><Relationship Id="rId43" Type="http://schemas.openxmlformats.org/officeDocument/2006/relationships/image" Target="../media/image74.wmf"/><Relationship Id="rId48" Type="http://schemas.openxmlformats.org/officeDocument/2006/relationships/oleObject" Target="../embeddings/oleObject26.bin"/><Relationship Id="rId56" Type="http://schemas.openxmlformats.org/officeDocument/2006/relationships/image" Target="../media/image80.wmf"/><Relationship Id="rId8" Type="http://schemas.openxmlformats.org/officeDocument/2006/relationships/oleObject" Target="../embeddings/oleObject7.bin"/><Relationship Id="rId51" Type="http://schemas.openxmlformats.org/officeDocument/2006/relationships/image" Target="../media/image78.wmf"/><Relationship Id="rId3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96.wmf"/><Relationship Id="rId26" Type="http://schemas.openxmlformats.org/officeDocument/2006/relationships/image" Target="../media/image100.emf"/><Relationship Id="rId39" Type="http://schemas.openxmlformats.org/officeDocument/2006/relationships/oleObject" Target="../embeddings/oleObject50.bin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40.bin"/><Relationship Id="rId34" Type="http://schemas.openxmlformats.org/officeDocument/2006/relationships/image" Target="../media/image103.wmf"/><Relationship Id="rId42" Type="http://schemas.openxmlformats.org/officeDocument/2006/relationships/image" Target="../media/image107.wmf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93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33" Type="http://schemas.openxmlformats.org/officeDocument/2006/relationships/oleObject" Target="../embeddings/oleObject47.bin"/><Relationship Id="rId38" Type="http://schemas.openxmlformats.org/officeDocument/2006/relationships/image" Target="../media/image105.wmf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95.wmf"/><Relationship Id="rId20" Type="http://schemas.openxmlformats.org/officeDocument/2006/relationships/image" Target="../media/image97.wmf"/><Relationship Id="rId29" Type="http://schemas.openxmlformats.org/officeDocument/2006/relationships/oleObject" Target="../embeddings/oleObject44.bin"/><Relationship Id="rId41" Type="http://schemas.openxmlformats.org/officeDocument/2006/relationships/oleObject" Target="../embeddings/oleObject5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99.wmf"/><Relationship Id="rId32" Type="http://schemas.openxmlformats.org/officeDocument/2006/relationships/image" Target="../media/image102.wmf"/><Relationship Id="rId37" Type="http://schemas.openxmlformats.org/officeDocument/2006/relationships/oleObject" Target="../embeddings/oleObject49.bin"/><Relationship Id="rId40" Type="http://schemas.openxmlformats.org/officeDocument/2006/relationships/image" Target="../media/image106.emf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101.wmf"/><Relationship Id="rId36" Type="http://schemas.openxmlformats.org/officeDocument/2006/relationships/image" Target="../media/image104.wmf"/><Relationship Id="rId10" Type="http://schemas.openxmlformats.org/officeDocument/2006/relationships/image" Target="../media/image92.wmf"/><Relationship Id="rId19" Type="http://schemas.openxmlformats.org/officeDocument/2006/relationships/oleObject" Target="../embeddings/oleObject39.bin"/><Relationship Id="rId31" Type="http://schemas.openxmlformats.org/officeDocument/2006/relationships/oleObject" Target="../embeddings/oleObject46.bin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94.wmf"/><Relationship Id="rId22" Type="http://schemas.openxmlformats.org/officeDocument/2006/relationships/image" Target="../media/image98.emf"/><Relationship Id="rId27" Type="http://schemas.openxmlformats.org/officeDocument/2006/relationships/oleObject" Target="../embeddings/oleObject43.bin"/><Relationship Id="rId30" Type="http://schemas.openxmlformats.org/officeDocument/2006/relationships/oleObject" Target="../embeddings/oleObject45.bin"/><Relationship Id="rId35" Type="http://schemas.openxmlformats.org/officeDocument/2006/relationships/oleObject" Target="../embeddings/oleObject4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112.wmf"/><Relationship Id="rId18" Type="http://schemas.openxmlformats.org/officeDocument/2006/relationships/oleObject" Target="../embeddings/oleObject59.bin"/><Relationship Id="rId3" Type="http://schemas.openxmlformats.org/officeDocument/2006/relationships/image" Target="../media/image23.jpeg"/><Relationship Id="rId21" Type="http://schemas.openxmlformats.org/officeDocument/2006/relationships/image" Target="../media/image116.emf"/><Relationship Id="rId7" Type="http://schemas.openxmlformats.org/officeDocument/2006/relationships/image" Target="../media/image109.e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114.wmf"/><Relationship Id="rId25" Type="http://schemas.openxmlformats.org/officeDocument/2006/relationships/image" Target="../media/image118.wmf"/><Relationship Id="rId2" Type="http://schemas.openxmlformats.org/officeDocument/2006/relationships/slideLayout" Target="../slideLayouts/slideLayout126.xml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111.wmf"/><Relationship Id="rId24" Type="http://schemas.openxmlformats.org/officeDocument/2006/relationships/oleObject" Target="../embeddings/oleObject62.bin"/><Relationship Id="rId5" Type="http://schemas.openxmlformats.org/officeDocument/2006/relationships/image" Target="../media/image108.emf"/><Relationship Id="rId15" Type="http://schemas.openxmlformats.org/officeDocument/2006/relationships/image" Target="../media/image113.wmf"/><Relationship Id="rId23" Type="http://schemas.openxmlformats.org/officeDocument/2006/relationships/image" Target="../media/image117.emf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115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10.wmf"/><Relationship Id="rId14" Type="http://schemas.openxmlformats.org/officeDocument/2006/relationships/oleObject" Target="../embeddings/oleObject57.bin"/><Relationship Id="rId22" Type="http://schemas.openxmlformats.org/officeDocument/2006/relationships/oleObject" Target="../embeddings/oleObject61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131.wmf"/><Relationship Id="rId26" Type="http://schemas.openxmlformats.org/officeDocument/2006/relationships/image" Target="../media/image135.wmf"/><Relationship Id="rId3" Type="http://schemas.openxmlformats.org/officeDocument/2006/relationships/notesSlide" Target="../notesSlides/notesSlide13.xml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128.wmf"/><Relationship Id="rId17" Type="http://schemas.openxmlformats.org/officeDocument/2006/relationships/oleObject" Target="../embeddings/oleObject69.bin"/><Relationship Id="rId25" Type="http://schemas.openxmlformats.org/officeDocument/2006/relationships/oleObject" Target="../embeddings/oleObject73.bin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130.wmf"/><Relationship Id="rId20" Type="http://schemas.openxmlformats.org/officeDocument/2006/relationships/image" Target="../media/image132.wmf"/><Relationship Id="rId29" Type="http://schemas.openxmlformats.org/officeDocument/2006/relationships/oleObject" Target="../embeddings/oleObject75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jpeg"/><Relationship Id="rId11" Type="http://schemas.openxmlformats.org/officeDocument/2006/relationships/oleObject" Target="../embeddings/oleObject66.bin"/><Relationship Id="rId24" Type="http://schemas.openxmlformats.org/officeDocument/2006/relationships/image" Target="../media/image134.wmf"/><Relationship Id="rId5" Type="http://schemas.openxmlformats.org/officeDocument/2006/relationships/image" Target="../media/image125.wmf"/><Relationship Id="rId15" Type="http://schemas.openxmlformats.org/officeDocument/2006/relationships/oleObject" Target="../embeddings/oleObject68.bin"/><Relationship Id="rId23" Type="http://schemas.openxmlformats.org/officeDocument/2006/relationships/oleObject" Target="../embeddings/oleObject72.bin"/><Relationship Id="rId28" Type="http://schemas.openxmlformats.org/officeDocument/2006/relationships/image" Target="../media/image136.emf"/><Relationship Id="rId10" Type="http://schemas.openxmlformats.org/officeDocument/2006/relationships/image" Target="../media/image127.wmf"/><Relationship Id="rId19" Type="http://schemas.openxmlformats.org/officeDocument/2006/relationships/oleObject" Target="../embeddings/oleObject70.bin"/><Relationship Id="rId4" Type="http://schemas.openxmlformats.org/officeDocument/2006/relationships/oleObject" Target="../embeddings/oleObject63.bin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129.wmf"/><Relationship Id="rId22" Type="http://schemas.openxmlformats.org/officeDocument/2006/relationships/image" Target="../media/image133.wmf"/><Relationship Id="rId27" Type="http://schemas.openxmlformats.org/officeDocument/2006/relationships/oleObject" Target="../embeddings/oleObject74.bin"/><Relationship Id="rId30" Type="http://schemas.openxmlformats.org/officeDocument/2006/relationships/image" Target="../media/image1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7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2.png"/><Relationship Id="rId3" Type="http://schemas.openxmlformats.org/officeDocument/2006/relationships/image" Target="../media/image23.jpeg"/><Relationship Id="rId7" Type="http://schemas.openxmlformats.org/officeDocument/2006/relationships/image" Target="../media/image36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gif"/><Relationship Id="rId11" Type="http://schemas.openxmlformats.org/officeDocument/2006/relationships/image" Target="../media/image25.jpeg"/><Relationship Id="rId5" Type="http://schemas.openxmlformats.org/officeDocument/2006/relationships/image" Target="../media/image34.gif"/><Relationship Id="rId10" Type="http://schemas.openxmlformats.org/officeDocument/2006/relationships/image" Target="../media/image39.png"/><Relationship Id="rId4" Type="http://schemas.openxmlformats.org/officeDocument/2006/relationships/image" Target="../media/image1.jpeg"/><Relationship Id="rId9" Type="http://schemas.openxmlformats.org/officeDocument/2006/relationships/image" Target="../media/image38.emf"/><Relationship Id="rId1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2.gif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.jpeg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46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emf"/><Relationship Id="rId5" Type="http://schemas.openxmlformats.org/officeDocument/2006/relationships/image" Target="../media/image23.jpeg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3.jpeg"/><Relationship Id="rId5" Type="http://schemas.openxmlformats.org/officeDocument/2006/relationships/image" Target="../media/image1.jpeg"/><Relationship Id="rId4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>
            <a:extLst>
              <a:ext uri="{FF2B5EF4-FFF2-40B4-BE49-F238E27FC236}">
                <a16:creationId xmlns:a16="http://schemas.microsoft.com/office/drawing/2014/main" id="{7258B0B2-0F93-4ABC-A6F0-7A958E156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9" name="Picture 44" descr="logo">
            <a:extLst>
              <a:ext uri="{FF2B5EF4-FFF2-40B4-BE49-F238E27FC236}">
                <a16:creationId xmlns:a16="http://schemas.microsoft.com/office/drawing/2014/main" id="{4ADE4F54-66F8-419A-A843-65A75478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>
            <a:extLst>
              <a:ext uri="{FF2B5EF4-FFF2-40B4-BE49-F238E27FC236}">
                <a16:creationId xmlns:a16="http://schemas.microsoft.com/office/drawing/2014/main" id="{5896632A-5244-4313-A65B-026A81E0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93ECA91E-72F9-4999-BD34-67E1E2389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4" y="260648"/>
            <a:ext cx="6480472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GB" altLang="de-DE" sz="2800" b="1" dirty="0">
                <a:solidFill>
                  <a:srgbClr val="0070C0"/>
                </a:solidFill>
                <a:latin typeface="Arial" panose="020B0604020202020204" pitchFamily="34" charset="0"/>
              </a:rPr>
              <a:t>Some recent physics developments in COSMO for the ICON model</a:t>
            </a:r>
            <a:endParaRPr lang="de-DE" altLang="de-DE" sz="2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84F4061-A3CD-4235-93F6-B342BFCB8321}"/>
              </a:ext>
            </a:extLst>
          </p:cNvPr>
          <p:cNvSpPr/>
          <p:nvPr/>
        </p:nvSpPr>
        <p:spPr>
          <a:xfrm>
            <a:off x="407368" y="2254696"/>
            <a:ext cx="6502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Actions around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Aerosols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Reactive Trace gases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833FDD8-DEEB-41AE-B7BF-AF8FADA27F0A}"/>
              </a:ext>
            </a:extLst>
          </p:cNvPr>
          <p:cNvSpPr/>
          <p:nvPr/>
        </p:nvSpPr>
        <p:spPr>
          <a:xfrm>
            <a:off x="407368" y="1785295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Ice optical properties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large hydrometeors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for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ecRAD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ICON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0457917-965E-40AA-B387-F75704A17BD7}"/>
              </a:ext>
            </a:extLst>
          </p:cNvPr>
          <p:cNvSpPr/>
          <p:nvPr/>
        </p:nvSpPr>
        <p:spPr>
          <a:xfrm>
            <a:off x="700480" y="2709232"/>
            <a:ext cx="382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Dusty Cirrus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Parameterization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F24237B-7EA0-4145-90A6-2686030761FC}"/>
              </a:ext>
            </a:extLst>
          </p:cNvPr>
          <p:cNvSpPr/>
          <p:nvPr/>
        </p:nvSpPr>
        <p:spPr>
          <a:xfrm>
            <a:off x="407369" y="3290574"/>
            <a:ext cx="5477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Recent extensions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adaptive parameter tuning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9F9A90E-065A-4FBB-8CF2-9D3E9653FECA}"/>
              </a:ext>
            </a:extLst>
          </p:cNvPr>
          <p:cNvSpPr/>
          <p:nvPr/>
        </p:nvSpPr>
        <p:spPr>
          <a:xfrm>
            <a:off x="764628" y="4695357"/>
            <a:ext cx="5048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Related methodological development: 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8A175770-6361-4234-930F-F732FC63272C}"/>
              </a:ext>
            </a:extLst>
          </p:cNvPr>
          <p:cNvSpPr/>
          <p:nvPr/>
        </p:nvSpPr>
        <p:spPr>
          <a:xfrm>
            <a:off x="407368" y="3840467"/>
            <a:ext cx="9513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Problems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high horizontal resolution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 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stable BL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above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complex terrain 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7E1B95DE-08B0-4F0E-BA33-46F9B289B334}"/>
              </a:ext>
            </a:extLst>
          </p:cNvPr>
          <p:cNvSpPr/>
          <p:nvPr/>
        </p:nvSpPr>
        <p:spPr>
          <a:xfrm>
            <a:off x="1060519" y="5116945"/>
            <a:ext cx="7555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Integrating Lower Limits of Diff.-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Coeffs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surface-layer turbulence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into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STIC concept 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8579AD82-5A81-4C2B-902C-1E1F0B7227BF}"/>
              </a:ext>
            </a:extLst>
          </p:cNvPr>
          <p:cNvSpPr/>
          <p:nvPr/>
        </p:nvSpPr>
        <p:spPr>
          <a:xfrm>
            <a:off x="764628" y="4261873"/>
            <a:ext cx="6844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Current,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empirically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based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countermeasures</a:t>
            </a:r>
          </a:p>
        </p:txBody>
      </p:sp>
      <p:sp>
        <p:nvSpPr>
          <p:cNvPr id="16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DE40F4-F9FE-4A6E-8318-8ED12280B5EE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C3032AE6-0B51-4243-8ED5-36990CBC9EF9}"/>
              </a:ext>
            </a:extLst>
          </p:cNvPr>
          <p:cNvSpPr/>
          <p:nvPr/>
        </p:nvSpPr>
        <p:spPr>
          <a:xfrm>
            <a:off x="1060518" y="5723964"/>
            <a:ext cx="5473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More advanced treatment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topographic effects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DCBB722-FDAE-46F0-A044-BC106813D1EB}"/>
              </a:ext>
            </a:extLst>
          </p:cNvPr>
          <p:cNvSpPr/>
          <p:nvPr/>
        </p:nvSpPr>
        <p:spPr>
          <a:xfrm>
            <a:off x="8473775" y="1796435"/>
            <a:ext cx="28936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COSMO-PP CAIIR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ART-component of ICON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DWD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action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276F329-ECD3-4F5E-ADC6-EA65EB512D86}"/>
              </a:ext>
            </a:extLst>
          </p:cNvPr>
          <p:cNvSpPr/>
          <p:nvPr/>
        </p:nvSpPr>
        <p:spPr>
          <a:xfrm>
            <a:off x="8524005" y="3832801"/>
            <a:ext cx="2186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ICON D05;  GLORI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7020606-7967-48FC-914E-870071C1FF54}"/>
              </a:ext>
            </a:extLst>
          </p:cNvPr>
          <p:cNvSpPr/>
          <p:nvPr/>
        </p:nvSpPr>
        <p:spPr>
          <a:xfrm>
            <a:off x="8470616" y="5373216"/>
            <a:ext cx="210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err="1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ConSAT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 – Atm.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10E3CEC-E035-470A-A4D9-025EB7F11423}"/>
              </a:ext>
            </a:extLst>
          </p:cNvPr>
          <p:cNvCxnSpPr/>
          <p:nvPr/>
        </p:nvCxnSpPr>
        <p:spPr>
          <a:xfrm>
            <a:off x="7320136" y="1988840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8DC1231D-7144-4CDC-AC76-D19533D0AED7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4525099" y="1988841"/>
            <a:ext cx="3803149" cy="9050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17A8FCB2-96DE-43EC-8F50-C716D5821B69}"/>
              </a:ext>
            </a:extLst>
          </p:cNvPr>
          <p:cNvSpPr/>
          <p:nvPr/>
        </p:nvSpPr>
        <p:spPr>
          <a:xfrm>
            <a:off x="8517807" y="3264915"/>
            <a:ext cx="2595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DWD action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22E2374-5FCE-4E5D-AA20-2452105B5DEA}"/>
              </a:ext>
            </a:extLst>
          </p:cNvPr>
          <p:cNvCxnSpPr>
            <a:cxnSpLocks/>
          </p:cNvCxnSpPr>
          <p:nvPr/>
        </p:nvCxnSpPr>
        <p:spPr>
          <a:xfrm>
            <a:off x="5730240" y="3477384"/>
            <a:ext cx="2670016" cy="8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3300E8FC-99E0-440B-AE21-2E0677EF95D9}"/>
              </a:ext>
            </a:extLst>
          </p:cNvPr>
          <p:cNvCxnSpPr>
            <a:cxnSpLocks/>
          </p:cNvCxnSpPr>
          <p:nvPr/>
        </p:nvCxnSpPr>
        <p:spPr>
          <a:xfrm>
            <a:off x="5658232" y="4467071"/>
            <a:ext cx="2670016" cy="8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extLst>
              <a:ext uri="{FF2B5EF4-FFF2-40B4-BE49-F238E27FC236}">
                <a16:creationId xmlns:a16="http://schemas.microsoft.com/office/drawing/2014/main" id="{07020606-7967-48FC-914E-870071C1FF54}"/>
              </a:ext>
            </a:extLst>
          </p:cNvPr>
          <p:cNvSpPr/>
          <p:nvPr/>
        </p:nvSpPr>
        <p:spPr>
          <a:xfrm>
            <a:off x="8477733" y="5714269"/>
            <a:ext cx="246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err="1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ConSAT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 – Atm. </a:t>
            </a: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a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nd Action </a:t>
            </a: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a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t </a:t>
            </a:r>
            <a:r>
              <a:rPr lang="en-US" b="1" dirty="0" err="1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Meteo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 Swiss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42D9503-E46C-470B-9BBA-762311CC4E98}"/>
              </a:ext>
            </a:extLst>
          </p:cNvPr>
          <p:cNvCxnSpPr>
            <a:cxnSpLocks/>
          </p:cNvCxnSpPr>
          <p:nvPr/>
        </p:nvCxnSpPr>
        <p:spPr>
          <a:xfrm>
            <a:off x="3797267" y="5589240"/>
            <a:ext cx="445897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300E8FC-99E0-440B-AE21-2E0677EF95D9}"/>
              </a:ext>
            </a:extLst>
          </p:cNvPr>
          <p:cNvCxnSpPr>
            <a:cxnSpLocks/>
          </p:cNvCxnSpPr>
          <p:nvPr/>
        </p:nvCxnSpPr>
        <p:spPr>
          <a:xfrm flipV="1">
            <a:off x="6259526" y="5884813"/>
            <a:ext cx="1996714" cy="4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17A8FCB2-96DE-43EC-8F50-C716D5821B69}"/>
              </a:ext>
            </a:extLst>
          </p:cNvPr>
          <p:cNvSpPr/>
          <p:nvPr/>
        </p:nvSpPr>
        <p:spPr>
          <a:xfrm>
            <a:off x="8541155" y="4297096"/>
            <a:ext cx="2595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DWD action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710E3CEC-E035-470A-A4D9-025EB7F11423}"/>
              </a:ext>
            </a:extLst>
          </p:cNvPr>
          <p:cNvCxnSpPr/>
          <p:nvPr/>
        </p:nvCxnSpPr>
        <p:spPr>
          <a:xfrm flipV="1">
            <a:off x="5658232" y="1988840"/>
            <a:ext cx="2598008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739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31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1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6AD5345-B39E-4385-9879-D4D057CAE06B}"/>
              </a:ext>
            </a:extLst>
          </p:cNvPr>
          <p:cNvSpPr txBox="1"/>
          <p:nvPr/>
        </p:nvSpPr>
        <p:spPr>
          <a:xfrm>
            <a:off x="3244987" y="277647"/>
            <a:ext cx="4636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de-DE" sz="2000" b="1" dirty="0" err="1">
                <a:solidFill>
                  <a:srgbClr val="2D4B9B"/>
                </a:solidFill>
                <a:latin typeface="Arial"/>
              </a:rPr>
              <a:t>Verification</a:t>
            </a:r>
            <a:r>
              <a:rPr lang="de-DE" sz="2000" b="1" dirty="0">
                <a:solidFill>
                  <a:srgbClr val="2D4B9B"/>
                </a:solidFill>
                <a:latin typeface="Arial"/>
              </a:rPr>
              <a:t> </a:t>
            </a:r>
            <a:r>
              <a:rPr lang="de-DE" sz="2000" b="1" dirty="0" err="1">
                <a:solidFill>
                  <a:srgbClr val="2D4B9B"/>
                </a:solidFill>
                <a:latin typeface="Arial"/>
              </a:rPr>
              <a:t>with</a:t>
            </a:r>
            <a:r>
              <a:rPr lang="de-DE" sz="2000" b="1" dirty="0">
                <a:solidFill>
                  <a:srgbClr val="2D4B9B"/>
                </a:solidFill>
                <a:latin typeface="Arial"/>
              </a:rPr>
              <a:t> </a:t>
            </a:r>
            <a:r>
              <a:rPr lang="de-DE" sz="2000" b="1" dirty="0" err="1">
                <a:solidFill>
                  <a:srgbClr val="2D4B9B"/>
                </a:solidFill>
                <a:latin typeface="Arial"/>
              </a:rPr>
              <a:t>glabal</a:t>
            </a:r>
            <a:r>
              <a:rPr lang="de-DE" sz="2000" b="1" dirty="0">
                <a:solidFill>
                  <a:srgbClr val="2D4B9B"/>
                </a:solidFill>
                <a:latin typeface="Arial"/>
              </a:rPr>
              <a:t> ICON (13 km)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CA7ADC0-DC9F-466B-919B-966BA0DFB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1066226"/>
            <a:ext cx="8646724" cy="516512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59F6E531-7BC8-45CF-AF70-09714C93EA01}"/>
              </a:ext>
            </a:extLst>
          </p:cNvPr>
          <p:cNvSpPr/>
          <p:nvPr/>
        </p:nvSpPr>
        <p:spPr>
          <a:xfrm>
            <a:off x="8789744" y="1772816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5D39554-112B-4838-A1FA-AD826F4C07A0}"/>
              </a:ext>
            </a:extLst>
          </p:cNvPr>
          <p:cNvSpPr/>
          <p:nvPr/>
        </p:nvSpPr>
        <p:spPr>
          <a:xfrm>
            <a:off x="9038398" y="2076936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global radiation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D9F7ED6-DF89-46C0-B8BB-A2B0F7A4BD1A}"/>
              </a:ext>
            </a:extLst>
          </p:cNvPr>
          <p:cNvSpPr/>
          <p:nvPr/>
        </p:nvSpPr>
        <p:spPr>
          <a:xfrm>
            <a:off x="9038398" y="2394281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Declined</a:t>
            </a:r>
            <a:r>
              <a:rPr lang="de-D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T2m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4B8DCA6-88E0-4260-9E88-B7C9D2B85FDA}"/>
              </a:ext>
            </a:extLst>
          </p:cNvPr>
          <p:cNvSpPr/>
          <p:nvPr/>
        </p:nvSpPr>
        <p:spPr>
          <a:xfrm>
            <a:off x="8809363" y="2810615"/>
            <a:ext cx="3119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Over-tuning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32DC0104-8BF0-4E30-94A1-B418BC769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424" y="6311369"/>
            <a:ext cx="264374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Jochen </a:t>
            </a: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örstner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(DWD)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4B8DCA6-88E0-4260-9E88-B7C9D2B85FDA}"/>
              </a:ext>
            </a:extLst>
          </p:cNvPr>
          <p:cNvSpPr/>
          <p:nvPr/>
        </p:nvSpPr>
        <p:spPr>
          <a:xfrm>
            <a:off x="9016963" y="3170283"/>
            <a:ext cx="311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 smtClean="0"/>
              <a:t>adapting to current </a:t>
            </a:r>
            <a:r>
              <a:rPr lang="en-GB" sz="1400" b="1" dirty="0" smtClean="0">
                <a:solidFill>
                  <a:srgbClr val="C00000"/>
                </a:solidFill>
              </a:rPr>
              <a:t>opacity-bias</a:t>
            </a:r>
            <a:r>
              <a:rPr lang="en-GB" sz="1400" dirty="0" smtClean="0"/>
              <a:t> </a:t>
            </a:r>
            <a:r>
              <a:rPr lang="en-GB" sz="1400" dirty="0"/>
              <a:t>with </a:t>
            </a:r>
            <a:r>
              <a:rPr lang="en-GB" sz="1400" b="1" dirty="0" err="1"/>
              <a:t>Tegen</a:t>
            </a:r>
            <a:r>
              <a:rPr lang="en-GB" sz="1400" b="1" dirty="0"/>
              <a:t>-climatology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44857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91308724-9FA8-4768-8FC5-21CF50C1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469" y="309212"/>
            <a:ext cx="67479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Empirical Extensions of Physical Parameterizations:</a:t>
            </a:r>
            <a:endParaRPr kumimoji="0" lang="en-GB" altLang="de-DE" sz="2000" b="1" i="0" u="sng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8B0592BD-5448-439A-A6E9-A33283FB5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701938"/>
              </p:ext>
            </p:extLst>
          </p:nvPr>
        </p:nvGraphicFramePr>
        <p:xfrm>
          <a:off x="1088579" y="2456502"/>
          <a:ext cx="100155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74" name="Equation" r:id="rId4" imgW="3340080" imgH="304560" progId="Equation.DSMT4">
                  <p:embed/>
                </p:oleObj>
              </mc:Choice>
              <mc:Fallback>
                <p:oleObj name="Equation" r:id="rId4" imgW="3340080" imgH="30456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8579" y="2456502"/>
                        <a:ext cx="10015537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hteck 36">
            <a:extLst>
              <a:ext uri="{FF2B5EF4-FFF2-40B4-BE49-F238E27FC236}">
                <a16:creationId xmlns:a16="http://schemas.microsoft.com/office/drawing/2014/main" id="{6C3A8ADE-68FF-4063-9327-5BEAAFA30073}"/>
              </a:ext>
            </a:extLst>
          </p:cNvPr>
          <p:cNvSpPr/>
          <p:nvPr/>
        </p:nvSpPr>
        <p:spPr>
          <a:xfrm>
            <a:off x="3503712" y="978576"/>
            <a:ext cx="62646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33CC"/>
                </a:solidFill>
                <a:latin typeface="Calibri"/>
              </a:rPr>
              <a:t>non-confident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model parameters:</a:t>
            </a:r>
          </a:p>
          <a:p>
            <a:pPr marL="620713" indent="-28257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treated as a constants</a:t>
            </a:r>
          </a:p>
          <a:p>
            <a:pPr marL="620713" indent="-282575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turn out to be functions of the</a:t>
            </a:r>
          </a:p>
          <a:p>
            <a:pPr marL="620713"/>
            <a:r>
              <a:rPr lang="en-US" u="sng" dirty="0">
                <a:solidFill>
                  <a:prstClr val="black"/>
                </a:solidFill>
                <a:latin typeface="Calibri"/>
              </a:rPr>
              <a:t>model state</a:t>
            </a:r>
            <a:r>
              <a:rPr lang="en-US" u="sng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u="sng" dirty="0">
                <a:solidFill>
                  <a:prstClr val="black"/>
                </a:solidFill>
                <a:latin typeface="Calibri"/>
              </a:rPr>
              <a:t>(including gradients)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4F9324F-C681-4BFD-8FCF-35B2BB4B8BC2}"/>
              </a:ext>
            </a:extLst>
          </p:cNvPr>
          <p:cNvSpPr/>
          <p:nvPr/>
        </p:nvSpPr>
        <p:spPr>
          <a:xfrm>
            <a:off x="2624898" y="3737673"/>
            <a:ext cx="3481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prstClr val="black"/>
                </a:solidFill>
                <a:latin typeface="Calibri"/>
              </a:rPr>
              <a:t>new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parameters of a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statistical </a:t>
            </a:r>
            <a:r>
              <a:rPr lang="en-US" b="1" dirty="0">
                <a:solidFill>
                  <a:srgbClr val="1B10B0"/>
                </a:solidFill>
                <a:latin typeface="Calibri"/>
              </a:rPr>
              <a:t>hyper-parameterization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45B6A9F-74BC-4F19-9E97-36CD04BBD518}"/>
              </a:ext>
            </a:extLst>
          </p:cNvPr>
          <p:cNvSpPr/>
          <p:nvPr/>
        </p:nvSpPr>
        <p:spPr>
          <a:xfrm>
            <a:off x="335360" y="1511204"/>
            <a:ext cx="2304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any derived variable of a specific SGS process  </a:t>
            </a:r>
            <a:endParaRPr lang="en-US" u="sng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F46CA5AB-0029-48CC-BF9B-B55EBCD18848}"/>
              </a:ext>
            </a:extLst>
          </p:cNvPr>
          <p:cNvCxnSpPr/>
          <p:nvPr/>
        </p:nvCxnSpPr>
        <p:spPr>
          <a:xfrm flipH="1">
            <a:off x="3503712" y="1418965"/>
            <a:ext cx="264059" cy="149455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4736F997-96D5-4308-AC1A-D7281E688C73}"/>
              </a:ext>
            </a:extLst>
          </p:cNvPr>
          <p:cNvCxnSpPr/>
          <p:nvPr/>
        </p:nvCxnSpPr>
        <p:spPr>
          <a:xfrm flipH="1">
            <a:off x="4455406" y="2164374"/>
            <a:ext cx="50774" cy="42350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E669325A-3355-40D1-8494-6DEA7FB372AE}"/>
              </a:ext>
            </a:extLst>
          </p:cNvPr>
          <p:cNvCxnSpPr/>
          <p:nvPr/>
        </p:nvCxnSpPr>
        <p:spPr>
          <a:xfrm flipV="1">
            <a:off x="3503712" y="3308521"/>
            <a:ext cx="139043" cy="536334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43" name="Rechteck 42">
            <a:extLst>
              <a:ext uri="{FF2B5EF4-FFF2-40B4-BE49-F238E27FC236}">
                <a16:creationId xmlns:a16="http://schemas.microsoft.com/office/drawing/2014/main" id="{CDA1724F-8FD0-4137-A374-A30061C33DA4}"/>
              </a:ext>
            </a:extLst>
          </p:cNvPr>
          <p:cNvSpPr/>
          <p:nvPr/>
        </p:nvSpPr>
        <p:spPr>
          <a:xfrm>
            <a:off x="9048328" y="1317256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33CC"/>
                </a:solidFill>
                <a:latin typeface="Calibri"/>
              </a:rPr>
              <a:t>DA-increments</a:t>
            </a:r>
            <a:r>
              <a:rPr lang="en-US" u="sng" dirty="0" smtClean="0">
                <a:solidFill>
                  <a:prstClr val="black"/>
                </a:solidFill>
                <a:latin typeface="Calibri"/>
              </a:rPr>
              <a:t> as an estimate of </a:t>
            </a:r>
            <a:r>
              <a:rPr lang="en-US" b="1" u="sng" dirty="0">
                <a:solidFill>
                  <a:srgbClr val="FF33CC"/>
                </a:solidFill>
                <a:latin typeface="Calibri"/>
              </a:rPr>
              <a:t>model errors</a:t>
            </a:r>
            <a:endParaRPr lang="en-US" b="1" dirty="0">
              <a:solidFill>
                <a:srgbClr val="FF33CC"/>
              </a:solidFill>
              <a:latin typeface="Calibri"/>
            </a:endParaRP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1F37E2F3-7D92-4CFE-9535-194E1798719F}"/>
              </a:ext>
            </a:extLst>
          </p:cNvPr>
          <p:cNvCxnSpPr/>
          <p:nvPr/>
        </p:nvCxnSpPr>
        <p:spPr>
          <a:xfrm flipH="1">
            <a:off x="10056440" y="1711253"/>
            <a:ext cx="360040" cy="122909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C41EF878-FED4-4A36-A636-0AE84A386F14}"/>
              </a:ext>
            </a:extLst>
          </p:cNvPr>
          <p:cNvSpPr/>
          <p:nvPr/>
        </p:nvSpPr>
        <p:spPr>
          <a:xfrm>
            <a:off x="8519114" y="3678966"/>
            <a:ext cx="3591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solidFill>
                  <a:prstClr val="black"/>
                </a:solidFill>
                <a:latin typeface="Calibri"/>
              </a:rPr>
              <a:t>new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parameters of an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alibri"/>
              </a:rPr>
              <a:t>Adaptive Parameter Tuning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523F5548-5CF5-4AFB-BE10-2A2D02BFA457}"/>
              </a:ext>
            </a:extLst>
          </p:cNvPr>
          <p:cNvCxnSpPr/>
          <p:nvPr/>
        </p:nvCxnSpPr>
        <p:spPr>
          <a:xfrm flipV="1">
            <a:off x="9552384" y="3323848"/>
            <a:ext cx="144016" cy="41382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DA3FF9CF-1A27-4CBF-BCEA-75BEDEB85625}"/>
              </a:ext>
            </a:extLst>
          </p:cNvPr>
          <p:cNvSpPr/>
          <p:nvPr/>
        </p:nvSpPr>
        <p:spPr>
          <a:xfrm>
            <a:off x="1107812" y="4405708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Current </a:t>
            </a:r>
            <a:r>
              <a:rPr lang="en-US" dirty="0">
                <a:solidFill>
                  <a:srgbClr val="FF33CC"/>
                </a:solidFill>
                <a:latin typeface="Calibri"/>
              </a:rPr>
              <a:t>incomplete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parameterization function</a:t>
            </a:r>
            <a:endParaRPr lang="en-US" b="1" dirty="0">
              <a:solidFill>
                <a:srgbClr val="1B10B0"/>
              </a:solidFill>
              <a:latin typeface="Calibri"/>
            </a:endParaRPr>
          </a:p>
        </p:txBody>
      </p: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95BA0A9B-52C8-41BC-BB07-82BEF8BEDE0D}"/>
              </a:ext>
            </a:extLst>
          </p:cNvPr>
          <p:cNvCxnSpPr/>
          <p:nvPr/>
        </p:nvCxnSpPr>
        <p:spPr>
          <a:xfrm flipV="1">
            <a:off x="2423592" y="3044159"/>
            <a:ext cx="803921" cy="131389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49" name="Rechteck 48">
            <a:extLst>
              <a:ext uri="{FF2B5EF4-FFF2-40B4-BE49-F238E27FC236}">
                <a16:creationId xmlns:a16="http://schemas.microsoft.com/office/drawing/2014/main" id="{2ADCA17E-9F94-4B28-A4ED-3C5AE5C0A01B}"/>
              </a:ext>
            </a:extLst>
          </p:cNvPr>
          <p:cNvSpPr/>
          <p:nvPr/>
        </p:nvSpPr>
        <p:spPr>
          <a:xfrm>
            <a:off x="5663952" y="4385293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Desired </a:t>
            </a:r>
            <a:r>
              <a:rPr lang="en-US" b="1" dirty="0">
                <a:solidFill>
                  <a:srgbClr val="1B10B0"/>
                </a:solidFill>
                <a:latin typeface="Calibri"/>
              </a:rPr>
              <a:t>complete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parameterization function</a:t>
            </a:r>
            <a:endParaRPr lang="en-US" b="1" dirty="0">
              <a:solidFill>
                <a:srgbClr val="1B10B0"/>
              </a:solidFill>
              <a:latin typeface="Calibri"/>
            </a:endParaRP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2374F391-7608-435F-B8A3-4AE5F17AA47E}"/>
              </a:ext>
            </a:extLst>
          </p:cNvPr>
          <p:cNvCxnSpPr/>
          <p:nvPr/>
        </p:nvCxnSpPr>
        <p:spPr>
          <a:xfrm flipH="1" flipV="1">
            <a:off x="6528048" y="3044159"/>
            <a:ext cx="1" cy="1313892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284B5DBB-FF48-4706-9060-14B828274182}"/>
              </a:ext>
            </a:extLst>
          </p:cNvPr>
          <p:cNvCxnSpPr/>
          <p:nvPr/>
        </p:nvCxnSpPr>
        <p:spPr>
          <a:xfrm>
            <a:off x="1271464" y="2173638"/>
            <a:ext cx="0" cy="428771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52" name="Rechteck 51">
            <a:extLst>
              <a:ext uri="{FF2B5EF4-FFF2-40B4-BE49-F238E27FC236}">
                <a16:creationId xmlns:a16="http://schemas.microsoft.com/office/drawing/2014/main" id="{EA517A0A-94B9-4803-AA30-573E6E6D8EF8}"/>
              </a:ext>
            </a:extLst>
          </p:cNvPr>
          <p:cNvSpPr/>
          <p:nvPr/>
        </p:nvSpPr>
        <p:spPr>
          <a:xfrm>
            <a:off x="335953" y="5157192"/>
            <a:ext cx="6672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u="sng" dirty="0">
                <a:solidFill>
                  <a:srgbClr val="1B10B0"/>
                </a:solidFill>
                <a:latin typeface="Calibri"/>
              </a:rPr>
              <a:t>Expectations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related to                     :</a:t>
            </a:r>
            <a:r>
              <a:rPr lang="en-US" b="1" u="sng" dirty="0">
                <a:solidFill>
                  <a:srgbClr val="1B10B0"/>
                </a:solidFill>
                <a:latin typeface="Calibri"/>
              </a:rPr>
              <a:t>                     </a:t>
            </a:r>
            <a:endParaRPr lang="en-US" b="1" dirty="0">
              <a:solidFill>
                <a:srgbClr val="1B10B0"/>
              </a:solidFill>
              <a:latin typeface="Calibri"/>
            </a:endParaRPr>
          </a:p>
        </p:txBody>
      </p:sp>
      <p:graphicFrame>
        <p:nvGraphicFramePr>
          <p:cNvPr id="53" name="Objekt 52">
            <a:extLst>
              <a:ext uri="{FF2B5EF4-FFF2-40B4-BE49-F238E27FC236}">
                <a16:creationId xmlns:a16="http://schemas.microsoft.com/office/drawing/2014/main" id="{D127CE28-521B-415D-BA95-41B5E77E6A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953764"/>
              </p:ext>
            </p:extLst>
          </p:nvPr>
        </p:nvGraphicFramePr>
        <p:xfrm>
          <a:off x="2948740" y="4988088"/>
          <a:ext cx="975079" cy="62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75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48740" y="4988088"/>
                        <a:ext cx="975079" cy="627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kt 53">
            <a:extLst>
              <a:ext uri="{FF2B5EF4-FFF2-40B4-BE49-F238E27FC236}">
                <a16:creationId xmlns:a16="http://schemas.microsoft.com/office/drawing/2014/main" id="{E7B35420-8501-4504-B4F4-53497DAD1A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015892"/>
              </p:ext>
            </p:extLst>
          </p:nvPr>
        </p:nvGraphicFramePr>
        <p:xfrm>
          <a:off x="3341693" y="5792201"/>
          <a:ext cx="837034" cy="62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76" name="Equation" r:id="rId8" imgW="304560" imgH="228600" progId="Equation.DSMT4">
                  <p:embed/>
                </p:oleObj>
              </mc:Choice>
              <mc:Fallback>
                <p:oleObj name="Equation" r:id="rId8" imgW="304560" imgH="228600" progId="Equation.DSMT4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41693" y="5792201"/>
                        <a:ext cx="837034" cy="62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hteck 54">
            <a:extLst>
              <a:ext uri="{FF2B5EF4-FFF2-40B4-BE49-F238E27FC236}">
                <a16:creationId xmlns:a16="http://schemas.microsoft.com/office/drawing/2014/main" id="{E6278E6C-074D-46BC-83A2-8F35442CEBE5}"/>
              </a:ext>
            </a:extLst>
          </p:cNvPr>
          <p:cNvSpPr/>
          <p:nvPr/>
        </p:nvSpPr>
        <p:spPr>
          <a:xfrm>
            <a:off x="839416" y="594928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It is easier to find than  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!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CE847501-8013-44F4-A367-74A191CFD307}"/>
              </a:ext>
            </a:extLst>
          </p:cNvPr>
          <p:cNvSpPr/>
          <p:nvPr/>
        </p:nvSpPr>
        <p:spPr>
          <a:xfrm>
            <a:off x="562689" y="5600880"/>
            <a:ext cx="6672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It is dependent only on a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few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srgbClr val="1B10B0"/>
                </a:solidFill>
                <a:latin typeface="Calibri"/>
              </a:rPr>
              <a:t>sensitive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components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of full          !</a:t>
            </a:r>
          </a:p>
        </p:txBody>
      </p:sp>
      <p:graphicFrame>
        <p:nvGraphicFramePr>
          <p:cNvPr id="57" name="Objekt 56">
            <a:extLst>
              <a:ext uri="{FF2B5EF4-FFF2-40B4-BE49-F238E27FC236}">
                <a16:creationId xmlns:a16="http://schemas.microsoft.com/office/drawing/2014/main" id="{51B2488B-4C25-48A4-B3D7-50E2C26FB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368864"/>
              </p:ext>
            </p:extLst>
          </p:nvPr>
        </p:nvGraphicFramePr>
        <p:xfrm>
          <a:off x="6374954" y="5517232"/>
          <a:ext cx="52228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77" name="Equation" r:id="rId10" imgW="152280" imgH="164880" progId="Equation.DSMT4">
                  <p:embed/>
                </p:oleObj>
              </mc:Choice>
              <mc:Fallback>
                <p:oleObj name="Equation" r:id="rId10" imgW="152280" imgH="164880" progId="Equation.DSMT4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74954" y="5517232"/>
                        <a:ext cx="522287" cy="56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hteck 29">
            <a:extLst>
              <a:ext uri="{FF2B5EF4-FFF2-40B4-BE49-F238E27FC236}">
                <a16:creationId xmlns:a16="http://schemas.microsoft.com/office/drawing/2014/main" id="{CE847501-8013-44F4-A367-74A191CFD307}"/>
              </a:ext>
            </a:extLst>
          </p:cNvPr>
          <p:cNvSpPr/>
          <p:nvPr/>
        </p:nvSpPr>
        <p:spPr>
          <a:xfrm>
            <a:off x="7702020" y="5358550"/>
            <a:ext cx="3624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Reduces </a:t>
            </a:r>
            <a:r>
              <a:rPr lang="en-US" b="1" u="sng" dirty="0" smtClean="0">
                <a:solidFill>
                  <a:prstClr val="black"/>
                </a:solidFill>
                <a:latin typeface="Calibri"/>
              </a:rPr>
              <a:t>systematic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model error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by some </a:t>
            </a:r>
            <a:r>
              <a:rPr lang="en-US" b="1" dirty="0" smtClean="0">
                <a:solidFill>
                  <a:srgbClr val="1B10B0"/>
                </a:solidFill>
                <a:latin typeface="Calibri"/>
              </a:rPr>
              <a:t>automatic procedure</a:t>
            </a:r>
            <a:endParaRPr lang="en-US" b="1" dirty="0">
              <a:solidFill>
                <a:srgbClr val="1B10B0"/>
              </a:solidFill>
              <a:latin typeface="Calibri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6278E6C-074D-46BC-83A2-8F35442CEBE5}"/>
              </a:ext>
            </a:extLst>
          </p:cNvPr>
          <p:cNvSpPr/>
          <p:nvPr/>
        </p:nvSpPr>
        <p:spPr>
          <a:xfrm>
            <a:off x="7976407" y="6058305"/>
            <a:ext cx="3295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Should be </a:t>
            </a:r>
            <a:r>
              <a:rPr lang="en-US" b="1" dirty="0" smtClean="0">
                <a:solidFill>
                  <a:srgbClr val="008000"/>
                </a:solidFill>
                <a:latin typeface="Calibri"/>
              </a:rPr>
              <a:t>AI-aided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in future 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635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52" grpId="0"/>
      <p:bldP spid="55" grpId="0"/>
      <p:bldP spid="56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47DF577F-FD5C-4891-A818-2C1E60AA1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845" y="306495"/>
            <a:ext cx="84896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Adaptive Parameter Tuning (ADP) by </a:t>
            </a:r>
            <a:r>
              <a:rPr kumimoji="0" lang="en-GB" altLang="de-DE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A1D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Günther</a:t>
            </a:r>
            <a:r>
              <a:rPr kumimoji="0" lang="en-GB" alt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00A1D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de-DE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A1D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Zängl</a:t>
            </a:r>
            <a:r>
              <a:rPr kumimoji="0" lang="en-GB" altLang="de-DE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endParaRPr kumimoji="0" lang="en-GB" altLang="de-DE" sz="2000" b="1" i="0" u="sng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D1CE6D72-4244-4B21-A3F3-B909B7ADDF46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" name="Rectangle 73">
            <a:extLst>
              <a:ext uri="{FF2B5EF4-FFF2-40B4-BE49-F238E27FC236}">
                <a16:creationId xmlns:a16="http://schemas.microsoft.com/office/drawing/2014/main" id="{BE71095E-582D-4E8C-BDBD-F57D5C4E6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379475"/>
            <a:ext cx="1209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78631" lvl="1" indent="-285750" defTabSz="685800" eaLnBrk="0" fontAlgn="base" hangingPunct="0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GB" altLang="de-DE" sz="16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Time-filtered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6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DA-increments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GB" alt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GB" altLang="de-DE" sz="1600" b="1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lowermost model level</a:t>
            </a:r>
          </a:p>
        </p:txBody>
      </p:sp>
      <p:sp>
        <p:nvSpPr>
          <p:cNvPr id="125" name="Rectangle 73">
            <a:extLst>
              <a:ext uri="{FF2B5EF4-FFF2-40B4-BE49-F238E27FC236}">
                <a16:creationId xmlns:a16="http://schemas.microsoft.com/office/drawing/2014/main" id="{AEE6DEF4-2480-4685-BDDC-CDBC90196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76" y="1691345"/>
            <a:ext cx="60522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97669" lvl="1" indent="-204788" defTabSz="685800" eaLnBrk="0" fontAlgn="base" hangingPunct="0">
              <a:spcBef>
                <a:spcPts val="45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measurements        </a:t>
            </a:r>
            <a:r>
              <a:rPr lang="en-GB" alt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alt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de-DE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Rectangle 73">
            <a:extLst>
              <a:ext uri="{FF2B5EF4-FFF2-40B4-BE49-F238E27FC236}">
                <a16:creationId xmlns:a16="http://schemas.microsoft.com/office/drawing/2014/main" id="{D5226B88-77E4-4118-B866-342457C82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89" y="2060848"/>
            <a:ext cx="114666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97669" lvl="1" indent="-204788" defTabSz="685800" eaLnBrk="0" fontAlgn="base" hangingPunct="0">
              <a:spcBef>
                <a:spcPts val="45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Proxies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</a:t>
            </a:r>
            <a:r>
              <a:rPr lang="en-GB" altLang="de-DE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error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 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  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de-DE" sz="16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-amplitude</a:t>
            </a:r>
          </a:p>
        </p:txBody>
      </p:sp>
      <p:graphicFrame>
        <p:nvGraphicFramePr>
          <p:cNvPr id="127" name="Objekt 126">
            <a:extLst>
              <a:ext uri="{FF2B5EF4-FFF2-40B4-BE49-F238E27FC236}">
                <a16:creationId xmlns:a16="http://schemas.microsoft.com/office/drawing/2014/main" id="{528BD286-3565-4A0D-ACDD-BBCEFC5D25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296212"/>
              </p:ext>
            </p:extLst>
          </p:nvPr>
        </p:nvGraphicFramePr>
        <p:xfrm>
          <a:off x="7438607" y="1261711"/>
          <a:ext cx="1500187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3" name="Equation" r:id="rId4" imgW="1104840" imgH="507960" progId="Equation.DSMT4">
                  <p:embed/>
                </p:oleObj>
              </mc:Choice>
              <mc:Fallback>
                <p:oleObj name="Equation" r:id="rId4" imgW="1104840" imgH="507960" progId="Equation.DSMT4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3A149A9E-8178-4AF6-B36B-32D91D472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8607" y="1261711"/>
                        <a:ext cx="1500187" cy="69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kt 127">
            <a:extLst>
              <a:ext uri="{FF2B5EF4-FFF2-40B4-BE49-F238E27FC236}">
                <a16:creationId xmlns:a16="http://schemas.microsoft.com/office/drawing/2014/main" id="{946638BF-32DC-4928-97CD-A18FA7AA9D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611597"/>
              </p:ext>
            </p:extLst>
          </p:nvPr>
        </p:nvGraphicFramePr>
        <p:xfrm>
          <a:off x="5316261" y="2130718"/>
          <a:ext cx="325437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4" name="Equation" r:id="rId6" imgW="241200" imgH="164880" progId="Equation.DSMT4">
                  <p:embed/>
                </p:oleObj>
              </mc:Choice>
              <mc:Fallback>
                <p:oleObj name="Equation" r:id="rId6" imgW="241200" imgH="164880" progId="Equation.DSMT4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6261" y="2130718"/>
                        <a:ext cx="325437" cy="22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kt 128">
            <a:extLst>
              <a:ext uri="{FF2B5EF4-FFF2-40B4-BE49-F238E27FC236}">
                <a16:creationId xmlns:a16="http://schemas.microsoft.com/office/drawing/2014/main" id="{DABDE0DC-4DD4-429B-B8D9-5CA730A85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180474"/>
              </p:ext>
            </p:extLst>
          </p:nvPr>
        </p:nvGraphicFramePr>
        <p:xfrm>
          <a:off x="6551009" y="2130734"/>
          <a:ext cx="337079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5" name="Equation" r:id="rId8" imgW="279360" imgH="164880" progId="Equation.DSMT4">
                  <p:embed/>
                </p:oleObj>
              </mc:Choice>
              <mc:Fallback>
                <p:oleObj name="Equation" r:id="rId8" imgW="279360" imgH="164880" progId="Equation.DSMT4">
                  <p:embed/>
                  <p:pic>
                    <p:nvPicPr>
                      <p:cNvPr id="16" name="Objek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1009" y="2130734"/>
                        <a:ext cx="337079" cy="200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" name="Objekt 129">
            <a:extLst>
              <a:ext uri="{FF2B5EF4-FFF2-40B4-BE49-F238E27FC236}">
                <a16:creationId xmlns:a16="http://schemas.microsoft.com/office/drawing/2014/main" id="{A293BE1C-B4D7-4CDB-84B2-113A2CAC98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4914949"/>
              </p:ext>
            </p:extLst>
          </p:nvPr>
        </p:nvGraphicFramePr>
        <p:xfrm>
          <a:off x="6032053" y="2137068"/>
          <a:ext cx="207963" cy="22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6" name="Equation" r:id="rId10" imgW="152280" imgH="164880" progId="Equation.DSMT4">
                  <p:embed/>
                </p:oleObj>
              </mc:Choice>
              <mc:Fallback>
                <p:oleObj name="Equation" r:id="rId10" imgW="152280" imgH="164880" progId="Equation.DSMT4">
                  <p:embed/>
                  <p:pic>
                    <p:nvPicPr>
                      <p:cNvPr id="17" name="Objekt 1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32053" y="2137068"/>
                        <a:ext cx="207963" cy="223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kt 130">
            <a:extLst>
              <a:ext uri="{FF2B5EF4-FFF2-40B4-BE49-F238E27FC236}">
                <a16:creationId xmlns:a16="http://schemas.microsoft.com/office/drawing/2014/main" id="{1D02DA50-F905-473F-9BB6-7481403265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705391"/>
              </p:ext>
            </p:extLst>
          </p:nvPr>
        </p:nvGraphicFramePr>
        <p:xfrm>
          <a:off x="5309769" y="1456973"/>
          <a:ext cx="181610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7" name="Equation" r:id="rId12" imgW="1600200" imgH="507960" progId="Equation.DSMT4">
                  <p:embed/>
                </p:oleObj>
              </mc:Choice>
              <mc:Fallback>
                <p:oleObj name="Equation" r:id="rId12" imgW="1600200" imgH="507960" progId="Equation.DSMT4">
                  <p:embed/>
                  <p:pic>
                    <p:nvPicPr>
                      <p:cNvPr id="18" name="Objekt 1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309769" y="1456973"/>
                        <a:ext cx="181610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kt 131">
            <a:extLst>
              <a:ext uri="{FF2B5EF4-FFF2-40B4-BE49-F238E27FC236}">
                <a16:creationId xmlns:a16="http://schemas.microsoft.com/office/drawing/2014/main" id="{8EBC5858-5C88-4018-8533-CB80A19F12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48876"/>
              </p:ext>
            </p:extLst>
          </p:nvPr>
        </p:nvGraphicFramePr>
        <p:xfrm>
          <a:off x="7463620" y="2085878"/>
          <a:ext cx="282243" cy="247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8" name="Equation" r:id="rId14" imgW="152280" imgH="164880" progId="Equation.DSMT4">
                  <p:embed/>
                </p:oleObj>
              </mc:Choice>
              <mc:Fallback>
                <p:oleObj name="Equation" r:id="rId14" imgW="152280" imgH="164880" progId="Equation.DSMT4">
                  <p:embed/>
                  <p:pic>
                    <p:nvPicPr>
                      <p:cNvPr id="19" name="Objekt 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463620" y="2085878"/>
                        <a:ext cx="282243" cy="247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Rectangle 73">
            <a:extLst>
              <a:ext uri="{FF2B5EF4-FFF2-40B4-BE49-F238E27FC236}">
                <a16:creationId xmlns:a16="http://schemas.microsoft.com/office/drawing/2014/main" id="{4FE67435-F1B5-470E-8CEA-90E085AFC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70" y="2497571"/>
            <a:ext cx="115963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97669" lvl="1" indent="-204788" defTabSz="685800" eaLnBrk="0" fontAlgn="base" hangingPunct="0">
              <a:spcBef>
                <a:spcPts val="45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predictors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altLang="de-DE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multiplicative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empirical </a:t>
            </a:r>
            <a:r>
              <a:rPr lang="en-GB" altLang="de-DE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correction-factors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altLang="de-DE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GB" alt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non-confident</a:t>
            </a:r>
            <a:r>
              <a:rPr lang="en-GB" alt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de-DE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</a:t>
            </a:r>
          </a:p>
        </p:txBody>
      </p:sp>
      <p:sp>
        <p:nvSpPr>
          <p:cNvPr id="134" name="Rectangle 73">
            <a:extLst>
              <a:ext uri="{FF2B5EF4-FFF2-40B4-BE49-F238E27FC236}">
                <a16:creationId xmlns:a16="http://schemas.microsoft.com/office/drawing/2014/main" id="{BB78FAF5-3E65-4B59-9129-5B29EB4EA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1656" y="2060848"/>
            <a:ext cx="35059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adapting to </a:t>
            </a:r>
            <a:r>
              <a:rPr lang="en-GB" altLang="de-DE" sz="16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condition</a:t>
            </a:r>
          </a:p>
        </p:txBody>
      </p:sp>
      <p:graphicFrame>
        <p:nvGraphicFramePr>
          <p:cNvPr id="135" name="Objekt 134">
            <a:extLst>
              <a:ext uri="{FF2B5EF4-FFF2-40B4-BE49-F238E27FC236}">
                <a16:creationId xmlns:a16="http://schemas.microsoft.com/office/drawing/2014/main" id="{8A0CE09D-25B7-4ECD-96D3-3732BC1F4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332880"/>
              </p:ext>
            </p:extLst>
          </p:nvPr>
        </p:nvGraphicFramePr>
        <p:xfrm>
          <a:off x="7211374" y="2420888"/>
          <a:ext cx="126365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59" name="Equation" r:id="rId16" imgW="761760" imgH="279360" progId="Equation.DSMT4">
                  <p:embed/>
                </p:oleObj>
              </mc:Choice>
              <mc:Fallback>
                <p:oleObj name="Equation" r:id="rId16" imgW="761760" imgH="279360" progId="Equation.DSMT4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211374" y="2420888"/>
                        <a:ext cx="1263650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" name="Objekt 135">
            <a:extLst>
              <a:ext uri="{FF2B5EF4-FFF2-40B4-BE49-F238E27FC236}">
                <a16:creationId xmlns:a16="http://schemas.microsoft.com/office/drawing/2014/main" id="{65AB9232-724F-4808-85C2-B59677B661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810796"/>
              </p:ext>
            </p:extLst>
          </p:nvPr>
        </p:nvGraphicFramePr>
        <p:xfrm>
          <a:off x="4569209" y="1382362"/>
          <a:ext cx="49282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0" name="Equation" r:id="rId18" imgW="304560" imgH="228600" progId="Equation.DSMT4">
                  <p:embed/>
                </p:oleObj>
              </mc:Choice>
              <mc:Fallback>
                <p:oleObj name="Equation" r:id="rId18" imgW="304560" imgH="228600" progId="Equation.DSMT4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69209" y="1382362"/>
                        <a:ext cx="49282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" name="Objekt 136">
            <a:extLst>
              <a:ext uri="{FF2B5EF4-FFF2-40B4-BE49-F238E27FC236}">
                <a16:creationId xmlns:a16="http://schemas.microsoft.com/office/drawing/2014/main" id="{021E1FEB-9B2C-4AF3-B70B-560CE27EDD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490544"/>
              </p:ext>
            </p:extLst>
          </p:nvPr>
        </p:nvGraphicFramePr>
        <p:xfrm>
          <a:off x="3567165" y="1382361"/>
          <a:ext cx="461963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1" name="Equation" r:id="rId20" imgW="266400" imgH="228600" progId="Equation.DSMT4">
                  <p:embed/>
                </p:oleObj>
              </mc:Choice>
              <mc:Fallback>
                <p:oleObj name="Equation" r:id="rId20" imgW="266400" imgH="228600" progId="Equation.DSMT4">
                  <p:embed/>
                  <p:pic>
                    <p:nvPicPr>
                      <p:cNvPr id="25" name="Objekt 2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567165" y="1382361"/>
                        <a:ext cx="461963" cy="39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8" name="Group 8">
            <a:extLst>
              <a:ext uri="{FF2B5EF4-FFF2-40B4-BE49-F238E27FC236}">
                <a16:creationId xmlns:a16="http://schemas.microsoft.com/office/drawing/2014/main" id="{DED4B908-0138-4A57-BF7B-B2D7953F1B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5436" y="2919826"/>
            <a:ext cx="2970361" cy="3255798"/>
            <a:chOff x="567" y="799"/>
            <a:chExt cx="2279" cy="2498"/>
          </a:xfrm>
        </p:grpSpPr>
        <p:sp>
          <p:nvSpPr>
            <p:cNvPr id="139" name="AutoShape 7">
              <a:extLst>
                <a:ext uri="{FF2B5EF4-FFF2-40B4-BE49-F238E27FC236}">
                  <a16:creationId xmlns:a16="http://schemas.microsoft.com/office/drawing/2014/main" id="{1686B455-BBC8-490F-8F61-B7DC6CAD564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67" y="799"/>
              <a:ext cx="2279" cy="2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0" name="Picture 9">
              <a:extLst>
                <a:ext uri="{FF2B5EF4-FFF2-40B4-BE49-F238E27FC236}">
                  <a16:creationId xmlns:a16="http://schemas.microsoft.com/office/drawing/2014/main" id="{BC6D7FD3-1949-426B-BB02-2F147C5E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100000"/>
                      </a14:imgEffect>
                      <a14:imgEffect>
                        <a14:saturation sat="400000"/>
                      </a14:imgEffect>
                      <a14:imgEffect>
                        <a14:brightnessContrast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99"/>
              <a:ext cx="2285" cy="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1" name="Gewinkelter Verbinder 30">
            <a:extLst>
              <a:ext uri="{FF2B5EF4-FFF2-40B4-BE49-F238E27FC236}">
                <a16:creationId xmlns:a16="http://schemas.microsoft.com/office/drawing/2014/main" id="{8DB32EE9-42DD-4A11-951E-A14D22D55C33}"/>
              </a:ext>
            </a:extLst>
          </p:cNvPr>
          <p:cNvCxnSpPr/>
          <p:nvPr/>
        </p:nvCxnSpPr>
        <p:spPr>
          <a:xfrm>
            <a:off x="1430756" y="4504002"/>
            <a:ext cx="2690149" cy="3910"/>
          </a:xfrm>
          <a:prstGeom prst="bentConnector3">
            <a:avLst>
              <a:gd name="adj1" fmla="val 96423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42" name="Gerader Verbinder 141">
            <a:extLst>
              <a:ext uri="{FF2B5EF4-FFF2-40B4-BE49-F238E27FC236}">
                <a16:creationId xmlns:a16="http://schemas.microsoft.com/office/drawing/2014/main" id="{3A819148-B54E-4B65-9F1D-F7BF9EC800C8}"/>
              </a:ext>
            </a:extLst>
          </p:cNvPr>
          <p:cNvCxnSpPr/>
          <p:nvPr/>
        </p:nvCxnSpPr>
        <p:spPr>
          <a:xfrm flipH="1">
            <a:off x="2715777" y="2919826"/>
            <a:ext cx="3911" cy="309634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143" name="Objekt 142">
            <a:extLst>
              <a:ext uri="{FF2B5EF4-FFF2-40B4-BE49-F238E27FC236}">
                <a16:creationId xmlns:a16="http://schemas.microsoft.com/office/drawing/2014/main" id="{54EF2F31-40D0-4A58-A86B-3AE4530DCB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005579"/>
              </p:ext>
            </p:extLst>
          </p:nvPr>
        </p:nvGraphicFramePr>
        <p:xfrm>
          <a:off x="798006" y="4262702"/>
          <a:ext cx="3857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2" name="Equation" r:id="rId24" imgW="203040" imgH="253800" progId="Equation.DSMT4">
                  <p:embed/>
                </p:oleObj>
              </mc:Choice>
              <mc:Fallback>
                <p:oleObj name="Equation" r:id="rId24" imgW="203040" imgH="253800" progId="Equation.DSMT4">
                  <p:embed/>
                  <p:pic>
                    <p:nvPicPr>
                      <p:cNvPr id="35" name="Objekt 34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98006" y="4262702"/>
                        <a:ext cx="385763" cy="48260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" name="Objekt 143">
            <a:extLst>
              <a:ext uri="{FF2B5EF4-FFF2-40B4-BE49-F238E27FC236}">
                <a16:creationId xmlns:a16="http://schemas.microsoft.com/office/drawing/2014/main" id="{A60F339A-6AED-4327-8DCB-2642FBE49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137699"/>
              </p:ext>
            </p:extLst>
          </p:nvPr>
        </p:nvGraphicFramePr>
        <p:xfrm>
          <a:off x="2227263" y="6169563"/>
          <a:ext cx="10842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3" name="Equation" r:id="rId26" imgW="698400" imgH="228600" progId="Equation.DSMT4">
                  <p:embed/>
                </p:oleObj>
              </mc:Choice>
              <mc:Fallback>
                <p:oleObj name="Equation" r:id="rId26" imgW="698400" imgH="228600" progId="Equation.DSMT4">
                  <p:embed/>
                  <p:pic>
                    <p:nvPicPr>
                      <p:cNvPr id="36" name="Objekt 35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227263" y="6169563"/>
                        <a:ext cx="10842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" name="Rectangle 73">
            <a:extLst>
              <a:ext uri="{FF2B5EF4-FFF2-40B4-BE49-F238E27FC236}">
                <a16:creationId xmlns:a16="http://schemas.microsoft.com/office/drawing/2014/main" id="{BA49236A-186D-4ABA-B4E7-058EEE7E5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272" y="3066619"/>
            <a:ext cx="5540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Land-use roughness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SSO blocking tendency</a:t>
            </a:r>
          </a:p>
        </p:txBody>
      </p:sp>
      <p:graphicFrame>
        <p:nvGraphicFramePr>
          <p:cNvPr id="146" name="Objekt 145">
            <a:extLst>
              <a:ext uri="{FF2B5EF4-FFF2-40B4-BE49-F238E27FC236}">
                <a16:creationId xmlns:a16="http://schemas.microsoft.com/office/drawing/2014/main" id="{D55D93D5-82D9-490D-A8B3-9584068EB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735368"/>
              </p:ext>
            </p:extLst>
          </p:nvPr>
        </p:nvGraphicFramePr>
        <p:xfrm>
          <a:off x="11201490" y="3061237"/>
          <a:ext cx="430213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4" name="Equation" r:id="rId28" imgW="279360" imgH="228600" progId="Equation.DSMT4">
                  <p:embed/>
                </p:oleObj>
              </mc:Choice>
              <mc:Fallback>
                <p:oleObj name="Equation" r:id="rId28" imgW="279360" imgH="228600" progId="Equation.DSMT4">
                  <p:embed/>
                  <p:pic>
                    <p:nvPicPr>
                      <p:cNvPr id="38" name="Objekt 37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1201490" y="3061237"/>
                        <a:ext cx="430213" cy="35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Rectangle 73">
            <a:extLst>
              <a:ext uri="{FF2B5EF4-FFF2-40B4-BE49-F238E27FC236}">
                <a16:creationId xmlns:a16="http://schemas.microsoft.com/office/drawing/2014/main" id="{2F8D1394-1ECD-4696-8690-B6304A67D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3313784"/>
            <a:ext cx="69847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evaporation resistances of bare soil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 stomata</a:t>
            </a:r>
          </a:p>
        </p:txBody>
      </p:sp>
      <p:sp>
        <p:nvSpPr>
          <p:cNvPr id="148" name="Rectangle 73">
            <a:extLst>
              <a:ext uri="{FF2B5EF4-FFF2-40B4-BE49-F238E27FC236}">
                <a16:creationId xmlns:a16="http://schemas.microsoft.com/office/drawing/2014/main" id="{65E200F8-2803-4A34-B20A-B433E574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3572835"/>
            <a:ext cx="511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Heat-conductivity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-capacity </a:t>
            </a:r>
          </a:p>
        </p:txBody>
      </p:sp>
      <p:sp>
        <p:nvSpPr>
          <p:cNvPr id="149" name="Rectangle 73">
            <a:extLst>
              <a:ext uri="{FF2B5EF4-FFF2-40B4-BE49-F238E27FC236}">
                <a16:creationId xmlns:a16="http://schemas.microsoft.com/office/drawing/2014/main" id="{80DBA6C0-06B2-402C-949B-B323FD179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272" y="3836754"/>
            <a:ext cx="511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Snow-albedo </a:t>
            </a:r>
          </a:p>
        </p:txBody>
      </p:sp>
      <p:sp>
        <p:nvSpPr>
          <p:cNvPr id="150" name="Rectangle 73">
            <a:extLst>
              <a:ext uri="{FF2B5EF4-FFF2-40B4-BE49-F238E27FC236}">
                <a16:creationId xmlns:a16="http://schemas.microsoft.com/office/drawing/2014/main" id="{E29F248D-9608-473C-94C7-3FD6CDC30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7272" y="4110841"/>
            <a:ext cx="511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diffusion coefficient</a:t>
            </a:r>
          </a:p>
        </p:txBody>
      </p:sp>
      <p:graphicFrame>
        <p:nvGraphicFramePr>
          <p:cNvPr id="151" name="Objekt 150">
            <a:extLst>
              <a:ext uri="{FF2B5EF4-FFF2-40B4-BE49-F238E27FC236}">
                <a16:creationId xmlns:a16="http://schemas.microsoft.com/office/drawing/2014/main" id="{65258233-7E9C-4D66-A235-39F3BF9BAE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561708"/>
              </p:ext>
            </p:extLst>
          </p:nvPr>
        </p:nvGraphicFramePr>
        <p:xfrm>
          <a:off x="11195278" y="3572836"/>
          <a:ext cx="490775" cy="38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5" name="Equation" r:id="rId30" imgW="291960" imgH="228600" progId="Equation.DSMT4">
                  <p:embed/>
                </p:oleObj>
              </mc:Choice>
              <mc:Fallback>
                <p:oleObj name="Equation" r:id="rId30" imgW="291960" imgH="228600" progId="Equation.DSMT4">
                  <p:embed/>
                  <p:pic>
                    <p:nvPicPr>
                      <p:cNvPr id="43" name="Objekt 42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1195278" y="3572836"/>
                        <a:ext cx="490775" cy="383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kt 151">
            <a:extLst>
              <a:ext uri="{FF2B5EF4-FFF2-40B4-BE49-F238E27FC236}">
                <a16:creationId xmlns:a16="http://schemas.microsoft.com/office/drawing/2014/main" id="{E399FC01-4672-4E52-B612-D41102D5DE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718582"/>
              </p:ext>
            </p:extLst>
          </p:nvPr>
        </p:nvGraphicFramePr>
        <p:xfrm>
          <a:off x="11195278" y="3836754"/>
          <a:ext cx="4778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6" name="Equation" r:id="rId32" imgW="291960" imgH="228600" progId="Equation.DSMT4">
                  <p:embed/>
                </p:oleObj>
              </mc:Choice>
              <mc:Fallback>
                <p:oleObj name="Equation" r:id="rId32" imgW="291960" imgH="228600" progId="Equation.DSMT4">
                  <p:embed/>
                  <p:pic>
                    <p:nvPicPr>
                      <p:cNvPr id="44" name="Objekt 43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1195278" y="3836754"/>
                        <a:ext cx="477837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kt 152">
            <a:extLst>
              <a:ext uri="{FF2B5EF4-FFF2-40B4-BE49-F238E27FC236}">
                <a16:creationId xmlns:a16="http://schemas.microsoft.com/office/drawing/2014/main" id="{19C7CD12-4C5B-4D5E-A3F1-1095BC2CAD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092488"/>
              </p:ext>
            </p:extLst>
          </p:nvPr>
        </p:nvGraphicFramePr>
        <p:xfrm>
          <a:off x="11195278" y="4110841"/>
          <a:ext cx="62865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7" name="Equation" r:id="rId34" imgW="368280" imgH="241200" progId="Equation.DSMT4">
                  <p:embed/>
                </p:oleObj>
              </mc:Choice>
              <mc:Fallback>
                <p:oleObj name="Equation" r:id="rId34" imgW="368280" imgH="241200" progId="Equation.DSMT4">
                  <p:embed/>
                  <p:pic>
                    <p:nvPicPr>
                      <p:cNvPr id="45" name="Objekt 44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1195278" y="4110841"/>
                        <a:ext cx="628650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kt 153">
            <a:extLst>
              <a:ext uri="{FF2B5EF4-FFF2-40B4-BE49-F238E27FC236}">
                <a16:creationId xmlns:a16="http://schemas.microsoft.com/office/drawing/2014/main" id="{6EC90F1C-FDD6-429C-A919-00ABB35D0A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970765"/>
              </p:ext>
            </p:extLst>
          </p:nvPr>
        </p:nvGraphicFramePr>
        <p:xfrm>
          <a:off x="11174413" y="3284803"/>
          <a:ext cx="72707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8" name="Equation" r:id="rId36" imgW="444240" imgH="241200" progId="Equation.DSMT4">
                  <p:embed/>
                </p:oleObj>
              </mc:Choice>
              <mc:Fallback>
                <p:oleObj name="Equation" r:id="rId36" imgW="444240" imgH="241200" progId="Equation.DSMT4">
                  <p:embed/>
                  <p:pic>
                    <p:nvPicPr>
                      <p:cNvPr id="46" name="Objekt 45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1174413" y="3284803"/>
                        <a:ext cx="727075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5" name="Objekt 154">
            <a:extLst>
              <a:ext uri="{FF2B5EF4-FFF2-40B4-BE49-F238E27FC236}">
                <a16:creationId xmlns:a16="http://schemas.microsoft.com/office/drawing/2014/main" id="{01C362E5-175A-4B8C-9750-8F1842EAB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30728"/>
              </p:ext>
            </p:extLst>
          </p:nvPr>
        </p:nvGraphicFramePr>
        <p:xfrm>
          <a:off x="11352584" y="2513788"/>
          <a:ext cx="243633" cy="384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69" name="Equation" r:id="rId38" imgW="152280" imgH="241200" progId="Equation.DSMT4">
                  <p:embed/>
                </p:oleObj>
              </mc:Choice>
              <mc:Fallback>
                <p:oleObj name="Equation" r:id="rId38" imgW="152280" imgH="241200" progId="Equation.DSMT4">
                  <p:embed/>
                  <p:pic>
                    <p:nvPicPr>
                      <p:cNvPr id="47" name="Objekt 46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1352584" y="2513788"/>
                        <a:ext cx="243633" cy="384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" name="Objekt 155">
            <a:extLst>
              <a:ext uri="{FF2B5EF4-FFF2-40B4-BE49-F238E27FC236}">
                <a16:creationId xmlns:a16="http://schemas.microsoft.com/office/drawing/2014/main" id="{8D7C1D9C-D2F5-4423-89FC-8FA486350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828640"/>
              </p:ext>
            </p:extLst>
          </p:nvPr>
        </p:nvGraphicFramePr>
        <p:xfrm>
          <a:off x="4258247" y="3080557"/>
          <a:ext cx="310257" cy="328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0" name="Equation" r:id="rId40" imgW="215640" imgH="228600" progId="Equation.DSMT4">
                  <p:embed/>
                </p:oleObj>
              </mc:Choice>
              <mc:Fallback>
                <p:oleObj name="Equation" r:id="rId40" imgW="215640" imgH="228600" progId="Equation.DSMT4">
                  <p:embed/>
                  <p:pic>
                    <p:nvPicPr>
                      <p:cNvPr id="48" name="Objekt 47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4258247" y="3080557"/>
                        <a:ext cx="310257" cy="328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7" name="Objekt 156">
            <a:extLst>
              <a:ext uri="{FF2B5EF4-FFF2-40B4-BE49-F238E27FC236}">
                <a16:creationId xmlns:a16="http://schemas.microsoft.com/office/drawing/2014/main" id="{6E9AEC45-420F-4874-8C61-3EDDEB2A6C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824370"/>
              </p:ext>
            </p:extLst>
          </p:nvPr>
        </p:nvGraphicFramePr>
        <p:xfrm>
          <a:off x="4260911" y="3320583"/>
          <a:ext cx="342169" cy="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1" name="Equation" r:id="rId42" imgW="241200" imgH="228600" progId="Equation.DSMT4">
                  <p:embed/>
                </p:oleObj>
              </mc:Choice>
              <mc:Fallback>
                <p:oleObj name="Equation" r:id="rId42" imgW="241200" imgH="228600" progId="Equation.DSMT4">
                  <p:embed/>
                  <p:pic>
                    <p:nvPicPr>
                      <p:cNvPr id="49" name="Objekt 48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4260911" y="3320583"/>
                        <a:ext cx="342169" cy="324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" name="Objekt 157">
            <a:extLst>
              <a:ext uri="{FF2B5EF4-FFF2-40B4-BE49-F238E27FC236}">
                <a16:creationId xmlns:a16="http://schemas.microsoft.com/office/drawing/2014/main" id="{4E7C49E8-2866-4755-9783-026D0A10A5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326937"/>
              </p:ext>
            </p:extLst>
          </p:nvPr>
        </p:nvGraphicFramePr>
        <p:xfrm>
          <a:off x="4259672" y="3591332"/>
          <a:ext cx="324160" cy="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2" name="Equation" r:id="rId44" imgW="228600" imgH="228600" progId="Equation.DSMT4">
                  <p:embed/>
                </p:oleObj>
              </mc:Choice>
              <mc:Fallback>
                <p:oleObj name="Equation" r:id="rId44" imgW="228600" imgH="228600" progId="Equation.DSMT4">
                  <p:embed/>
                  <p:pic>
                    <p:nvPicPr>
                      <p:cNvPr id="50" name="Objekt 49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4259672" y="3591332"/>
                        <a:ext cx="324160" cy="324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" name="Objekt 158">
            <a:extLst>
              <a:ext uri="{FF2B5EF4-FFF2-40B4-BE49-F238E27FC236}">
                <a16:creationId xmlns:a16="http://schemas.microsoft.com/office/drawing/2014/main" id="{53F2733F-EFB7-44E3-BEAF-4242E61FC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644758"/>
              </p:ext>
            </p:extLst>
          </p:nvPr>
        </p:nvGraphicFramePr>
        <p:xfrm>
          <a:off x="4241663" y="3853752"/>
          <a:ext cx="342169" cy="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3" name="Equation" r:id="rId46" imgW="241200" imgH="228600" progId="Equation.DSMT4">
                  <p:embed/>
                </p:oleObj>
              </mc:Choice>
              <mc:Fallback>
                <p:oleObj name="Equation" r:id="rId46" imgW="241200" imgH="228600" progId="Equation.DSMT4">
                  <p:embed/>
                  <p:pic>
                    <p:nvPicPr>
                      <p:cNvPr id="51" name="Objekt 50"/>
                      <p:cNvPicPr/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4241663" y="3853752"/>
                        <a:ext cx="342169" cy="324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" name="Objekt 159">
            <a:extLst>
              <a:ext uri="{FF2B5EF4-FFF2-40B4-BE49-F238E27FC236}">
                <a16:creationId xmlns:a16="http://schemas.microsoft.com/office/drawing/2014/main" id="{FFF2D314-A040-4D21-9517-6F62F9C8D1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930846"/>
              </p:ext>
            </p:extLst>
          </p:nvPr>
        </p:nvGraphicFramePr>
        <p:xfrm>
          <a:off x="4249405" y="4127633"/>
          <a:ext cx="324160" cy="324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4" name="Equation" r:id="rId48" imgW="228600" imgH="228600" progId="Equation.DSMT4">
                  <p:embed/>
                </p:oleObj>
              </mc:Choice>
              <mc:Fallback>
                <p:oleObj name="Equation" r:id="rId48" imgW="228600" imgH="228600" progId="Equation.DSMT4">
                  <p:embed/>
                  <p:pic>
                    <p:nvPicPr>
                      <p:cNvPr id="52" name="Objekt 51"/>
                      <p:cNvPicPr/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4249405" y="4127633"/>
                        <a:ext cx="324160" cy="324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" name="Rechteck 160">
            <a:extLst>
              <a:ext uri="{FF2B5EF4-FFF2-40B4-BE49-F238E27FC236}">
                <a16:creationId xmlns:a16="http://schemas.microsoft.com/office/drawing/2014/main" id="{B88C0BD9-49D3-43C8-9D61-9533F52D1069}"/>
              </a:ext>
            </a:extLst>
          </p:cNvPr>
          <p:cNvSpPr/>
          <p:nvPr/>
        </p:nvSpPr>
        <p:spPr>
          <a:xfrm>
            <a:off x="990888" y="3061236"/>
            <a:ext cx="330276" cy="2186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2" name="Objekt 161">
            <a:extLst>
              <a:ext uri="{FF2B5EF4-FFF2-40B4-BE49-F238E27FC236}">
                <a16:creationId xmlns:a16="http://schemas.microsoft.com/office/drawing/2014/main" id="{E6E1121A-DBF5-426A-AE1B-A5CB76DEB2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660519"/>
              </p:ext>
            </p:extLst>
          </p:nvPr>
        </p:nvGraphicFramePr>
        <p:xfrm>
          <a:off x="4271301" y="5471650"/>
          <a:ext cx="2075515" cy="46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5" name="Equation" r:id="rId50" imgW="1244520" imgH="279360" progId="Equation.DSMT4">
                  <p:embed/>
                </p:oleObj>
              </mc:Choice>
              <mc:Fallback>
                <p:oleObj name="Equation" r:id="rId50" imgW="1244520" imgH="279360" progId="Equation.DSMT4">
                  <p:embed/>
                  <p:pic>
                    <p:nvPicPr>
                      <p:cNvPr id="10" name="Objekt 9"/>
                      <p:cNvPicPr/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4271301" y="5471650"/>
                        <a:ext cx="2075515" cy="465932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ctangle 73">
            <a:extLst>
              <a:ext uri="{FF2B5EF4-FFF2-40B4-BE49-F238E27FC236}">
                <a16:creationId xmlns:a16="http://schemas.microsoft.com/office/drawing/2014/main" id="{F6F072A5-3ADB-4573-B120-DF7958B41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510" y="6100787"/>
            <a:ext cx="6225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 value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(internal global  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GB" altLang="de-D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external local) parameter   </a:t>
            </a:r>
            <a:endParaRPr lang="en-GB" altLang="de-DE"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EC89F771-CE1A-4D04-8CE6-D18DFED02542}"/>
              </a:ext>
            </a:extLst>
          </p:cNvPr>
          <p:cNvCxnSpPr/>
          <p:nvPr/>
        </p:nvCxnSpPr>
        <p:spPr>
          <a:xfrm flipV="1">
            <a:off x="6113604" y="5782636"/>
            <a:ext cx="0" cy="309891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65" name="Rectangle 73">
            <a:extLst>
              <a:ext uri="{FF2B5EF4-FFF2-40B4-BE49-F238E27FC236}">
                <a16:creationId xmlns:a16="http://schemas.microsoft.com/office/drawing/2014/main" id="{C01E18A6-C5B5-4004-A08B-437DB4125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824" y="933520"/>
            <a:ext cx="4519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de-DE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    1          2        3                   4</a:t>
            </a:r>
            <a:endParaRPr lang="en-GB" altLang="de-DE" sz="1600" u="sng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6" name="Gerader Verbinder 165">
            <a:extLst>
              <a:ext uri="{FF2B5EF4-FFF2-40B4-BE49-F238E27FC236}">
                <a16:creationId xmlns:a16="http://schemas.microsoft.com/office/drawing/2014/main" id="{08C28B57-976E-4240-AD62-7B4F11E16E38}"/>
              </a:ext>
            </a:extLst>
          </p:cNvPr>
          <p:cNvCxnSpPr/>
          <p:nvPr/>
        </p:nvCxnSpPr>
        <p:spPr>
          <a:xfrm flipH="1">
            <a:off x="5920187" y="1122366"/>
            <a:ext cx="4064" cy="1257303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7" name="Gerader Verbinder 166">
            <a:extLst>
              <a:ext uri="{FF2B5EF4-FFF2-40B4-BE49-F238E27FC236}">
                <a16:creationId xmlns:a16="http://schemas.microsoft.com/office/drawing/2014/main" id="{8AAAEAD8-57FA-4BDE-8120-27B249D038C7}"/>
              </a:ext>
            </a:extLst>
          </p:cNvPr>
          <p:cNvCxnSpPr/>
          <p:nvPr/>
        </p:nvCxnSpPr>
        <p:spPr>
          <a:xfrm>
            <a:off x="6528048" y="764704"/>
            <a:ext cx="0" cy="162333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8" name="Gerader Verbinder 167">
            <a:extLst>
              <a:ext uri="{FF2B5EF4-FFF2-40B4-BE49-F238E27FC236}">
                <a16:creationId xmlns:a16="http://schemas.microsoft.com/office/drawing/2014/main" id="{2DD24A20-D8FB-4DBF-BDD9-8A90C24ACEBE}"/>
              </a:ext>
            </a:extLst>
          </p:cNvPr>
          <p:cNvCxnSpPr/>
          <p:nvPr/>
        </p:nvCxnSpPr>
        <p:spPr>
          <a:xfrm>
            <a:off x="7413504" y="1077536"/>
            <a:ext cx="13043" cy="1237985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69" name="Gerader Verbinder 168">
            <a:extLst>
              <a:ext uri="{FF2B5EF4-FFF2-40B4-BE49-F238E27FC236}">
                <a16:creationId xmlns:a16="http://schemas.microsoft.com/office/drawing/2014/main" id="{B41D361E-59E1-407E-837D-46711095409B}"/>
              </a:ext>
            </a:extLst>
          </p:cNvPr>
          <p:cNvCxnSpPr/>
          <p:nvPr/>
        </p:nvCxnSpPr>
        <p:spPr>
          <a:xfrm>
            <a:off x="4847885" y="1213650"/>
            <a:ext cx="4079987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70" name="Rechteck 169">
            <a:extLst>
              <a:ext uri="{FF2B5EF4-FFF2-40B4-BE49-F238E27FC236}">
                <a16:creationId xmlns:a16="http://schemas.microsoft.com/office/drawing/2014/main" id="{9C7279E9-7D8E-4BA2-B8B1-C01715522807}"/>
              </a:ext>
            </a:extLst>
          </p:cNvPr>
          <p:cNvSpPr/>
          <p:nvPr/>
        </p:nvSpPr>
        <p:spPr>
          <a:xfrm>
            <a:off x="6685153" y="5565450"/>
            <a:ext cx="53869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u="sng" dirty="0">
                <a:solidFill>
                  <a:srgbClr val="0563C1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2"/>
              </a:rPr>
              <a:t>https://rmets.onlinelibrary.wiley.com/doi/10.1002/qj.4535</a:t>
            </a:r>
            <a:endParaRPr lang="de-DE" sz="1600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Rectangle 73">
            <a:extLst>
              <a:ext uri="{FF2B5EF4-FFF2-40B4-BE49-F238E27FC236}">
                <a16:creationId xmlns:a16="http://schemas.microsoft.com/office/drawing/2014/main" id="{608FA45D-DA88-4D6F-8B30-88D9ADC84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659" y="4385809"/>
            <a:ext cx="511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 diffusivity of uppermost soil layer</a:t>
            </a:r>
            <a:endParaRPr lang="en-GB" altLang="de-DE" sz="1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2" name="Objekt 171">
            <a:extLst>
              <a:ext uri="{FF2B5EF4-FFF2-40B4-BE49-F238E27FC236}">
                <a16:creationId xmlns:a16="http://schemas.microsoft.com/office/drawing/2014/main" id="{2A55CFCE-2E0D-496C-BBE3-AA8E1CD59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121056"/>
              </p:ext>
            </p:extLst>
          </p:nvPr>
        </p:nvGraphicFramePr>
        <p:xfrm>
          <a:off x="4259263" y="4402527"/>
          <a:ext cx="3238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6" name="Equation" r:id="rId53" imgW="228600" imgH="228600" progId="Equation.DSMT4">
                  <p:embed/>
                </p:oleObj>
              </mc:Choice>
              <mc:Fallback>
                <p:oleObj name="Equation" r:id="rId53" imgW="228600" imgH="228600" progId="Equation.DSMT4">
                  <p:embed/>
                  <p:pic>
                    <p:nvPicPr>
                      <p:cNvPr id="66" name="Objekt 65">
                        <a:extLst>
                          <a:ext uri="{FF2B5EF4-FFF2-40B4-BE49-F238E27FC236}">
                            <a16:creationId xmlns:a16="http://schemas.microsoft.com/office/drawing/2014/main" id="{416FADDF-A489-483F-A55A-820BD96F7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4259263" y="4402527"/>
                        <a:ext cx="3238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" name="Rectangle 73">
            <a:extLst>
              <a:ext uri="{FF2B5EF4-FFF2-40B4-BE49-F238E27FC236}">
                <a16:creationId xmlns:a16="http://schemas.microsoft.com/office/drawing/2014/main" id="{E098BB3F-17F2-4144-9CEB-F6C90C5BA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976" y="4652955"/>
            <a:ext cx="511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Albedo of snow-free land-fraction</a:t>
            </a:r>
          </a:p>
        </p:txBody>
      </p:sp>
      <p:graphicFrame>
        <p:nvGraphicFramePr>
          <p:cNvPr id="174" name="Objekt 173">
            <a:extLst>
              <a:ext uri="{FF2B5EF4-FFF2-40B4-BE49-F238E27FC236}">
                <a16:creationId xmlns:a16="http://schemas.microsoft.com/office/drawing/2014/main" id="{0F0DF552-D6B1-48E4-80C2-7843F32104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243504"/>
              </p:ext>
            </p:extLst>
          </p:nvPr>
        </p:nvGraphicFramePr>
        <p:xfrm>
          <a:off x="11155982" y="4652955"/>
          <a:ext cx="628650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7" name="Equation" r:id="rId55" imgW="368280" imgH="241200" progId="Equation.DSMT4">
                  <p:embed/>
                </p:oleObj>
              </mc:Choice>
              <mc:Fallback>
                <p:oleObj name="Equation" r:id="rId55" imgW="368280" imgH="241200" progId="Equation.DSMT4">
                  <p:embed/>
                  <p:pic>
                    <p:nvPicPr>
                      <p:cNvPr id="68" name="Objekt 67">
                        <a:extLst>
                          <a:ext uri="{FF2B5EF4-FFF2-40B4-BE49-F238E27FC236}">
                            <a16:creationId xmlns:a16="http://schemas.microsoft.com/office/drawing/2014/main" id="{B67C318E-88A0-49EA-9DE4-FF7C2B1A5A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11155982" y="4652955"/>
                        <a:ext cx="628650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" name="Objekt 174">
            <a:extLst>
              <a:ext uri="{FF2B5EF4-FFF2-40B4-BE49-F238E27FC236}">
                <a16:creationId xmlns:a16="http://schemas.microsoft.com/office/drawing/2014/main" id="{6AA226B9-0A1F-4C14-AF01-2CBB93776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884909"/>
              </p:ext>
            </p:extLst>
          </p:nvPr>
        </p:nvGraphicFramePr>
        <p:xfrm>
          <a:off x="4237038" y="4669227"/>
          <a:ext cx="341312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8" name="Equation" r:id="rId57" imgW="241200" imgH="228600" progId="Equation.DSMT4">
                  <p:embed/>
                </p:oleObj>
              </mc:Choice>
              <mc:Fallback>
                <p:oleObj name="Equation" r:id="rId57" imgW="241200" imgH="228600" progId="Equation.DSMT4">
                  <p:embed/>
                  <p:pic>
                    <p:nvPicPr>
                      <p:cNvPr id="69" name="Objekt 68">
                        <a:extLst>
                          <a:ext uri="{FF2B5EF4-FFF2-40B4-BE49-F238E27FC236}">
                            <a16:creationId xmlns:a16="http://schemas.microsoft.com/office/drawing/2014/main" id="{40184FF1-4607-4A8C-B498-6286B72FC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4237038" y="4669227"/>
                        <a:ext cx="341312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" name="Rectangle 73">
            <a:extLst>
              <a:ext uri="{FF2B5EF4-FFF2-40B4-BE49-F238E27FC236}">
                <a16:creationId xmlns:a16="http://schemas.microsoft.com/office/drawing/2014/main" id="{20244CD5-9FC0-4FD0-836E-D5BC1961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976" y="4889865"/>
            <a:ext cx="51178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 factor in snow-fraction diagnostics</a:t>
            </a:r>
          </a:p>
        </p:txBody>
      </p:sp>
      <p:graphicFrame>
        <p:nvGraphicFramePr>
          <p:cNvPr id="177" name="Objekt 176">
            <a:extLst>
              <a:ext uri="{FF2B5EF4-FFF2-40B4-BE49-F238E27FC236}">
                <a16:creationId xmlns:a16="http://schemas.microsoft.com/office/drawing/2014/main" id="{988CC5DD-7C30-41F4-9A4A-0BE1245FF9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824879"/>
              </p:ext>
            </p:extLst>
          </p:nvPr>
        </p:nvGraphicFramePr>
        <p:xfrm>
          <a:off x="4245580" y="4906583"/>
          <a:ext cx="3238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79" name="Equation" r:id="rId59" imgW="228600" imgH="228600" progId="Equation.DSMT4">
                  <p:embed/>
                </p:oleObj>
              </mc:Choice>
              <mc:Fallback>
                <p:oleObj name="Equation" r:id="rId59" imgW="228600" imgH="228600" progId="Equation.DSMT4">
                  <p:embed/>
                  <p:pic>
                    <p:nvPicPr>
                      <p:cNvPr id="72" name="Objekt 71">
                        <a:extLst>
                          <a:ext uri="{FF2B5EF4-FFF2-40B4-BE49-F238E27FC236}">
                            <a16:creationId xmlns:a16="http://schemas.microsoft.com/office/drawing/2014/main" id="{7BF243C3-9705-4A08-A616-16C768E2DF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4245580" y="4906583"/>
                        <a:ext cx="3238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" name="Geschweifte Klammer rechts 177">
            <a:extLst>
              <a:ext uri="{FF2B5EF4-FFF2-40B4-BE49-F238E27FC236}">
                <a16:creationId xmlns:a16="http://schemas.microsoft.com/office/drawing/2014/main" id="{2369816D-A58D-4251-A196-C4198359C61A}"/>
              </a:ext>
            </a:extLst>
          </p:cNvPr>
          <p:cNvSpPr/>
          <p:nvPr/>
        </p:nvSpPr>
        <p:spPr>
          <a:xfrm>
            <a:off x="9050528" y="4522003"/>
            <a:ext cx="70015" cy="695871"/>
          </a:xfrm>
          <a:prstGeom prst="rightBrac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ectangle 73">
            <a:extLst>
              <a:ext uri="{FF2B5EF4-FFF2-40B4-BE49-F238E27FC236}">
                <a16:creationId xmlns:a16="http://schemas.microsoft.com/office/drawing/2014/main" id="{99901FB0-70F4-45D7-8315-1D5E1A071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240" y="4544387"/>
            <a:ext cx="1243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273050" indent="-2730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742950" indent="-2857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92881" lvl="1" indent="0" defTabSz="685800" eaLnBrk="0" fontAlgn="base" hangingPunct="0">
              <a:spcBef>
                <a:spcPts val="450"/>
              </a:spcBef>
              <a:spcAft>
                <a:spcPct val="0"/>
              </a:spcAft>
              <a:buFontTx/>
              <a:buNone/>
              <a:defRPr/>
            </a:pPr>
            <a:r>
              <a:rPr lang="en-GB" altLang="de-DE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 included</a:t>
            </a:r>
          </a:p>
        </p:txBody>
      </p:sp>
      <p:sp>
        <p:nvSpPr>
          <p:cNvPr id="64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38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3" grpId="0"/>
      <p:bldP spid="134" grpId="0"/>
      <p:bldP spid="145" grpId="0"/>
      <p:bldP spid="147" grpId="0"/>
      <p:bldP spid="148" grpId="0"/>
      <p:bldP spid="149" grpId="0"/>
      <p:bldP spid="150" grpId="0"/>
      <p:bldP spid="161" grpId="0" animBg="1"/>
      <p:bldP spid="163" grpId="0"/>
      <p:bldP spid="170" grpId="0"/>
      <p:bldP spid="171" grpId="0"/>
      <p:bldP spid="173" grpId="0"/>
      <p:bldP spid="176" grpId="0"/>
      <p:bldP spid="178" grpId="0" animBg="1"/>
      <p:bldP spid="1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pic>
        <p:nvPicPr>
          <p:cNvPr id="13" name="Grafik 130">
            <a:extLst>
              <a:ext uri="{FF2B5EF4-FFF2-40B4-BE49-F238E27FC236}">
                <a16:creationId xmlns:a16="http://schemas.microsoft.com/office/drawing/2014/main" id="{18651D40-C9C9-4BFC-A64D-0144EAAE8FD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593" y="1249859"/>
            <a:ext cx="8749711" cy="4871541"/>
          </a:xfrm>
          <a:prstGeom prst="rect">
            <a:avLst/>
          </a:prstGeom>
          <a:ln w="0">
            <a:noFill/>
          </a:ln>
        </p:spPr>
      </p:pic>
      <p:sp>
        <p:nvSpPr>
          <p:cNvPr id="14" name="CustomShape 1_ 3">
            <a:extLst>
              <a:ext uri="{FF2B5EF4-FFF2-40B4-BE49-F238E27FC236}">
                <a16:creationId xmlns:a16="http://schemas.microsoft.com/office/drawing/2014/main" id="{C7F71460-52C5-4331-A0DC-C2839131E5FF}"/>
              </a:ext>
            </a:extLst>
          </p:cNvPr>
          <p:cNvSpPr/>
          <p:nvPr/>
        </p:nvSpPr>
        <p:spPr>
          <a:xfrm>
            <a:off x="1127448" y="332655"/>
            <a:ext cx="9397080" cy="73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20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Scorecard</a:t>
            </a:r>
            <a:r>
              <a:rPr lang="de-DE" sz="20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 SYNOP DET; Feb-Apr 2023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7D928BE-8BF7-4F1E-B3F7-4972560610EA}"/>
              </a:ext>
            </a:extLst>
          </p:cNvPr>
          <p:cNvSpPr/>
          <p:nvPr/>
        </p:nvSpPr>
        <p:spPr>
          <a:xfrm>
            <a:off x="8789744" y="1772816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 </a:t>
            </a:r>
            <a:r>
              <a:rPr lang="de-DE" sz="1400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hydraulic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9FF10DF-A82D-4397-AE3A-D02F560A9D84}"/>
              </a:ext>
            </a:extLst>
          </p:cNvPr>
          <p:cNvSpPr/>
          <p:nvPr/>
        </p:nvSpPr>
        <p:spPr>
          <a:xfrm>
            <a:off x="9100602" y="2060848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TD2m in (sub-)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endParaRPr lang="de-DE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CE3A7FF-1963-4975-82E4-77DA58B0228F}"/>
              </a:ext>
            </a:extLst>
          </p:cNvPr>
          <p:cNvSpPr/>
          <p:nvPr/>
        </p:nvSpPr>
        <p:spPr>
          <a:xfrm>
            <a:off x="8821792" y="2613233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 </a:t>
            </a:r>
            <a:r>
              <a:rPr lang="de-DE" sz="1400" dirty="0" err="1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snow-free</a:t>
            </a:r>
            <a:r>
              <a:rPr lang="de-DE" sz="1400" b="1" dirty="0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4996A47-28C2-43D6-B23D-F6874EA91EC9}"/>
              </a:ext>
            </a:extLst>
          </p:cNvPr>
          <p:cNvSpPr/>
          <p:nvPr/>
        </p:nvSpPr>
        <p:spPr>
          <a:xfrm>
            <a:off x="9109626" y="2894055"/>
            <a:ext cx="29997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warm-bias in 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north-american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de-DE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2081322-64B9-4959-96C0-0BB521BC75E6}"/>
              </a:ext>
            </a:extLst>
          </p:cNvPr>
          <p:cNvSpPr/>
          <p:nvPr/>
        </p:nvSpPr>
        <p:spPr>
          <a:xfrm>
            <a:off x="8789744" y="3573016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 </a:t>
            </a:r>
            <a:r>
              <a:rPr lang="de-DE" sz="1400" dirty="0" err="1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400" dirty="0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snow-fraction</a:t>
            </a:r>
            <a:r>
              <a:rPr lang="de-DE" sz="1400" b="1" dirty="0" smtClean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65D745D-81A9-41F7-A03F-5BA8A3E4826D}"/>
              </a:ext>
            </a:extLst>
          </p:cNvPr>
          <p:cNvSpPr/>
          <p:nvPr/>
        </p:nvSpPr>
        <p:spPr>
          <a:xfrm>
            <a:off x="9100602" y="3910473"/>
            <a:ext cx="32600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de-DE" sz="1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r>
              <a:rPr lang="de-DE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  <a:r>
              <a:rPr lang="de-DE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partial </a:t>
            </a:r>
            <a:r>
              <a:rPr lang="de-DE" sz="14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  <a:endParaRPr lang="de-DE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899AE05-925A-4339-89E0-6FDD2D69C347}"/>
              </a:ext>
            </a:extLst>
          </p:cNvPr>
          <p:cNvSpPr/>
          <p:nvPr/>
        </p:nvSpPr>
        <p:spPr>
          <a:xfrm>
            <a:off x="8806867" y="4461905"/>
            <a:ext cx="3455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smoothing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snow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surface-reduction</a:t>
            </a: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659D0B5D-F1C2-47B4-8D21-A851267E15EC}"/>
              </a:ext>
            </a:extLst>
          </p:cNvPr>
          <p:cNvSpPr/>
          <p:nvPr/>
        </p:nvSpPr>
        <p:spPr>
          <a:xfrm>
            <a:off x="9100602" y="4993431"/>
            <a:ext cx="3260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Sibiria</a:t>
            </a:r>
            <a:endParaRPr lang="de-DE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ihandform 5">
            <a:extLst>
              <a:ext uri="{FF2B5EF4-FFF2-40B4-BE49-F238E27FC236}">
                <a16:creationId xmlns:a16="http://schemas.microsoft.com/office/drawing/2014/main" id="{B96D52E4-4EC6-44C8-B24D-0355CCC17138}"/>
              </a:ext>
            </a:extLst>
          </p:cNvPr>
          <p:cNvSpPr/>
          <p:nvPr/>
        </p:nvSpPr>
        <p:spPr bwMode="auto">
          <a:xfrm>
            <a:off x="9192344" y="5543862"/>
            <a:ext cx="2533891" cy="656721"/>
          </a:xfrm>
          <a:custGeom>
            <a:avLst/>
            <a:gdLst>
              <a:gd name="connsiteX0" fmla="*/ 0 w 7091916"/>
              <a:gd name="connsiteY0" fmla="*/ 1382233 h 1935126"/>
              <a:gd name="connsiteX1" fmla="*/ 31898 w 7091916"/>
              <a:gd name="connsiteY1" fmla="*/ 1286540 h 1935126"/>
              <a:gd name="connsiteX2" fmla="*/ 42530 w 7091916"/>
              <a:gd name="connsiteY2" fmla="*/ 1254642 h 1935126"/>
              <a:gd name="connsiteX3" fmla="*/ 53163 w 7091916"/>
              <a:gd name="connsiteY3" fmla="*/ 1212112 h 1935126"/>
              <a:gd name="connsiteX4" fmla="*/ 74428 w 7091916"/>
              <a:gd name="connsiteY4" fmla="*/ 1180214 h 1935126"/>
              <a:gd name="connsiteX5" fmla="*/ 95693 w 7091916"/>
              <a:gd name="connsiteY5" fmla="*/ 1105786 h 1935126"/>
              <a:gd name="connsiteX6" fmla="*/ 106326 w 7091916"/>
              <a:gd name="connsiteY6" fmla="*/ 1073889 h 1935126"/>
              <a:gd name="connsiteX7" fmla="*/ 116958 w 7091916"/>
              <a:gd name="connsiteY7" fmla="*/ 1020726 h 1935126"/>
              <a:gd name="connsiteX8" fmla="*/ 138223 w 7091916"/>
              <a:gd name="connsiteY8" fmla="*/ 967563 h 1935126"/>
              <a:gd name="connsiteX9" fmla="*/ 148856 w 7091916"/>
              <a:gd name="connsiteY9" fmla="*/ 935666 h 1935126"/>
              <a:gd name="connsiteX10" fmla="*/ 170121 w 7091916"/>
              <a:gd name="connsiteY10" fmla="*/ 967563 h 1935126"/>
              <a:gd name="connsiteX11" fmla="*/ 244549 w 7091916"/>
              <a:gd name="connsiteY11" fmla="*/ 786810 h 1935126"/>
              <a:gd name="connsiteX12" fmla="*/ 265814 w 7091916"/>
              <a:gd name="connsiteY12" fmla="*/ 723014 h 1935126"/>
              <a:gd name="connsiteX13" fmla="*/ 276447 w 7091916"/>
              <a:gd name="connsiteY13" fmla="*/ 903768 h 1935126"/>
              <a:gd name="connsiteX14" fmla="*/ 297712 w 7091916"/>
              <a:gd name="connsiteY14" fmla="*/ 839973 h 1935126"/>
              <a:gd name="connsiteX15" fmla="*/ 318977 w 7091916"/>
              <a:gd name="connsiteY15" fmla="*/ 765545 h 1935126"/>
              <a:gd name="connsiteX16" fmla="*/ 350875 w 7091916"/>
              <a:gd name="connsiteY16" fmla="*/ 776177 h 1935126"/>
              <a:gd name="connsiteX17" fmla="*/ 361507 w 7091916"/>
              <a:gd name="connsiteY17" fmla="*/ 829340 h 1935126"/>
              <a:gd name="connsiteX18" fmla="*/ 372140 w 7091916"/>
              <a:gd name="connsiteY18" fmla="*/ 861238 h 1935126"/>
              <a:gd name="connsiteX19" fmla="*/ 382772 w 7091916"/>
              <a:gd name="connsiteY19" fmla="*/ 914400 h 1935126"/>
              <a:gd name="connsiteX20" fmla="*/ 404037 w 7091916"/>
              <a:gd name="connsiteY20" fmla="*/ 956931 h 1935126"/>
              <a:gd name="connsiteX21" fmla="*/ 425303 w 7091916"/>
              <a:gd name="connsiteY21" fmla="*/ 893135 h 1935126"/>
              <a:gd name="connsiteX22" fmla="*/ 446568 w 7091916"/>
              <a:gd name="connsiteY22" fmla="*/ 797442 h 1935126"/>
              <a:gd name="connsiteX23" fmla="*/ 457200 w 7091916"/>
              <a:gd name="connsiteY23" fmla="*/ 839973 h 1935126"/>
              <a:gd name="connsiteX24" fmla="*/ 467833 w 7091916"/>
              <a:gd name="connsiteY24" fmla="*/ 871870 h 1935126"/>
              <a:gd name="connsiteX25" fmla="*/ 478465 w 7091916"/>
              <a:gd name="connsiteY25" fmla="*/ 839973 h 1935126"/>
              <a:gd name="connsiteX26" fmla="*/ 499730 w 7091916"/>
              <a:gd name="connsiteY26" fmla="*/ 808075 h 1935126"/>
              <a:gd name="connsiteX27" fmla="*/ 531628 w 7091916"/>
              <a:gd name="connsiteY27" fmla="*/ 829340 h 1935126"/>
              <a:gd name="connsiteX28" fmla="*/ 595423 w 7091916"/>
              <a:gd name="connsiteY28" fmla="*/ 850605 h 1935126"/>
              <a:gd name="connsiteX29" fmla="*/ 606056 w 7091916"/>
              <a:gd name="connsiteY29" fmla="*/ 935666 h 1935126"/>
              <a:gd name="connsiteX30" fmla="*/ 627321 w 7091916"/>
              <a:gd name="connsiteY30" fmla="*/ 1063256 h 1935126"/>
              <a:gd name="connsiteX31" fmla="*/ 637954 w 7091916"/>
              <a:gd name="connsiteY31" fmla="*/ 1158949 h 1935126"/>
              <a:gd name="connsiteX32" fmla="*/ 659219 w 7091916"/>
              <a:gd name="connsiteY32" fmla="*/ 1244010 h 1935126"/>
              <a:gd name="connsiteX33" fmla="*/ 680484 w 7091916"/>
              <a:gd name="connsiteY33" fmla="*/ 1350335 h 1935126"/>
              <a:gd name="connsiteX34" fmla="*/ 712382 w 7091916"/>
              <a:gd name="connsiteY34" fmla="*/ 1339703 h 1935126"/>
              <a:gd name="connsiteX35" fmla="*/ 723014 w 7091916"/>
              <a:gd name="connsiteY35" fmla="*/ 1297173 h 1935126"/>
              <a:gd name="connsiteX36" fmla="*/ 733647 w 7091916"/>
              <a:gd name="connsiteY36" fmla="*/ 1222745 h 1935126"/>
              <a:gd name="connsiteX37" fmla="*/ 786810 w 7091916"/>
              <a:gd name="connsiteY37" fmla="*/ 1020726 h 1935126"/>
              <a:gd name="connsiteX38" fmla="*/ 808075 w 7091916"/>
              <a:gd name="connsiteY38" fmla="*/ 935666 h 1935126"/>
              <a:gd name="connsiteX39" fmla="*/ 829340 w 7091916"/>
              <a:gd name="connsiteY39" fmla="*/ 839973 h 1935126"/>
              <a:gd name="connsiteX40" fmla="*/ 861237 w 7091916"/>
              <a:gd name="connsiteY40" fmla="*/ 765545 h 1935126"/>
              <a:gd name="connsiteX41" fmla="*/ 871870 w 7091916"/>
              <a:gd name="connsiteY41" fmla="*/ 723014 h 1935126"/>
              <a:gd name="connsiteX42" fmla="*/ 882503 w 7091916"/>
              <a:gd name="connsiteY42" fmla="*/ 691117 h 1935126"/>
              <a:gd name="connsiteX43" fmla="*/ 903768 w 7091916"/>
              <a:gd name="connsiteY43" fmla="*/ 723014 h 1935126"/>
              <a:gd name="connsiteX44" fmla="*/ 914400 w 7091916"/>
              <a:gd name="connsiteY44" fmla="*/ 754912 h 1935126"/>
              <a:gd name="connsiteX45" fmla="*/ 935665 w 7091916"/>
              <a:gd name="connsiteY45" fmla="*/ 808075 h 1935126"/>
              <a:gd name="connsiteX46" fmla="*/ 956930 w 7091916"/>
              <a:gd name="connsiteY46" fmla="*/ 999461 h 1935126"/>
              <a:gd name="connsiteX47" fmla="*/ 978196 w 7091916"/>
              <a:gd name="connsiteY47" fmla="*/ 1265275 h 1935126"/>
              <a:gd name="connsiteX48" fmla="*/ 999461 w 7091916"/>
              <a:gd name="connsiteY48" fmla="*/ 1180214 h 1935126"/>
              <a:gd name="connsiteX49" fmla="*/ 1031358 w 7091916"/>
              <a:gd name="connsiteY49" fmla="*/ 1095154 h 1935126"/>
              <a:gd name="connsiteX50" fmla="*/ 1052623 w 7091916"/>
              <a:gd name="connsiteY50" fmla="*/ 1010093 h 1935126"/>
              <a:gd name="connsiteX51" fmla="*/ 1063256 w 7091916"/>
              <a:gd name="connsiteY51" fmla="*/ 967563 h 1935126"/>
              <a:gd name="connsiteX52" fmla="*/ 1073889 w 7091916"/>
              <a:gd name="connsiteY52" fmla="*/ 925033 h 1935126"/>
              <a:gd name="connsiteX53" fmla="*/ 1095154 w 7091916"/>
              <a:gd name="connsiteY53" fmla="*/ 861238 h 1935126"/>
              <a:gd name="connsiteX54" fmla="*/ 1127051 w 7091916"/>
              <a:gd name="connsiteY54" fmla="*/ 754912 h 1935126"/>
              <a:gd name="connsiteX55" fmla="*/ 1148316 w 7091916"/>
              <a:gd name="connsiteY55" fmla="*/ 691117 h 1935126"/>
              <a:gd name="connsiteX56" fmla="*/ 1212112 w 7091916"/>
              <a:gd name="connsiteY56" fmla="*/ 691117 h 1935126"/>
              <a:gd name="connsiteX57" fmla="*/ 1222744 w 7091916"/>
              <a:gd name="connsiteY57" fmla="*/ 637954 h 1935126"/>
              <a:gd name="connsiteX58" fmla="*/ 1233377 w 7091916"/>
              <a:gd name="connsiteY58" fmla="*/ 595424 h 1935126"/>
              <a:gd name="connsiteX59" fmla="*/ 1244010 w 7091916"/>
              <a:gd name="connsiteY59" fmla="*/ 542261 h 1935126"/>
              <a:gd name="connsiteX60" fmla="*/ 1265275 w 7091916"/>
              <a:gd name="connsiteY60" fmla="*/ 457200 h 1935126"/>
              <a:gd name="connsiteX61" fmla="*/ 1286540 w 7091916"/>
              <a:gd name="connsiteY61" fmla="*/ 425303 h 1935126"/>
              <a:gd name="connsiteX62" fmla="*/ 1392865 w 7091916"/>
              <a:gd name="connsiteY62" fmla="*/ 393405 h 1935126"/>
              <a:gd name="connsiteX63" fmla="*/ 1446028 w 7091916"/>
              <a:gd name="connsiteY63" fmla="*/ 340242 h 1935126"/>
              <a:gd name="connsiteX64" fmla="*/ 1467293 w 7091916"/>
              <a:gd name="connsiteY64" fmla="*/ 297712 h 1935126"/>
              <a:gd name="connsiteX65" fmla="*/ 1488558 w 7091916"/>
              <a:gd name="connsiteY65" fmla="*/ 265814 h 1935126"/>
              <a:gd name="connsiteX66" fmla="*/ 1446028 w 7091916"/>
              <a:gd name="connsiteY66" fmla="*/ 467833 h 1935126"/>
              <a:gd name="connsiteX67" fmla="*/ 1477926 w 7091916"/>
              <a:gd name="connsiteY67" fmla="*/ 478466 h 1935126"/>
              <a:gd name="connsiteX68" fmla="*/ 1594884 w 7091916"/>
              <a:gd name="connsiteY68" fmla="*/ 255182 h 1935126"/>
              <a:gd name="connsiteX69" fmla="*/ 1626782 w 7091916"/>
              <a:gd name="connsiteY69" fmla="*/ 191386 h 1935126"/>
              <a:gd name="connsiteX70" fmla="*/ 1648047 w 7091916"/>
              <a:gd name="connsiteY70" fmla="*/ 63796 h 1935126"/>
              <a:gd name="connsiteX71" fmla="*/ 1658679 w 7091916"/>
              <a:gd name="connsiteY71" fmla="*/ 21266 h 1935126"/>
              <a:gd name="connsiteX72" fmla="*/ 1679944 w 7091916"/>
              <a:gd name="connsiteY72" fmla="*/ 0 h 1935126"/>
              <a:gd name="connsiteX73" fmla="*/ 1637414 w 7091916"/>
              <a:gd name="connsiteY73" fmla="*/ 138224 h 1935126"/>
              <a:gd name="connsiteX74" fmla="*/ 1626782 w 7091916"/>
              <a:gd name="connsiteY74" fmla="*/ 212652 h 1935126"/>
              <a:gd name="connsiteX75" fmla="*/ 1637414 w 7091916"/>
              <a:gd name="connsiteY75" fmla="*/ 435935 h 1935126"/>
              <a:gd name="connsiteX76" fmla="*/ 1701210 w 7091916"/>
              <a:gd name="connsiteY76" fmla="*/ 393405 h 1935126"/>
              <a:gd name="connsiteX77" fmla="*/ 1711842 w 7091916"/>
              <a:gd name="connsiteY77" fmla="*/ 361507 h 1935126"/>
              <a:gd name="connsiteX78" fmla="*/ 1743740 w 7091916"/>
              <a:gd name="connsiteY78" fmla="*/ 329610 h 1935126"/>
              <a:gd name="connsiteX79" fmla="*/ 1754372 w 7091916"/>
              <a:gd name="connsiteY79" fmla="*/ 361507 h 1935126"/>
              <a:gd name="connsiteX80" fmla="*/ 1775637 w 7091916"/>
              <a:gd name="connsiteY80" fmla="*/ 446568 h 1935126"/>
              <a:gd name="connsiteX81" fmla="*/ 1754372 w 7091916"/>
              <a:gd name="connsiteY81" fmla="*/ 595424 h 1935126"/>
              <a:gd name="connsiteX82" fmla="*/ 1733107 w 7091916"/>
              <a:gd name="connsiteY82" fmla="*/ 648586 h 1935126"/>
              <a:gd name="connsiteX83" fmla="*/ 1722475 w 7091916"/>
              <a:gd name="connsiteY83" fmla="*/ 701749 h 1935126"/>
              <a:gd name="connsiteX84" fmla="*/ 1711842 w 7091916"/>
              <a:gd name="connsiteY84" fmla="*/ 733647 h 1935126"/>
              <a:gd name="connsiteX85" fmla="*/ 1775637 w 7091916"/>
              <a:gd name="connsiteY85" fmla="*/ 701749 h 1935126"/>
              <a:gd name="connsiteX86" fmla="*/ 1850065 w 7091916"/>
              <a:gd name="connsiteY86" fmla="*/ 595424 h 1935126"/>
              <a:gd name="connsiteX87" fmla="*/ 1881963 w 7091916"/>
              <a:gd name="connsiteY87" fmla="*/ 520996 h 1935126"/>
              <a:gd name="connsiteX88" fmla="*/ 1924493 w 7091916"/>
              <a:gd name="connsiteY88" fmla="*/ 446568 h 1935126"/>
              <a:gd name="connsiteX89" fmla="*/ 1956391 w 7091916"/>
              <a:gd name="connsiteY89" fmla="*/ 372140 h 1935126"/>
              <a:gd name="connsiteX90" fmla="*/ 2009554 w 7091916"/>
              <a:gd name="connsiteY90" fmla="*/ 265814 h 1935126"/>
              <a:gd name="connsiteX91" fmla="*/ 2030819 w 7091916"/>
              <a:gd name="connsiteY91" fmla="*/ 180754 h 1935126"/>
              <a:gd name="connsiteX92" fmla="*/ 2009554 w 7091916"/>
              <a:gd name="connsiteY92" fmla="*/ 297712 h 1935126"/>
              <a:gd name="connsiteX93" fmla="*/ 1967023 w 7091916"/>
              <a:gd name="connsiteY93" fmla="*/ 435935 h 1935126"/>
              <a:gd name="connsiteX94" fmla="*/ 1860698 w 7091916"/>
              <a:gd name="connsiteY94" fmla="*/ 723014 h 1935126"/>
              <a:gd name="connsiteX95" fmla="*/ 1828800 w 7091916"/>
              <a:gd name="connsiteY95" fmla="*/ 850605 h 1935126"/>
              <a:gd name="connsiteX96" fmla="*/ 1818168 w 7091916"/>
              <a:gd name="connsiteY96" fmla="*/ 903768 h 1935126"/>
              <a:gd name="connsiteX97" fmla="*/ 1828800 w 7091916"/>
              <a:gd name="connsiteY97" fmla="*/ 871870 h 1935126"/>
              <a:gd name="connsiteX98" fmla="*/ 1839433 w 7091916"/>
              <a:gd name="connsiteY98" fmla="*/ 797442 h 1935126"/>
              <a:gd name="connsiteX99" fmla="*/ 1860698 w 7091916"/>
              <a:gd name="connsiteY99" fmla="*/ 723014 h 1935126"/>
              <a:gd name="connsiteX100" fmla="*/ 1871330 w 7091916"/>
              <a:gd name="connsiteY100" fmla="*/ 680484 h 1935126"/>
              <a:gd name="connsiteX101" fmla="*/ 1956391 w 7091916"/>
              <a:gd name="connsiteY101" fmla="*/ 574159 h 1935126"/>
              <a:gd name="connsiteX102" fmla="*/ 1998921 w 7091916"/>
              <a:gd name="connsiteY102" fmla="*/ 520996 h 1935126"/>
              <a:gd name="connsiteX103" fmla="*/ 2041451 w 7091916"/>
              <a:gd name="connsiteY103" fmla="*/ 467833 h 1935126"/>
              <a:gd name="connsiteX104" fmla="*/ 2094614 w 7091916"/>
              <a:gd name="connsiteY104" fmla="*/ 393405 h 1935126"/>
              <a:gd name="connsiteX105" fmla="*/ 2105247 w 7091916"/>
              <a:gd name="connsiteY105" fmla="*/ 361507 h 1935126"/>
              <a:gd name="connsiteX106" fmla="*/ 2094614 w 7091916"/>
              <a:gd name="connsiteY106" fmla="*/ 499731 h 1935126"/>
              <a:gd name="connsiteX107" fmla="*/ 2083982 w 7091916"/>
              <a:gd name="connsiteY107" fmla="*/ 542261 h 1935126"/>
              <a:gd name="connsiteX108" fmla="*/ 2073349 w 7091916"/>
              <a:gd name="connsiteY108" fmla="*/ 627321 h 1935126"/>
              <a:gd name="connsiteX109" fmla="*/ 2083982 w 7091916"/>
              <a:gd name="connsiteY109" fmla="*/ 754912 h 1935126"/>
              <a:gd name="connsiteX110" fmla="*/ 2105247 w 7091916"/>
              <a:gd name="connsiteY110" fmla="*/ 786810 h 1935126"/>
              <a:gd name="connsiteX111" fmla="*/ 2158410 w 7091916"/>
              <a:gd name="connsiteY111" fmla="*/ 776177 h 1935126"/>
              <a:gd name="connsiteX112" fmla="*/ 2179675 w 7091916"/>
              <a:gd name="connsiteY112" fmla="*/ 744280 h 1935126"/>
              <a:gd name="connsiteX113" fmla="*/ 2200940 w 7091916"/>
              <a:gd name="connsiteY113" fmla="*/ 723014 h 1935126"/>
              <a:gd name="connsiteX114" fmla="*/ 2211572 w 7091916"/>
              <a:gd name="connsiteY114" fmla="*/ 754912 h 1935126"/>
              <a:gd name="connsiteX115" fmla="*/ 2222205 w 7091916"/>
              <a:gd name="connsiteY115" fmla="*/ 925033 h 1935126"/>
              <a:gd name="connsiteX116" fmla="*/ 2254103 w 7091916"/>
              <a:gd name="connsiteY116" fmla="*/ 914400 h 1935126"/>
              <a:gd name="connsiteX117" fmla="*/ 2296633 w 7091916"/>
              <a:gd name="connsiteY117" fmla="*/ 967563 h 1935126"/>
              <a:gd name="connsiteX118" fmla="*/ 2328530 w 7091916"/>
              <a:gd name="connsiteY118" fmla="*/ 988828 h 1935126"/>
              <a:gd name="connsiteX119" fmla="*/ 2371061 w 7091916"/>
              <a:gd name="connsiteY119" fmla="*/ 978196 h 1935126"/>
              <a:gd name="connsiteX120" fmla="*/ 2381693 w 7091916"/>
              <a:gd name="connsiteY120" fmla="*/ 946298 h 1935126"/>
              <a:gd name="connsiteX121" fmla="*/ 2413591 w 7091916"/>
              <a:gd name="connsiteY121" fmla="*/ 925033 h 1935126"/>
              <a:gd name="connsiteX122" fmla="*/ 2424223 w 7091916"/>
              <a:gd name="connsiteY122" fmla="*/ 1233377 h 1935126"/>
              <a:gd name="connsiteX123" fmla="*/ 2445489 w 7091916"/>
              <a:gd name="connsiteY123" fmla="*/ 1190847 h 1935126"/>
              <a:gd name="connsiteX124" fmla="*/ 2456121 w 7091916"/>
              <a:gd name="connsiteY124" fmla="*/ 1158949 h 1935126"/>
              <a:gd name="connsiteX125" fmla="*/ 2488019 w 7091916"/>
              <a:gd name="connsiteY125" fmla="*/ 1052624 h 1935126"/>
              <a:gd name="connsiteX126" fmla="*/ 2509284 w 7091916"/>
              <a:gd name="connsiteY126" fmla="*/ 988828 h 1935126"/>
              <a:gd name="connsiteX127" fmla="*/ 2541182 w 7091916"/>
              <a:gd name="connsiteY127" fmla="*/ 978196 h 1935126"/>
              <a:gd name="connsiteX128" fmla="*/ 2530549 w 7091916"/>
              <a:gd name="connsiteY128" fmla="*/ 1158949 h 1935126"/>
              <a:gd name="connsiteX129" fmla="*/ 2509284 w 7091916"/>
              <a:gd name="connsiteY129" fmla="*/ 1212112 h 1935126"/>
              <a:gd name="connsiteX130" fmla="*/ 2498651 w 7091916"/>
              <a:gd name="connsiteY130" fmla="*/ 1265275 h 1935126"/>
              <a:gd name="connsiteX131" fmla="*/ 2519916 w 7091916"/>
              <a:gd name="connsiteY131" fmla="*/ 1297173 h 1935126"/>
              <a:gd name="connsiteX132" fmla="*/ 2562447 w 7091916"/>
              <a:gd name="connsiteY132" fmla="*/ 1233377 h 1935126"/>
              <a:gd name="connsiteX133" fmla="*/ 2594344 w 7091916"/>
              <a:gd name="connsiteY133" fmla="*/ 1329070 h 1935126"/>
              <a:gd name="connsiteX134" fmla="*/ 2615610 w 7091916"/>
              <a:gd name="connsiteY134" fmla="*/ 1360968 h 1935126"/>
              <a:gd name="connsiteX135" fmla="*/ 2668772 w 7091916"/>
              <a:gd name="connsiteY135" fmla="*/ 1329070 h 1935126"/>
              <a:gd name="connsiteX136" fmla="*/ 2690037 w 7091916"/>
              <a:gd name="connsiteY136" fmla="*/ 1286540 h 1935126"/>
              <a:gd name="connsiteX137" fmla="*/ 2711303 w 7091916"/>
              <a:gd name="connsiteY137" fmla="*/ 1254642 h 1935126"/>
              <a:gd name="connsiteX138" fmla="*/ 2732568 w 7091916"/>
              <a:gd name="connsiteY138" fmla="*/ 1297173 h 1935126"/>
              <a:gd name="connsiteX139" fmla="*/ 2743200 w 7091916"/>
              <a:gd name="connsiteY139" fmla="*/ 1339703 h 1935126"/>
              <a:gd name="connsiteX140" fmla="*/ 2817628 w 7091916"/>
              <a:gd name="connsiteY140" fmla="*/ 1350335 h 1935126"/>
              <a:gd name="connsiteX141" fmla="*/ 2870791 w 7091916"/>
              <a:gd name="connsiteY141" fmla="*/ 1414131 h 1935126"/>
              <a:gd name="connsiteX142" fmla="*/ 2881423 w 7091916"/>
              <a:gd name="connsiteY142" fmla="*/ 1446028 h 1935126"/>
              <a:gd name="connsiteX143" fmla="*/ 2902689 w 7091916"/>
              <a:gd name="connsiteY143" fmla="*/ 1488559 h 1935126"/>
              <a:gd name="connsiteX144" fmla="*/ 2934586 w 7091916"/>
              <a:gd name="connsiteY144" fmla="*/ 1562986 h 1935126"/>
              <a:gd name="connsiteX145" fmla="*/ 2977116 w 7091916"/>
              <a:gd name="connsiteY145" fmla="*/ 1552354 h 1935126"/>
              <a:gd name="connsiteX146" fmla="*/ 2998382 w 7091916"/>
              <a:gd name="connsiteY146" fmla="*/ 1509824 h 1935126"/>
              <a:gd name="connsiteX147" fmla="*/ 3009014 w 7091916"/>
              <a:gd name="connsiteY147" fmla="*/ 1446028 h 1935126"/>
              <a:gd name="connsiteX148" fmla="*/ 3040912 w 7091916"/>
              <a:gd name="connsiteY148" fmla="*/ 1414131 h 1935126"/>
              <a:gd name="connsiteX149" fmla="*/ 3072810 w 7091916"/>
              <a:gd name="connsiteY149" fmla="*/ 1350335 h 1935126"/>
              <a:gd name="connsiteX150" fmla="*/ 3104707 w 7091916"/>
              <a:gd name="connsiteY150" fmla="*/ 1403498 h 1935126"/>
              <a:gd name="connsiteX151" fmla="*/ 3115340 w 7091916"/>
              <a:gd name="connsiteY151" fmla="*/ 1456661 h 1935126"/>
              <a:gd name="connsiteX152" fmla="*/ 3147237 w 7091916"/>
              <a:gd name="connsiteY152" fmla="*/ 1637414 h 1935126"/>
              <a:gd name="connsiteX153" fmla="*/ 3179135 w 7091916"/>
              <a:gd name="connsiteY153" fmla="*/ 1605517 h 1935126"/>
              <a:gd name="connsiteX154" fmla="*/ 3232298 w 7091916"/>
              <a:gd name="connsiteY154" fmla="*/ 1509824 h 1935126"/>
              <a:gd name="connsiteX155" fmla="*/ 3242930 w 7091916"/>
              <a:gd name="connsiteY155" fmla="*/ 1477926 h 1935126"/>
              <a:gd name="connsiteX156" fmla="*/ 3274828 w 7091916"/>
              <a:gd name="connsiteY156" fmla="*/ 1424763 h 1935126"/>
              <a:gd name="connsiteX157" fmla="*/ 3285461 w 7091916"/>
              <a:gd name="connsiteY157" fmla="*/ 1392866 h 1935126"/>
              <a:gd name="connsiteX158" fmla="*/ 3306726 w 7091916"/>
              <a:gd name="connsiteY158" fmla="*/ 1339703 h 1935126"/>
              <a:gd name="connsiteX159" fmla="*/ 3317358 w 7091916"/>
              <a:gd name="connsiteY159" fmla="*/ 1392866 h 1935126"/>
              <a:gd name="connsiteX160" fmla="*/ 3349256 w 7091916"/>
              <a:gd name="connsiteY160" fmla="*/ 1499191 h 1935126"/>
              <a:gd name="connsiteX161" fmla="*/ 3381154 w 7091916"/>
              <a:gd name="connsiteY161" fmla="*/ 1520456 h 1935126"/>
              <a:gd name="connsiteX162" fmla="*/ 3444949 w 7091916"/>
              <a:gd name="connsiteY162" fmla="*/ 1456661 h 1935126"/>
              <a:gd name="connsiteX163" fmla="*/ 3540642 w 7091916"/>
              <a:gd name="connsiteY163" fmla="*/ 1371600 h 1935126"/>
              <a:gd name="connsiteX164" fmla="*/ 3572540 w 7091916"/>
              <a:gd name="connsiteY164" fmla="*/ 1382233 h 1935126"/>
              <a:gd name="connsiteX165" fmla="*/ 3593805 w 7091916"/>
              <a:gd name="connsiteY165" fmla="*/ 1456661 h 1935126"/>
              <a:gd name="connsiteX166" fmla="*/ 3636335 w 7091916"/>
              <a:gd name="connsiteY166" fmla="*/ 1435396 h 1935126"/>
              <a:gd name="connsiteX167" fmla="*/ 3689498 w 7091916"/>
              <a:gd name="connsiteY167" fmla="*/ 1371600 h 1935126"/>
              <a:gd name="connsiteX168" fmla="*/ 3732028 w 7091916"/>
              <a:gd name="connsiteY168" fmla="*/ 1350335 h 1935126"/>
              <a:gd name="connsiteX169" fmla="*/ 3785191 w 7091916"/>
              <a:gd name="connsiteY169" fmla="*/ 1286540 h 1935126"/>
              <a:gd name="connsiteX170" fmla="*/ 3859619 w 7091916"/>
              <a:gd name="connsiteY170" fmla="*/ 1190847 h 1935126"/>
              <a:gd name="connsiteX171" fmla="*/ 3870251 w 7091916"/>
              <a:gd name="connsiteY171" fmla="*/ 1233377 h 1935126"/>
              <a:gd name="connsiteX172" fmla="*/ 3880884 w 7091916"/>
              <a:gd name="connsiteY172" fmla="*/ 1307805 h 1935126"/>
              <a:gd name="connsiteX173" fmla="*/ 3912782 w 7091916"/>
              <a:gd name="connsiteY173" fmla="*/ 1329070 h 1935126"/>
              <a:gd name="connsiteX174" fmla="*/ 3934047 w 7091916"/>
              <a:gd name="connsiteY174" fmla="*/ 1297173 h 1935126"/>
              <a:gd name="connsiteX175" fmla="*/ 3934047 w 7091916"/>
              <a:gd name="connsiteY175" fmla="*/ 1190847 h 1935126"/>
              <a:gd name="connsiteX176" fmla="*/ 3912782 w 7091916"/>
              <a:gd name="connsiteY176" fmla="*/ 1158949 h 1935126"/>
              <a:gd name="connsiteX177" fmla="*/ 3870251 w 7091916"/>
              <a:gd name="connsiteY177" fmla="*/ 1063256 h 1935126"/>
              <a:gd name="connsiteX178" fmla="*/ 3880884 w 7091916"/>
              <a:gd name="connsiteY178" fmla="*/ 903768 h 1935126"/>
              <a:gd name="connsiteX179" fmla="*/ 3891516 w 7091916"/>
              <a:gd name="connsiteY179" fmla="*/ 935666 h 1935126"/>
              <a:gd name="connsiteX180" fmla="*/ 3923414 w 7091916"/>
              <a:gd name="connsiteY180" fmla="*/ 946298 h 1935126"/>
              <a:gd name="connsiteX181" fmla="*/ 3955312 w 7091916"/>
              <a:gd name="connsiteY181" fmla="*/ 861238 h 1935126"/>
              <a:gd name="connsiteX182" fmla="*/ 3987210 w 7091916"/>
              <a:gd name="connsiteY182" fmla="*/ 829340 h 1935126"/>
              <a:gd name="connsiteX183" fmla="*/ 4019107 w 7091916"/>
              <a:gd name="connsiteY183" fmla="*/ 839973 h 1935126"/>
              <a:gd name="connsiteX184" fmla="*/ 4029740 w 7091916"/>
              <a:gd name="connsiteY184" fmla="*/ 882503 h 1935126"/>
              <a:gd name="connsiteX185" fmla="*/ 4040372 w 7091916"/>
              <a:gd name="connsiteY185" fmla="*/ 935666 h 1935126"/>
              <a:gd name="connsiteX186" fmla="*/ 4093535 w 7091916"/>
              <a:gd name="connsiteY186" fmla="*/ 1212112 h 1935126"/>
              <a:gd name="connsiteX187" fmla="*/ 4104168 w 7091916"/>
              <a:gd name="connsiteY187" fmla="*/ 1169582 h 1935126"/>
              <a:gd name="connsiteX188" fmla="*/ 4114800 w 7091916"/>
              <a:gd name="connsiteY188" fmla="*/ 1041991 h 1935126"/>
              <a:gd name="connsiteX189" fmla="*/ 4146698 w 7091916"/>
              <a:gd name="connsiteY189" fmla="*/ 999461 h 1935126"/>
              <a:gd name="connsiteX190" fmla="*/ 4167963 w 7091916"/>
              <a:gd name="connsiteY190" fmla="*/ 946298 h 1935126"/>
              <a:gd name="connsiteX191" fmla="*/ 4189228 w 7091916"/>
              <a:gd name="connsiteY191" fmla="*/ 903768 h 1935126"/>
              <a:gd name="connsiteX192" fmla="*/ 4221126 w 7091916"/>
              <a:gd name="connsiteY192" fmla="*/ 797442 h 1935126"/>
              <a:gd name="connsiteX193" fmla="*/ 4263656 w 7091916"/>
              <a:gd name="connsiteY193" fmla="*/ 723014 h 1935126"/>
              <a:gd name="connsiteX194" fmla="*/ 4295554 w 7091916"/>
              <a:gd name="connsiteY194" fmla="*/ 786810 h 1935126"/>
              <a:gd name="connsiteX195" fmla="*/ 4327451 w 7091916"/>
              <a:gd name="connsiteY195" fmla="*/ 946298 h 1935126"/>
              <a:gd name="connsiteX196" fmla="*/ 4369982 w 7091916"/>
              <a:gd name="connsiteY196" fmla="*/ 882503 h 1935126"/>
              <a:gd name="connsiteX197" fmla="*/ 4391247 w 7091916"/>
              <a:gd name="connsiteY197" fmla="*/ 797442 h 1935126"/>
              <a:gd name="connsiteX198" fmla="*/ 4412512 w 7091916"/>
              <a:gd name="connsiteY198" fmla="*/ 691117 h 1935126"/>
              <a:gd name="connsiteX199" fmla="*/ 4423144 w 7091916"/>
              <a:gd name="connsiteY199" fmla="*/ 648586 h 1935126"/>
              <a:gd name="connsiteX200" fmla="*/ 4444410 w 7091916"/>
              <a:gd name="connsiteY200" fmla="*/ 574159 h 1935126"/>
              <a:gd name="connsiteX201" fmla="*/ 4465675 w 7091916"/>
              <a:gd name="connsiteY201" fmla="*/ 478466 h 1935126"/>
              <a:gd name="connsiteX202" fmla="*/ 4486940 w 7091916"/>
              <a:gd name="connsiteY202" fmla="*/ 361507 h 1935126"/>
              <a:gd name="connsiteX203" fmla="*/ 4518837 w 7091916"/>
              <a:gd name="connsiteY203" fmla="*/ 446568 h 1935126"/>
              <a:gd name="connsiteX204" fmla="*/ 4540103 w 7091916"/>
              <a:gd name="connsiteY204" fmla="*/ 510363 h 1935126"/>
              <a:gd name="connsiteX205" fmla="*/ 4572000 w 7091916"/>
              <a:gd name="connsiteY205" fmla="*/ 531628 h 1935126"/>
              <a:gd name="connsiteX206" fmla="*/ 4582633 w 7091916"/>
              <a:gd name="connsiteY206" fmla="*/ 595424 h 1935126"/>
              <a:gd name="connsiteX207" fmla="*/ 4593265 w 7091916"/>
              <a:gd name="connsiteY207" fmla="*/ 701749 h 1935126"/>
              <a:gd name="connsiteX208" fmla="*/ 4625163 w 7091916"/>
              <a:gd name="connsiteY208" fmla="*/ 595424 h 1935126"/>
              <a:gd name="connsiteX209" fmla="*/ 4646428 w 7091916"/>
              <a:gd name="connsiteY209" fmla="*/ 563526 h 1935126"/>
              <a:gd name="connsiteX210" fmla="*/ 4688958 w 7091916"/>
              <a:gd name="connsiteY210" fmla="*/ 446568 h 1935126"/>
              <a:gd name="connsiteX211" fmla="*/ 4699591 w 7091916"/>
              <a:gd name="connsiteY211" fmla="*/ 404038 h 1935126"/>
              <a:gd name="connsiteX212" fmla="*/ 4720856 w 7091916"/>
              <a:gd name="connsiteY212" fmla="*/ 372140 h 1935126"/>
              <a:gd name="connsiteX213" fmla="*/ 4752754 w 7091916"/>
              <a:gd name="connsiteY213" fmla="*/ 287080 h 1935126"/>
              <a:gd name="connsiteX214" fmla="*/ 4784651 w 7091916"/>
              <a:gd name="connsiteY214" fmla="*/ 318977 h 1935126"/>
              <a:gd name="connsiteX215" fmla="*/ 4816549 w 7091916"/>
              <a:gd name="connsiteY215" fmla="*/ 329610 h 1935126"/>
              <a:gd name="connsiteX216" fmla="*/ 4848447 w 7091916"/>
              <a:gd name="connsiteY216" fmla="*/ 287080 h 1935126"/>
              <a:gd name="connsiteX217" fmla="*/ 4869712 w 7091916"/>
              <a:gd name="connsiteY217" fmla="*/ 255182 h 1935126"/>
              <a:gd name="connsiteX218" fmla="*/ 4933507 w 7091916"/>
              <a:gd name="connsiteY218" fmla="*/ 233917 h 1935126"/>
              <a:gd name="connsiteX219" fmla="*/ 4944140 w 7091916"/>
              <a:gd name="connsiteY219" fmla="*/ 457200 h 1935126"/>
              <a:gd name="connsiteX220" fmla="*/ 4976037 w 7091916"/>
              <a:gd name="connsiteY220" fmla="*/ 414670 h 1935126"/>
              <a:gd name="connsiteX221" fmla="*/ 5018568 w 7091916"/>
              <a:gd name="connsiteY221" fmla="*/ 287080 h 1935126"/>
              <a:gd name="connsiteX222" fmla="*/ 5029200 w 7091916"/>
              <a:gd name="connsiteY222" fmla="*/ 255182 h 1935126"/>
              <a:gd name="connsiteX223" fmla="*/ 5050465 w 7091916"/>
              <a:gd name="connsiteY223" fmla="*/ 202019 h 1935126"/>
              <a:gd name="connsiteX224" fmla="*/ 5082363 w 7091916"/>
              <a:gd name="connsiteY224" fmla="*/ 116959 h 1935126"/>
              <a:gd name="connsiteX225" fmla="*/ 5114261 w 7091916"/>
              <a:gd name="connsiteY225" fmla="*/ 106326 h 1935126"/>
              <a:gd name="connsiteX226" fmla="*/ 5124893 w 7091916"/>
              <a:gd name="connsiteY226" fmla="*/ 138224 h 1935126"/>
              <a:gd name="connsiteX227" fmla="*/ 5135526 w 7091916"/>
              <a:gd name="connsiteY227" fmla="*/ 340242 h 1935126"/>
              <a:gd name="connsiteX228" fmla="*/ 5178056 w 7091916"/>
              <a:gd name="connsiteY228" fmla="*/ 329610 h 1935126"/>
              <a:gd name="connsiteX229" fmla="*/ 5252484 w 7091916"/>
              <a:gd name="connsiteY229" fmla="*/ 361507 h 1935126"/>
              <a:gd name="connsiteX230" fmla="*/ 5263116 w 7091916"/>
              <a:gd name="connsiteY230" fmla="*/ 393405 h 1935126"/>
              <a:gd name="connsiteX231" fmla="*/ 5284382 w 7091916"/>
              <a:gd name="connsiteY231" fmla="*/ 425303 h 1935126"/>
              <a:gd name="connsiteX232" fmla="*/ 5295014 w 7091916"/>
              <a:gd name="connsiteY232" fmla="*/ 457200 h 1935126"/>
              <a:gd name="connsiteX233" fmla="*/ 5337544 w 7091916"/>
              <a:gd name="connsiteY233" fmla="*/ 467833 h 1935126"/>
              <a:gd name="connsiteX234" fmla="*/ 5497033 w 7091916"/>
              <a:gd name="connsiteY234" fmla="*/ 457200 h 1935126"/>
              <a:gd name="connsiteX235" fmla="*/ 5613991 w 7091916"/>
              <a:gd name="connsiteY235" fmla="*/ 467833 h 1935126"/>
              <a:gd name="connsiteX236" fmla="*/ 5635256 w 7091916"/>
              <a:gd name="connsiteY236" fmla="*/ 552893 h 1935126"/>
              <a:gd name="connsiteX237" fmla="*/ 5645889 w 7091916"/>
              <a:gd name="connsiteY237" fmla="*/ 648586 h 1935126"/>
              <a:gd name="connsiteX238" fmla="*/ 5667154 w 7091916"/>
              <a:gd name="connsiteY238" fmla="*/ 723014 h 1935126"/>
              <a:gd name="connsiteX239" fmla="*/ 5773479 w 7091916"/>
              <a:gd name="connsiteY239" fmla="*/ 680484 h 1935126"/>
              <a:gd name="connsiteX240" fmla="*/ 5964865 w 7091916"/>
              <a:gd name="connsiteY240" fmla="*/ 467833 h 1935126"/>
              <a:gd name="connsiteX241" fmla="*/ 6071191 w 7091916"/>
              <a:gd name="connsiteY241" fmla="*/ 297712 h 1935126"/>
              <a:gd name="connsiteX242" fmla="*/ 6113721 w 7091916"/>
              <a:gd name="connsiteY242" fmla="*/ 244549 h 1935126"/>
              <a:gd name="connsiteX243" fmla="*/ 6092456 w 7091916"/>
              <a:gd name="connsiteY243" fmla="*/ 297712 h 1935126"/>
              <a:gd name="connsiteX244" fmla="*/ 6081823 w 7091916"/>
              <a:gd name="connsiteY244" fmla="*/ 340242 h 1935126"/>
              <a:gd name="connsiteX245" fmla="*/ 6049926 w 7091916"/>
              <a:gd name="connsiteY245" fmla="*/ 499731 h 1935126"/>
              <a:gd name="connsiteX246" fmla="*/ 6060558 w 7091916"/>
              <a:gd name="connsiteY246" fmla="*/ 871870 h 1935126"/>
              <a:gd name="connsiteX247" fmla="*/ 6113721 w 7091916"/>
              <a:gd name="connsiteY247" fmla="*/ 1041991 h 1935126"/>
              <a:gd name="connsiteX248" fmla="*/ 6156251 w 7091916"/>
              <a:gd name="connsiteY248" fmla="*/ 1105786 h 1935126"/>
              <a:gd name="connsiteX249" fmla="*/ 6198782 w 7091916"/>
              <a:gd name="connsiteY249" fmla="*/ 1020726 h 1935126"/>
              <a:gd name="connsiteX250" fmla="*/ 6262577 w 7091916"/>
              <a:gd name="connsiteY250" fmla="*/ 978196 h 1935126"/>
              <a:gd name="connsiteX251" fmla="*/ 6283842 w 7091916"/>
              <a:gd name="connsiteY251" fmla="*/ 935666 h 1935126"/>
              <a:gd name="connsiteX252" fmla="*/ 6305107 w 7091916"/>
              <a:gd name="connsiteY252" fmla="*/ 903768 h 1935126"/>
              <a:gd name="connsiteX253" fmla="*/ 6273210 w 7091916"/>
              <a:gd name="connsiteY253" fmla="*/ 1052624 h 1935126"/>
              <a:gd name="connsiteX254" fmla="*/ 6283842 w 7091916"/>
              <a:gd name="connsiteY254" fmla="*/ 1105786 h 1935126"/>
              <a:gd name="connsiteX255" fmla="*/ 6315740 w 7091916"/>
              <a:gd name="connsiteY255" fmla="*/ 1116419 h 1935126"/>
              <a:gd name="connsiteX256" fmla="*/ 6390168 w 7091916"/>
              <a:gd name="connsiteY256" fmla="*/ 1127052 h 1935126"/>
              <a:gd name="connsiteX257" fmla="*/ 6453963 w 7091916"/>
              <a:gd name="connsiteY257" fmla="*/ 1286540 h 1935126"/>
              <a:gd name="connsiteX258" fmla="*/ 6475228 w 7091916"/>
              <a:gd name="connsiteY258" fmla="*/ 1371600 h 1935126"/>
              <a:gd name="connsiteX259" fmla="*/ 6528391 w 7091916"/>
              <a:gd name="connsiteY259" fmla="*/ 1446028 h 1935126"/>
              <a:gd name="connsiteX260" fmla="*/ 6560289 w 7091916"/>
              <a:gd name="connsiteY260" fmla="*/ 1456661 h 1935126"/>
              <a:gd name="connsiteX261" fmla="*/ 6613451 w 7091916"/>
              <a:gd name="connsiteY261" fmla="*/ 1403498 h 1935126"/>
              <a:gd name="connsiteX262" fmla="*/ 6677247 w 7091916"/>
              <a:gd name="connsiteY262" fmla="*/ 1382233 h 1935126"/>
              <a:gd name="connsiteX263" fmla="*/ 6762307 w 7091916"/>
              <a:gd name="connsiteY263" fmla="*/ 1350335 h 1935126"/>
              <a:gd name="connsiteX264" fmla="*/ 6815470 w 7091916"/>
              <a:gd name="connsiteY264" fmla="*/ 1307805 h 1935126"/>
              <a:gd name="connsiteX265" fmla="*/ 6847368 w 7091916"/>
              <a:gd name="connsiteY265" fmla="*/ 1297173 h 1935126"/>
              <a:gd name="connsiteX266" fmla="*/ 6858000 w 7091916"/>
              <a:gd name="connsiteY266" fmla="*/ 1265275 h 1935126"/>
              <a:gd name="connsiteX267" fmla="*/ 6836735 w 7091916"/>
              <a:gd name="connsiteY267" fmla="*/ 1318438 h 1935126"/>
              <a:gd name="connsiteX268" fmla="*/ 6858000 w 7091916"/>
              <a:gd name="connsiteY268" fmla="*/ 1743740 h 1935126"/>
              <a:gd name="connsiteX269" fmla="*/ 6911163 w 7091916"/>
              <a:gd name="connsiteY269" fmla="*/ 1850066 h 1935126"/>
              <a:gd name="connsiteX270" fmla="*/ 6943061 w 7091916"/>
              <a:gd name="connsiteY270" fmla="*/ 1913861 h 1935126"/>
              <a:gd name="connsiteX271" fmla="*/ 6974958 w 7091916"/>
              <a:gd name="connsiteY271" fmla="*/ 1935126 h 1935126"/>
              <a:gd name="connsiteX272" fmla="*/ 7038754 w 7091916"/>
              <a:gd name="connsiteY272" fmla="*/ 1892596 h 1935126"/>
              <a:gd name="connsiteX273" fmla="*/ 7091916 w 7091916"/>
              <a:gd name="connsiteY273" fmla="*/ 1850066 h 1935126"/>
              <a:gd name="connsiteX274" fmla="*/ 7070651 w 7091916"/>
              <a:gd name="connsiteY274" fmla="*/ 1892596 h 1935126"/>
              <a:gd name="connsiteX0" fmla="*/ 0 w 7091916"/>
              <a:gd name="connsiteY0" fmla="*/ 1382233 h 2509285"/>
              <a:gd name="connsiteX1" fmla="*/ 31898 w 7091916"/>
              <a:gd name="connsiteY1" fmla="*/ 1286540 h 2509285"/>
              <a:gd name="connsiteX2" fmla="*/ 42530 w 7091916"/>
              <a:gd name="connsiteY2" fmla="*/ 1254642 h 2509285"/>
              <a:gd name="connsiteX3" fmla="*/ 53163 w 7091916"/>
              <a:gd name="connsiteY3" fmla="*/ 1212112 h 2509285"/>
              <a:gd name="connsiteX4" fmla="*/ 74428 w 7091916"/>
              <a:gd name="connsiteY4" fmla="*/ 1180214 h 2509285"/>
              <a:gd name="connsiteX5" fmla="*/ 95693 w 7091916"/>
              <a:gd name="connsiteY5" fmla="*/ 1105786 h 2509285"/>
              <a:gd name="connsiteX6" fmla="*/ 106326 w 7091916"/>
              <a:gd name="connsiteY6" fmla="*/ 1073889 h 2509285"/>
              <a:gd name="connsiteX7" fmla="*/ 116958 w 7091916"/>
              <a:gd name="connsiteY7" fmla="*/ 1020726 h 2509285"/>
              <a:gd name="connsiteX8" fmla="*/ 138223 w 7091916"/>
              <a:gd name="connsiteY8" fmla="*/ 967563 h 2509285"/>
              <a:gd name="connsiteX9" fmla="*/ 148856 w 7091916"/>
              <a:gd name="connsiteY9" fmla="*/ 935666 h 2509285"/>
              <a:gd name="connsiteX10" fmla="*/ 170121 w 7091916"/>
              <a:gd name="connsiteY10" fmla="*/ 967563 h 2509285"/>
              <a:gd name="connsiteX11" fmla="*/ 244549 w 7091916"/>
              <a:gd name="connsiteY11" fmla="*/ 786810 h 2509285"/>
              <a:gd name="connsiteX12" fmla="*/ 265814 w 7091916"/>
              <a:gd name="connsiteY12" fmla="*/ 723014 h 2509285"/>
              <a:gd name="connsiteX13" fmla="*/ 276447 w 7091916"/>
              <a:gd name="connsiteY13" fmla="*/ 903768 h 2509285"/>
              <a:gd name="connsiteX14" fmla="*/ 297712 w 7091916"/>
              <a:gd name="connsiteY14" fmla="*/ 839973 h 2509285"/>
              <a:gd name="connsiteX15" fmla="*/ 318977 w 7091916"/>
              <a:gd name="connsiteY15" fmla="*/ 765545 h 2509285"/>
              <a:gd name="connsiteX16" fmla="*/ 350875 w 7091916"/>
              <a:gd name="connsiteY16" fmla="*/ 776177 h 2509285"/>
              <a:gd name="connsiteX17" fmla="*/ 361507 w 7091916"/>
              <a:gd name="connsiteY17" fmla="*/ 829340 h 2509285"/>
              <a:gd name="connsiteX18" fmla="*/ 372140 w 7091916"/>
              <a:gd name="connsiteY18" fmla="*/ 861238 h 2509285"/>
              <a:gd name="connsiteX19" fmla="*/ 382772 w 7091916"/>
              <a:gd name="connsiteY19" fmla="*/ 914400 h 2509285"/>
              <a:gd name="connsiteX20" fmla="*/ 404037 w 7091916"/>
              <a:gd name="connsiteY20" fmla="*/ 956931 h 2509285"/>
              <a:gd name="connsiteX21" fmla="*/ 425303 w 7091916"/>
              <a:gd name="connsiteY21" fmla="*/ 893135 h 2509285"/>
              <a:gd name="connsiteX22" fmla="*/ 446568 w 7091916"/>
              <a:gd name="connsiteY22" fmla="*/ 797442 h 2509285"/>
              <a:gd name="connsiteX23" fmla="*/ 457200 w 7091916"/>
              <a:gd name="connsiteY23" fmla="*/ 839973 h 2509285"/>
              <a:gd name="connsiteX24" fmla="*/ 467833 w 7091916"/>
              <a:gd name="connsiteY24" fmla="*/ 871870 h 2509285"/>
              <a:gd name="connsiteX25" fmla="*/ 478465 w 7091916"/>
              <a:gd name="connsiteY25" fmla="*/ 839973 h 2509285"/>
              <a:gd name="connsiteX26" fmla="*/ 499730 w 7091916"/>
              <a:gd name="connsiteY26" fmla="*/ 808075 h 2509285"/>
              <a:gd name="connsiteX27" fmla="*/ 531628 w 7091916"/>
              <a:gd name="connsiteY27" fmla="*/ 829340 h 2509285"/>
              <a:gd name="connsiteX28" fmla="*/ 595423 w 7091916"/>
              <a:gd name="connsiteY28" fmla="*/ 850605 h 2509285"/>
              <a:gd name="connsiteX29" fmla="*/ 606056 w 7091916"/>
              <a:gd name="connsiteY29" fmla="*/ 935666 h 2509285"/>
              <a:gd name="connsiteX30" fmla="*/ 627321 w 7091916"/>
              <a:gd name="connsiteY30" fmla="*/ 1063256 h 2509285"/>
              <a:gd name="connsiteX31" fmla="*/ 637954 w 7091916"/>
              <a:gd name="connsiteY31" fmla="*/ 1158949 h 2509285"/>
              <a:gd name="connsiteX32" fmla="*/ 659219 w 7091916"/>
              <a:gd name="connsiteY32" fmla="*/ 1244010 h 2509285"/>
              <a:gd name="connsiteX33" fmla="*/ 680484 w 7091916"/>
              <a:gd name="connsiteY33" fmla="*/ 1350335 h 2509285"/>
              <a:gd name="connsiteX34" fmla="*/ 712382 w 7091916"/>
              <a:gd name="connsiteY34" fmla="*/ 1339703 h 2509285"/>
              <a:gd name="connsiteX35" fmla="*/ 723014 w 7091916"/>
              <a:gd name="connsiteY35" fmla="*/ 1297173 h 2509285"/>
              <a:gd name="connsiteX36" fmla="*/ 733647 w 7091916"/>
              <a:gd name="connsiteY36" fmla="*/ 1222745 h 2509285"/>
              <a:gd name="connsiteX37" fmla="*/ 786810 w 7091916"/>
              <a:gd name="connsiteY37" fmla="*/ 1020726 h 2509285"/>
              <a:gd name="connsiteX38" fmla="*/ 808075 w 7091916"/>
              <a:gd name="connsiteY38" fmla="*/ 935666 h 2509285"/>
              <a:gd name="connsiteX39" fmla="*/ 829340 w 7091916"/>
              <a:gd name="connsiteY39" fmla="*/ 839973 h 2509285"/>
              <a:gd name="connsiteX40" fmla="*/ 861237 w 7091916"/>
              <a:gd name="connsiteY40" fmla="*/ 765545 h 2509285"/>
              <a:gd name="connsiteX41" fmla="*/ 871870 w 7091916"/>
              <a:gd name="connsiteY41" fmla="*/ 723014 h 2509285"/>
              <a:gd name="connsiteX42" fmla="*/ 882503 w 7091916"/>
              <a:gd name="connsiteY42" fmla="*/ 691117 h 2509285"/>
              <a:gd name="connsiteX43" fmla="*/ 903768 w 7091916"/>
              <a:gd name="connsiteY43" fmla="*/ 723014 h 2509285"/>
              <a:gd name="connsiteX44" fmla="*/ 914400 w 7091916"/>
              <a:gd name="connsiteY44" fmla="*/ 754912 h 2509285"/>
              <a:gd name="connsiteX45" fmla="*/ 935665 w 7091916"/>
              <a:gd name="connsiteY45" fmla="*/ 808075 h 2509285"/>
              <a:gd name="connsiteX46" fmla="*/ 956930 w 7091916"/>
              <a:gd name="connsiteY46" fmla="*/ 999461 h 2509285"/>
              <a:gd name="connsiteX47" fmla="*/ 978196 w 7091916"/>
              <a:gd name="connsiteY47" fmla="*/ 1265275 h 2509285"/>
              <a:gd name="connsiteX48" fmla="*/ 999461 w 7091916"/>
              <a:gd name="connsiteY48" fmla="*/ 1180214 h 2509285"/>
              <a:gd name="connsiteX49" fmla="*/ 1031358 w 7091916"/>
              <a:gd name="connsiteY49" fmla="*/ 1095154 h 2509285"/>
              <a:gd name="connsiteX50" fmla="*/ 1052623 w 7091916"/>
              <a:gd name="connsiteY50" fmla="*/ 1010093 h 2509285"/>
              <a:gd name="connsiteX51" fmla="*/ 1063256 w 7091916"/>
              <a:gd name="connsiteY51" fmla="*/ 967563 h 2509285"/>
              <a:gd name="connsiteX52" fmla="*/ 1073889 w 7091916"/>
              <a:gd name="connsiteY52" fmla="*/ 925033 h 2509285"/>
              <a:gd name="connsiteX53" fmla="*/ 1095154 w 7091916"/>
              <a:gd name="connsiteY53" fmla="*/ 861238 h 2509285"/>
              <a:gd name="connsiteX54" fmla="*/ 1127051 w 7091916"/>
              <a:gd name="connsiteY54" fmla="*/ 754912 h 2509285"/>
              <a:gd name="connsiteX55" fmla="*/ 1148316 w 7091916"/>
              <a:gd name="connsiteY55" fmla="*/ 691117 h 2509285"/>
              <a:gd name="connsiteX56" fmla="*/ 1212112 w 7091916"/>
              <a:gd name="connsiteY56" fmla="*/ 691117 h 2509285"/>
              <a:gd name="connsiteX57" fmla="*/ 1222744 w 7091916"/>
              <a:gd name="connsiteY57" fmla="*/ 637954 h 2509285"/>
              <a:gd name="connsiteX58" fmla="*/ 1233377 w 7091916"/>
              <a:gd name="connsiteY58" fmla="*/ 595424 h 2509285"/>
              <a:gd name="connsiteX59" fmla="*/ 1244010 w 7091916"/>
              <a:gd name="connsiteY59" fmla="*/ 542261 h 2509285"/>
              <a:gd name="connsiteX60" fmla="*/ 1265275 w 7091916"/>
              <a:gd name="connsiteY60" fmla="*/ 457200 h 2509285"/>
              <a:gd name="connsiteX61" fmla="*/ 1286540 w 7091916"/>
              <a:gd name="connsiteY61" fmla="*/ 425303 h 2509285"/>
              <a:gd name="connsiteX62" fmla="*/ 1392865 w 7091916"/>
              <a:gd name="connsiteY62" fmla="*/ 393405 h 2509285"/>
              <a:gd name="connsiteX63" fmla="*/ 1446028 w 7091916"/>
              <a:gd name="connsiteY63" fmla="*/ 340242 h 2509285"/>
              <a:gd name="connsiteX64" fmla="*/ 1467293 w 7091916"/>
              <a:gd name="connsiteY64" fmla="*/ 297712 h 2509285"/>
              <a:gd name="connsiteX65" fmla="*/ 1488558 w 7091916"/>
              <a:gd name="connsiteY65" fmla="*/ 265814 h 2509285"/>
              <a:gd name="connsiteX66" fmla="*/ 1446028 w 7091916"/>
              <a:gd name="connsiteY66" fmla="*/ 467833 h 2509285"/>
              <a:gd name="connsiteX67" fmla="*/ 1477926 w 7091916"/>
              <a:gd name="connsiteY67" fmla="*/ 478466 h 2509285"/>
              <a:gd name="connsiteX68" fmla="*/ 1594884 w 7091916"/>
              <a:gd name="connsiteY68" fmla="*/ 255182 h 2509285"/>
              <a:gd name="connsiteX69" fmla="*/ 1626782 w 7091916"/>
              <a:gd name="connsiteY69" fmla="*/ 191386 h 2509285"/>
              <a:gd name="connsiteX70" fmla="*/ 1648047 w 7091916"/>
              <a:gd name="connsiteY70" fmla="*/ 63796 h 2509285"/>
              <a:gd name="connsiteX71" fmla="*/ 1658679 w 7091916"/>
              <a:gd name="connsiteY71" fmla="*/ 21266 h 2509285"/>
              <a:gd name="connsiteX72" fmla="*/ 1679944 w 7091916"/>
              <a:gd name="connsiteY72" fmla="*/ 0 h 2509285"/>
              <a:gd name="connsiteX73" fmla="*/ 1637414 w 7091916"/>
              <a:gd name="connsiteY73" fmla="*/ 138224 h 2509285"/>
              <a:gd name="connsiteX74" fmla="*/ 1626782 w 7091916"/>
              <a:gd name="connsiteY74" fmla="*/ 212652 h 2509285"/>
              <a:gd name="connsiteX75" fmla="*/ 1637414 w 7091916"/>
              <a:gd name="connsiteY75" fmla="*/ 435935 h 2509285"/>
              <a:gd name="connsiteX76" fmla="*/ 1701210 w 7091916"/>
              <a:gd name="connsiteY76" fmla="*/ 393405 h 2509285"/>
              <a:gd name="connsiteX77" fmla="*/ 1711842 w 7091916"/>
              <a:gd name="connsiteY77" fmla="*/ 361507 h 2509285"/>
              <a:gd name="connsiteX78" fmla="*/ 1743740 w 7091916"/>
              <a:gd name="connsiteY78" fmla="*/ 329610 h 2509285"/>
              <a:gd name="connsiteX79" fmla="*/ 1754372 w 7091916"/>
              <a:gd name="connsiteY79" fmla="*/ 361507 h 2509285"/>
              <a:gd name="connsiteX80" fmla="*/ 1775637 w 7091916"/>
              <a:gd name="connsiteY80" fmla="*/ 446568 h 2509285"/>
              <a:gd name="connsiteX81" fmla="*/ 1754372 w 7091916"/>
              <a:gd name="connsiteY81" fmla="*/ 595424 h 2509285"/>
              <a:gd name="connsiteX82" fmla="*/ 1733107 w 7091916"/>
              <a:gd name="connsiteY82" fmla="*/ 648586 h 2509285"/>
              <a:gd name="connsiteX83" fmla="*/ 1722475 w 7091916"/>
              <a:gd name="connsiteY83" fmla="*/ 701749 h 2509285"/>
              <a:gd name="connsiteX84" fmla="*/ 1711842 w 7091916"/>
              <a:gd name="connsiteY84" fmla="*/ 733647 h 2509285"/>
              <a:gd name="connsiteX85" fmla="*/ 1775637 w 7091916"/>
              <a:gd name="connsiteY85" fmla="*/ 701749 h 2509285"/>
              <a:gd name="connsiteX86" fmla="*/ 1850065 w 7091916"/>
              <a:gd name="connsiteY86" fmla="*/ 595424 h 2509285"/>
              <a:gd name="connsiteX87" fmla="*/ 1881963 w 7091916"/>
              <a:gd name="connsiteY87" fmla="*/ 520996 h 2509285"/>
              <a:gd name="connsiteX88" fmla="*/ 1924493 w 7091916"/>
              <a:gd name="connsiteY88" fmla="*/ 446568 h 2509285"/>
              <a:gd name="connsiteX89" fmla="*/ 1956391 w 7091916"/>
              <a:gd name="connsiteY89" fmla="*/ 372140 h 2509285"/>
              <a:gd name="connsiteX90" fmla="*/ 2009554 w 7091916"/>
              <a:gd name="connsiteY90" fmla="*/ 265814 h 2509285"/>
              <a:gd name="connsiteX91" fmla="*/ 2030819 w 7091916"/>
              <a:gd name="connsiteY91" fmla="*/ 180754 h 2509285"/>
              <a:gd name="connsiteX92" fmla="*/ 2009554 w 7091916"/>
              <a:gd name="connsiteY92" fmla="*/ 297712 h 2509285"/>
              <a:gd name="connsiteX93" fmla="*/ 1967023 w 7091916"/>
              <a:gd name="connsiteY93" fmla="*/ 435935 h 2509285"/>
              <a:gd name="connsiteX94" fmla="*/ 1860698 w 7091916"/>
              <a:gd name="connsiteY94" fmla="*/ 723014 h 2509285"/>
              <a:gd name="connsiteX95" fmla="*/ 1828800 w 7091916"/>
              <a:gd name="connsiteY95" fmla="*/ 850605 h 2509285"/>
              <a:gd name="connsiteX96" fmla="*/ 1818168 w 7091916"/>
              <a:gd name="connsiteY96" fmla="*/ 903768 h 2509285"/>
              <a:gd name="connsiteX97" fmla="*/ 1828800 w 7091916"/>
              <a:gd name="connsiteY97" fmla="*/ 871870 h 2509285"/>
              <a:gd name="connsiteX98" fmla="*/ 1839433 w 7091916"/>
              <a:gd name="connsiteY98" fmla="*/ 797442 h 2509285"/>
              <a:gd name="connsiteX99" fmla="*/ 1860698 w 7091916"/>
              <a:gd name="connsiteY99" fmla="*/ 723014 h 2509285"/>
              <a:gd name="connsiteX100" fmla="*/ 1871330 w 7091916"/>
              <a:gd name="connsiteY100" fmla="*/ 680484 h 2509285"/>
              <a:gd name="connsiteX101" fmla="*/ 1956391 w 7091916"/>
              <a:gd name="connsiteY101" fmla="*/ 574159 h 2509285"/>
              <a:gd name="connsiteX102" fmla="*/ 1998921 w 7091916"/>
              <a:gd name="connsiteY102" fmla="*/ 520996 h 2509285"/>
              <a:gd name="connsiteX103" fmla="*/ 2041451 w 7091916"/>
              <a:gd name="connsiteY103" fmla="*/ 467833 h 2509285"/>
              <a:gd name="connsiteX104" fmla="*/ 2094614 w 7091916"/>
              <a:gd name="connsiteY104" fmla="*/ 393405 h 2509285"/>
              <a:gd name="connsiteX105" fmla="*/ 2105247 w 7091916"/>
              <a:gd name="connsiteY105" fmla="*/ 361507 h 2509285"/>
              <a:gd name="connsiteX106" fmla="*/ 2094614 w 7091916"/>
              <a:gd name="connsiteY106" fmla="*/ 499731 h 2509285"/>
              <a:gd name="connsiteX107" fmla="*/ 2083982 w 7091916"/>
              <a:gd name="connsiteY107" fmla="*/ 542261 h 2509285"/>
              <a:gd name="connsiteX108" fmla="*/ 2073349 w 7091916"/>
              <a:gd name="connsiteY108" fmla="*/ 627321 h 2509285"/>
              <a:gd name="connsiteX109" fmla="*/ 2083982 w 7091916"/>
              <a:gd name="connsiteY109" fmla="*/ 754912 h 2509285"/>
              <a:gd name="connsiteX110" fmla="*/ 2105247 w 7091916"/>
              <a:gd name="connsiteY110" fmla="*/ 786810 h 2509285"/>
              <a:gd name="connsiteX111" fmla="*/ 2158410 w 7091916"/>
              <a:gd name="connsiteY111" fmla="*/ 776177 h 2509285"/>
              <a:gd name="connsiteX112" fmla="*/ 2179675 w 7091916"/>
              <a:gd name="connsiteY112" fmla="*/ 744280 h 2509285"/>
              <a:gd name="connsiteX113" fmla="*/ 2200940 w 7091916"/>
              <a:gd name="connsiteY113" fmla="*/ 723014 h 2509285"/>
              <a:gd name="connsiteX114" fmla="*/ 2211572 w 7091916"/>
              <a:gd name="connsiteY114" fmla="*/ 754912 h 2509285"/>
              <a:gd name="connsiteX115" fmla="*/ 2222205 w 7091916"/>
              <a:gd name="connsiteY115" fmla="*/ 925033 h 2509285"/>
              <a:gd name="connsiteX116" fmla="*/ 2254103 w 7091916"/>
              <a:gd name="connsiteY116" fmla="*/ 914400 h 2509285"/>
              <a:gd name="connsiteX117" fmla="*/ 2296633 w 7091916"/>
              <a:gd name="connsiteY117" fmla="*/ 967563 h 2509285"/>
              <a:gd name="connsiteX118" fmla="*/ 2328530 w 7091916"/>
              <a:gd name="connsiteY118" fmla="*/ 988828 h 2509285"/>
              <a:gd name="connsiteX119" fmla="*/ 2371061 w 7091916"/>
              <a:gd name="connsiteY119" fmla="*/ 978196 h 2509285"/>
              <a:gd name="connsiteX120" fmla="*/ 2381693 w 7091916"/>
              <a:gd name="connsiteY120" fmla="*/ 946298 h 2509285"/>
              <a:gd name="connsiteX121" fmla="*/ 2413591 w 7091916"/>
              <a:gd name="connsiteY121" fmla="*/ 925033 h 2509285"/>
              <a:gd name="connsiteX122" fmla="*/ 2424223 w 7091916"/>
              <a:gd name="connsiteY122" fmla="*/ 1233377 h 2509285"/>
              <a:gd name="connsiteX123" fmla="*/ 2445489 w 7091916"/>
              <a:gd name="connsiteY123" fmla="*/ 1190847 h 2509285"/>
              <a:gd name="connsiteX124" fmla="*/ 2456121 w 7091916"/>
              <a:gd name="connsiteY124" fmla="*/ 1158949 h 2509285"/>
              <a:gd name="connsiteX125" fmla="*/ 2488019 w 7091916"/>
              <a:gd name="connsiteY125" fmla="*/ 1052624 h 2509285"/>
              <a:gd name="connsiteX126" fmla="*/ 2509284 w 7091916"/>
              <a:gd name="connsiteY126" fmla="*/ 988828 h 2509285"/>
              <a:gd name="connsiteX127" fmla="*/ 2541182 w 7091916"/>
              <a:gd name="connsiteY127" fmla="*/ 978196 h 2509285"/>
              <a:gd name="connsiteX128" fmla="*/ 2530549 w 7091916"/>
              <a:gd name="connsiteY128" fmla="*/ 1158949 h 2509285"/>
              <a:gd name="connsiteX129" fmla="*/ 2509284 w 7091916"/>
              <a:gd name="connsiteY129" fmla="*/ 1212112 h 2509285"/>
              <a:gd name="connsiteX130" fmla="*/ 2498651 w 7091916"/>
              <a:gd name="connsiteY130" fmla="*/ 1265275 h 2509285"/>
              <a:gd name="connsiteX131" fmla="*/ 2519916 w 7091916"/>
              <a:gd name="connsiteY131" fmla="*/ 1297173 h 2509285"/>
              <a:gd name="connsiteX132" fmla="*/ 2562447 w 7091916"/>
              <a:gd name="connsiteY132" fmla="*/ 1233377 h 2509285"/>
              <a:gd name="connsiteX133" fmla="*/ 2594344 w 7091916"/>
              <a:gd name="connsiteY133" fmla="*/ 1329070 h 2509285"/>
              <a:gd name="connsiteX134" fmla="*/ 2615610 w 7091916"/>
              <a:gd name="connsiteY134" fmla="*/ 1360968 h 2509285"/>
              <a:gd name="connsiteX135" fmla="*/ 2668772 w 7091916"/>
              <a:gd name="connsiteY135" fmla="*/ 1329070 h 2509285"/>
              <a:gd name="connsiteX136" fmla="*/ 2690037 w 7091916"/>
              <a:gd name="connsiteY136" fmla="*/ 1286540 h 2509285"/>
              <a:gd name="connsiteX137" fmla="*/ 2711303 w 7091916"/>
              <a:gd name="connsiteY137" fmla="*/ 1254642 h 2509285"/>
              <a:gd name="connsiteX138" fmla="*/ 2732568 w 7091916"/>
              <a:gd name="connsiteY138" fmla="*/ 1297173 h 2509285"/>
              <a:gd name="connsiteX139" fmla="*/ 2743200 w 7091916"/>
              <a:gd name="connsiteY139" fmla="*/ 1339703 h 2509285"/>
              <a:gd name="connsiteX140" fmla="*/ 2817628 w 7091916"/>
              <a:gd name="connsiteY140" fmla="*/ 1350335 h 2509285"/>
              <a:gd name="connsiteX141" fmla="*/ 2870791 w 7091916"/>
              <a:gd name="connsiteY141" fmla="*/ 1414131 h 2509285"/>
              <a:gd name="connsiteX142" fmla="*/ 2881423 w 7091916"/>
              <a:gd name="connsiteY142" fmla="*/ 1446028 h 2509285"/>
              <a:gd name="connsiteX143" fmla="*/ 2902689 w 7091916"/>
              <a:gd name="connsiteY143" fmla="*/ 1488559 h 2509285"/>
              <a:gd name="connsiteX144" fmla="*/ 2934586 w 7091916"/>
              <a:gd name="connsiteY144" fmla="*/ 1562986 h 2509285"/>
              <a:gd name="connsiteX145" fmla="*/ 2977116 w 7091916"/>
              <a:gd name="connsiteY145" fmla="*/ 1552354 h 2509285"/>
              <a:gd name="connsiteX146" fmla="*/ 2998382 w 7091916"/>
              <a:gd name="connsiteY146" fmla="*/ 1509824 h 2509285"/>
              <a:gd name="connsiteX147" fmla="*/ 3009014 w 7091916"/>
              <a:gd name="connsiteY147" fmla="*/ 1446028 h 2509285"/>
              <a:gd name="connsiteX148" fmla="*/ 3040912 w 7091916"/>
              <a:gd name="connsiteY148" fmla="*/ 1414131 h 2509285"/>
              <a:gd name="connsiteX149" fmla="*/ 3072810 w 7091916"/>
              <a:gd name="connsiteY149" fmla="*/ 1350335 h 2509285"/>
              <a:gd name="connsiteX150" fmla="*/ 3104707 w 7091916"/>
              <a:gd name="connsiteY150" fmla="*/ 1403498 h 2509285"/>
              <a:gd name="connsiteX151" fmla="*/ 3115340 w 7091916"/>
              <a:gd name="connsiteY151" fmla="*/ 1456661 h 2509285"/>
              <a:gd name="connsiteX152" fmla="*/ 3147237 w 7091916"/>
              <a:gd name="connsiteY152" fmla="*/ 1637414 h 2509285"/>
              <a:gd name="connsiteX153" fmla="*/ 3179135 w 7091916"/>
              <a:gd name="connsiteY153" fmla="*/ 1605517 h 2509285"/>
              <a:gd name="connsiteX154" fmla="*/ 3232298 w 7091916"/>
              <a:gd name="connsiteY154" fmla="*/ 1509824 h 2509285"/>
              <a:gd name="connsiteX155" fmla="*/ 3242930 w 7091916"/>
              <a:gd name="connsiteY155" fmla="*/ 1477926 h 2509285"/>
              <a:gd name="connsiteX156" fmla="*/ 3274828 w 7091916"/>
              <a:gd name="connsiteY156" fmla="*/ 1424763 h 2509285"/>
              <a:gd name="connsiteX157" fmla="*/ 3285461 w 7091916"/>
              <a:gd name="connsiteY157" fmla="*/ 1392866 h 2509285"/>
              <a:gd name="connsiteX158" fmla="*/ 3306726 w 7091916"/>
              <a:gd name="connsiteY158" fmla="*/ 1339703 h 2509285"/>
              <a:gd name="connsiteX159" fmla="*/ 3317358 w 7091916"/>
              <a:gd name="connsiteY159" fmla="*/ 1392866 h 2509285"/>
              <a:gd name="connsiteX160" fmla="*/ 3349256 w 7091916"/>
              <a:gd name="connsiteY160" fmla="*/ 1499191 h 2509285"/>
              <a:gd name="connsiteX161" fmla="*/ 3381154 w 7091916"/>
              <a:gd name="connsiteY161" fmla="*/ 1520456 h 2509285"/>
              <a:gd name="connsiteX162" fmla="*/ 3444949 w 7091916"/>
              <a:gd name="connsiteY162" fmla="*/ 1456661 h 2509285"/>
              <a:gd name="connsiteX163" fmla="*/ 3540642 w 7091916"/>
              <a:gd name="connsiteY163" fmla="*/ 1371600 h 2509285"/>
              <a:gd name="connsiteX164" fmla="*/ 3572540 w 7091916"/>
              <a:gd name="connsiteY164" fmla="*/ 1382233 h 2509285"/>
              <a:gd name="connsiteX165" fmla="*/ 3593805 w 7091916"/>
              <a:gd name="connsiteY165" fmla="*/ 1456661 h 2509285"/>
              <a:gd name="connsiteX166" fmla="*/ 3636335 w 7091916"/>
              <a:gd name="connsiteY166" fmla="*/ 1435396 h 2509285"/>
              <a:gd name="connsiteX167" fmla="*/ 3689498 w 7091916"/>
              <a:gd name="connsiteY167" fmla="*/ 1371600 h 2509285"/>
              <a:gd name="connsiteX168" fmla="*/ 3732028 w 7091916"/>
              <a:gd name="connsiteY168" fmla="*/ 1350335 h 2509285"/>
              <a:gd name="connsiteX169" fmla="*/ 3785191 w 7091916"/>
              <a:gd name="connsiteY169" fmla="*/ 1286540 h 2509285"/>
              <a:gd name="connsiteX170" fmla="*/ 3859619 w 7091916"/>
              <a:gd name="connsiteY170" fmla="*/ 1190847 h 2509285"/>
              <a:gd name="connsiteX171" fmla="*/ 3870251 w 7091916"/>
              <a:gd name="connsiteY171" fmla="*/ 1233377 h 2509285"/>
              <a:gd name="connsiteX172" fmla="*/ 3880884 w 7091916"/>
              <a:gd name="connsiteY172" fmla="*/ 1307805 h 2509285"/>
              <a:gd name="connsiteX173" fmla="*/ 3912782 w 7091916"/>
              <a:gd name="connsiteY173" fmla="*/ 1329070 h 2509285"/>
              <a:gd name="connsiteX174" fmla="*/ 3934047 w 7091916"/>
              <a:gd name="connsiteY174" fmla="*/ 1297173 h 2509285"/>
              <a:gd name="connsiteX175" fmla="*/ 3934047 w 7091916"/>
              <a:gd name="connsiteY175" fmla="*/ 1190847 h 2509285"/>
              <a:gd name="connsiteX176" fmla="*/ 3912782 w 7091916"/>
              <a:gd name="connsiteY176" fmla="*/ 1158949 h 2509285"/>
              <a:gd name="connsiteX177" fmla="*/ 3870251 w 7091916"/>
              <a:gd name="connsiteY177" fmla="*/ 1063256 h 2509285"/>
              <a:gd name="connsiteX178" fmla="*/ 3880884 w 7091916"/>
              <a:gd name="connsiteY178" fmla="*/ 903768 h 2509285"/>
              <a:gd name="connsiteX179" fmla="*/ 3891516 w 7091916"/>
              <a:gd name="connsiteY179" fmla="*/ 935666 h 2509285"/>
              <a:gd name="connsiteX180" fmla="*/ 3923414 w 7091916"/>
              <a:gd name="connsiteY180" fmla="*/ 946298 h 2509285"/>
              <a:gd name="connsiteX181" fmla="*/ 3955312 w 7091916"/>
              <a:gd name="connsiteY181" fmla="*/ 861238 h 2509285"/>
              <a:gd name="connsiteX182" fmla="*/ 3987210 w 7091916"/>
              <a:gd name="connsiteY182" fmla="*/ 829340 h 2509285"/>
              <a:gd name="connsiteX183" fmla="*/ 4019107 w 7091916"/>
              <a:gd name="connsiteY183" fmla="*/ 839973 h 2509285"/>
              <a:gd name="connsiteX184" fmla="*/ 4029740 w 7091916"/>
              <a:gd name="connsiteY184" fmla="*/ 882503 h 2509285"/>
              <a:gd name="connsiteX185" fmla="*/ 4040372 w 7091916"/>
              <a:gd name="connsiteY185" fmla="*/ 935666 h 2509285"/>
              <a:gd name="connsiteX186" fmla="*/ 4093535 w 7091916"/>
              <a:gd name="connsiteY186" fmla="*/ 1212112 h 2509285"/>
              <a:gd name="connsiteX187" fmla="*/ 4104168 w 7091916"/>
              <a:gd name="connsiteY187" fmla="*/ 1169582 h 2509285"/>
              <a:gd name="connsiteX188" fmla="*/ 4114800 w 7091916"/>
              <a:gd name="connsiteY188" fmla="*/ 1041991 h 2509285"/>
              <a:gd name="connsiteX189" fmla="*/ 4146698 w 7091916"/>
              <a:gd name="connsiteY189" fmla="*/ 999461 h 2509285"/>
              <a:gd name="connsiteX190" fmla="*/ 4167963 w 7091916"/>
              <a:gd name="connsiteY190" fmla="*/ 946298 h 2509285"/>
              <a:gd name="connsiteX191" fmla="*/ 4189228 w 7091916"/>
              <a:gd name="connsiteY191" fmla="*/ 903768 h 2509285"/>
              <a:gd name="connsiteX192" fmla="*/ 4221126 w 7091916"/>
              <a:gd name="connsiteY192" fmla="*/ 797442 h 2509285"/>
              <a:gd name="connsiteX193" fmla="*/ 4263656 w 7091916"/>
              <a:gd name="connsiteY193" fmla="*/ 723014 h 2509285"/>
              <a:gd name="connsiteX194" fmla="*/ 4295554 w 7091916"/>
              <a:gd name="connsiteY194" fmla="*/ 786810 h 2509285"/>
              <a:gd name="connsiteX195" fmla="*/ 4327451 w 7091916"/>
              <a:gd name="connsiteY195" fmla="*/ 946298 h 2509285"/>
              <a:gd name="connsiteX196" fmla="*/ 4369982 w 7091916"/>
              <a:gd name="connsiteY196" fmla="*/ 882503 h 2509285"/>
              <a:gd name="connsiteX197" fmla="*/ 4391247 w 7091916"/>
              <a:gd name="connsiteY197" fmla="*/ 797442 h 2509285"/>
              <a:gd name="connsiteX198" fmla="*/ 4412512 w 7091916"/>
              <a:gd name="connsiteY198" fmla="*/ 691117 h 2509285"/>
              <a:gd name="connsiteX199" fmla="*/ 4423144 w 7091916"/>
              <a:gd name="connsiteY199" fmla="*/ 648586 h 2509285"/>
              <a:gd name="connsiteX200" fmla="*/ 4444410 w 7091916"/>
              <a:gd name="connsiteY200" fmla="*/ 574159 h 2509285"/>
              <a:gd name="connsiteX201" fmla="*/ 4465675 w 7091916"/>
              <a:gd name="connsiteY201" fmla="*/ 478466 h 2509285"/>
              <a:gd name="connsiteX202" fmla="*/ 4486940 w 7091916"/>
              <a:gd name="connsiteY202" fmla="*/ 361507 h 2509285"/>
              <a:gd name="connsiteX203" fmla="*/ 4518837 w 7091916"/>
              <a:gd name="connsiteY203" fmla="*/ 446568 h 2509285"/>
              <a:gd name="connsiteX204" fmla="*/ 4540103 w 7091916"/>
              <a:gd name="connsiteY204" fmla="*/ 510363 h 2509285"/>
              <a:gd name="connsiteX205" fmla="*/ 4572000 w 7091916"/>
              <a:gd name="connsiteY205" fmla="*/ 531628 h 2509285"/>
              <a:gd name="connsiteX206" fmla="*/ 4582633 w 7091916"/>
              <a:gd name="connsiteY206" fmla="*/ 595424 h 2509285"/>
              <a:gd name="connsiteX207" fmla="*/ 4593265 w 7091916"/>
              <a:gd name="connsiteY207" fmla="*/ 701749 h 2509285"/>
              <a:gd name="connsiteX208" fmla="*/ 4625163 w 7091916"/>
              <a:gd name="connsiteY208" fmla="*/ 595424 h 2509285"/>
              <a:gd name="connsiteX209" fmla="*/ 4646428 w 7091916"/>
              <a:gd name="connsiteY209" fmla="*/ 563526 h 2509285"/>
              <a:gd name="connsiteX210" fmla="*/ 4688958 w 7091916"/>
              <a:gd name="connsiteY210" fmla="*/ 446568 h 2509285"/>
              <a:gd name="connsiteX211" fmla="*/ 4699591 w 7091916"/>
              <a:gd name="connsiteY211" fmla="*/ 404038 h 2509285"/>
              <a:gd name="connsiteX212" fmla="*/ 4720856 w 7091916"/>
              <a:gd name="connsiteY212" fmla="*/ 372140 h 2509285"/>
              <a:gd name="connsiteX213" fmla="*/ 4752754 w 7091916"/>
              <a:gd name="connsiteY213" fmla="*/ 287080 h 2509285"/>
              <a:gd name="connsiteX214" fmla="*/ 4784651 w 7091916"/>
              <a:gd name="connsiteY214" fmla="*/ 318977 h 2509285"/>
              <a:gd name="connsiteX215" fmla="*/ 4816549 w 7091916"/>
              <a:gd name="connsiteY215" fmla="*/ 329610 h 2509285"/>
              <a:gd name="connsiteX216" fmla="*/ 4848447 w 7091916"/>
              <a:gd name="connsiteY216" fmla="*/ 287080 h 2509285"/>
              <a:gd name="connsiteX217" fmla="*/ 4869712 w 7091916"/>
              <a:gd name="connsiteY217" fmla="*/ 255182 h 2509285"/>
              <a:gd name="connsiteX218" fmla="*/ 4933507 w 7091916"/>
              <a:gd name="connsiteY218" fmla="*/ 233917 h 2509285"/>
              <a:gd name="connsiteX219" fmla="*/ 4944140 w 7091916"/>
              <a:gd name="connsiteY219" fmla="*/ 457200 h 2509285"/>
              <a:gd name="connsiteX220" fmla="*/ 4976037 w 7091916"/>
              <a:gd name="connsiteY220" fmla="*/ 414670 h 2509285"/>
              <a:gd name="connsiteX221" fmla="*/ 5018568 w 7091916"/>
              <a:gd name="connsiteY221" fmla="*/ 287080 h 2509285"/>
              <a:gd name="connsiteX222" fmla="*/ 5029200 w 7091916"/>
              <a:gd name="connsiteY222" fmla="*/ 255182 h 2509285"/>
              <a:gd name="connsiteX223" fmla="*/ 5050465 w 7091916"/>
              <a:gd name="connsiteY223" fmla="*/ 202019 h 2509285"/>
              <a:gd name="connsiteX224" fmla="*/ 5082363 w 7091916"/>
              <a:gd name="connsiteY224" fmla="*/ 116959 h 2509285"/>
              <a:gd name="connsiteX225" fmla="*/ 5114261 w 7091916"/>
              <a:gd name="connsiteY225" fmla="*/ 106326 h 2509285"/>
              <a:gd name="connsiteX226" fmla="*/ 5124893 w 7091916"/>
              <a:gd name="connsiteY226" fmla="*/ 138224 h 2509285"/>
              <a:gd name="connsiteX227" fmla="*/ 5135526 w 7091916"/>
              <a:gd name="connsiteY227" fmla="*/ 340242 h 2509285"/>
              <a:gd name="connsiteX228" fmla="*/ 5178056 w 7091916"/>
              <a:gd name="connsiteY228" fmla="*/ 329610 h 2509285"/>
              <a:gd name="connsiteX229" fmla="*/ 5252484 w 7091916"/>
              <a:gd name="connsiteY229" fmla="*/ 361507 h 2509285"/>
              <a:gd name="connsiteX230" fmla="*/ 5263116 w 7091916"/>
              <a:gd name="connsiteY230" fmla="*/ 393405 h 2509285"/>
              <a:gd name="connsiteX231" fmla="*/ 5284382 w 7091916"/>
              <a:gd name="connsiteY231" fmla="*/ 425303 h 2509285"/>
              <a:gd name="connsiteX232" fmla="*/ 5295014 w 7091916"/>
              <a:gd name="connsiteY232" fmla="*/ 457200 h 2509285"/>
              <a:gd name="connsiteX233" fmla="*/ 5337544 w 7091916"/>
              <a:gd name="connsiteY233" fmla="*/ 467833 h 2509285"/>
              <a:gd name="connsiteX234" fmla="*/ 5497033 w 7091916"/>
              <a:gd name="connsiteY234" fmla="*/ 457200 h 2509285"/>
              <a:gd name="connsiteX235" fmla="*/ 5613991 w 7091916"/>
              <a:gd name="connsiteY235" fmla="*/ 467833 h 2509285"/>
              <a:gd name="connsiteX236" fmla="*/ 5635256 w 7091916"/>
              <a:gd name="connsiteY236" fmla="*/ 552893 h 2509285"/>
              <a:gd name="connsiteX237" fmla="*/ 5645889 w 7091916"/>
              <a:gd name="connsiteY237" fmla="*/ 648586 h 2509285"/>
              <a:gd name="connsiteX238" fmla="*/ 5667154 w 7091916"/>
              <a:gd name="connsiteY238" fmla="*/ 723014 h 2509285"/>
              <a:gd name="connsiteX239" fmla="*/ 5773479 w 7091916"/>
              <a:gd name="connsiteY239" fmla="*/ 680484 h 2509285"/>
              <a:gd name="connsiteX240" fmla="*/ 5964865 w 7091916"/>
              <a:gd name="connsiteY240" fmla="*/ 467833 h 2509285"/>
              <a:gd name="connsiteX241" fmla="*/ 6071191 w 7091916"/>
              <a:gd name="connsiteY241" fmla="*/ 297712 h 2509285"/>
              <a:gd name="connsiteX242" fmla="*/ 6113721 w 7091916"/>
              <a:gd name="connsiteY242" fmla="*/ 244549 h 2509285"/>
              <a:gd name="connsiteX243" fmla="*/ 6092456 w 7091916"/>
              <a:gd name="connsiteY243" fmla="*/ 297712 h 2509285"/>
              <a:gd name="connsiteX244" fmla="*/ 6081823 w 7091916"/>
              <a:gd name="connsiteY244" fmla="*/ 340242 h 2509285"/>
              <a:gd name="connsiteX245" fmla="*/ 6049926 w 7091916"/>
              <a:gd name="connsiteY245" fmla="*/ 499731 h 2509285"/>
              <a:gd name="connsiteX246" fmla="*/ 6060558 w 7091916"/>
              <a:gd name="connsiteY246" fmla="*/ 871870 h 2509285"/>
              <a:gd name="connsiteX247" fmla="*/ 6113721 w 7091916"/>
              <a:gd name="connsiteY247" fmla="*/ 1041991 h 2509285"/>
              <a:gd name="connsiteX248" fmla="*/ 6156251 w 7091916"/>
              <a:gd name="connsiteY248" fmla="*/ 1105786 h 2509285"/>
              <a:gd name="connsiteX249" fmla="*/ 6198782 w 7091916"/>
              <a:gd name="connsiteY249" fmla="*/ 1020726 h 2509285"/>
              <a:gd name="connsiteX250" fmla="*/ 6262577 w 7091916"/>
              <a:gd name="connsiteY250" fmla="*/ 978196 h 2509285"/>
              <a:gd name="connsiteX251" fmla="*/ 6283842 w 7091916"/>
              <a:gd name="connsiteY251" fmla="*/ 935666 h 2509285"/>
              <a:gd name="connsiteX252" fmla="*/ 6305107 w 7091916"/>
              <a:gd name="connsiteY252" fmla="*/ 903768 h 2509285"/>
              <a:gd name="connsiteX253" fmla="*/ 6273210 w 7091916"/>
              <a:gd name="connsiteY253" fmla="*/ 1052624 h 2509285"/>
              <a:gd name="connsiteX254" fmla="*/ 6283842 w 7091916"/>
              <a:gd name="connsiteY254" fmla="*/ 1105786 h 2509285"/>
              <a:gd name="connsiteX255" fmla="*/ 6315740 w 7091916"/>
              <a:gd name="connsiteY255" fmla="*/ 1116419 h 2509285"/>
              <a:gd name="connsiteX256" fmla="*/ 6390168 w 7091916"/>
              <a:gd name="connsiteY256" fmla="*/ 1127052 h 2509285"/>
              <a:gd name="connsiteX257" fmla="*/ 6453963 w 7091916"/>
              <a:gd name="connsiteY257" fmla="*/ 1286540 h 2509285"/>
              <a:gd name="connsiteX258" fmla="*/ 6475228 w 7091916"/>
              <a:gd name="connsiteY258" fmla="*/ 1371600 h 2509285"/>
              <a:gd name="connsiteX259" fmla="*/ 6528391 w 7091916"/>
              <a:gd name="connsiteY259" fmla="*/ 1446028 h 2509285"/>
              <a:gd name="connsiteX260" fmla="*/ 6560289 w 7091916"/>
              <a:gd name="connsiteY260" fmla="*/ 1456661 h 2509285"/>
              <a:gd name="connsiteX261" fmla="*/ 6613451 w 7091916"/>
              <a:gd name="connsiteY261" fmla="*/ 1403498 h 2509285"/>
              <a:gd name="connsiteX262" fmla="*/ 6677247 w 7091916"/>
              <a:gd name="connsiteY262" fmla="*/ 1382233 h 2509285"/>
              <a:gd name="connsiteX263" fmla="*/ 6762307 w 7091916"/>
              <a:gd name="connsiteY263" fmla="*/ 1350335 h 2509285"/>
              <a:gd name="connsiteX264" fmla="*/ 6815470 w 7091916"/>
              <a:gd name="connsiteY264" fmla="*/ 1307805 h 2509285"/>
              <a:gd name="connsiteX265" fmla="*/ 6847368 w 7091916"/>
              <a:gd name="connsiteY265" fmla="*/ 1297173 h 2509285"/>
              <a:gd name="connsiteX266" fmla="*/ 6858000 w 7091916"/>
              <a:gd name="connsiteY266" fmla="*/ 1265275 h 2509285"/>
              <a:gd name="connsiteX267" fmla="*/ 6836735 w 7091916"/>
              <a:gd name="connsiteY267" fmla="*/ 1318438 h 2509285"/>
              <a:gd name="connsiteX268" fmla="*/ 6858000 w 7091916"/>
              <a:gd name="connsiteY268" fmla="*/ 1743740 h 2509285"/>
              <a:gd name="connsiteX269" fmla="*/ 6911163 w 7091916"/>
              <a:gd name="connsiteY269" fmla="*/ 1850066 h 2509285"/>
              <a:gd name="connsiteX270" fmla="*/ 6943061 w 7091916"/>
              <a:gd name="connsiteY270" fmla="*/ 1913861 h 2509285"/>
              <a:gd name="connsiteX271" fmla="*/ 6974958 w 7091916"/>
              <a:gd name="connsiteY271" fmla="*/ 1935126 h 2509285"/>
              <a:gd name="connsiteX272" fmla="*/ 7038754 w 7091916"/>
              <a:gd name="connsiteY272" fmla="*/ 1892596 h 2509285"/>
              <a:gd name="connsiteX273" fmla="*/ 7091916 w 7091916"/>
              <a:gd name="connsiteY273" fmla="*/ 1850066 h 2509285"/>
              <a:gd name="connsiteX274" fmla="*/ 7070651 w 7091916"/>
              <a:gd name="connsiteY274" fmla="*/ 2509285 h 2509285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70121 w 7091916"/>
              <a:gd name="connsiteY10" fmla="*/ 967563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97712 w 7091916"/>
              <a:gd name="connsiteY14" fmla="*/ 839973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850065 w 7091916"/>
              <a:gd name="connsiteY86" fmla="*/ 595424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337544 w 7091916"/>
              <a:gd name="connsiteY233" fmla="*/ 467833 h 2456122"/>
              <a:gd name="connsiteX234" fmla="*/ 5497033 w 7091916"/>
              <a:gd name="connsiteY234" fmla="*/ 457200 h 2456122"/>
              <a:gd name="connsiteX235" fmla="*/ 5613991 w 7091916"/>
              <a:gd name="connsiteY235" fmla="*/ 46783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70121 w 7091916"/>
              <a:gd name="connsiteY10" fmla="*/ 967563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97712 w 7091916"/>
              <a:gd name="connsiteY14" fmla="*/ 839973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850065 w 7091916"/>
              <a:gd name="connsiteY86" fmla="*/ 595424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279792 w 7091916"/>
              <a:gd name="connsiteY233" fmla="*/ 583336 h 2456122"/>
              <a:gd name="connsiteX234" fmla="*/ 5497033 w 7091916"/>
              <a:gd name="connsiteY234" fmla="*/ 457200 h 2456122"/>
              <a:gd name="connsiteX235" fmla="*/ 5613991 w 7091916"/>
              <a:gd name="connsiteY235" fmla="*/ 46783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70121 w 7091916"/>
              <a:gd name="connsiteY10" fmla="*/ 967563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97712 w 7091916"/>
              <a:gd name="connsiteY14" fmla="*/ 839973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850065 w 7091916"/>
              <a:gd name="connsiteY86" fmla="*/ 595424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279792 w 7091916"/>
              <a:gd name="connsiteY233" fmla="*/ 583336 h 2456122"/>
              <a:gd name="connsiteX234" fmla="*/ 5497033 w 7091916"/>
              <a:gd name="connsiteY234" fmla="*/ 457200 h 2456122"/>
              <a:gd name="connsiteX235" fmla="*/ 5546614 w 7091916"/>
              <a:gd name="connsiteY235" fmla="*/ 65071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70121 w 7091916"/>
              <a:gd name="connsiteY10" fmla="*/ 967563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97712 w 7091916"/>
              <a:gd name="connsiteY14" fmla="*/ 839973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773063 w 7091916"/>
              <a:gd name="connsiteY86" fmla="*/ 556923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279792 w 7091916"/>
              <a:gd name="connsiteY233" fmla="*/ 583336 h 2456122"/>
              <a:gd name="connsiteX234" fmla="*/ 5497033 w 7091916"/>
              <a:gd name="connsiteY234" fmla="*/ 457200 h 2456122"/>
              <a:gd name="connsiteX235" fmla="*/ 5546614 w 7091916"/>
              <a:gd name="connsiteY235" fmla="*/ 65071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7091916" h="2456122">
                <a:moveTo>
                  <a:pt x="0" y="1382233"/>
                </a:moveTo>
                <a:cubicBezTo>
                  <a:pt x="17925" y="1292610"/>
                  <a:pt x="-1118" y="1363580"/>
                  <a:pt x="31898" y="1286540"/>
                </a:cubicBezTo>
                <a:cubicBezTo>
                  <a:pt x="36313" y="1276238"/>
                  <a:pt x="39451" y="1265419"/>
                  <a:pt x="42530" y="1254642"/>
                </a:cubicBezTo>
                <a:cubicBezTo>
                  <a:pt x="46544" y="1240591"/>
                  <a:pt x="47407" y="1225543"/>
                  <a:pt x="53163" y="1212112"/>
                </a:cubicBezTo>
                <a:cubicBezTo>
                  <a:pt x="58197" y="1200366"/>
                  <a:pt x="68713" y="1191644"/>
                  <a:pt x="74428" y="1180214"/>
                </a:cubicBezTo>
                <a:cubicBezTo>
                  <a:pt x="82929" y="1163212"/>
                  <a:pt x="91148" y="1121693"/>
                  <a:pt x="95693" y="1105786"/>
                </a:cubicBezTo>
                <a:cubicBezTo>
                  <a:pt x="98772" y="1095010"/>
                  <a:pt x="103608" y="1084762"/>
                  <a:pt x="106326" y="1073889"/>
                </a:cubicBezTo>
                <a:cubicBezTo>
                  <a:pt x="110709" y="1056357"/>
                  <a:pt x="111765" y="1038036"/>
                  <a:pt x="116958" y="1020726"/>
                </a:cubicBezTo>
                <a:cubicBezTo>
                  <a:pt x="122442" y="1002445"/>
                  <a:pt x="131521" y="985434"/>
                  <a:pt x="138223" y="967563"/>
                </a:cubicBezTo>
                <a:cubicBezTo>
                  <a:pt x="142158" y="957069"/>
                  <a:pt x="145312" y="946298"/>
                  <a:pt x="148856" y="935666"/>
                </a:cubicBezTo>
                <a:cubicBezTo>
                  <a:pt x="155944" y="946298"/>
                  <a:pt x="159026" y="973903"/>
                  <a:pt x="170121" y="967563"/>
                </a:cubicBezTo>
                <a:cubicBezTo>
                  <a:pt x="237913" y="928824"/>
                  <a:pt x="224868" y="845855"/>
                  <a:pt x="244549" y="786810"/>
                </a:cubicBezTo>
                <a:lnTo>
                  <a:pt x="265814" y="723014"/>
                </a:lnTo>
                <a:cubicBezTo>
                  <a:pt x="269358" y="783265"/>
                  <a:pt x="260566" y="845539"/>
                  <a:pt x="276447" y="903768"/>
                </a:cubicBezTo>
                <a:cubicBezTo>
                  <a:pt x="282345" y="925393"/>
                  <a:pt x="290624" y="861238"/>
                  <a:pt x="297712" y="839973"/>
                </a:cubicBezTo>
                <a:cubicBezTo>
                  <a:pt x="312963" y="794219"/>
                  <a:pt x="305628" y="818938"/>
                  <a:pt x="318977" y="765545"/>
                </a:cubicBezTo>
                <a:cubicBezTo>
                  <a:pt x="329610" y="769089"/>
                  <a:pt x="344658" y="766852"/>
                  <a:pt x="350875" y="776177"/>
                </a:cubicBezTo>
                <a:cubicBezTo>
                  <a:pt x="360899" y="791214"/>
                  <a:pt x="357124" y="811808"/>
                  <a:pt x="361507" y="829340"/>
                </a:cubicBezTo>
                <a:cubicBezTo>
                  <a:pt x="364225" y="840213"/>
                  <a:pt x="369422" y="850365"/>
                  <a:pt x="372140" y="861238"/>
                </a:cubicBezTo>
                <a:cubicBezTo>
                  <a:pt x="376523" y="878770"/>
                  <a:pt x="377057" y="897256"/>
                  <a:pt x="382772" y="914400"/>
                </a:cubicBezTo>
                <a:cubicBezTo>
                  <a:pt x="387784" y="929437"/>
                  <a:pt x="396949" y="942754"/>
                  <a:pt x="404037" y="956931"/>
                </a:cubicBezTo>
                <a:cubicBezTo>
                  <a:pt x="411126" y="935666"/>
                  <a:pt x="421618" y="915246"/>
                  <a:pt x="425303" y="893135"/>
                </a:cubicBezTo>
                <a:cubicBezTo>
                  <a:pt x="437777" y="818285"/>
                  <a:pt x="429117" y="849792"/>
                  <a:pt x="446568" y="797442"/>
                </a:cubicBezTo>
                <a:cubicBezTo>
                  <a:pt x="450112" y="811619"/>
                  <a:pt x="453185" y="825922"/>
                  <a:pt x="457200" y="839973"/>
                </a:cubicBezTo>
                <a:cubicBezTo>
                  <a:pt x="460279" y="850749"/>
                  <a:pt x="456625" y="871870"/>
                  <a:pt x="467833" y="871870"/>
                </a:cubicBezTo>
                <a:cubicBezTo>
                  <a:pt x="479040" y="871870"/>
                  <a:pt x="473453" y="849997"/>
                  <a:pt x="478465" y="839973"/>
                </a:cubicBezTo>
                <a:cubicBezTo>
                  <a:pt x="484180" y="828543"/>
                  <a:pt x="492642" y="818708"/>
                  <a:pt x="499730" y="808075"/>
                </a:cubicBezTo>
                <a:cubicBezTo>
                  <a:pt x="510363" y="815163"/>
                  <a:pt x="519023" y="831441"/>
                  <a:pt x="531628" y="829340"/>
                </a:cubicBezTo>
                <a:cubicBezTo>
                  <a:pt x="599280" y="818064"/>
                  <a:pt x="526735" y="736122"/>
                  <a:pt x="595423" y="850605"/>
                </a:cubicBezTo>
                <a:cubicBezTo>
                  <a:pt x="598967" y="878959"/>
                  <a:pt x="601817" y="907408"/>
                  <a:pt x="606056" y="935666"/>
                </a:cubicBezTo>
                <a:cubicBezTo>
                  <a:pt x="612452" y="978306"/>
                  <a:pt x="621223" y="1020573"/>
                  <a:pt x="627321" y="1063256"/>
                </a:cubicBezTo>
                <a:cubicBezTo>
                  <a:pt x="631860" y="1095027"/>
                  <a:pt x="632376" y="1127343"/>
                  <a:pt x="637954" y="1158949"/>
                </a:cubicBezTo>
                <a:cubicBezTo>
                  <a:pt x="643033" y="1187731"/>
                  <a:pt x="652879" y="1215480"/>
                  <a:pt x="659219" y="1244010"/>
                </a:cubicBezTo>
                <a:cubicBezTo>
                  <a:pt x="667060" y="1279293"/>
                  <a:pt x="680484" y="1350335"/>
                  <a:pt x="680484" y="1350335"/>
                </a:cubicBezTo>
                <a:cubicBezTo>
                  <a:pt x="691117" y="1346791"/>
                  <a:pt x="705381" y="1348455"/>
                  <a:pt x="712382" y="1339703"/>
                </a:cubicBezTo>
                <a:cubicBezTo>
                  <a:pt x="721511" y="1328292"/>
                  <a:pt x="720400" y="1311550"/>
                  <a:pt x="723014" y="1297173"/>
                </a:cubicBezTo>
                <a:cubicBezTo>
                  <a:pt x="727497" y="1272516"/>
                  <a:pt x="728012" y="1247164"/>
                  <a:pt x="733647" y="1222745"/>
                </a:cubicBezTo>
                <a:cubicBezTo>
                  <a:pt x="749305" y="1154896"/>
                  <a:pt x="769335" y="1088130"/>
                  <a:pt x="786810" y="1020726"/>
                </a:cubicBezTo>
                <a:cubicBezTo>
                  <a:pt x="794145" y="992435"/>
                  <a:pt x="801735" y="964196"/>
                  <a:pt x="808075" y="935666"/>
                </a:cubicBezTo>
                <a:cubicBezTo>
                  <a:pt x="815163" y="903768"/>
                  <a:pt x="819594" y="871161"/>
                  <a:pt x="829340" y="839973"/>
                </a:cubicBezTo>
                <a:cubicBezTo>
                  <a:pt x="837391" y="814210"/>
                  <a:pt x="852013" y="790912"/>
                  <a:pt x="861237" y="765545"/>
                </a:cubicBezTo>
                <a:cubicBezTo>
                  <a:pt x="866231" y="751811"/>
                  <a:pt x="867855" y="737065"/>
                  <a:pt x="871870" y="723014"/>
                </a:cubicBezTo>
                <a:cubicBezTo>
                  <a:pt x="874949" y="712238"/>
                  <a:pt x="878959" y="701749"/>
                  <a:pt x="882503" y="691117"/>
                </a:cubicBezTo>
                <a:cubicBezTo>
                  <a:pt x="889591" y="701749"/>
                  <a:pt x="898053" y="711584"/>
                  <a:pt x="903768" y="723014"/>
                </a:cubicBezTo>
                <a:cubicBezTo>
                  <a:pt x="908780" y="733039"/>
                  <a:pt x="910465" y="744418"/>
                  <a:pt x="914400" y="754912"/>
                </a:cubicBezTo>
                <a:cubicBezTo>
                  <a:pt x="921101" y="772783"/>
                  <a:pt x="928577" y="790354"/>
                  <a:pt x="935665" y="808075"/>
                </a:cubicBezTo>
                <a:cubicBezTo>
                  <a:pt x="942610" y="863631"/>
                  <a:pt x="953560" y="945538"/>
                  <a:pt x="956930" y="999461"/>
                </a:cubicBezTo>
                <a:cubicBezTo>
                  <a:pt x="973213" y="1259997"/>
                  <a:pt x="942142" y="1157115"/>
                  <a:pt x="978196" y="1265275"/>
                </a:cubicBezTo>
                <a:cubicBezTo>
                  <a:pt x="1002500" y="1192358"/>
                  <a:pt x="973799" y="1282863"/>
                  <a:pt x="999461" y="1180214"/>
                </a:cubicBezTo>
                <a:cubicBezTo>
                  <a:pt x="1008838" y="1142705"/>
                  <a:pt x="1018346" y="1137444"/>
                  <a:pt x="1031358" y="1095154"/>
                </a:cubicBezTo>
                <a:cubicBezTo>
                  <a:pt x="1039953" y="1067220"/>
                  <a:pt x="1045535" y="1038447"/>
                  <a:pt x="1052623" y="1010093"/>
                </a:cubicBezTo>
                <a:lnTo>
                  <a:pt x="1063256" y="967563"/>
                </a:lnTo>
                <a:cubicBezTo>
                  <a:pt x="1066800" y="953386"/>
                  <a:pt x="1069268" y="938896"/>
                  <a:pt x="1073889" y="925033"/>
                </a:cubicBezTo>
                <a:lnTo>
                  <a:pt x="1095154" y="861238"/>
                </a:lnTo>
                <a:cubicBezTo>
                  <a:pt x="1124512" y="773161"/>
                  <a:pt x="1078379" y="913098"/>
                  <a:pt x="1127051" y="754912"/>
                </a:cubicBezTo>
                <a:cubicBezTo>
                  <a:pt x="1133643" y="733488"/>
                  <a:pt x="1148316" y="691117"/>
                  <a:pt x="1148316" y="691117"/>
                </a:cubicBezTo>
                <a:cubicBezTo>
                  <a:pt x="1171781" y="706760"/>
                  <a:pt x="1188647" y="732181"/>
                  <a:pt x="1212112" y="691117"/>
                </a:cubicBezTo>
                <a:cubicBezTo>
                  <a:pt x="1221078" y="675426"/>
                  <a:pt x="1218824" y="655596"/>
                  <a:pt x="1222744" y="637954"/>
                </a:cubicBezTo>
                <a:cubicBezTo>
                  <a:pt x="1225914" y="623689"/>
                  <a:pt x="1230207" y="609689"/>
                  <a:pt x="1233377" y="595424"/>
                </a:cubicBezTo>
                <a:cubicBezTo>
                  <a:pt x="1237298" y="577782"/>
                  <a:pt x="1239946" y="559870"/>
                  <a:pt x="1244010" y="542261"/>
                </a:cubicBezTo>
                <a:cubicBezTo>
                  <a:pt x="1250582" y="513783"/>
                  <a:pt x="1255287" y="484667"/>
                  <a:pt x="1265275" y="457200"/>
                </a:cubicBezTo>
                <a:cubicBezTo>
                  <a:pt x="1269642" y="445191"/>
                  <a:pt x="1279452" y="435935"/>
                  <a:pt x="1286540" y="425303"/>
                </a:cubicBezTo>
                <a:cubicBezTo>
                  <a:pt x="1306339" y="504502"/>
                  <a:pt x="1287389" y="483813"/>
                  <a:pt x="1392865" y="393405"/>
                </a:cubicBezTo>
                <a:cubicBezTo>
                  <a:pt x="1411893" y="377095"/>
                  <a:pt x="1430642" y="360024"/>
                  <a:pt x="1446028" y="340242"/>
                </a:cubicBezTo>
                <a:cubicBezTo>
                  <a:pt x="1455759" y="327731"/>
                  <a:pt x="1459429" y="311474"/>
                  <a:pt x="1467293" y="297712"/>
                </a:cubicBezTo>
                <a:cubicBezTo>
                  <a:pt x="1473633" y="286617"/>
                  <a:pt x="1481470" y="276447"/>
                  <a:pt x="1488558" y="265814"/>
                </a:cubicBezTo>
                <a:cubicBezTo>
                  <a:pt x="1453795" y="439632"/>
                  <a:pt x="1469811" y="372706"/>
                  <a:pt x="1446028" y="467833"/>
                </a:cubicBezTo>
                <a:cubicBezTo>
                  <a:pt x="1456661" y="471377"/>
                  <a:pt x="1470686" y="487022"/>
                  <a:pt x="1477926" y="478466"/>
                </a:cubicBezTo>
                <a:cubicBezTo>
                  <a:pt x="1539071" y="406204"/>
                  <a:pt x="1558094" y="334893"/>
                  <a:pt x="1594884" y="255182"/>
                </a:cubicBezTo>
                <a:cubicBezTo>
                  <a:pt x="1604847" y="233595"/>
                  <a:pt x="1616149" y="212651"/>
                  <a:pt x="1626782" y="191386"/>
                </a:cubicBezTo>
                <a:cubicBezTo>
                  <a:pt x="1635660" y="129239"/>
                  <a:pt x="1635607" y="119777"/>
                  <a:pt x="1648047" y="63796"/>
                </a:cubicBezTo>
                <a:cubicBezTo>
                  <a:pt x="1651217" y="49531"/>
                  <a:pt x="1652144" y="34336"/>
                  <a:pt x="1658679" y="21266"/>
                </a:cubicBezTo>
                <a:cubicBezTo>
                  <a:pt x="1663162" y="12300"/>
                  <a:pt x="1672856" y="7089"/>
                  <a:pt x="1679944" y="0"/>
                </a:cubicBezTo>
                <a:cubicBezTo>
                  <a:pt x="1669366" y="31736"/>
                  <a:pt x="1644928" y="96897"/>
                  <a:pt x="1637414" y="138224"/>
                </a:cubicBezTo>
                <a:cubicBezTo>
                  <a:pt x="1632931" y="162881"/>
                  <a:pt x="1630326" y="187843"/>
                  <a:pt x="1626782" y="212652"/>
                </a:cubicBezTo>
                <a:cubicBezTo>
                  <a:pt x="1630326" y="287080"/>
                  <a:pt x="1609043" y="367035"/>
                  <a:pt x="1637414" y="435935"/>
                </a:cubicBezTo>
                <a:cubicBezTo>
                  <a:pt x="1647145" y="459568"/>
                  <a:pt x="1683138" y="411477"/>
                  <a:pt x="1701210" y="393405"/>
                </a:cubicBezTo>
                <a:cubicBezTo>
                  <a:pt x="1709135" y="385480"/>
                  <a:pt x="1705625" y="370832"/>
                  <a:pt x="1711842" y="361507"/>
                </a:cubicBezTo>
                <a:cubicBezTo>
                  <a:pt x="1720183" y="348996"/>
                  <a:pt x="1733107" y="340242"/>
                  <a:pt x="1743740" y="329610"/>
                </a:cubicBezTo>
                <a:cubicBezTo>
                  <a:pt x="1747284" y="340242"/>
                  <a:pt x="1751423" y="350694"/>
                  <a:pt x="1754372" y="361507"/>
                </a:cubicBezTo>
                <a:cubicBezTo>
                  <a:pt x="1762062" y="389703"/>
                  <a:pt x="1775637" y="446568"/>
                  <a:pt x="1775637" y="446568"/>
                </a:cubicBezTo>
                <a:cubicBezTo>
                  <a:pt x="1768549" y="496187"/>
                  <a:pt x="1764698" y="546377"/>
                  <a:pt x="1754372" y="595424"/>
                </a:cubicBezTo>
                <a:cubicBezTo>
                  <a:pt x="1750440" y="614100"/>
                  <a:pt x="1738591" y="630305"/>
                  <a:pt x="1733107" y="648586"/>
                </a:cubicBezTo>
                <a:cubicBezTo>
                  <a:pt x="1727914" y="665896"/>
                  <a:pt x="1726858" y="684217"/>
                  <a:pt x="1722475" y="701749"/>
                </a:cubicBezTo>
                <a:cubicBezTo>
                  <a:pt x="1719757" y="712622"/>
                  <a:pt x="1700634" y="733647"/>
                  <a:pt x="1711842" y="733647"/>
                </a:cubicBezTo>
                <a:cubicBezTo>
                  <a:pt x="1735617" y="733647"/>
                  <a:pt x="1754372" y="712382"/>
                  <a:pt x="1775637" y="701749"/>
                </a:cubicBezTo>
                <a:cubicBezTo>
                  <a:pt x="1809812" y="659030"/>
                  <a:pt x="1748855" y="605340"/>
                  <a:pt x="1773063" y="556923"/>
                </a:cubicBezTo>
                <a:cubicBezTo>
                  <a:pt x="1785134" y="532781"/>
                  <a:pt x="1856725" y="539388"/>
                  <a:pt x="1881963" y="520996"/>
                </a:cubicBezTo>
                <a:cubicBezTo>
                  <a:pt x="1907201" y="502604"/>
                  <a:pt x="1911714" y="472125"/>
                  <a:pt x="1924493" y="446568"/>
                </a:cubicBezTo>
                <a:cubicBezTo>
                  <a:pt x="1936564" y="422426"/>
                  <a:pt x="1944320" y="396282"/>
                  <a:pt x="1956391" y="372140"/>
                </a:cubicBezTo>
                <a:cubicBezTo>
                  <a:pt x="1990432" y="304058"/>
                  <a:pt x="1987703" y="336828"/>
                  <a:pt x="2009554" y="265814"/>
                </a:cubicBezTo>
                <a:cubicBezTo>
                  <a:pt x="2018149" y="237880"/>
                  <a:pt x="2030819" y="180754"/>
                  <a:pt x="2030819" y="180754"/>
                </a:cubicBezTo>
                <a:cubicBezTo>
                  <a:pt x="2051763" y="243590"/>
                  <a:pt x="2043396" y="196187"/>
                  <a:pt x="2009554" y="297712"/>
                </a:cubicBezTo>
                <a:cubicBezTo>
                  <a:pt x="1994310" y="343444"/>
                  <a:pt x="1983351" y="390578"/>
                  <a:pt x="1967023" y="435935"/>
                </a:cubicBezTo>
                <a:cubicBezTo>
                  <a:pt x="1880019" y="677614"/>
                  <a:pt x="1943378" y="443971"/>
                  <a:pt x="1860698" y="723014"/>
                </a:cubicBezTo>
                <a:cubicBezTo>
                  <a:pt x="1848244" y="765047"/>
                  <a:pt x="1838841" y="807931"/>
                  <a:pt x="1828800" y="850605"/>
                </a:cubicBezTo>
                <a:cubicBezTo>
                  <a:pt x="1824661" y="868197"/>
                  <a:pt x="1818168" y="885696"/>
                  <a:pt x="1818168" y="903768"/>
                </a:cubicBezTo>
                <a:cubicBezTo>
                  <a:pt x="1818168" y="914976"/>
                  <a:pt x="1825256" y="882503"/>
                  <a:pt x="1828800" y="871870"/>
                </a:cubicBezTo>
                <a:cubicBezTo>
                  <a:pt x="1832344" y="847061"/>
                  <a:pt x="1834950" y="822099"/>
                  <a:pt x="1839433" y="797442"/>
                </a:cubicBezTo>
                <a:cubicBezTo>
                  <a:pt x="1847745" y="751726"/>
                  <a:pt x="1849308" y="762879"/>
                  <a:pt x="1860698" y="723014"/>
                </a:cubicBezTo>
                <a:cubicBezTo>
                  <a:pt x="1864712" y="708963"/>
                  <a:pt x="1863428" y="692776"/>
                  <a:pt x="1871330" y="680484"/>
                </a:cubicBezTo>
                <a:cubicBezTo>
                  <a:pt x="1895874" y="642305"/>
                  <a:pt x="1928037" y="609601"/>
                  <a:pt x="1956391" y="574159"/>
                </a:cubicBezTo>
                <a:lnTo>
                  <a:pt x="1998921" y="520996"/>
                </a:lnTo>
                <a:cubicBezTo>
                  <a:pt x="2013098" y="503275"/>
                  <a:pt x="2027518" y="485746"/>
                  <a:pt x="2041451" y="467833"/>
                </a:cubicBezTo>
                <a:cubicBezTo>
                  <a:pt x="2048197" y="459160"/>
                  <a:pt x="2087186" y="408261"/>
                  <a:pt x="2094614" y="393405"/>
                </a:cubicBezTo>
                <a:cubicBezTo>
                  <a:pt x="2099626" y="383380"/>
                  <a:pt x="2101703" y="372140"/>
                  <a:pt x="2105247" y="361507"/>
                </a:cubicBezTo>
                <a:cubicBezTo>
                  <a:pt x="2101703" y="407582"/>
                  <a:pt x="2100013" y="453837"/>
                  <a:pt x="2094614" y="499731"/>
                </a:cubicBezTo>
                <a:cubicBezTo>
                  <a:pt x="2092907" y="514244"/>
                  <a:pt x="2086384" y="527847"/>
                  <a:pt x="2083982" y="542261"/>
                </a:cubicBezTo>
                <a:cubicBezTo>
                  <a:pt x="2079284" y="570446"/>
                  <a:pt x="2076893" y="598968"/>
                  <a:pt x="2073349" y="627321"/>
                </a:cubicBezTo>
                <a:cubicBezTo>
                  <a:pt x="2076893" y="669851"/>
                  <a:pt x="2075612" y="713063"/>
                  <a:pt x="2083982" y="754912"/>
                </a:cubicBezTo>
                <a:cubicBezTo>
                  <a:pt x="2086488" y="767443"/>
                  <a:pt x="2092960" y="783299"/>
                  <a:pt x="2105247" y="786810"/>
                </a:cubicBezTo>
                <a:cubicBezTo>
                  <a:pt x="2122624" y="791775"/>
                  <a:pt x="2140689" y="779721"/>
                  <a:pt x="2158410" y="776177"/>
                </a:cubicBezTo>
                <a:cubicBezTo>
                  <a:pt x="2165498" y="765545"/>
                  <a:pt x="2171692" y="754258"/>
                  <a:pt x="2179675" y="744280"/>
                </a:cubicBezTo>
                <a:cubicBezTo>
                  <a:pt x="2185937" y="736452"/>
                  <a:pt x="2191430" y="719844"/>
                  <a:pt x="2200940" y="723014"/>
                </a:cubicBezTo>
                <a:cubicBezTo>
                  <a:pt x="2211573" y="726558"/>
                  <a:pt x="2208028" y="744279"/>
                  <a:pt x="2211572" y="754912"/>
                </a:cubicBezTo>
                <a:cubicBezTo>
                  <a:pt x="2215116" y="811619"/>
                  <a:pt x="2207565" y="870134"/>
                  <a:pt x="2222205" y="925033"/>
                </a:cubicBezTo>
                <a:cubicBezTo>
                  <a:pt x="2225093" y="935862"/>
                  <a:pt x="2243113" y="912202"/>
                  <a:pt x="2254103" y="914400"/>
                </a:cubicBezTo>
                <a:cubicBezTo>
                  <a:pt x="2267254" y="917030"/>
                  <a:pt x="2291669" y="962599"/>
                  <a:pt x="2296633" y="967563"/>
                </a:cubicBezTo>
                <a:cubicBezTo>
                  <a:pt x="2305669" y="976599"/>
                  <a:pt x="2317898" y="981740"/>
                  <a:pt x="2328530" y="988828"/>
                </a:cubicBezTo>
                <a:cubicBezTo>
                  <a:pt x="2342707" y="985284"/>
                  <a:pt x="2359650" y="987325"/>
                  <a:pt x="2371061" y="978196"/>
                </a:cubicBezTo>
                <a:cubicBezTo>
                  <a:pt x="2379813" y="971195"/>
                  <a:pt x="2374692" y="955050"/>
                  <a:pt x="2381693" y="946298"/>
                </a:cubicBezTo>
                <a:cubicBezTo>
                  <a:pt x="2389676" y="936319"/>
                  <a:pt x="2402958" y="932121"/>
                  <a:pt x="2413591" y="925033"/>
                </a:cubicBezTo>
                <a:cubicBezTo>
                  <a:pt x="2417135" y="1027814"/>
                  <a:pt x="2411970" y="1131267"/>
                  <a:pt x="2424223" y="1233377"/>
                </a:cubicBezTo>
                <a:cubicBezTo>
                  <a:pt x="2426111" y="1249114"/>
                  <a:pt x="2439245" y="1205416"/>
                  <a:pt x="2445489" y="1190847"/>
                </a:cubicBezTo>
                <a:cubicBezTo>
                  <a:pt x="2449904" y="1180545"/>
                  <a:pt x="2453042" y="1169726"/>
                  <a:pt x="2456121" y="1158949"/>
                </a:cubicBezTo>
                <a:cubicBezTo>
                  <a:pt x="2488257" y="1046472"/>
                  <a:pt x="2437488" y="1204219"/>
                  <a:pt x="2488019" y="1052624"/>
                </a:cubicBezTo>
                <a:cubicBezTo>
                  <a:pt x="2488019" y="1052623"/>
                  <a:pt x="2509283" y="988828"/>
                  <a:pt x="2509284" y="988828"/>
                </a:cubicBezTo>
                <a:lnTo>
                  <a:pt x="2541182" y="978196"/>
                </a:lnTo>
                <a:cubicBezTo>
                  <a:pt x="2537638" y="1038447"/>
                  <a:pt x="2538704" y="1099147"/>
                  <a:pt x="2530549" y="1158949"/>
                </a:cubicBezTo>
                <a:cubicBezTo>
                  <a:pt x="2527970" y="1177860"/>
                  <a:pt x="2514768" y="1193831"/>
                  <a:pt x="2509284" y="1212112"/>
                </a:cubicBezTo>
                <a:cubicBezTo>
                  <a:pt x="2504091" y="1229422"/>
                  <a:pt x="2502195" y="1247554"/>
                  <a:pt x="2498651" y="1265275"/>
                </a:cubicBezTo>
                <a:cubicBezTo>
                  <a:pt x="2505739" y="1275908"/>
                  <a:pt x="2508486" y="1302888"/>
                  <a:pt x="2519916" y="1297173"/>
                </a:cubicBezTo>
                <a:cubicBezTo>
                  <a:pt x="2542776" y="1285743"/>
                  <a:pt x="2562447" y="1233377"/>
                  <a:pt x="2562447" y="1233377"/>
                </a:cubicBezTo>
                <a:cubicBezTo>
                  <a:pt x="2610767" y="1305858"/>
                  <a:pt x="2556142" y="1214466"/>
                  <a:pt x="2594344" y="1329070"/>
                </a:cubicBezTo>
                <a:cubicBezTo>
                  <a:pt x="2598385" y="1341193"/>
                  <a:pt x="2608521" y="1350335"/>
                  <a:pt x="2615610" y="1360968"/>
                </a:cubicBezTo>
                <a:cubicBezTo>
                  <a:pt x="2633331" y="1350335"/>
                  <a:pt x="2654159" y="1343683"/>
                  <a:pt x="2668772" y="1329070"/>
                </a:cubicBezTo>
                <a:cubicBezTo>
                  <a:pt x="2679980" y="1317862"/>
                  <a:pt x="2682173" y="1300302"/>
                  <a:pt x="2690037" y="1286540"/>
                </a:cubicBezTo>
                <a:cubicBezTo>
                  <a:pt x="2696377" y="1275445"/>
                  <a:pt x="2704214" y="1265275"/>
                  <a:pt x="2711303" y="1254642"/>
                </a:cubicBezTo>
                <a:cubicBezTo>
                  <a:pt x="2718391" y="1268819"/>
                  <a:pt x="2727003" y="1282332"/>
                  <a:pt x="2732568" y="1297173"/>
                </a:cubicBezTo>
                <a:cubicBezTo>
                  <a:pt x="2737699" y="1310856"/>
                  <a:pt x="2730808" y="1331958"/>
                  <a:pt x="2743200" y="1339703"/>
                </a:cubicBezTo>
                <a:cubicBezTo>
                  <a:pt x="2764452" y="1352985"/>
                  <a:pt x="2792819" y="1346791"/>
                  <a:pt x="2817628" y="1350335"/>
                </a:cubicBezTo>
                <a:cubicBezTo>
                  <a:pt x="2841144" y="1373851"/>
                  <a:pt x="2855988" y="1384524"/>
                  <a:pt x="2870791" y="1414131"/>
                </a:cubicBezTo>
                <a:cubicBezTo>
                  <a:pt x="2875803" y="1424155"/>
                  <a:pt x="2877008" y="1435727"/>
                  <a:pt x="2881423" y="1446028"/>
                </a:cubicBezTo>
                <a:cubicBezTo>
                  <a:pt x="2887667" y="1460597"/>
                  <a:pt x="2895600" y="1474382"/>
                  <a:pt x="2902689" y="1488559"/>
                </a:cubicBezTo>
                <a:cubicBezTo>
                  <a:pt x="2905734" y="1500740"/>
                  <a:pt x="2914560" y="1556311"/>
                  <a:pt x="2934586" y="1562986"/>
                </a:cubicBezTo>
                <a:cubicBezTo>
                  <a:pt x="2948449" y="1567607"/>
                  <a:pt x="2962939" y="1555898"/>
                  <a:pt x="2977116" y="1552354"/>
                </a:cubicBezTo>
                <a:cubicBezTo>
                  <a:pt x="2984205" y="1538177"/>
                  <a:pt x="2993827" y="1525006"/>
                  <a:pt x="2998382" y="1509824"/>
                </a:cubicBezTo>
                <a:cubicBezTo>
                  <a:pt x="3004577" y="1489175"/>
                  <a:pt x="3000258" y="1465729"/>
                  <a:pt x="3009014" y="1446028"/>
                </a:cubicBezTo>
                <a:cubicBezTo>
                  <a:pt x="3015121" y="1432287"/>
                  <a:pt x="3031286" y="1425682"/>
                  <a:pt x="3040912" y="1414131"/>
                </a:cubicBezTo>
                <a:cubicBezTo>
                  <a:pt x="3063813" y="1386650"/>
                  <a:pt x="3062154" y="1382303"/>
                  <a:pt x="3072810" y="1350335"/>
                </a:cubicBezTo>
                <a:cubicBezTo>
                  <a:pt x="3083442" y="1368056"/>
                  <a:pt x="3097032" y="1384310"/>
                  <a:pt x="3104707" y="1403498"/>
                </a:cubicBezTo>
                <a:cubicBezTo>
                  <a:pt x="3111419" y="1420277"/>
                  <a:pt x="3112521" y="1438810"/>
                  <a:pt x="3115340" y="1456661"/>
                </a:cubicBezTo>
                <a:cubicBezTo>
                  <a:pt x="3142761" y="1630325"/>
                  <a:pt x="3119733" y="1554900"/>
                  <a:pt x="3147237" y="1637414"/>
                </a:cubicBezTo>
                <a:cubicBezTo>
                  <a:pt x="3157870" y="1626782"/>
                  <a:pt x="3170113" y="1617546"/>
                  <a:pt x="3179135" y="1605517"/>
                </a:cubicBezTo>
                <a:cubicBezTo>
                  <a:pt x="3192577" y="1587594"/>
                  <a:pt x="3222200" y="1533387"/>
                  <a:pt x="3232298" y="1509824"/>
                </a:cubicBezTo>
                <a:cubicBezTo>
                  <a:pt x="3236713" y="1499522"/>
                  <a:pt x="3237918" y="1487951"/>
                  <a:pt x="3242930" y="1477926"/>
                </a:cubicBezTo>
                <a:cubicBezTo>
                  <a:pt x="3252172" y="1459442"/>
                  <a:pt x="3265586" y="1443247"/>
                  <a:pt x="3274828" y="1424763"/>
                </a:cubicBezTo>
                <a:cubicBezTo>
                  <a:pt x="3279840" y="1414739"/>
                  <a:pt x="3281526" y="1403360"/>
                  <a:pt x="3285461" y="1392866"/>
                </a:cubicBezTo>
                <a:cubicBezTo>
                  <a:pt x="3292163" y="1374995"/>
                  <a:pt x="3299638" y="1357424"/>
                  <a:pt x="3306726" y="1339703"/>
                </a:cubicBezTo>
                <a:cubicBezTo>
                  <a:pt x="3310270" y="1357424"/>
                  <a:pt x="3314387" y="1375040"/>
                  <a:pt x="3317358" y="1392866"/>
                </a:cubicBezTo>
                <a:cubicBezTo>
                  <a:pt x="3325389" y="1441049"/>
                  <a:pt x="3316338" y="1466273"/>
                  <a:pt x="3349256" y="1499191"/>
                </a:cubicBezTo>
                <a:cubicBezTo>
                  <a:pt x="3358292" y="1508227"/>
                  <a:pt x="3370521" y="1513368"/>
                  <a:pt x="3381154" y="1520456"/>
                </a:cubicBezTo>
                <a:cubicBezTo>
                  <a:pt x="3439207" y="1481753"/>
                  <a:pt x="3389558" y="1519964"/>
                  <a:pt x="3444949" y="1456661"/>
                </a:cubicBezTo>
                <a:cubicBezTo>
                  <a:pt x="3479119" y="1417610"/>
                  <a:pt x="3499451" y="1404553"/>
                  <a:pt x="3540642" y="1371600"/>
                </a:cubicBezTo>
                <a:cubicBezTo>
                  <a:pt x="3551275" y="1375144"/>
                  <a:pt x="3564615" y="1374308"/>
                  <a:pt x="3572540" y="1382233"/>
                </a:cubicBezTo>
                <a:cubicBezTo>
                  <a:pt x="3577623" y="1387316"/>
                  <a:pt x="3593714" y="1456296"/>
                  <a:pt x="3593805" y="1456661"/>
                </a:cubicBezTo>
                <a:cubicBezTo>
                  <a:pt x="3607982" y="1449573"/>
                  <a:pt x="3624301" y="1445711"/>
                  <a:pt x="3636335" y="1435396"/>
                </a:cubicBezTo>
                <a:cubicBezTo>
                  <a:pt x="3664469" y="1411281"/>
                  <a:pt x="3661235" y="1390443"/>
                  <a:pt x="3689498" y="1371600"/>
                </a:cubicBezTo>
                <a:cubicBezTo>
                  <a:pt x="3702686" y="1362808"/>
                  <a:pt x="3717851" y="1357423"/>
                  <a:pt x="3732028" y="1350335"/>
                </a:cubicBezTo>
                <a:cubicBezTo>
                  <a:pt x="3777648" y="1259095"/>
                  <a:pt x="3725076" y="1346654"/>
                  <a:pt x="3785191" y="1286540"/>
                </a:cubicBezTo>
                <a:cubicBezTo>
                  <a:pt x="3821999" y="1249732"/>
                  <a:pt x="3834326" y="1228786"/>
                  <a:pt x="3859619" y="1190847"/>
                </a:cubicBezTo>
                <a:cubicBezTo>
                  <a:pt x="3863163" y="1205024"/>
                  <a:pt x="3867637" y="1219000"/>
                  <a:pt x="3870251" y="1233377"/>
                </a:cubicBezTo>
                <a:cubicBezTo>
                  <a:pt x="3874734" y="1258034"/>
                  <a:pt x="3870706" y="1284904"/>
                  <a:pt x="3880884" y="1307805"/>
                </a:cubicBezTo>
                <a:cubicBezTo>
                  <a:pt x="3886074" y="1319482"/>
                  <a:pt x="3902149" y="1321982"/>
                  <a:pt x="3912782" y="1329070"/>
                </a:cubicBezTo>
                <a:cubicBezTo>
                  <a:pt x="3919870" y="1318438"/>
                  <a:pt x="3932776" y="1309888"/>
                  <a:pt x="3934047" y="1297173"/>
                </a:cubicBezTo>
                <a:cubicBezTo>
                  <a:pt x="3951499" y="1122641"/>
                  <a:pt x="3902220" y="1286326"/>
                  <a:pt x="3934047" y="1190847"/>
                </a:cubicBezTo>
                <a:cubicBezTo>
                  <a:pt x="3926959" y="1180214"/>
                  <a:pt x="3917972" y="1170626"/>
                  <a:pt x="3912782" y="1158949"/>
                </a:cubicBezTo>
                <a:cubicBezTo>
                  <a:pt x="3862169" y="1045071"/>
                  <a:pt x="3918376" y="1135445"/>
                  <a:pt x="3870251" y="1063256"/>
                </a:cubicBezTo>
                <a:cubicBezTo>
                  <a:pt x="3873795" y="1010093"/>
                  <a:pt x="3872125" y="956324"/>
                  <a:pt x="3880884" y="903768"/>
                </a:cubicBezTo>
                <a:cubicBezTo>
                  <a:pt x="3882727" y="892713"/>
                  <a:pt x="3883591" y="927741"/>
                  <a:pt x="3891516" y="935666"/>
                </a:cubicBezTo>
                <a:cubicBezTo>
                  <a:pt x="3899441" y="943591"/>
                  <a:pt x="3912781" y="942754"/>
                  <a:pt x="3923414" y="946298"/>
                </a:cubicBezTo>
                <a:cubicBezTo>
                  <a:pt x="3930483" y="925092"/>
                  <a:pt x="3946232" y="875767"/>
                  <a:pt x="3955312" y="861238"/>
                </a:cubicBezTo>
                <a:cubicBezTo>
                  <a:pt x="3963282" y="848487"/>
                  <a:pt x="3976577" y="839973"/>
                  <a:pt x="3987210" y="829340"/>
                </a:cubicBezTo>
                <a:cubicBezTo>
                  <a:pt x="3997842" y="832884"/>
                  <a:pt x="4012106" y="831221"/>
                  <a:pt x="4019107" y="839973"/>
                </a:cubicBezTo>
                <a:cubicBezTo>
                  <a:pt x="4028236" y="851384"/>
                  <a:pt x="4026570" y="868238"/>
                  <a:pt x="4029740" y="882503"/>
                </a:cubicBezTo>
                <a:cubicBezTo>
                  <a:pt x="4033660" y="900145"/>
                  <a:pt x="4037195" y="917876"/>
                  <a:pt x="4040372" y="935666"/>
                </a:cubicBezTo>
                <a:cubicBezTo>
                  <a:pt x="4087387" y="1198946"/>
                  <a:pt x="4056393" y="1100678"/>
                  <a:pt x="4093535" y="1212112"/>
                </a:cubicBezTo>
                <a:cubicBezTo>
                  <a:pt x="4097079" y="1197935"/>
                  <a:pt x="4102355" y="1184082"/>
                  <a:pt x="4104168" y="1169582"/>
                </a:cubicBezTo>
                <a:cubicBezTo>
                  <a:pt x="4109461" y="1127234"/>
                  <a:pt x="4104449" y="1083395"/>
                  <a:pt x="4114800" y="1041991"/>
                </a:cubicBezTo>
                <a:cubicBezTo>
                  <a:pt x="4119098" y="1024799"/>
                  <a:pt x="4138092" y="1014952"/>
                  <a:pt x="4146698" y="999461"/>
                </a:cubicBezTo>
                <a:cubicBezTo>
                  <a:pt x="4155967" y="982777"/>
                  <a:pt x="4160211" y="963739"/>
                  <a:pt x="4167963" y="946298"/>
                </a:cubicBezTo>
                <a:cubicBezTo>
                  <a:pt x="4174400" y="931814"/>
                  <a:pt x="4183663" y="918609"/>
                  <a:pt x="4189228" y="903768"/>
                </a:cubicBezTo>
                <a:cubicBezTo>
                  <a:pt x="4212120" y="842723"/>
                  <a:pt x="4184775" y="870144"/>
                  <a:pt x="4221126" y="797442"/>
                </a:cubicBezTo>
                <a:cubicBezTo>
                  <a:pt x="4248106" y="743482"/>
                  <a:pt x="4233599" y="768100"/>
                  <a:pt x="4263656" y="723014"/>
                </a:cubicBezTo>
                <a:cubicBezTo>
                  <a:pt x="4293461" y="752820"/>
                  <a:pt x="4285103" y="737168"/>
                  <a:pt x="4295554" y="786810"/>
                </a:cubicBezTo>
                <a:cubicBezTo>
                  <a:pt x="4306723" y="839863"/>
                  <a:pt x="4327451" y="946298"/>
                  <a:pt x="4327451" y="946298"/>
                </a:cubicBezTo>
                <a:cubicBezTo>
                  <a:pt x="4341628" y="925033"/>
                  <a:pt x="4363783" y="907297"/>
                  <a:pt x="4369982" y="882503"/>
                </a:cubicBezTo>
                <a:cubicBezTo>
                  <a:pt x="4377070" y="854149"/>
                  <a:pt x="4385515" y="826101"/>
                  <a:pt x="4391247" y="797442"/>
                </a:cubicBezTo>
                <a:cubicBezTo>
                  <a:pt x="4398335" y="762000"/>
                  <a:pt x="4403746" y="726182"/>
                  <a:pt x="4412512" y="691117"/>
                </a:cubicBezTo>
                <a:cubicBezTo>
                  <a:pt x="4416056" y="676940"/>
                  <a:pt x="4419299" y="662684"/>
                  <a:pt x="4423144" y="648586"/>
                </a:cubicBezTo>
                <a:cubicBezTo>
                  <a:pt x="4429933" y="623693"/>
                  <a:pt x="4437621" y="599052"/>
                  <a:pt x="4444410" y="574159"/>
                </a:cubicBezTo>
                <a:cubicBezTo>
                  <a:pt x="4451877" y="546782"/>
                  <a:pt x="4461510" y="505536"/>
                  <a:pt x="4465675" y="478466"/>
                </a:cubicBezTo>
                <a:cubicBezTo>
                  <a:pt x="4482851" y="366823"/>
                  <a:pt x="4465249" y="426577"/>
                  <a:pt x="4486940" y="361507"/>
                </a:cubicBezTo>
                <a:cubicBezTo>
                  <a:pt x="4523948" y="417020"/>
                  <a:pt x="4497612" y="368743"/>
                  <a:pt x="4518837" y="446568"/>
                </a:cubicBezTo>
                <a:cubicBezTo>
                  <a:pt x="4524735" y="468194"/>
                  <a:pt x="4521452" y="497929"/>
                  <a:pt x="4540103" y="510363"/>
                </a:cubicBezTo>
                <a:lnTo>
                  <a:pt x="4572000" y="531628"/>
                </a:lnTo>
                <a:cubicBezTo>
                  <a:pt x="4575544" y="552893"/>
                  <a:pt x="4579959" y="574032"/>
                  <a:pt x="4582633" y="595424"/>
                </a:cubicBezTo>
                <a:cubicBezTo>
                  <a:pt x="4587051" y="630767"/>
                  <a:pt x="4557647" y="701749"/>
                  <a:pt x="4593265" y="701749"/>
                </a:cubicBezTo>
                <a:cubicBezTo>
                  <a:pt x="4630267" y="701749"/>
                  <a:pt x="4611880" y="629960"/>
                  <a:pt x="4625163" y="595424"/>
                </a:cubicBezTo>
                <a:cubicBezTo>
                  <a:pt x="4629750" y="583497"/>
                  <a:pt x="4639340" y="574159"/>
                  <a:pt x="4646428" y="563526"/>
                </a:cubicBezTo>
                <a:cubicBezTo>
                  <a:pt x="4670792" y="466069"/>
                  <a:pt x="4651482" y="502784"/>
                  <a:pt x="4688958" y="446568"/>
                </a:cubicBezTo>
                <a:cubicBezTo>
                  <a:pt x="4692502" y="432391"/>
                  <a:pt x="4693835" y="417469"/>
                  <a:pt x="4699591" y="404038"/>
                </a:cubicBezTo>
                <a:cubicBezTo>
                  <a:pt x="4704625" y="392292"/>
                  <a:pt x="4716369" y="384105"/>
                  <a:pt x="4720856" y="372140"/>
                </a:cubicBezTo>
                <a:cubicBezTo>
                  <a:pt x="4760271" y="267033"/>
                  <a:pt x="4702885" y="361883"/>
                  <a:pt x="4752754" y="287080"/>
                </a:cubicBezTo>
                <a:cubicBezTo>
                  <a:pt x="4794988" y="160377"/>
                  <a:pt x="4756052" y="247480"/>
                  <a:pt x="4784651" y="318977"/>
                </a:cubicBezTo>
                <a:cubicBezTo>
                  <a:pt x="4788813" y="329383"/>
                  <a:pt x="4805916" y="326066"/>
                  <a:pt x="4816549" y="329610"/>
                </a:cubicBezTo>
                <a:cubicBezTo>
                  <a:pt x="4827182" y="315433"/>
                  <a:pt x="4838147" y="301500"/>
                  <a:pt x="4848447" y="287080"/>
                </a:cubicBezTo>
                <a:cubicBezTo>
                  <a:pt x="4855875" y="276681"/>
                  <a:pt x="4858876" y="261955"/>
                  <a:pt x="4869712" y="255182"/>
                </a:cubicBezTo>
                <a:cubicBezTo>
                  <a:pt x="4888720" y="243302"/>
                  <a:pt x="4933507" y="233917"/>
                  <a:pt x="4933507" y="233917"/>
                </a:cubicBezTo>
                <a:cubicBezTo>
                  <a:pt x="4937051" y="308345"/>
                  <a:pt x="4927074" y="384669"/>
                  <a:pt x="4944140" y="457200"/>
                </a:cubicBezTo>
                <a:cubicBezTo>
                  <a:pt x="4948199" y="474450"/>
                  <a:pt x="4968934" y="430905"/>
                  <a:pt x="4976037" y="414670"/>
                </a:cubicBezTo>
                <a:cubicBezTo>
                  <a:pt x="4994006" y="373598"/>
                  <a:pt x="5004391" y="329610"/>
                  <a:pt x="5018568" y="287080"/>
                </a:cubicBezTo>
                <a:cubicBezTo>
                  <a:pt x="5022112" y="276447"/>
                  <a:pt x="5025038" y="265588"/>
                  <a:pt x="5029200" y="255182"/>
                </a:cubicBezTo>
                <a:cubicBezTo>
                  <a:pt x="5036288" y="237461"/>
                  <a:pt x="5044429" y="220126"/>
                  <a:pt x="5050465" y="202019"/>
                </a:cubicBezTo>
                <a:cubicBezTo>
                  <a:pt x="5059365" y="175321"/>
                  <a:pt x="5060613" y="138709"/>
                  <a:pt x="5082363" y="116959"/>
                </a:cubicBezTo>
                <a:cubicBezTo>
                  <a:pt x="5090288" y="109034"/>
                  <a:pt x="5103628" y="109870"/>
                  <a:pt x="5114261" y="106326"/>
                </a:cubicBezTo>
                <a:cubicBezTo>
                  <a:pt x="5117805" y="116959"/>
                  <a:pt x="5123878" y="127062"/>
                  <a:pt x="5124893" y="138224"/>
                </a:cubicBezTo>
                <a:cubicBezTo>
                  <a:pt x="5130998" y="205380"/>
                  <a:pt x="5117478" y="275270"/>
                  <a:pt x="5135526" y="340242"/>
                </a:cubicBezTo>
                <a:cubicBezTo>
                  <a:pt x="5139437" y="354322"/>
                  <a:pt x="5163879" y="333154"/>
                  <a:pt x="5178056" y="329610"/>
                </a:cubicBezTo>
                <a:cubicBezTo>
                  <a:pt x="5203594" y="335994"/>
                  <a:pt x="5234127" y="338561"/>
                  <a:pt x="5252484" y="361507"/>
                </a:cubicBezTo>
                <a:cubicBezTo>
                  <a:pt x="5259485" y="370259"/>
                  <a:pt x="5258104" y="383380"/>
                  <a:pt x="5263116" y="393405"/>
                </a:cubicBezTo>
                <a:cubicBezTo>
                  <a:pt x="5268831" y="404835"/>
                  <a:pt x="5277293" y="414670"/>
                  <a:pt x="5284382" y="425303"/>
                </a:cubicBezTo>
                <a:cubicBezTo>
                  <a:pt x="5287926" y="435935"/>
                  <a:pt x="5295779" y="430861"/>
                  <a:pt x="5295014" y="457200"/>
                </a:cubicBezTo>
                <a:cubicBezTo>
                  <a:pt x="5294249" y="483539"/>
                  <a:pt x="5265179" y="583336"/>
                  <a:pt x="5279792" y="583336"/>
                </a:cubicBezTo>
                <a:cubicBezTo>
                  <a:pt x="5333073" y="583336"/>
                  <a:pt x="5443870" y="460744"/>
                  <a:pt x="5497033" y="457200"/>
                </a:cubicBezTo>
                <a:cubicBezTo>
                  <a:pt x="5536019" y="460744"/>
                  <a:pt x="5514428" y="628430"/>
                  <a:pt x="5546614" y="650713"/>
                </a:cubicBezTo>
                <a:cubicBezTo>
                  <a:pt x="5570643" y="667349"/>
                  <a:pt x="5618710" y="553248"/>
                  <a:pt x="5635256" y="552893"/>
                </a:cubicBezTo>
                <a:cubicBezTo>
                  <a:pt x="5651802" y="552539"/>
                  <a:pt x="5639974" y="617042"/>
                  <a:pt x="5645889" y="648586"/>
                </a:cubicBezTo>
                <a:cubicBezTo>
                  <a:pt x="5650644" y="673946"/>
                  <a:pt x="5642122" y="716756"/>
                  <a:pt x="5667154" y="723014"/>
                </a:cubicBezTo>
                <a:cubicBezTo>
                  <a:pt x="5704186" y="732272"/>
                  <a:pt x="5738037" y="694661"/>
                  <a:pt x="5773479" y="680484"/>
                </a:cubicBezTo>
                <a:cubicBezTo>
                  <a:pt x="5881025" y="572938"/>
                  <a:pt x="5884429" y="579205"/>
                  <a:pt x="5964865" y="467833"/>
                </a:cubicBezTo>
                <a:cubicBezTo>
                  <a:pt x="6143773" y="220115"/>
                  <a:pt x="5935656" y="501017"/>
                  <a:pt x="6071191" y="297712"/>
                </a:cubicBezTo>
                <a:cubicBezTo>
                  <a:pt x="6083779" y="278830"/>
                  <a:pt x="6099544" y="262270"/>
                  <a:pt x="6113721" y="244549"/>
                </a:cubicBezTo>
                <a:cubicBezTo>
                  <a:pt x="6113721" y="244549"/>
                  <a:pt x="6098492" y="279605"/>
                  <a:pt x="6092456" y="297712"/>
                </a:cubicBezTo>
                <a:cubicBezTo>
                  <a:pt x="6087835" y="311575"/>
                  <a:pt x="6084437" y="325865"/>
                  <a:pt x="6081823" y="340242"/>
                </a:cubicBezTo>
                <a:cubicBezTo>
                  <a:pt x="6052289" y="502678"/>
                  <a:pt x="6094492" y="321463"/>
                  <a:pt x="6049926" y="499731"/>
                </a:cubicBezTo>
                <a:cubicBezTo>
                  <a:pt x="6053470" y="623777"/>
                  <a:pt x="6052117" y="748060"/>
                  <a:pt x="6060558" y="871870"/>
                </a:cubicBezTo>
                <a:cubicBezTo>
                  <a:pt x="6064139" y="924388"/>
                  <a:pt x="6088396" y="994959"/>
                  <a:pt x="6113721" y="1041991"/>
                </a:cubicBezTo>
                <a:cubicBezTo>
                  <a:pt x="6125838" y="1064493"/>
                  <a:pt x="6156251" y="1105786"/>
                  <a:pt x="6156251" y="1105786"/>
                </a:cubicBezTo>
                <a:cubicBezTo>
                  <a:pt x="6171466" y="1060141"/>
                  <a:pt x="6165789" y="1045470"/>
                  <a:pt x="6198782" y="1020726"/>
                </a:cubicBezTo>
                <a:cubicBezTo>
                  <a:pt x="6219228" y="1005392"/>
                  <a:pt x="6241312" y="992373"/>
                  <a:pt x="6262577" y="978196"/>
                </a:cubicBezTo>
                <a:cubicBezTo>
                  <a:pt x="6269665" y="964019"/>
                  <a:pt x="6275978" y="949428"/>
                  <a:pt x="6283842" y="935666"/>
                </a:cubicBezTo>
                <a:cubicBezTo>
                  <a:pt x="6290182" y="924571"/>
                  <a:pt x="6305107" y="890989"/>
                  <a:pt x="6305107" y="903768"/>
                </a:cubicBezTo>
                <a:cubicBezTo>
                  <a:pt x="6305107" y="961939"/>
                  <a:pt x="6289790" y="1002881"/>
                  <a:pt x="6273210" y="1052624"/>
                </a:cubicBezTo>
                <a:cubicBezTo>
                  <a:pt x="6276754" y="1070345"/>
                  <a:pt x="6273818" y="1090750"/>
                  <a:pt x="6283842" y="1105786"/>
                </a:cubicBezTo>
                <a:cubicBezTo>
                  <a:pt x="6290059" y="1115111"/>
                  <a:pt x="6304750" y="1114221"/>
                  <a:pt x="6315740" y="1116419"/>
                </a:cubicBezTo>
                <a:cubicBezTo>
                  <a:pt x="6340315" y="1121334"/>
                  <a:pt x="6365359" y="1123508"/>
                  <a:pt x="6390168" y="1127052"/>
                </a:cubicBezTo>
                <a:cubicBezTo>
                  <a:pt x="6423442" y="1193601"/>
                  <a:pt x="6423140" y="1188933"/>
                  <a:pt x="6453963" y="1286540"/>
                </a:cubicBezTo>
                <a:cubicBezTo>
                  <a:pt x="6462764" y="1314409"/>
                  <a:pt x="6465240" y="1344134"/>
                  <a:pt x="6475228" y="1371600"/>
                </a:cubicBezTo>
                <a:cubicBezTo>
                  <a:pt x="6478601" y="1380877"/>
                  <a:pt x="6527268" y="1445092"/>
                  <a:pt x="6528391" y="1446028"/>
                </a:cubicBezTo>
                <a:cubicBezTo>
                  <a:pt x="6537001" y="1453203"/>
                  <a:pt x="6549656" y="1453117"/>
                  <a:pt x="6560289" y="1456661"/>
                </a:cubicBezTo>
                <a:cubicBezTo>
                  <a:pt x="6578010" y="1438940"/>
                  <a:pt x="6592308" y="1416953"/>
                  <a:pt x="6613451" y="1403498"/>
                </a:cubicBezTo>
                <a:cubicBezTo>
                  <a:pt x="6632362" y="1391464"/>
                  <a:pt x="6656435" y="1390558"/>
                  <a:pt x="6677247" y="1382233"/>
                </a:cubicBezTo>
                <a:cubicBezTo>
                  <a:pt x="6769919" y="1345164"/>
                  <a:pt x="6670221" y="1373357"/>
                  <a:pt x="6762307" y="1350335"/>
                </a:cubicBezTo>
                <a:cubicBezTo>
                  <a:pt x="6780028" y="1336158"/>
                  <a:pt x="6796226" y="1319833"/>
                  <a:pt x="6815470" y="1307805"/>
                </a:cubicBezTo>
                <a:cubicBezTo>
                  <a:pt x="6824974" y="1301865"/>
                  <a:pt x="6839443" y="1305098"/>
                  <a:pt x="6847368" y="1297173"/>
                </a:cubicBezTo>
                <a:cubicBezTo>
                  <a:pt x="6855293" y="1289248"/>
                  <a:pt x="6863012" y="1255251"/>
                  <a:pt x="6858000" y="1265275"/>
                </a:cubicBezTo>
                <a:cubicBezTo>
                  <a:pt x="6849464" y="1282346"/>
                  <a:pt x="6843823" y="1300717"/>
                  <a:pt x="6836735" y="1318438"/>
                </a:cubicBezTo>
                <a:cubicBezTo>
                  <a:pt x="6843823" y="1460205"/>
                  <a:pt x="6838320" y="1603167"/>
                  <a:pt x="6858000" y="1743740"/>
                </a:cubicBezTo>
                <a:cubicBezTo>
                  <a:pt x="6863494" y="1782983"/>
                  <a:pt x="6898632" y="1812474"/>
                  <a:pt x="6911163" y="1850066"/>
                </a:cubicBezTo>
                <a:cubicBezTo>
                  <a:pt x="6919811" y="1876008"/>
                  <a:pt x="6922450" y="1893250"/>
                  <a:pt x="6943061" y="1913861"/>
                </a:cubicBezTo>
                <a:cubicBezTo>
                  <a:pt x="6952097" y="1922897"/>
                  <a:pt x="6964326" y="1928038"/>
                  <a:pt x="6974958" y="1935126"/>
                </a:cubicBezTo>
                <a:cubicBezTo>
                  <a:pt x="6996223" y="1920949"/>
                  <a:pt x="7019520" y="1909426"/>
                  <a:pt x="7038754" y="1892596"/>
                </a:cubicBezTo>
                <a:cubicBezTo>
                  <a:pt x="7097946" y="1840803"/>
                  <a:pt x="7020085" y="1874009"/>
                  <a:pt x="7091916" y="1850066"/>
                </a:cubicBezTo>
                <a:lnTo>
                  <a:pt x="7070651" y="2456122"/>
                </a:lnTo>
              </a:path>
            </a:pathLst>
          </a:custGeom>
          <a:solidFill>
            <a:srgbClr val="A6B54B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5" name="Freihandform 24">
            <a:extLst>
              <a:ext uri="{FF2B5EF4-FFF2-40B4-BE49-F238E27FC236}">
                <a16:creationId xmlns:a16="http://schemas.microsoft.com/office/drawing/2014/main" id="{B81610DE-0AF9-403C-933A-786304BDB766}"/>
              </a:ext>
            </a:extLst>
          </p:cNvPr>
          <p:cNvSpPr/>
          <p:nvPr/>
        </p:nvSpPr>
        <p:spPr bwMode="auto">
          <a:xfrm>
            <a:off x="9090668" y="5653794"/>
            <a:ext cx="2621956" cy="512530"/>
          </a:xfrm>
          <a:custGeom>
            <a:avLst/>
            <a:gdLst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233760 w 7506586"/>
              <a:gd name="connsiteY6" fmla="*/ 1156639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49017 h 1916850"/>
              <a:gd name="connsiteX1" fmla="*/ 308344 w 7506586"/>
              <a:gd name="connsiteY1" fmla="*/ 853594 h 1916850"/>
              <a:gd name="connsiteX2" fmla="*/ 871870 w 7506586"/>
              <a:gd name="connsiteY2" fmla="*/ 853594 h 1916850"/>
              <a:gd name="connsiteX3" fmla="*/ 1531089 w 7506586"/>
              <a:gd name="connsiteY3" fmla="*/ 183743 h 1916850"/>
              <a:gd name="connsiteX4" fmla="*/ 1945758 w 7506586"/>
              <a:gd name="connsiteY4" fmla="*/ 34887 h 1916850"/>
              <a:gd name="connsiteX5" fmla="*/ 2757487 w 7506586"/>
              <a:gd name="connsiteY5" fmla="*/ 736636 h 1916850"/>
              <a:gd name="connsiteX6" fmla="*/ 3233760 w 7506586"/>
              <a:gd name="connsiteY6" fmla="*/ 1151306 h 1916850"/>
              <a:gd name="connsiteX7" fmla="*/ 4008475 w 7506586"/>
              <a:gd name="connsiteY7" fmla="*/ 832329 h 1916850"/>
              <a:gd name="connsiteX8" fmla="*/ 4922875 w 7506586"/>
              <a:gd name="connsiteY8" fmla="*/ 88050 h 1916850"/>
              <a:gd name="connsiteX9" fmla="*/ 6028661 w 7506586"/>
              <a:gd name="connsiteY9" fmla="*/ 226273 h 1916850"/>
              <a:gd name="connsiteX10" fmla="*/ 6889898 w 7506586"/>
              <a:gd name="connsiteY10" fmla="*/ 949287 h 1916850"/>
              <a:gd name="connsiteX11" fmla="*/ 7506586 w 7506586"/>
              <a:gd name="connsiteY11" fmla="*/ 1916850 h 1916850"/>
              <a:gd name="connsiteX12" fmla="*/ 7506586 w 7506586"/>
              <a:gd name="connsiteY12" fmla="*/ 1916850 h 1916850"/>
              <a:gd name="connsiteX0" fmla="*/ 0 w 7506586"/>
              <a:gd name="connsiteY0" fmla="*/ 1449017 h 1916850"/>
              <a:gd name="connsiteX1" fmla="*/ 308344 w 7506586"/>
              <a:gd name="connsiteY1" fmla="*/ 853594 h 1916850"/>
              <a:gd name="connsiteX2" fmla="*/ 687178 w 7506586"/>
              <a:gd name="connsiteY2" fmla="*/ 462551 h 1916850"/>
              <a:gd name="connsiteX3" fmla="*/ 871870 w 7506586"/>
              <a:gd name="connsiteY3" fmla="*/ 853594 h 1916850"/>
              <a:gd name="connsiteX4" fmla="*/ 1531089 w 7506586"/>
              <a:gd name="connsiteY4" fmla="*/ 183743 h 1916850"/>
              <a:gd name="connsiteX5" fmla="*/ 1945758 w 7506586"/>
              <a:gd name="connsiteY5" fmla="*/ 34887 h 1916850"/>
              <a:gd name="connsiteX6" fmla="*/ 2757487 w 7506586"/>
              <a:gd name="connsiteY6" fmla="*/ 736636 h 1916850"/>
              <a:gd name="connsiteX7" fmla="*/ 3233760 w 7506586"/>
              <a:gd name="connsiteY7" fmla="*/ 1151306 h 1916850"/>
              <a:gd name="connsiteX8" fmla="*/ 4008475 w 7506586"/>
              <a:gd name="connsiteY8" fmla="*/ 832329 h 1916850"/>
              <a:gd name="connsiteX9" fmla="*/ 4922875 w 7506586"/>
              <a:gd name="connsiteY9" fmla="*/ 88050 h 1916850"/>
              <a:gd name="connsiteX10" fmla="*/ 6028661 w 7506586"/>
              <a:gd name="connsiteY10" fmla="*/ 226273 h 1916850"/>
              <a:gd name="connsiteX11" fmla="*/ 6889898 w 7506586"/>
              <a:gd name="connsiteY11" fmla="*/ 949287 h 1916850"/>
              <a:gd name="connsiteX12" fmla="*/ 7506586 w 7506586"/>
              <a:gd name="connsiteY12" fmla="*/ 1916850 h 1916850"/>
              <a:gd name="connsiteX13" fmla="*/ 7506586 w 7506586"/>
              <a:gd name="connsiteY13" fmla="*/ 1916850 h 1916850"/>
              <a:gd name="connsiteX0" fmla="*/ 0 w 7506586"/>
              <a:gd name="connsiteY0" fmla="*/ 1449017 h 1916850"/>
              <a:gd name="connsiteX1" fmla="*/ 308344 w 7506586"/>
              <a:gd name="connsiteY1" fmla="*/ 853594 h 1916850"/>
              <a:gd name="connsiteX2" fmla="*/ 687178 w 7506586"/>
              <a:gd name="connsiteY2" fmla="*/ 462551 h 1916850"/>
              <a:gd name="connsiteX3" fmla="*/ 871870 w 7506586"/>
              <a:gd name="connsiteY3" fmla="*/ 853594 h 1916850"/>
              <a:gd name="connsiteX4" fmla="*/ 1531089 w 7506586"/>
              <a:gd name="connsiteY4" fmla="*/ 183743 h 1916850"/>
              <a:gd name="connsiteX5" fmla="*/ 1945758 w 7506586"/>
              <a:gd name="connsiteY5" fmla="*/ 34887 h 1916850"/>
              <a:gd name="connsiteX6" fmla="*/ 2757487 w 7506586"/>
              <a:gd name="connsiteY6" fmla="*/ 736636 h 1916850"/>
              <a:gd name="connsiteX7" fmla="*/ 3233760 w 7506586"/>
              <a:gd name="connsiteY7" fmla="*/ 1151306 h 1916850"/>
              <a:gd name="connsiteX8" fmla="*/ 4008475 w 7506586"/>
              <a:gd name="connsiteY8" fmla="*/ 832329 h 1916850"/>
              <a:gd name="connsiteX9" fmla="*/ 4922875 w 7506586"/>
              <a:gd name="connsiteY9" fmla="*/ 88050 h 1916850"/>
              <a:gd name="connsiteX10" fmla="*/ 5635871 w 7506586"/>
              <a:gd name="connsiteY10" fmla="*/ 58514 h 1916850"/>
              <a:gd name="connsiteX11" fmla="*/ 6028661 w 7506586"/>
              <a:gd name="connsiteY11" fmla="*/ 226273 h 1916850"/>
              <a:gd name="connsiteX12" fmla="*/ 6889898 w 7506586"/>
              <a:gd name="connsiteY12" fmla="*/ 949287 h 1916850"/>
              <a:gd name="connsiteX13" fmla="*/ 7506586 w 7506586"/>
              <a:gd name="connsiteY13" fmla="*/ 1916850 h 1916850"/>
              <a:gd name="connsiteX14" fmla="*/ 7506586 w 7506586"/>
              <a:gd name="connsiteY14" fmla="*/ 1916850 h 191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06586" h="1916850">
                <a:moveTo>
                  <a:pt x="0" y="1449017"/>
                </a:moveTo>
                <a:cubicBezTo>
                  <a:pt x="81516" y="1200924"/>
                  <a:pt x="193814" y="1018005"/>
                  <a:pt x="308344" y="853594"/>
                </a:cubicBezTo>
                <a:cubicBezTo>
                  <a:pt x="422874" y="689183"/>
                  <a:pt x="593257" y="462551"/>
                  <a:pt x="687178" y="462551"/>
                </a:cubicBezTo>
                <a:cubicBezTo>
                  <a:pt x="781099" y="462551"/>
                  <a:pt x="731218" y="900062"/>
                  <a:pt x="871870" y="853594"/>
                </a:cubicBezTo>
                <a:cubicBezTo>
                  <a:pt x="1012522" y="807126"/>
                  <a:pt x="1352108" y="320194"/>
                  <a:pt x="1531089" y="183743"/>
                </a:cubicBezTo>
                <a:cubicBezTo>
                  <a:pt x="1710070" y="47292"/>
                  <a:pt x="1741358" y="-57262"/>
                  <a:pt x="1945758" y="34887"/>
                </a:cubicBezTo>
                <a:cubicBezTo>
                  <a:pt x="2150158" y="127036"/>
                  <a:pt x="2542820" y="550566"/>
                  <a:pt x="2757487" y="736636"/>
                </a:cubicBezTo>
                <a:cubicBezTo>
                  <a:pt x="2972154" y="922706"/>
                  <a:pt x="3025262" y="1135357"/>
                  <a:pt x="3233760" y="1151306"/>
                </a:cubicBezTo>
                <a:cubicBezTo>
                  <a:pt x="3442258" y="1167255"/>
                  <a:pt x="3726956" y="1009538"/>
                  <a:pt x="4008475" y="832329"/>
                </a:cubicBezTo>
                <a:cubicBezTo>
                  <a:pt x="4289994" y="655120"/>
                  <a:pt x="4651642" y="217019"/>
                  <a:pt x="4922875" y="88050"/>
                </a:cubicBezTo>
                <a:cubicBezTo>
                  <a:pt x="5194108" y="-40919"/>
                  <a:pt x="5451573" y="35477"/>
                  <a:pt x="5635871" y="58514"/>
                </a:cubicBezTo>
                <a:cubicBezTo>
                  <a:pt x="5820169" y="81551"/>
                  <a:pt x="5819657" y="77811"/>
                  <a:pt x="6028661" y="226273"/>
                </a:cubicBezTo>
                <a:cubicBezTo>
                  <a:pt x="6237665" y="374735"/>
                  <a:pt x="6643577" y="667524"/>
                  <a:pt x="6889898" y="949287"/>
                </a:cubicBezTo>
                <a:cubicBezTo>
                  <a:pt x="7136219" y="1231050"/>
                  <a:pt x="7506586" y="1916850"/>
                  <a:pt x="7506586" y="1916850"/>
                </a:cubicBezTo>
                <a:lnTo>
                  <a:pt x="7506586" y="1916850"/>
                </a:lnTo>
              </a:path>
            </a:pathLst>
          </a:custGeom>
          <a:solidFill>
            <a:srgbClr val="C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6" name="Freihandform 37">
            <a:extLst>
              <a:ext uri="{FF2B5EF4-FFF2-40B4-BE49-F238E27FC236}">
                <a16:creationId xmlns:a16="http://schemas.microsoft.com/office/drawing/2014/main" id="{C7BF657A-D0CB-4C4A-9941-5A2FB0E9C0B3}"/>
              </a:ext>
            </a:extLst>
          </p:cNvPr>
          <p:cNvSpPr/>
          <p:nvPr/>
        </p:nvSpPr>
        <p:spPr bwMode="auto">
          <a:xfrm>
            <a:off x="9034798" y="5755804"/>
            <a:ext cx="2522495" cy="413822"/>
          </a:xfrm>
          <a:custGeom>
            <a:avLst/>
            <a:gdLst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54350 h 1922183"/>
              <a:gd name="connsiteX1" fmla="*/ 499730 w 7506586"/>
              <a:gd name="connsiteY1" fmla="*/ 625011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02849 h 1870682"/>
              <a:gd name="connsiteX1" fmla="*/ 499730 w 7506586"/>
              <a:gd name="connsiteY1" fmla="*/ 573510 h 1870682"/>
              <a:gd name="connsiteX2" fmla="*/ 871870 w 7506586"/>
              <a:gd name="connsiteY2" fmla="*/ 807426 h 1870682"/>
              <a:gd name="connsiteX3" fmla="*/ 1531089 w 7506586"/>
              <a:gd name="connsiteY3" fmla="*/ 137575 h 1870682"/>
              <a:gd name="connsiteX4" fmla="*/ 1945758 w 7506586"/>
              <a:gd name="connsiteY4" fmla="*/ 116310 h 1870682"/>
              <a:gd name="connsiteX5" fmla="*/ 2594344 w 7506586"/>
              <a:gd name="connsiteY5" fmla="*/ 764896 h 1870682"/>
              <a:gd name="connsiteX6" fmla="*/ 3168503 w 7506586"/>
              <a:gd name="connsiteY6" fmla="*/ 1264626 h 1870682"/>
              <a:gd name="connsiteX7" fmla="*/ 4008475 w 7506586"/>
              <a:gd name="connsiteY7" fmla="*/ 786161 h 1870682"/>
              <a:gd name="connsiteX8" fmla="*/ 4922875 w 7506586"/>
              <a:gd name="connsiteY8" fmla="*/ 41882 h 1870682"/>
              <a:gd name="connsiteX9" fmla="*/ 6028661 w 7506586"/>
              <a:gd name="connsiteY9" fmla="*/ 180105 h 1870682"/>
              <a:gd name="connsiteX10" fmla="*/ 6889898 w 7506586"/>
              <a:gd name="connsiteY10" fmla="*/ 903119 h 1870682"/>
              <a:gd name="connsiteX11" fmla="*/ 7506586 w 7506586"/>
              <a:gd name="connsiteY11" fmla="*/ 1870682 h 1870682"/>
              <a:gd name="connsiteX12" fmla="*/ 7506586 w 7506586"/>
              <a:gd name="connsiteY12" fmla="*/ 1870682 h 1870682"/>
              <a:gd name="connsiteX0" fmla="*/ 0 w 7506586"/>
              <a:gd name="connsiteY0" fmla="*/ 1402849 h 1870682"/>
              <a:gd name="connsiteX1" fmla="*/ 499730 w 7506586"/>
              <a:gd name="connsiteY1" fmla="*/ 573510 h 1870682"/>
              <a:gd name="connsiteX2" fmla="*/ 871870 w 7506586"/>
              <a:gd name="connsiteY2" fmla="*/ 807426 h 1870682"/>
              <a:gd name="connsiteX3" fmla="*/ 1531089 w 7506586"/>
              <a:gd name="connsiteY3" fmla="*/ 137575 h 1870682"/>
              <a:gd name="connsiteX4" fmla="*/ 1945758 w 7506586"/>
              <a:gd name="connsiteY4" fmla="*/ 116310 h 1870682"/>
              <a:gd name="connsiteX5" fmla="*/ 2594344 w 7506586"/>
              <a:gd name="connsiteY5" fmla="*/ 764896 h 1870682"/>
              <a:gd name="connsiteX6" fmla="*/ 3147238 w 7506586"/>
              <a:gd name="connsiteY6" fmla="*/ 1126403 h 1870682"/>
              <a:gd name="connsiteX7" fmla="*/ 4008475 w 7506586"/>
              <a:gd name="connsiteY7" fmla="*/ 786161 h 1870682"/>
              <a:gd name="connsiteX8" fmla="*/ 4922875 w 7506586"/>
              <a:gd name="connsiteY8" fmla="*/ 41882 h 1870682"/>
              <a:gd name="connsiteX9" fmla="*/ 6028661 w 7506586"/>
              <a:gd name="connsiteY9" fmla="*/ 180105 h 1870682"/>
              <a:gd name="connsiteX10" fmla="*/ 6889898 w 7506586"/>
              <a:gd name="connsiteY10" fmla="*/ 903119 h 1870682"/>
              <a:gd name="connsiteX11" fmla="*/ 7506586 w 7506586"/>
              <a:gd name="connsiteY11" fmla="*/ 1870682 h 1870682"/>
              <a:gd name="connsiteX12" fmla="*/ 7506586 w 7506586"/>
              <a:gd name="connsiteY12" fmla="*/ 1870682 h 1870682"/>
              <a:gd name="connsiteX0" fmla="*/ 0 w 7506586"/>
              <a:gd name="connsiteY0" fmla="*/ 1409432 h 1877265"/>
              <a:gd name="connsiteX1" fmla="*/ 499730 w 7506586"/>
              <a:gd name="connsiteY1" fmla="*/ 580093 h 1877265"/>
              <a:gd name="connsiteX2" fmla="*/ 871870 w 7506586"/>
              <a:gd name="connsiteY2" fmla="*/ 814009 h 1877265"/>
              <a:gd name="connsiteX3" fmla="*/ 1531089 w 7506586"/>
              <a:gd name="connsiteY3" fmla="*/ 144158 h 1877265"/>
              <a:gd name="connsiteX4" fmla="*/ 1945758 w 7506586"/>
              <a:gd name="connsiteY4" fmla="*/ 122893 h 1877265"/>
              <a:gd name="connsiteX5" fmla="*/ 2594344 w 7506586"/>
              <a:gd name="connsiteY5" fmla="*/ 771479 h 1877265"/>
              <a:gd name="connsiteX6" fmla="*/ 3147238 w 7506586"/>
              <a:gd name="connsiteY6" fmla="*/ 1132986 h 1877265"/>
              <a:gd name="connsiteX7" fmla="*/ 4008475 w 7506586"/>
              <a:gd name="connsiteY7" fmla="*/ 792744 h 1877265"/>
              <a:gd name="connsiteX8" fmla="*/ 4922875 w 7506586"/>
              <a:gd name="connsiteY8" fmla="*/ 48465 h 1877265"/>
              <a:gd name="connsiteX9" fmla="*/ 6028661 w 7506586"/>
              <a:gd name="connsiteY9" fmla="*/ 186688 h 1877265"/>
              <a:gd name="connsiteX10" fmla="*/ 6804838 w 7506586"/>
              <a:gd name="connsiteY10" fmla="*/ 1111720 h 1877265"/>
              <a:gd name="connsiteX11" fmla="*/ 7506586 w 7506586"/>
              <a:gd name="connsiteY11" fmla="*/ 1877265 h 1877265"/>
              <a:gd name="connsiteX12" fmla="*/ 7506586 w 7506586"/>
              <a:gd name="connsiteY12" fmla="*/ 1877265 h 1877265"/>
              <a:gd name="connsiteX0" fmla="*/ 0 w 7506586"/>
              <a:gd name="connsiteY0" fmla="*/ 1416755 h 1884588"/>
              <a:gd name="connsiteX1" fmla="*/ 499730 w 7506586"/>
              <a:gd name="connsiteY1" fmla="*/ 587416 h 1884588"/>
              <a:gd name="connsiteX2" fmla="*/ 871870 w 7506586"/>
              <a:gd name="connsiteY2" fmla="*/ 821332 h 1884588"/>
              <a:gd name="connsiteX3" fmla="*/ 1531089 w 7506586"/>
              <a:gd name="connsiteY3" fmla="*/ 151481 h 1884588"/>
              <a:gd name="connsiteX4" fmla="*/ 1945758 w 7506586"/>
              <a:gd name="connsiteY4" fmla="*/ 130216 h 1884588"/>
              <a:gd name="connsiteX5" fmla="*/ 2594344 w 7506586"/>
              <a:gd name="connsiteY5" fmla="*/ 778802 h 1884588"/>
              <a:gd name="connsiteX6" fmla="*/ 3147238 w 7506586"/>
              <a:gd name="connsiteY6" fmla="*/ 1140309 h 1884588"/>
              <a:gd name="connsiteX7" fmla="*/ 4008475 w 7506586"/>
              <a:gd name="connsiteY7" fmla="*/ 800067 h 1884588"/>
              <a:gd name="connsiteX8" fmla="*/ 4922875 w 7506586"/>
              <a:gd name="connsiteY8" fmla="*/ 55788 h 1884588"/>
              <a:gd name="connsiteX9" fmla="*/ 5858540 w 7506586"/>
              <a:gd name="connsiteY9" fmla="*/ 172746 h 1884588"/>
              <a:gd name="connsiteX10" fmla="*/ 6804838 w 7506586"/>
              <a:gd name="connsiteY10" fmla="*/ 1119043 h 1884588"/>
              <a:gd name="connsiteX11" fmla="*/ 7506586 w 7506586"/>
              <a:gd name="connsiteY11" fmla="*/ 1884588 h 1884588"/>
              <a:gd name="connsiteX12" fmla="*/ 7506586 w 7506586"/>
              <a:gd name="connsiteY12" fmla="*/ 1884588 h 1884588"/>
              <a:gd name="connsiteX0" fmla="*/ 0 w 7548694"/>
              <a:gd name="connsiteY0" fmla="*/ 1416755 h 1931334"/>
              <a:gd name="connsiteX1" fmla="*/ 499730 w 7548694"/>
              <a:gd name="connsiteY1" fmla="*/ 587416 h 1931334"/>
              <a:gd name="connsiteX2" fmla="*/ 871870 w 7548694"/>
              <a:gd name="connsiteY2" fmla="*/ 821332 h 1931334"/>
              <a:gd name="connsiteX3" fmla="*/ 1531089 w 7548694"/>
              <a:gd name="connsiteY3" fmla="*/ 151481 h 1931334"/>
              <a:gd name="connsiteX4" fmla="*/ 1945758 w 7548694"/>
              <a:gd name="connsiteY4" fmla="*/ 130216 h 1931334"/>
              <a:gd name="connsiteX5" fmla="*/ 2594344 w 7548694"/>
              <a:gd name="connsiteY5" fmla="*/ 778802 h 1931334"/>
              <a:gd name="connsiteX6" fmla="*/ 3147238 w 7548694"/>
              <a:gd name="connsiteY6" fmla="*/ 1140309 h 1931334"/>
              <a:gd name="connsiteX7" fmla="*/ 4008475 w 7548694"/>
              <a:gd name="connsiteY7" fmla="*/ 800067 h 1931334"/>
              <a:gd name="connsiteX8" fmla="*/ 4922875 w 7548694"/>
              <a:gd name="connsiteY8" fmla="*/ 55788 h 1931334"/>
              <a:gd name="connsiteX9" fmla="*/ 5858540 w 7548694"/>
              <a:gd name="connsiteY9" fmla="*/ 172746 h 1931334"/>
              <a:gd name="connsiteX10" fmla="*/ 6804838 w 7548694"/>
              <a:gd name="connsiteY10" fmla="*/ 1119043 h 1931334"/>
              <a:gd name="connsiteX11" fmla="*/ 7506586 w 7548694"/>
              <a:gd name="connsiteY11" fmla="*/ 1884588 h 1931334"/>
              <a:gd name="connsiteX12" fmla="*/ 7464056 w 7548694"/>
              <a:gd name="connsiteY12" fmla="*/ 1842058 h 1931334"/>
              <a:gd name="connsiteX0" fmla="*/ 0 w 7506586"/>
              <a:gd name="connsiteY0" fmla="*/ 1416755 h 1884588"/>
              <a:gd name="connsiteX1" fmla="*/ 499730 w 7506586"/>
              <a:gd name="connsiteY1" fmla="*/ 587416 h 1884588"/>
              <a:gd name="connsiteX2" fmla="*/ 871870 w 7506586"/>
              <a:gd name="connsiteY2" fmla="*/ 821332 h 1884588"/>
              <a:gd name="connsiteX3" fmla="*/ 1531089 w 7506586"/>
              <a:gd name="connsiteY3" fmla="*/ 151481 h 1884588"/>
              <a:gd name="connsiteX4" fmla="*/ 1945758 w 7506586"/>
              <a:gd name="connsiteY4" fmla="*/ 130216 h 1884588"/>
              <a:gd name="connsiteX5" fmla="*/ 2594344 w 7506586"/>
              <a:gd name="connsiteY5" fmla="*/ 778802 h 1884588"/>
              <a:gd name="connsiteX6" fmla="*/ 3147238 w 7506586"/>
              <a:gd name="connsiteY6" fmla="*/ 1140309 h 1884588"/>
              <a:gd name="connsiteX7" fmla="*/ 4008475 w 7506586"/>
              <a:gd name="connsiteY7" fmla="*/ 800067 h 1884588"/>
              <a:gd name="connsiteX8" fmla="*/ 4922875 w 7506586"/>
              <a:gd name="connsiteY8" fmla="*/ 55788 h 1884588"/>
              <a:gd name="connsiteX9" fmla="*/ 5858540 w 7506586"/>
              <a:gd name="connsiteY9" fmla="*/ 172746 h 1884588"/>
              <a:gd name="connsiteX10" fmla="*/ 6804838 w 7506586"/>
              <a:gd name="connsiteY10" fmla="*/ 1119043 h 1884588"/>
              <a:gd name="connsiteX11" fmla="*/ 7506586 w 7506586"/>
              <a:gd name="connsiteY11" fmla="*/ 1884588 h 1884588"/>
              <a:gd name="connsiteX0" fmla="*/ 0 w 6804838"/>
              <a:gd name="connsiteY0" fmla="*/ 1416755 h 1416755"/>
              <a:gd name="connsiteX1" fmla="*/ 499730 w 6804838"/>
              <a:gd name="connsiteY1" fmla="*/ 587416 h 1416755"/>
              <a:gd name="connsiteX2" fmla="*/ 871870 w 6804838"/>
              <a:gd name="connsiteY2" fmla="*/ 821332 h 1416755"/>
              <a:gd name="connsiteX3" fmla="*/ 1531089 w 6804838"/>
              <a:gd name="connsiteY3" fmla="*/ 151481 h 1416755"/>
              <a:gd name="connsiteX4" fmla="*/ 1945758 w 6804838"/>
              <a:gd name="connsiteY4" fmla="*/ 130216 h 1416755"/>
              <a:gd name="connsiteX5" fmla="*/ 2594344 w 6804838"/>
              <a:gd name="connsiteY5" fmla="*/ 778802 h 1416755"/>
              <a:gd name="connsiteX6" fmla="*/ 3147238 w 6804838"/>
              <a:gd name="connsiteY6" fmla="*/ 1140309 h 1416755"/>
              <a:gd name="connsiteX7" fmla="*/ 4008475 w 6804838"/>
              <a:gd name="connsiteY7" fmla="*/ 800067 h 1416755"/>
              <a:gd name="connsiteX8" fmla="*/ 4922875 w 6804838"/>
              <a:gd name="connsiteY8" fmla="*/ 55788 h 1416755"/>
              <a:gd name="connsiteX9" fmla="*/ 5858540 w 6804838"/>
              <a:gd name="connsiteY9" fmla="*/ 172746 h 1416755"/>
              <a:gd name="connsiteX10" fmla="*/ 6804838 w 6804838"/>
              <a:gd name="connsiteY10" fmla="*/ 1119043 h 1416755"/>
              <a:gd name="connsiteX0" fmla="*/ 0 w 7060020"/>
              <a:gd name="connsiteY0" fmla="*/ 1437523 h 1575745"/>
              <a:gd name="connsiteX1" fmla="*/ 499730 w 7060020"/>
              <a:gd name="connsiteY1" fmla="*/ 608184 h 1575745"/>
              <a:gd name="connsiteX2" fmla="*/ 871870 w 7060020"/>
              <a:gd name="connsiteY2" fmla="*/ 842100 h 1575745"/>
              <a:gd name="connsiteX3" fmla="*/ 1531089 w 7060020"/>
              <a:gd name="connsiteY3" fmla="*/ 172249 h 1575745"/>
              <a:gd name="connsiteX4" fmla="*/ 1945758 w 7060020"/>
              <a:gd name="connsiteY4" fmla="*/ 150984 h 1575745"/>
              <a:gd name="connsiteX5" fmla="*/ 2594344 w 7060020"/>
              <a:gd name="connsiteY5" fmla="*/ 799570 h 1575745"/>
              <a:gd name="connsiteX6" fmla="*/ 3147238 w 7060020"/>
              <a:gd name="connsiteY6" fmla="*/ 1161077 h 1575745"/>
              <a:gd name="connsiteX7" fmla="*/ 4008475 w 7060020"/>
              <a:gd name="connsiteY7" fmla="*/ 820835 h 1575745"/>
              <a:gd name="connsiteX8" fmla="*/ 4922875 w 7060020"/>
              <a:gd name="connsiteY8" fmla="*/ 76556 h 1575745"/>
              <a:gd name="connsiteX9" fmla="*/ 5858540 w 7060020"/>
              <a:gd name="connsiteY9" fmla="*/ 193514 h 1575745"/>
              <a:gd name="connsiteX10" fmla="*/ 7060020 w 7060020"/>
              <a:gd name="connsiteY10" fmla="*/ 1575745 h 1575745"/>
              <a:gd name="connsiteX0" fmla="*/ 0 w 7060020"/>
              <a:gd name="connsiteY0" fmla="*/ 1409464 h 1547686"/>
              <a:gd name="connsiteX1" fmla="*/ 499730 w 7060020"/>
              <a:gd name="connsiteY1" fmla="*/ 580125 h 1547686"/>
              <a:gd name="connsiteX2" fmla="*/ 871870 w 7060020"/>
              <a:gd name="connsiteY2" fmla="*/ 814041 h 1547686"/>
              <a:gd name="connsiteX3" fmla="*/ 1531089 w 7060020"/>
              <a:gd name="connsiteY3" fmla="*/ 144190 h 1547686"/>
              <a:gd name="connsiteX4" fmla="*/ 1945758 w 7060020"/>
              <a:gd name="connsiteY4" fmla="*/ 122925 h 1547686"/>
              <a:gd name="connsiteX5" fmla="*/ 2594344 w 7060020"/>
              <a:gd name="connsiteY5" fmla="*/ 771511 h 1547686"/>
              <a:gd name="connsiteX6" fmla="*/ 3147238 w 7060020"/>
              <a:gd name="connsiteY6" fmla="*/ 1133018 h 1547686"/>
              <a:gd name="connsiteX7" fmla="*/ 4008475 w 7060020"/>
              <a:gd name="connsiteY7" fmla="*/ 792776 h 1547686"/>
              <a:gd name="connsiteX8" fmla="*/ 4922875 w 7060020"/>
              <a:gd name="connsiteY8" fmla="*/ 48497 h 1547686"/>
              <a:gd name="connsiteX9" fmla="*/ 5858540 w 7060020"/>
              <a:gd name="connsiteY9" fmla="*/ 165455 h 1547686"/>
              <a:gd name="connsiteX10" fmla="*/ 6566569 w 7060020"/>
              <a:gd name="connsiteY10" fmla="*/ 920175 h 1547686"/>
              <a:gd name="connsiteX11" fmla="*/ 7060020 w 7060020"/>
              <a:gd name="connsiteY11" fmla="*/ 1547686 h 154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0020" h="1547686">
                <a:moveTo>
                  <a:pt x="0" y="1409464"/>
                </a:moveTo>
                <a:cubicBezTo>
                  <a:pt x="81516" y="1161371"/>
                  <a:pt x="354419" y="679362"/>
                  <a:pt x="499730" y="580125"/>
                </a:cubicBezTo>
                <a:cubicBezTo>
                  <a:pt x="645041" y="480888"/>
                  <a:pt x="699977" y="886697"/>
                  <a:pt x="871870" y="814041"/>
                </a:cubicBezTo>
                <a:cubicBezTo>
                  <a:pt x="1043763" y="741385"/>
                  <a:pt x="1352108" y="259376"/>
                  <a:pt x="1531089" y="144190"/>
                </a:cubicBezTo>
                <a:cubicBezTo>
                  <a:pt x="1710070" y="29004"/>
                  <a:pt x="1768549" y="18371"/>
                  <a:pt x="1945758" y="122925"/>
                </a:cubicBezTo>
                <a:cubicBezTo>
                  <a:pt x="2122967" y="227478"/>
                  <a:pt x="2394097" y="603162"/>
                  <a:pt x="2594344" y="771511"/>
                </a:cubicBezTo>
                <a:cubicBezTo>
                  <a:pt x="2794591" y="939860"/>
                  <a:pt x="2911550" y="1129474"/>
                  <a:pt x="3147238" y="1133018"/>
                </a:cubicBezTo>
                <a:cubicBezTo>
                  <a:pt x="3382926" y="1136562"/>
                  <a:pt x="3712536" y="973529"/>
                  <a:pt x="4008475" y="792776"/>
                </a:cubicBezTo>
                <a:cubicBezTo>
                  <a:pt x="4304414" y="612023"/>
                  <a:pt x="4614531" y="153051"/>
                  <a:pt x="4922875" y="48497"/>
                </a:cubicBezTo>
                <a:cubicBezTo>
                  <a:pt x="5231219" y="-56057"/>
                  <a:pt x="5584591" y="20175"/>
                  <a:pt x="5858540" y="165455"/>
                </a:cubicBezTo>
                <a:cubicBezTo>
                  <a:pt x="6132489" y="310735"/>
                  <a:pt x="6366322" y="689803"/>
                  <a:pt x="6566569" y="920175"/>
                </a:cubicBezTo>
                <a:cubicBezTo>
                  <a:pt x="6766816" y="1150547"/>
                  <a:pt x="6972462" y="1436012"/>
                  <a:pt x="7060020" y="1547686"/>
                </a:cubicBezTo>
              </a:path>
            </a:pathLst>
          </a:cu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F18CEACC-064F-4137-B5C3-A4E4683EBE11}"/>
              </a:ext>
            </a:extLst>
          </p:cNvPr>
          <p:cNvSpPr/>
          <p:nvPr/>
        </p:nvSpPr>
        <p:spPr bwMode="auto">
          <a:xfrm>
            <a:off x="9004671" y="5445224"/>
            <a:ext cx="2707953" cy="819537"/>
          </a:xfrm>
          <a:custGeom>
            <a:avLst/>
            <a:gdLst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4899971 w 7373664"/>
              <a:gd name="connsiteY214" fmla="*/ 625642 h 2638203"/>
              <a:gd name="connsiteX215" fmla="*/ 4842219 w 7373664"/>
              <a:gd name="connsiteY215" fmla="*/ 683394 h 2638203"/>
              <a:gd name="connsiteX216" fmla="*/ 4726716 w 7373664"/>
              <a:gd name="connsiteY216" fmla="*/ 808522 h 2638203"/>
              <a:gd name="connsiteX217" fmla="*/ 4668965 w 7373664"/>
              <a:gd name="connsiteY217" fmla="*/ 847023 h 2638203"/>
              <a:gd name="connsiteX218" fmla="*/ 4630464 w 7373664"/>
              <a:gd name="connsiteY218" fmla="*/ 866274 h 2638203"/>
              <a:gd name="connsiteX219" fmla="*/ 4524586 w 7373664"/>
              <a:gd name="connsiteY219" fmla="*/ 96252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4899971 w 7373664"/>
              <a:gd name="connsiteY214" fmla="*/ 625642 h 2638203"/>
              <a:gd name="connsiteX215" fmla="*/ 4842219 w 7373664"/>
              <a:gd name="connsiteY215" fmla="*/ 683394 h 2638203"/>
              <a:gd name="connsiteX216" fmla="*/ 4726716 w 7373664"/>
              <a:gd name="connsiteY216" fmla="*/ 808522 h 2638203"/>
              <a:gd name="connsiteX217" fmla="*/ 4668965 w 7373664"/>
              <a:gd name="connsiteY217" fmla="*/ 847023 h 2638203"/>
              <a:gd name="connsiteX218" fmla="*/ 4630464 w 7373664"/>
              <a:gd name="connsiteY218" fmla="*/ 866274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4899971 w 7373664"/>
              <a:gd name="connsiteY214" fmla="*/ 625642 h 2638203"/>
              <a:gd name="connsiteX215" fmla="*/ 4842219 w 7373664"/>
              <a:gd name="connsiteY215" fmla="*/ 683394 h 2638203"/>
              <a:gd name="connsiteX216" fmla="*/ 4726716 w 7373664"/>
              <a:gd name="connsiteY216" fmla="*/ 808522 h 2638203"/>
              <a:gd name="connsiteX217" fmla="*/ 4668965 w 7373664"/>
              <a:gd name="connsiteY217" fmla="*/ 847023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4899971 w 7373664"/>
              <a:gd name="connsiteY214" fmla="*/ 625642 h 2638203"/>
              <a:gd name="connsiteX215" fmla="*/ 4842219 w 7373664"/>
              <a:gd name="connsiteY215" fmla="*/ 683394 h 2638203"/>
              <a:gd name="connsiteX216" fmla="*/ 4890346 w 7373664"/>
              <a:gd name="connsiteY216" fmla="*/ 837397 h 2638203"/>
              <a:gd name="connsiteX217" fmla="*/ 4668965 w 7373664"/>
              <a:gd name="connsiteY217" fmla="*/ 847023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4899971 w 7373664"/>
              <a:gd name="connsiteY214" fmla="*/ 625642 h 2638203"/>
              <a:gd name="connsiteX215" fmla="*/ 4842219 w 7373664"/>
              <a:gd name="connsiteY215" fmla="*/ 683394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4899971 w 7373664"/>
              <a:gd name="connsiteY214" fmla="*/ 625642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50228 w 7373664"/>
              <a:gd name="connsiteY113" fmla="*/ 192505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5063600 w 7373664"/>
              <a:gd name="connsiteY112" fmla="*/ 211756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5034725 w 7373664"/>
              <a:gd name="connsiteY111" fmla="*/ 240632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46632 w 7373664"/>
              <a:gd name="connsiteY271" fmla="*/ 693019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27382 w 7373664"/>
              <a:gd name="connsiteY271" fmla="*/ 847023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92628 w 7373664"/>
              <a:gd name="connsiteY275" fmla="*/ 798897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27382 w 7373664"/>
              <a:gd name="connsiteY271" fmla="*/ 847023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11878 w 7373664"/>
              <a:gd name="connsiteY274" fmla="*/ 770021 h 2638203"/>
              <a:gd name="connsiteX275" fmla="*/ 1473377 w 7373664"/>
              <a:gd name="connsiteY275" fmla="*/ 943276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27382 w 7373664"/>
              <a:gd name="connsiteY271" fmla="*/ 847023 h 2638203"/>
              <a:gd name="connsiteX272" fmla="*/ 1598506 w 7373664"/>
              <a:gd name="connsiteY272" fmla="*/ 702644 h 2638203"/>
              <a:gd name="connsiteX273" fmla="*/ 1550379 w 7373664"/>
              <a:gd name="connsiteY273" fmla="*/ 760396 h 2638203"/>
              <a:gd name="connsiteX274" fmla="*/ 1560004 w 7373664"/>
              <a:gd name="connsiteY274" fmla="*/ 866273 h 2638203"/>
              <a:gd name="connsiteX275" fmla="*/ 1473377 w 7373664"/>
              <a:gd name="connsiteY275" fmla="*/ 943276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27382 w 7373664"/>
              <a:gd name="connsiteY271" fmla="*/ 847023 h 2638203"/>
              <a:gd name="connsiteX272" fmla="*/ 1598506 w 7373664"/>
              <a:gd name="connsiteY272" fmla="*/ 702644 h 2638203"/>
              <a:gd name="connsiteX273" fmla="*/ 1675507 w 7373664"/>
              <a:gd name="connsiteY273" fmla="*/ 818148 h 2638203"/>
              <a:gd name="connsiteX274" fmla="*/ 1560004 w 7373664"/>
              <a:gd name="connsiteY274" fmla="*/ 866273 h 2638203"/>
              <a:gd name="connsiteX275" fmla="*/ 1473377 w 7373664"/>
              <a:gd name="connsiteY275" fmla="*/ 943276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85133 w 7373664"/>
              <a:gd name="connsiteY270" fmla="*/ 702644 h 2638203"/>
              <a:gd name="connsiteX271" fmla="*/ 1627382 w 7373664"/>
              <a:gd name="connsiteY271" fmla="*/ 847023 h 2638203"/>
              <a:gd name="connsiteX272" fmla="*/ 1694759 w 7373664"/>
              <a:gd name="connsiteY272" fmla="*/ 779647 h 2638203"/>
              <a:gd name="connsiteX273" fmla="*/ 1675507 w 7373664"/>
              <a:gd name="connsiteY273" fmla="*/ 818148 h 2638203"/>
              <a:gd name="connsiteX274" fmla="*/ 1560004 w 7373664"/>
              <a:gd name="connsiteY274" fmla="*/ 866273 h 2638203"/>
              <a:gd name="connsiteX275" fmla="*/ 1473377 w 7373664"/>
              <a:gd name="connsiteY275" fmla="*/ 943276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679617 w 7373664"/>
              <a:gd name="connsiteY114" fmla="*/ 182880 h 2638203"/>
              <a:gd name="connsiteX115" fmla="*/ 5718118 w 7373664"/>
              <a:gd name="connsiteY115" fmla="*/ 173255 h 2638203"/>
              <a:gd name="connsiteX116" fmla="*/ 6257133 w 7373664"/>
              <a:gd name="connsiteY116" fmla="*/ 231007 h 2638203"/>
              <a:gd name="connsiteX117" fmla="*/ 6247508 w 7373664"/>
              <a:gd name="connsiteY117" fmla="*/ 259882 h 2638203"/>
              <a:gd name="connsiteX118" fmla="*/ 6228257 w 7373664"/>
              <a:gd name="connsiteY118" fmla="*/ 288758 h 2638203"/>
              <a:gd name="connsiteX119" fmla="*/ 6324510 w 7373664"/>
              <a:gd name="connsiteY119" fmla="*/ 327259 h 2638203"/>
              <a:gd name="connsiteX120" fmla="*/ 6343760 w 7373664"/>
              <a:gd name="connsiteY120" fmla="*/ 365760 h 2638203"/>
              <a:gd name="connsiteX121" fmla="*/ 6353386 w 7373664"/>
              <a:gd name="connsiteY121" fmla="*/ 433137 h 2638203"/>
              <a:gd name="connsiteX122" fmla="*/ 6411137 w 7373664"/>
              <a:gd name="connsiteY122" fmla="*/ 442762 h 2638203"/>
              <a:gd name="connsiteX123" fmla="*/ 6507390 w 7373664"/>
              <a:gd name="connsiteY123" fmla="*/ 452388 h 2638203"/>
              <a:gd name="connsiteX124" fmla="*/ 6517015 w 7373664"/>
              <a:gd name="connsiteY124" fmla="*/ 490889 h 2638203"/>
              <a:gd name="connsiteX125" fmla="*/ 6603642 w 7373664"/>
              <a:gd name="connsiteY125" fmla="*/ 539015 h 2638203"/>
              <a:gd name="connsiteX126" fmla="*/ 6671019 w 7373664"/>
              <a:gd name="connsiteY126" fmla="*/ 596767 h 2638203"/>
              <a:gd name="connsiteX127" fmla="*/ 6709520 w 7373664"/>
              <a:gd name="connsiteY127" fmla="*/ 654518 h 2638203"/>
              <a:gd name="connsiteX128" fmla="*/ 6767272 w 7373664"/>
              <a:gd name="connsiteY128" fmla="*/ 673769 h 2638203"/>
              <a:gd name="connsiteX129" fmla="*/ 6776897 w 7373664"/>
              <a:gd name="connsiteY129" fmla="*/ 702644 h 2638203"/>
              <a:gd name="connsiteX130" fmla="*/ 6767272 w 7373664"/>
              <a:gd name="connsiteY130" fmla="*/ 731520 h 2638203"/>
              <a:gd name="connsiteX131" fmla="*/ 6738396 w 7373664"/>
              <a:gd name="connsiteY131" fmla="*/ 798897 h 2638203"/>
              <a:gd name="connsiteX132" fmla="*/ 6825024 w 7373664"/>
              <a:gd name="connsiteY132" fmla="*/ 875899 h 2638203"/>
              <a:gd name="connsiteX133" fmla="*/ 6853899 w 7373664"/>
              <a:gd name="connsiteY133" fmla="*/ 885524 h 2638203"/>
              <a:gd name="connsiteX134" fmla="*/ 6950152 w 7373664"/>
              <a:gd name="connsiteY134" fmla="*/ 1020278 h 2638203"/>
              <a:gd name="connsiteX135" fmla="*/ 6988653 w 7373664"/>
              <a:gd name="connsiteY135" fmla="*/ 1049154 h 2638203"/>
              <a:gd name="connsiteX136" fmla="*/ 7046405 w 7373664"/>
              <a:gd name="connsiteY136" fmla="*/ 1087655 h 2638203"/>
              <a:gd name="connsiteX137" fmla="*/ 7065655 w 7373664"/>
              <a:gd name="connsiteY137" fmla="*/ 1116531 h 2638203"/>
              <a:gd name="connsiteX138" fmla="*/ 7075280 w 7373664"/>
              <a:gd name="connsiteY138" fmla="*/ 1155032 h 2638203"/>
              <a:gd name="connsiteX139" fmla="*/ 7104156 w 7373664"/>
              <a:gd name="connsiteY139" fmla="*/ 1183908 h 2638203"/>
              <a:gd name="connsiteX140" fmla="*/ 7161908 w 7373664"/>
              <a:gd name="connsiteY140" fmla="*/ 1241659 h 2638203"/>
              <a:gd name="connsiteX141" fmla="*/ 7171533 w 7373664"/>
              <a:gd name="connsiteY141" fmla="*/ 1309036 h 2638203"/>
              <a:gd name="connsiteX142" fmla="*/ 7161908 w 7373664"/>
              <a:gd name="connsiteY142" fmla="*/ 1405289 h 2638203"/>
              <a:gd name="connsiteX143" fmla="*/ 7210034 w 7373664"/>
              <a:gd name="connsiteY143" fmla="*/ 1482291 h 2638203"/>
              <a:gd name="connsiteX144" fmla="*/ 7229285 w 7373664"/>
              <a:gd name="connsiteY144" fmla="*/ 1520792 h 2638203"/>
              <a:gd name="connsiteX145" fmla="*/ 7248535 w 7373664"/>
              <a:gd name="connsiteY145" fmla="*/ 1549668 h 2638203"/>
              <a:gd name="connsiteX146" fmla="*/ 7277411 w 7373664"/>
              <a:gd name="connsiteY146" fmla="*/ 1636295 h 2638203"/>
              <a:gd name="connsiteX147" fmla="*/ 7306287 w 7373664"/>
              <a:gd name="connsiteY147" fmla="*/ 1655545 h 2638203"/>
              <a:gd name="connsiteX148" fmla="*/ 7296661 w 7373664"/>
              <a:gd name="connsiteY148" fmla="*/ 1684421 h 2638203"/>
              <a:gd name="connsiteX149" fmla="*/ 7277411 w 7373664"/>
              <a:gd name="connsiteY149" fmla="*/ 1713297 h 2638203"/>
              <a:gd name="connsiteX150" fmla="*/ 7287036 w 7373664"/>
              <a:gd name="connsiteY150" fmla="*/ 1771049 h 2638203"/>
              <a:gd name="connsiteX151" fmla="*/ 7306287 w 7373664"/>
              <a:gd name="connsiteY151" fmla="*/ 1857676 h 2638203"/>
              <a:gd name="connsiteX152" fmla="*/ 7325537 w 7373664"/>
              <a:gd name="connsiteY152" fmla="*/ 1886552 h 2638203"/>
              <a:gd name="connsiteX153" fmla="*/ 7335162 w 7373664"/>
              <a:gd name="connsiteY153" fmla="*/ 1973179 h 2638203"/>
              <a:gd name="connsiteX154" fmla="*/ 7344788 w 7373664"/>
              <a:gd name="connsiteY154" fmla="*/ 2002055 h 2638203"/>
              <a:gd name="connsiteX155" fmla="*/ 7325537 w 7373664"/>
              <a:gd name="connsiteY155" fmla="*/ 2069432 h 2638203"/>
              <a:gd name="connsiteX156" fmla="*/ 7344788 w 7373664"/>
              <a:gd name="connsiteY156" fmla="*/ 2156059 h 2638203"/>
              <a:gd name="connsiteX157" fmla="*/ 7325537 w 7373664"/>
              <a:gd name="connsiteY157" fmla="*/ 2194560 h 2638203"/>
              <a:gd name="connsiteX158" fmla="*/ 7306287 w 7373664"/>
              <a:gd name="connsiteY158" fmla="*/ 2367815 h 2638203"/>
              <a:gd name="connsiteX159" fmla="*/ 7296661 w 7373664"/>
              <a:gd name="connsiteY159" fmla="*/ 2425567 h 2638203"/>
              <a:gd name="connsiteX160" fmla="*/ 7335162 w 7373664"/>
              <a:gd name="connsiteY160" fmla="*/ 2502569 h 2638203"/>
              <a:gd name="connsiteX161" fmla="*/ 7373664 w 7373664"/>
              <a:gd name="connsiteY161" fmla="*/ 2541070 h 2638203"/>
              <a:gd name="connsiteX162" fmla="*/ 7354413 w 7373664"/>
              <a:gd name="connsiteY162" fmla="*/ 2579571 h 2638203"/>
              <a:gd name="connsiteX163" fmla="*/ 7344788 w 7373664"/>
              <a:gd name="connsiteY163" fmla="*/ 2608447 h 2638203"/>
              <a:gd name="connsiteX164" fmla="*/ 7344788 w 7373664"/>
              <a:gd name="connsiteY164" fmla="*/ 2618072 h 2638203"/>
              <a:gd name="connsiteX165" fmla="*/ 7315912 w 7373664"/>
              <a:gd name="connsiteY165" fmla="*/ 2608447 h 2638203"/>
              <a:gd name="connsiteX166" fmla="*/ 7306287 w 7373664"/>
              <a:gd name="connsiteY166" fmla="*/ 2579571 h 2638203"/>
              <a:gd name="connsiteX167" fmla="*/ 7296661 w 7373664"/>
              <a:gd name="connsiteY167" fmla="*/ 2521819 h 2638203"/>
              <a:gd name="connsiteX168" fmla="*/ 7287036 w 7373664"/>
              <a:gd name="connsiteY168" fmla="*/ 2492943 h 2638203"/>
              <a:gd name="connsiteX169" fmla="*/ 7248535 w 7373664"/>
              <a:gd name="connsiteY169" fmla="*/ 2464068 h 2638203"/>
              <a:gd name="connsiteX170" fmla="*/ 7219659 w 7373664"/>
              <a:gd name="connsiteY170" fmla="*/ 2435192 h 2638203"/>
              <a:gd name="connsiteX171" fmla="*/ 7210034 w 7373664"/>
              <a:gd name="connsiteY171" fmla="*/ 2406316 h 2638203"/>
              <a:gd name="connsiteX172" fmla="*/ 7142657 w 7373664"/>
              <a:gd name="connsiteY172" fmla="*/ 2338939 h 2638203"/>
              <a:gd name="connsiteX173" fmla="*/ 7123407 w 7373664"/>
              <a:gd name="connsiteY173" fmla="*/ 2310063 h 2638203"/>
              <a:gd name="connsiteX174" fmla="*/ 7094531 w 7373664"/>
              <a:gd name="connsiteY174" fmla="*/ 2281188 h 2638203"/>
              <a:gd name="connsiteX175" fmla="*/ 7084906 w 7373664"/>
              <a:gd name="connsiteY175" fmla="*/ 2242687 h 2638203"/>
              <a:gd name="connsiteX176" fmla="*/ 7075280 w 7373664"/>
              <a:gd name="connsiteY176" fmla="*/ 2156059 h 2638203"/>
              <a:gd name="connsiteX177" fmla="*/ 7046405 w 7373664"/>
              <a:gd name="connsiteY177" fmla="*/ 2107933 h 2638203"/>
              <a:gd name="connsiteX178" fmla="*/ 6998278 w 7373664"/>
              <a:gd name="connsiteY178" fmla="*/ 2050181 h 2638203"/>
              <a:gd name="connsiteX179" fmla="*/ 6940527 w 7373664"/>
              <a:gd name="connsiteY179" fmla="*/ 1944303 h 2638203"/>
              <a:gd name="connsiteX180" fmla="*/ 6911651 w 7373664"/>
              <a:gd name="connsiteY180" fmla="*/ 1867301 h 2638203"/>
              <a:gd name="connsiteX181" fmla="*/ 6825024 w 7373664"/>
              <a:gd name="connsiteY181" fmla="*/ 1799924 h 2638203"/>
              <a:gd name="connsiteX182" fmla="*/ 6786522 w 7373664"/>
              <a:gd name="connsiteY182" fmla="*/ 1790299 h 2638203"/>
              <a:gd name="connsiteX183" fmla="*/ 6767272 w 7373664"/>
              <a:gd name="connsiteY183" fmla="*/ 1674796 h 2638203"/>
              <a:gd name="connsiteX184" fmla="*/ 6757647 w 7373664"/>
              <a:gd name="connsiteY184" fmla="*/ 1617044 h 2638203"/>
              <a:gd name="connsiteX185" fmla="*/ 6719146 w 7373664"/>
              <a:gd name="connsiteY185" fmla="*/ 1597794 h 2638203"/>
              <a:gd name="connsiteX186" fmla="*/ 6622893 w 7373664"/>
              <a:gd name="connsiteY186" fmla="*/ 1530417 h 2638203"/>
              <a:gd name="connsiteX187" fmla="*/ 6565141 w 7373664"/>
              <a:gd name="connsiteY187" fmla="*/ 1511167 h 2638203"/>
              <a:gd name="connsiteX188" fmla="*/ 6536266 w 7373664"/>
              <a:gd name="connsiteY188" fmla="*/ 1482291 h 2638203"/>
              <a:gd name="connsiteX189" fmla="*/ 6507390 w 7373664"/>
              <a:gd name="connsiteY189" fmla="*/ 1463040 h 2638203"/>
              <a:gd name="connsiteX190" fmla="*/ 6401512 w 7373664"/>
              <a:gd name="connsiteY190" fmla="*/ 1366788 h 2638203"/>
              <a:gd name="connsiteX191" fmla="*/ 6382261 w 7373664"/>
              <a:gd name="connsiteY191" fmla="*/ 1328287 h 2638203"/>
              <a:gd name="connsiteX192" fmla="*/ 6353386 w 7373664"/>
              <a:gd name="connsiteY192" fmla="*/ 1299411 h 2638203"/>
              <a:gd name="connsiteX193" fmla="*/ 6314885 w 7373664"/>
              <a:gd name="connsiteY193" fmla="*/ 1251284 h 2638203"/>
              <a:gd name="connsiteX194" fmla="*/ 6266758 w 7373664"/>
              <a:gd name="connsiteY194" fmla="*/ 1203158 h 2638203"/>
              <a:gd name="connsiteX195" fmla="*/ 6189756 w 7373664"/>
              <a:gd name="connsiteY195" fmla="*/ 1174282 h 2638203"/>
              <a:gd name="connsiteX196" fmla="*/ 6151255 w 7373664"/>
              <a:gd name="connsiteY196" fmla="*/ 1155032 h 2638203"/>
              <a:gd name="connsiteX197" fmla="*/ 6141630 w 7373664"/>
              <a:gd name="connsiteY197" fmla="*/ 1126156 h 2638203"/>
              <a:gd name="connsiteX198" fmla="*/ 6035752 w 7373664"/>
              <a:gd name="connsiteY198" fmla="*/ 1039529 h 2638203"/>
              <a:gd name="connsiteX199" fmla="*/ 6006876 w 7373664"/>
              <a:gd name="connsiteY199" fmla="*/ 1010653 h 2638203"/>
              <a:gd name="connsiteX200" fmla="*/ 5987626 w 7373664"/>
              <a:gd name="connsiteY200" fmla="*/ 981777 h 2638203"/>
              <a:gd name="connsiteX201" fmla="*/ 5939499 w 7373664"/>
              <a:gd name="connsiteY201" fmla="*/ 952901 h 2638203"/>
              <a:gd name="connsiteX202" fmla="*/ 5910624 w 7373664"/>
              <a:gd name="connsiteY202" fmla="*/ 933651 h 2638203"/>
              <a:gd name="connsiteX203" fmla="*/ 5881748 w 7373664"/>
              <a:gd name="connsiteY203" fmla="*/ 924025 h 2638203"/>
              <a:gd name="connsiteX204" fmla="*/ 5823996 w 7373664"/>
              <a:gd name="connsiteY204" fmla="*/ 895150 h 2638203"/>
              <a:gd name="connsiteX205" fmla="*/ 5660367 w 7373664"/>
              <a:gd name="connsiteY205" fmla="*/ 885524 h 2638203"/>
              <a:gd name="connsiteX206" fmla="*/ 5583365 w 7373664"/>
              <a:gd name="connsiteY206" fmla="*/ 837398 h 2638203"/>
              <a:gd name="connsiteX207" fmla="*/ 5535238 w 7373664"/>
              <a:gd name="connsiteY207" fmla="*/ 808522 h 2638203"/>
              <a:gd name="connsiteX208" fmla="*/ 5477487 w 7373664"/>
              <a:gd name="connsiteY208" fmla="*/ 798897 h 2638203"/>
              <a:gd name="connsiteX209" fmla="*/ 5448611 w 7373664"/>
              <a:gd name="connsiteY209" fmla="*/ 789272 h 2638203"/>
              <a:gd name="connsiteX210" fmla="*/ 5410110 w 7373664"/>
              <a:gd name="connsiteY210" fmla="*/ 779647 h 2638203"/>
              <a:gd name="connsiteX211" fmla="*/ 5371609 w 7373664"/>
              <a:gd name="connsiteY211" fmla="*/ 760396 h 2638203"/>
              <a:gd name="connsiteX212" fmla="*/ 5284981 w 7373664"/>
              <a:gd name="connsiteY212" fmla="*/ 741145 h 2638203"/>
              <a:gd name="connsiteX213" fmla="*/ 5179104 w 7373664"/>
              <a:gd name="connsiteY213" fmla="*/ 721895 h 2638203"/>
              <a:gd name="connsiteX214" fmla="*/ 5034725 w 7373664"/>
              <a:gd name="connsiteY214" fmla="*/ 731520 h 2638203"/>
              <a:gd name="connsiteX215" fmla="*/ 4938471 w 7373664"/>
              <a:gd name="connsiteY215" fmla="*/ 779646 h 2638203"/>
              <a:gd name="connsiteX216" fmla="*/ 4890346 w 7373664"/>
              <a:gd name="connsiteY216" fmla="*/ 837397 h 2638203"/>
              <a:gd name="connsiteX217" fmla="*/ 4717092 w 7373664"/>
              <a:gd name="connsiteY217" fmla="*/ 933650 h 2638203"/>
              <a:gd name="connsiteX218" fmla="*/ 4794093 w 7373664"/>
              <a:gd name="connsiteY218" fmla="*/ 856649 h 2638203"/>
              <a:gd name="connsiteX219" fmla="*/ 4640090 w 7373664"/>
              <a:gd name="connsiteY219" fmla="*/ 981777 h 2638203"/>
              <a:gd name="connsiteX220" fmla="*/ 4476459 w 7373664"/>
              <a:gd name="connsiteY220" fmla="*/ 1039529 h 2638203"/>
              <a:gd name="connsiteX221" fmla="*/ 4437958 w 7373664"/>
              <a:gd name="connsiteY221" fmla="*/ 1097280 h 2638203"/>
              <a:gd name="connsiteX222" fmla="*/ 4399457 w 7373664"/>
              <a:gd name="connsiteY222" fmla="*/ 1106905 h 2638203"/>
              <a:gd name="connsiteX223" fmla="*/ 4370581 w 7373664"/>
              <a:gd name="connsiteY223" fmla="*/ 1135781 h 2638203"/>
              <a:gd name="connsiteX224" fmla="*/ 4293579 w 7373664"/>
              <a:gd name="connsiteY224" fmla="*/ 1193533 h 2638203"/>
              <a:gd name="connsiteX225" fmla="*/ 4264704 w 7373664"/>
              <a:gd name="connsiteY225" fmla="*/ 1222409 h 2638203"/>
              <a:gd name="connsiteX226" fmla="*/ 4235828 w 7373664"/>
              <a:gd name="connsiteY226" fmla="*/ 1241659 h 2638203"/>
              <a:gd name="connsiteX227" fmla="*/ 4139575 w 7373664"/>
              <a:gd name="connsiteY227" fmla="*/ 1318661 h 2638203"/>
              <a:gd name="connsiteX228" fmla="*/ 4139575 w 7373664"/>
              <a:gd name="connsiteY228" fmla="*/ 1318661 h 2638203"/>
              <a:gd name="connsiteX229" fmla="*/ 4043322 w 7373664"/>
              <a:gd name="connsiteY229" fmla="*/ 1405289 h 2638203"/>
              <a:gd name="connsiteX230" fmla="*/ 4014447 w 7373664"/>
              <a:gd name="connsiteY230" fmla="*/ 1434164 h 2638203"/>
              <a:gd name="connsiteX231" fmla="*/ 3956695 w 7373664"/>
              <a:gd name="connsiteY231" fmla="*/ 1482291 h 2638203"/>
              <a:gd name="connsiteX232" fmla="*/ 3889318 w 7373664"/>
              <a:gd name="connsiteY232" fmla="*/ 1520792 h 2638203"/>
              <a:gd name="connsiteX233" fmla="*/ 3860442 w 7373664"/>
              <a:gd name="connsiteY233" fmla="*/ 1559293 h 2638203"/>
              <a:gd name="connsiteX234" fmla="*/ 3802691 w 7373664"/>
              <a:gd name="connsiteY234" fmla="*/ 1617044 h 2638203"/>
              <a:gd name="connsiteX235" fmla="*/ 3773815 w 7373664"/>
              <a:gd name="connsiteY235" fmla="*/ 1645920 h 2638203"/>
              <a:gd name="connsiteX236" fmla="*/ 3735314 w 7373664"/>
              <a:gd name="connsiteY236" fmla="*/ 1674796 h 2638203"/>
              <a:gd name="connsiteX237" fmla="*/ 3706438 w 7373664"/>
              <a:gd name="connsiteY237" fmla="*/ 1694047 h 2638203"/>
              <a:gd name="connsiteX238" fmla="*/ 3677562 w 7373664"/>
              <a:gd name="connsiteY238" fmla="*/ 1722922 h 2638203"/>
              <a:gd name="connsiteX239" fmla="*/ 3629436 w 7373664"/>
              <a:gd name="connsiteY239" fmla="*/ 1742173 h 2638203"/>
              <a:gd name="connsiteX240" fmla="*/ 3590935 w 7373664"/>
              <a:gd name="connsiteY240" fmla="*/ 1761423 h 2638203"/>
              <a:gd name="connsiteX241" fmla="*/ 3485057 w 7373664"/>
              <a:gd name="connsiteY241" fmla="*/ 1790299 h 2638203"/>
              <a:gd name="connsiteX242" fmla="*/ 3446556 w 7373664"/>
              <a:gd name="connsiteY242" fmla="*/ 1809550 h 2638203"/>
              <a:gd name="connsiteX243" fmla="*/ 3408055 w 7373664"/>
              <a:gd name="connsiteY243" fmla="*/ 1819175 h 2638203"/>
              <a:gd name="connsiteX244" fmla="*/ 3167424 w 7373664"/>
              <a:gd name="connsiteY244" fmla="*/ 1838425 h 2638203"/>
              <a:gd name="connsiteX245" fmla="*/ 3128922 w 7373664"/>
              <a:gd name="connsiteY245" fmla="*/ 1848051 h 2638203"/>
              <a:gd name="connsiteX246" fmla="*/ 3100047 w 7373664"/>
              <a:gd name="connsiteY246" fmla="*/ 1867301 h 2638203"/>
              <a:gd name="connsiteX247" fmla="*/ 3051920 w 7373664"/>
              <a:gd name="connsiteY247" fmla="*/ 1876927 h 2638203"/>
              <a:gd name="connsiteX248" fmla="*/ 3023045 w 7373664"/>
              <a:gd name="connsiteY248" fmla="*/ 1886552 h 2638203"/>
              <a:gd name="connsiteX249" fmla="*/ 3013419 w 7373664"/>
              <a:gd name="connsiteY249" fmla="*/ 1857676 h 2638203"/>
              <a:gd name="connsiteX250" fmla="*/ 2974918 w 7373664"/>
              <a:gd name="connsiteY250" fmla="*/ 1790299 h 2638203"/>
              <a:gd name="connsiteX251" fmla="*/ 2897916 w 7373664"/>
              <a:gd name="connsiteY251" fmla="*/ 1694047 h 2638203"/>
              <a:gd name="connsiteX252" fmla="*/ 2859415 w 7373664"/>
              <a:gd name="connsiteY252" fmla="*/ 1655545 h 2638203"/>
              <a:gd name="connsiteX253" fmla="*/ 2801664 w 7373664"/>
              <a:gd name="connsiteY253" fmla="*/ 1607419 h 2638203"/>
              <a:gd name="connsiteX254" fmla="*/ 2724661 w 7373664"/>
              <a:gd name="connsiteY254" fmla="*/ 1511167 h 2638203"/>
              <a:gd name="connsiteX255" fmla="*/ 2657285 w 7373664"/>
              <a:gd name="connsiteY255" fmla="*/ 1443790 h 2638203"/>
              <a:gd name="connsiteX256" fmla="*/ 2609158 w 7373664"/>
              <a:gd name="connsiteY256" fmla="*/ 1386038 h 2638203"/>
              <a:gd name="connsiteX257" fmla="*/ 2580282 w 7373664"/>
              <a:gd name="connsiteY257" fmla="*/ 1347537 h 2638203"/>
              <a:gd name="connsiteX258" fmla="*/ 2435904 w 7373664"/>
              <a:gd name="connsiteY258" fmla="*/ 1203158 h 2638203"/>
              <a:gd name="connsiteX259" fmla="*/ 2426278 w 7373664"/>
              <a:gd name="connsiteY259" fmla="*/ 1164657 h 2638203"/>
              <a:gd name="connsiteX260" fmla="*/ 2320400 w 7373664"/>
              <a:gd name="connsiteY260" fmla="*/ 1116531 h 2638203"/>
              <a:gd name="connsiteX261" fmla="*/ 2253024 w 7373664"/>
              <a:gd name="connsiteY261" fmla="*/ 1049154 h 2638203"/>
              <a:gd name="connsiteX262" fmla="*/ 2166396 w 7373664"/>
              <a:gd name="connsiteY262" fmla="*/ 981777 h 2638203"/>
              <a:gd name="connsiteX263" fmla="*/ 2147146 w 7373664"/>
              <a:gd name="connsiteY263" fmla="*/ 952901 h 2638203"/>
              <a:gd name="connsiteX264" fmla="*/ 2118270 w 7373664"/>
              <a:gd name="connsiteY264" fmla="*/ 924025 h 2638203"/>
              <a:gd name="connsiteX265" fmla="*/ 2079769 w 7373664"/>
              <a:gd name="connsiteY265" fmla="*/ 875899 h 2638203"/>
              <a:gd name="connsiteX266" fmla="*/ 2022017 w 7373664"/>
              <a:gd name="connsiteY266" fmla="*/ 866274 h 2638203"/>
              <a:gd name="connsiteX267" fmla="*/ 1945015 w 7373664"/>
              <a:gd name="connsiteY267" fmla="*/ 827773 h 2638203"/>
              <a:gd name="connsiteX268" fmla="*/ 1906514 w 7373664"/>
              <a:gd name="connsiteY268" fmla="*/ 808522 h 2638203"/>
              <a:gd name="connsiteX269" fmla="*/ 1781386 w 7373664"/>
              <a:gd name="connsiteY269" fmla="*/ 731520 h 2638203"/>
              <a:gd name="connsiteX270" fmla="*/ 1675507 w 7373664"/>
              <a:gd name="connsiteY270" fmla="*/ 760395 h 2638203"/>
              <a:gd name="connsiteX271" fmla="*/ 1627382 w 7373664"/>
              <a:gd name="connsiteY271" fmla="*/ 847023 h 2638203"/>
              <a:gd name="connsiteX272" fmla="*/ 1694759 w 7373664"/>
              <a:gd name="connsiteY272" fmla="*/ 779647 h 2638203"/>
              <a:gd name="connsiteX273" fmla="*/ 1675507 w 7373664"/>
              <a:gd name="connsiteY273" fmla="*/ 818148 h 2638203"/>
              <a:gd name="connsiteX274" fmla="*/ 1560004 w 7373664"/>
              <a:gd name="connsiteY274" fmla="*/ 866273 h 2638203"/>
              <a:gd name="connsiteX275" fmla="*/ 1473377 w 7373664"/>
              <a:gd name="connsiteY275" fmla="*/ 943276 h 2638203"/>
              <a:gd name="connsiteX276" fmla="*/ 1386750 w 7373664"/>
              <a:gd name="connsiteY276" fmla="*/ 904775 h 2638203"/>
              <a:gd name="connsiteX277" fmla="*/ 1377125 w 7373664"/>
              <a:gd name="connsiteY277" fmla="*/ 943276 h 2638203"/>
              <a:gd name="connsiteX278" fmla="*/ 1309748 w 7373664"/>
              <a:gd name="connsiteY278" fmla="*/ 1029903 h 2638203"/>
              <a:gd name="connsiteX279" fmla="*/ 1271247 w 7373664"/>
              <a:gd name="connsiteY279" fmla="*/ 1097280 h 2638203"/>
              <a:gd name="connsiteX280" fmla="*/ 1232746 w 7373664"/>
              <a:gd name="connsiteY280" fmla="*/ 1135781 h 2638203"/>
              <a:gd name="connsiteX281" fmla="*/ 1194245 w 7373664"/>
              <a:gd name="connsiteY281" fmla="*/ 1232034 h 2638203"/>
              <a:gd name="connsiteX282" fmla="*/ 1165369 w 7373664"/>
              <a:gd name="connsiteY282" fmla="*/ 1289785 h 2638203"/>
              <a:gd name="connsiteX283" fmla="*/ 1126868 w 7373664"/>
              <a:gd name="connsiteY283" fmla="*/ 1309036 h 2638203"/>
              <a:gd name="connsiteX284" fmla="*/ 1059491 w 7373664"/>
              <a:gd name="connsiteY284" fmla="*/ 1357162 h 2638203"/>
              <a:gd name="connsiteX285" fmla="*/ 1001739 w 7373664"/>
              <a:gd name="connsiteY285" fmla="*/ 1395663 h 2638203"/>
              <a:gd name="connsiteX286" fmla="*/ 982489 w 7373664"/>
              <a:gd name="connsiteY286" fmla="*/ 1424539 h 2638203"/>
              <a:gd name="connsiteX287" fmla="*/ 895861 w 7373664"/>
              <a:gd name="connsiteY287" fmla="*/ 1511167 h 2638203"/>
              <a:gd name="connsiteX288" fmla="*/ 866986 w 7373664"/>
              <a:gd name="connsiteY288" fmla="*/ 1540042 h 2638203"/>
              <a:gd name="connsiteX289" fmla="*/ 828485 w 7373664"/>
              <a:gd name="connsiteY289" fmla="*/ 1530417 h 2638203"/>
              <a:gd name="connsiteX290" fmla="*/ 809234 w 7373664"/>
              <a:gd name="connsiteY290" fmla="*/ 1472665 h 2638203"/>
              <a:gd name="connsiteX291" fmla="*/ 799609 w 7373664"/>
              <a:gd name="connsiteY291" fmla="*/ 1376413 h 2638203"/>
              <a:gd name="connsiteX292" fmla="*/ 732232 w 7373664"/>
              <a:gd name="connsiteY292" fmla="*/ 1260910 h 2638203"/>
              <a:gd name="connsiteX293" fmla="*/ 684106 w 7373664"/>
              <a:gd name="connsiteY293" fmla="*/ 1241659 h 2638203"/>
              <a:gd name="connsiteX294" fmla="*/ 635979 w 7373664"/>
              <a:gd name="connsiteY294" fmla="*/ 1203158 h 2638203"/>
              <a:gd name="connsiteX295" fmla="*/ 587853 w 7373664"/>
              <a:gd name="connsiteY295" fmla="*/ 1164657 h 2638203"/>
              <a:gd name="connsiteX296" fmla="*/ 530101 w 7373664"/>
              <a:gd name="connsiteY296" fmla="*/ 1212783 h 2638203"/>
              <a:gd name="connsiteX297" fmla="*/ 510851 w 7373664"/>
              <a:gd name="connsiteY297" fmla="*/ 1328287 h 2638203"/>
              <a:gd name="connsiteX298" fmla="*/ 424224 w 7373664"/>
              <a:gd name="connsiteY298" fmla="*/ 1395663 h 2638203"/>
              <a:gd name="connsiteX299" fmla="*/ 395348 w 7373664"/>
              <a:gd name="connsiteY299" fmla="*/ 1405289 h 2638203"/>
              <a:gd name="connsiteX300" fmla="*/ 347221 w 7373664"/>
              <a:gd name="connsiteY300" fmla="*/ 1434164 h 2638203"/>
              <a:gd name="connsiteX301" fmla="*/ 308720 w 7373664"/>
              <a:gd name="connsiteY301" fmla="*/ 1482291 h 2638203"/>
              <a:gd name="connsiteX302" fmla="*/ 279845 w 7373664"/>
              <a:gd name="connsiteY302" fmla="*/ 1511167 h 2638203"/>
              <a:gd name="connsiteX303" fmla="*/ 260594 w 7373664"/>
              <a:gd name="connsiteY303" fmla="*/ 1617044 h 2638203"/>
              <a:gd name="connsiteX304" fmla="*/ 231718 w 7373664"/>
              <a:gd name="connsiteY304" fmla="*/ 1636295 h 2638203"/>
              <a:gd name="connsiteX305" fmla="*/ 202842 w 7373664"/>
              <a:gd name="connsiteY305" fmla="*/ 1674796 h 2638203"/>
              <a:gd name="connsiteX306" fmla="*/ 193217 w 7373664"/>
              <a:gd name="connsiteY306" fmla="*/ 1703672 h 2638203"/>
              <a:gd name="connsiteX307" fmla="*/ 145091 w 7373664"/>
              <a:gd name="connsiteY307" fmla="*/ 1761423 h 2638203"/>
              <a:gd name="connsiteX308" fmla="*/ 125840 w 7373664"/>
              <a:gd name="connsiteY308" fmla="*/ 1799924 h 2638203"/>
              <a:gd name="connsiteX309" fmla="*/ 106590 w 7373664"/>
              <a:gd name="connsiteY309" fmla="*/ 1828800 h 2638203"/>
              <a:gd name="connsiteX310" fmla="*/ 96965 w 7373664"/>
              <a:gd name="connsiteY310" fmla="*/ 1857676 h 2638203"/>
              <a:gd name="connsiteX311" fmla="*/ 77714 w 7373664"/>
              <a:gd name="connsiteY311" fmla="*/ 1905802 h 2638203"/>
              <a:gd name="connsiteX312" fmla="*/ 48838 w 7373664"/>
              <a:gd name="connsiteY312" fmla="*/ 1953929 h 2638203"/>
              <a:gd name="connsiteX313" fmla="*/ 10337 w 7373664"/>
              <a:gd name="connsiteY313" fmla="*/ 2040556 h 2638203"/>
              <a:gd name="connsiteX314" fmla="*/ 712 w 7373664"/>
              <a:gd name="connsiteY314" fmla="*/ 2069432 h 2638203"/>
              <a:gd name="connsiteX315" fmla="*/ 712 w 7373664"/>
              <a:gd name="connsiteY315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371609 w 7373664"/>
              <a:gd name="connsiteY114" fmla="*/ 57752 h 2638203"/>
              <a:gd name="connsiteX115" fmla="*/ 5679617 w 7373664"/>
              <a:gd name="connsiteY115" fmla="*/ 182880 h 2638203"/>
              <a:gd name="connsiteX116" fmla="*/ 5718118 w 7373664"/>
              <a:gd name="connsiteY116" fmla="*/ 173255 h 2638203"/>
              <a:gd name="connsiteX117" fmla="*/ 6257133 w 7373664"/>
              <a:gd name="connsiteY117" fmla="*/ 231007 h 2638203"/>
              <a:gd name="connsiteX118" fmla="*/ 6247508 w 7373664"/>
              <a:gd name="connsiteY118" fmla="*/ 259882 h 2638203"/>
              <a:gd name="connsiteX119" fmla="*/ 6228257 w 7373664"/>
              <a:gd name="connsiteY119" fmla="*/ 288758 h 2638203"/>
              <a:gd name="connsiteX120" fmla="*/ 6324510 w 7373664"/>
              <a:gd name="connsiteY120" fmla="*/ 327259 h 2638203"/>
              <a:gd name="connsiteX121" fmla="*/ 6343760 w 7373664"/>
              <a:gd name="connsiteY121" fmla="*/ 365760 h 2638203"/>
              <a:gd name="connsiteX122" fmla="*/ 6353386 w 7373664"/>
              <a:gd name="connsiteY122" fmla="*/ 433137 h 2638203"/>
              <a:gd name="connsiteX123" fmla="*/ 6411137 w 7373664"/>
              <a:gd name="connsiteY123" fmla="*/ 442762 h 2638203"/>
              <a:gd name="connsiteX124" fmla="*/ 6507390 w 7373664"/>
              <a:gd name="connsiteY124" fmla="*/ 452388 h 2638203"/>
              <a:gd name="connsiteX125" fmla="*/ 6517015 w 7373664"/>
              <a:gd name="connsiteY125" fmla="*/ 490889 h 2638203"/>
              <a:gd name="connsiteX126" fmla="*/ 6603642 w 7373664"/>
              <a:gd name="connsiteY126" fmla="*/ 539015 h 2638203"/>
              <a:gd name="connsiteX127" fmla="*/ 6671019 w 7373664"/>
              <a:gd name="connsiteY127" fmla="*/ 596767 h 2638203"/>
              <a:gd name="connsiteX128" fmla="*/ 6709520 w 7373664"/>
              <a:gd name="connsiteY128" fmla="*/ 654518 h 2638203"/>
              <a:gd name="connsiteX129" fmla="*/ 6767272 w 7373664"/>
              <a:gd name="connsiteY129" fmla="*/ 673769 h 2638203"/>
              <a:gd name="connsiteX130" fmla="*/ 6776897 w 7373664"/>
              <a:gd name="connsiteY130" fmla="*/ 702644 h 2638203"/>
              <a:gd name="connsiteX131" fmla="*/ 6767272 w 7373664"/>
              <a:gd name="connsiteY131" fmla="*/ 731520 h 2638203"/>
              <a:gd name="connsiteX132" fmla="*/ 6738396 w 7373664"/>
              <a:gd name="connsiteY132" fmla="*/ 798897 h 2638203"/>
              <a:gd name="connsiteX133" fmla="*/ 6825024 w 7373664"/>
              <a:gd name="connsiteY133" fmla="*/ 875899 h 2638203"/>
              <a:gd name="connsiteX134" fmla="*/ 6853899 w 7373664"/>
              <a:gd name="connsiteY134" fmla="*/ 885524 h 2638203"/>
              <a:gd name="connsiteX135" fmla="*/ 6950152 w 7373664"/>
              <a:gd name="connsiteY135" fmla="*/ 1020278 h 2638203"/>
              <a:gd name="connsiteX136" fmla="*/ 6988653 w 7373664"/>
              <a:gd name="connsiteY136" fmla="*/ 1049154 h 2638203"/>
              <a:gd name="connsiteX137" fmla="*/ 7046405 w 7373664"/>
              <a:gd name="connsiteY137" fmla="*/ 1087655 h 2638203"/>
              <a:gd name="connsiteX138" fmla="*/ 7065655 w 7373664"/>
              <a:gd name="connsiteY138" fmla="*/ 1116531 h 2638203"/>
              <a:gd name="connsiteX139" fmla="*/ 7075280 w 7373664"/>
              <a:gd name="connsiteY139" fmla="*/ 1155032 h 2638203"/>
              <a:gd name="connsiteX140" fmla="*/ 7104156 w 7373664"/>
              <a:gd name="connsiteY140" fmla="*/ 1183908 h 2638203"/>
              <a:gd name="connsiteX141" fmla="*/ 7161908 w 7373664"/>
              <a:gd name="connsiteY141" fmla="*/ 1241659 h 2638203"/>
              <a:gd name="connsiteX142" fmla="*/ 7171533 w 7373664"/>
              <a:gd name="connsiteY142" fmla="*/ 1309036 h 2638203"/>
              <a:gd name="connsiteX143" fmla="*/ 7161908 w 7373664"/>
              <a:gd name="connsiteY143" fmla="*/ 1405289 h 2638203"/>
              <a:gd name="connsiteX144" fmla="*/ 7210034 w 7373664"/>
              <a:gd name="connsiteY144" fmla="*/ 1482291 h 2638203"/>
              <a:gd name="connsiteX145" fmla="*/ 7229285 w 7373664"/>
              <a:gd name="connsiteY145" fmla="*/ 1520792 h 2638203"/>
              <a:gd name="connsiteX146" fmla="*/ 7248535 w 7373664"/>
              <a:gd name="connsiteY146" fmla="*/ 1549668 h 2638203"/>
              <a:gd name="connsiteX147" fmla="*/ 7277411 w 7373664"/>
              <a:gd name="connsiteY147" fmla="*/ 1636295 h 2638203"/>
              <a:gd name="connsiteX148" fmla="*/ 7306287 w 7373664"/>
              <a:gd name="connsiteY148" fmla="*/ 1655545 h 2638203"/>
              <a:gd name="connsiteX149" fmla="*/ 7296661 w 7373664"/>
              <a:gd name="connsiteY149" fmla="*/ 1684421 h 2638203"/>
              <a:gd name="connsiteX150" fmla="*/ 7277411 w 7373664"/>
              <a:gd name="connsiteY150" fmla="*/ 1713297 h 2638203"/>
              <a:gd name="connsiteX151" fmla="*/ 7287036 w 7373664"/>
              <a:gd name="connsiteY151" fmla="*/ 1771049 h 2638203"/>
              <a:gd name="connsiteX152" fmla="*/ 7306287 w 7373664"/>
              <a:gd name="connsiteY152" fmla="*/ 1857676 h 2638203"/>
              <a:gd name="connsiteX153" fmla="*/ 7325537 w 7373664"/>
              <a:gd name="connsiteY153" fmla="*/ 1886552 h 2638203"/>
              <a:gd name="connsiteX154" fmla="*/ 7335162 w 7373664"/>
              <a:gd name="connsiteY154" fmla="*/ 1973179 h 2638203"/>
              <a:gd name="connsiteX155" fmla="*/ 7344788 w 7373664"/>
              <a:gd name="connsiteY155" fmla="*/ 2002055 h 2638203"/>
              <a:gd name="connsiteX156" fmla="*/ 7325537 w 7373664"/>
              <a:gd name="connsiteY156" fmla="*/ 2069432 h 2638203"/>
              <a:gd name="connsiteX157" fmla="*/ 7344788 w 7373664"/>
              <a:gd name="connsiteY157" fmla="*/ 2156059 h 2638203"/>
              <a:gd name="connsiteX158" fmla="*/ 7325537 w 7373664"/>
              <a:gd name="connsiteY158" fmla="*/ 2194560 h 2638203"/>
              <a:gd name="connsiteX159" fmla="*/ 7306287 w 7373664"/>
              <a:gd name="connsiteY159" fmla="*/ 2367815 h 2638203"/>
              <a:gd name="connsiteX160" fmla="*/ 7296661 w 7373664"/>
              <a:gd name="connsiteY160" fmla="*/ 2425567 h 2638203"/>
              <a:gd name="connsiteX161" fmla="*/ 7335162 w 7373664"/>
              <a:gd name="connsiteY161" fmla="*/ 2502569 h 2638203"/>
              <a:gd name="connsiteX162" fmla="*/ 7373664 w 7373664"/>
              <a:gd name="connsiteY162" fmla="*/ 2541070 h 2638203"/>
              <a:gd name="connsiteX163" fmla="*/ 7354413 w 7373664"/>
              <a:gd name="connsiteY163" fmla="*/ 2579571 h 2638203"/>
              <a:gd name="connsiteX164" fmla="*/ 7344788 w 7373664"/>
              <a:gd name="connsiteY164" fmla="*/ 2608447 h 2638203"/>
              <a:gd name="connsiteX165" fmla="*/ 7344788 w 7373664"/>
              <a:gd name="connsiteY165" fmla="*/ 2618072 h 2638203"/>
              <a:gd name="connsiteX166" fmla="*/ 7315912 w 7373664"/>
              <a:gd name="connsiteY166" fmla="*/ 2608447 h 2638203"/>
              <a:gd name="connsiteX167" fmla="*/ 7306287 w 7373664"/>
              <a:gd name="connsiteY167" fmla="*/ 2579571 h 2638203"/>
              <a:gd name="connsiteX168" fmla="*/ 7296661 w 7373664"/>
              <a:gd name="connsiteY168" fmla="*/ 2521819 h 2638203"/>
              <a:gd name="connsiteX169" fmla="*/ 7287036 w 7373664"/>
              <a:gd name="connsiteY169" fmla="*/ 2492943 h 2638203"/>
              <a:gd name="connsiteX170" fmla="*/ 7248535 w 7373664"/>
              <a:gd name="connsiteY170" fmla="*/ 2464068 h 2638203"/>
              <a:gd name="connsiteX171" fmla="*/ 7219659 w 7373664"/>
              <a:gd name="connsiteY171" fmla="*/ 2435192 h 2638203"/>
              <a:gd name="connsiteX172" fmla="*/ 7210034 w 7373664"/>
              <a:gd name="connsiteY172" fmla="*/ 2406316 h 2638203"/>
              <a:gd name="connsiteX173" fmla="*/ 7142657 w 7373664"/>
              <a:gd name="connsiteY173" fmla="*/ 2338939 h 2638203"/>
              <a:gd name="connsiteX174" fmla="*/ 7123407 w 7373664"/>
              <a:gd name="connsiteY174" fmla="*/ 2310063 h 2638203"/>
              <a:gd name="connsiteX175" fmla="*/ 7094531 w 7373664"/>
              <a:gd name="connsiteY175" fmla="*/ 2281188 h 2638203"/>
              <a:gd name="connsiteX176" fmla="*/ 7084906 w 7373664"/>
              <a:gd name="connsiteY176" fmla="*/ 2242687 h 2638203"/>
              <a:gd name="connsiteX177" fmla="*/ 7075280 w 7373664"/>
              <a:gd name="connsiteY177" fmla="*/ 2156059 h 2638203"/>
              <a:gd name="connsiteX178" fmla="*/ 7046405 w 7373664"/>
              <a:gd name="connsiteY178" fmla="*/ 2107933 h 2638203"/>
              <a:gd name="connsiteX179" fmla="*/ 6998278 w 7373664"/>
              <a:gd name="connsiteY179" fmla="*/ 2050181 h 2638203"/>
              <a:gd name="connsiteX180" fmla="*/ 6940527 w 7373664"/>
              <a:gd name="connsiteY180" fmla="*/ 1944303 h 2638203"/>
              <a:gd name="connsiteX181" fmla="*/ 6911651 w 7373664"/>
              <a:gd name="connsiteY181" fmla="*/ 1867301 h 2638203"/>
              <a:gd name="connsiteX182" fmla="*/ 6825024 w 7373664"/>
              <a:gd name="connsiteY182" fmla="*/ 1799924 h 2638203"/>
              <a:gd name="connsiteX183" fmla="*/ 6786522 w 7373664"/>
              <a:gd name="connsiteY183" fmla="*/ 1790299 h 2638203"/>
              <a:gd name="connsiteX184" fmla="*/ 6767272 w 7373664"/>
              <a:gd name="connsiteY184" fmla="*/ 1674796 h 2638203"/>
              <a:gd name="connsiteX185" fmla="*/ 6757647 w 7373664"/>
              <a:gd name="connsiteY185" fmla="*/ 1617044 h 2638203"/>
              <a:gd name="connsiteX186" fmla="*/ 6719146 w 7373664"/>
              <a:gd name="connsiteY186" fmla="*/ 1597794 h 2638203"/>
              <a:gd name="connsiteX187" fmla="*/ 6622893 w 7373664"/>
              <a:gd name="connsiteY187" fmla="*/ 1530417 h 2638203"/>
              <a:gd name="connsiteX188" fmla="*/ 6565141 w 7373664"/>
              <a:gd name="connsiteY188" fmla="*/ 1511167 h 2638203"/>
              <a:gd name="connsiteX189" fmla="*/ 6536266 w 7373664"/>
              <a:gd name="connsiteY189" fmla="*/ 1482291 h 2638203"/>
              <a:gd name="connsiteX190" fmla="*/ 6507390 w 7373664"/>
              <a:gd name="connsiteY190" fmla="*/ 1463040 h 2638203"/>
              <a:gd name="connsiteX191" fmla="*/ 6401512 w 7373664"/>
              <a:gd name="connsiteY191" fmla="*/ 1366788 h 2638203"/>
              <a:gd name="connsiteX192" fmla="*/ 6382261 w 7373664"/>
              <a:gd name="connsiteY192" fmla="*/ 1328287 h 2638203"/>
              <a:gd name="connsiteX193" fmla="*/ 6353386 w 7373664"/>
              <a:gd name="connsiteY193" fmla="*/ 1299411 h 2638203"/>
              <a:gd name="connsiteX194" fmla="*/ 6314885 w 7373664"/>
              <a:gd name="connsiteY194" fmla="*/ 1251284 h 2638203"/>
              <a:gd name="connsiteX195" fmla="*/ 6266758 w 7373664"/>
              <a:gd name="connsiteY195" fmla="*/ 1203158 h 2638203"/>
              <a:gd name="connsiteX196" fmla="*/ 6189756 w 7373664"/>
              <a:gd name="connsiteY196" fmla="*/ 1174282 h 2638203"/>
              <a:gd name="connsiteX197" fmla="*/ 6151255 w 7373664"/>
              <a:gd name="connsiteY197" fmla="*/ 1155032 h 2638203"/>
              <a:gd name="connsiteX198" fmla="*/ 6141630 w 7373664"/>
              <a:gd name="connsiteY198" fmla="*/ 1126156 h 2638203"/>
              <a:gd name="connsiteX199" fmla="*/ 6035752 w 7373664"/>
              <a:gd name="connsiteY199" fmla="*/ 1039529 h 2638203"/>
              <a:gd name="connsiteX200" fmla="*/ 6006876 w 7373664"/>
              <a:gd name="connsiteY200" fmla="*/ 1010653 h 2638203"/>
              <a:gd name="connsiteX201" fmla="*/ 5987626 w 7373664"/>
              <a:gd name="connsiteY201" fmla="*/ 981777 h 2638203"/>
              <a:gd name="connsiteX202" fmla="*/ 5939499 w 7373664"/>
              <a:gd name="connsiteY202" fmla="*/ 952901 h 2638203"/>
              <a:gd name="connsiteX203" fmla="*/ 5910624 w 7373664"/>
              <a:gd name="connsiteY203" fmla="*/ 933651 h 2638203"/>
              <a:gd name="connsiteX204" fmla="*/ 5881748 w 7373664"/>
              <a:gd name="connsiteY204" fmla="*/ 924025 h 2638203"/>
              <a:gd name="connsiteX205" fmla="*/ 5823996 w 7373664"/>
              <a:gd name="connsiteY205" fmla="*/ 895150 h 2638203"/>
              <a:gd name="connsiteX206" fmla="*/ 5660367 w 7373664"/>
              <a:gd name="connsiteY206" fmla="*/ 885524 h 2638203"/>
              <a:gd name="connsiteX207" fmla="*/ 5583365 w 7373664"/>
              <a:gd name="connsiteY207" fmla="*/ 837398 h 2638203"/>
              <a:gd name="connsiteX208" fmla="*/ 5535238 w 7373664"/>
              <a:gd name="connsiteY208" fmla="*/ 808522 h 2638203"/>
              <a:gd name="connsiteX209" fmla="*/ 5477487 w 7373664"/>
              <a:gd name="connsiteY209" fmla="*/ 798897 h 2638203"/>
              <a:gd name="connsiteX210" fmla="*/ 5448611 w 7373664"/>
              <a:gd name="connsiteY210" fmla="*/ 789272 h 2638203"/>
              <a:gd name="connsiteX211" fmla="*/ 5410110 w 7373664"/>
              <a:gd name="connsiteY211" fmla="*/ 779647 h 2638203"/>
              <a:gd name="connsiteX212" fmla="*/ 5371609 w 7373664"/>
              <a:gd name="connsiteY212" fmla="*/ 760396 h 2638203"/>
              <a:gd name="connsiteX213" fmla="*/ 5284981 w 7373664"/>
              <a:gd name="connsiteY213" fmla="*/ 741145 h 2638203"/>
              <a:gd name="connsiteX214" fmla="*/ 5179104 w 7373664"/>
              <a:gd name="connsiteY214" fmla="*/ 721895 h 2638203"/>
              <a:gd name="connsiteX215" fmla="*/ 5034725 w 7373664"/>
              <a:gd name="connsiteY215" fmla="*/ 731520 h 2638203"/>
              <a:gd name="connsiteX216" fmla="*/ 4938471 w 7373664"/>
              <a:gd name="connsiteY216" fmla="*/ 779646 h 2638203"/>
              <a:gd name="connsiteX217" fmla="*/ 4890346 w 7373664"/>
              <a:gd name="connsiteY217" fmla="*/ 837397 h 2638203"/>
              <a:gd name="connsiteX218" fmla="*/ 4717092 w 7373664"/>
              <a:gd name="connsiteY218" fmla="*/ 933650 h 2638203"/>
              <a:gd name="connsiteX219" fmla="*/ 4794093 w 7373664"/>
              <a:gd name="connsiteY219" fmla="*/ 856649 h 2638203"/>
              <a:gd name="connsiteX220" fmla="*/ 4640090 w 7373664"/>
              <a:gd name="connsiteY220" fmla="*/ 981777 h 2638203"/>
              <a:gd name="connsiteX221" fmla="*/ 4476459 w 7373664"/>
              <a:gd name="connsiteY221" fmla="*/ 1039529 h 2638203"/>
              <a:gd name="connsiteX222" fmla="*/ 4437958 w 7373664"/>
              <a:gd name="connsiteY222" fmla="*/ 1097280 h 2638203"/>
              <a:gd name="connsiteX223" fmla="*/ 4399457 w 7373664"/>
              <a:gd name="connsiteY223" fmla="*/ 1106905 h 2638203"/>
              <a:gd name="connsiteX224" fmla="*/ 4370581 w 7373664"/>
              <a:gd name="connsiteY224" fmla="*/ 1135781 h 2638203"/>
              <a:gd name="connsiteX225" fmla="*/ 4293579 w 7373664"/>
              <a:gd name="connsiteY225" fmla="*/ 1193533 h 2638203"/>
              <a:gd name="connsiteX226" fmla="*/ 4264704 w 7373664"/>
              <a:gd name="connsiteY226" fmla="*/ 1222409 h 2638203"/>
              <a:gd name="connsiteX227" fmla="*/ 4235828 w 7373664"/>
              <a:gd name="connsiteY227" fmla="*/ 1241659 h 2638203"/>
              <a:gd name="connsiteX228" fmla="*/ 4139575 w 7373664"/>
              <a:gd name="connsiteY228" fmla="*/ 1318661 h 2638203"/>
              <a:gd name="connsiteX229" fmla="*/ 4139575 w 7373664"/>
              <a:gd name="connsiteY229" fmla="*/ 1318661 h 2638203"/>
              <a:gd name="connsiteX230" fmla="*/ 4043322 w 7373664"/>
              <a:gd name="connsiteY230" fmla="*/ 1405289 h 2638203"/>
              <a:gd name="connsiteX231" fmla="*/ 4014447 w 7373664"/>
              <a:gd name="connsiteY231" fmla="*/ 1434164 h 2638203"/>
              <a:gd name="connsiteX232" fmla="*/ 3956695 w 7373664"/>
              <a:gd name="connsiteY232" fmla="*/ 1482291 h 2638203"/>
              <a:gd name="connsiteX233" fmla="*/ 3889318 w 7373664"/>
              <a:gd name="connsiteY233" fmla="*/ 1520792 h 2638203"/>
              <a:gd name="connsiteX234" fmla="*/ 3860442 w 7373664"/>
              <a:gd name="connsiteY234" fmla="*/ 1559293 h 2638203"/>
              <a:gd name="connsiteX235" fmla="*/ 3802691 w 7373664"/>
              <a:gd name="connsiteY235" fmla="*/ 1617044 h 2638203"/>
              <a:gd name="connsiteX236" fmla="*/ 3773815 w 7373664"/>
              <a:gd name="connsiteY236" fmla="*/ 1645920 h 2638203"/>
              <a:gd name="connsiteX237" fmla="*/ 3735314 w 7373664"/>
              <a:gd name="connsiteY237" fmla="*/ 1674796 h 2638203"/>
              <a:gd name="connsiteX238" fmla="*/ 3706438 w 7373664"/>
              <a:gd name="connsiteY238" fmla="*/ 1694047 h 2638203"/>
              <a:gd name="connsiteX239" fmla="*/ 3677562 w 7373664"/>
              <a:gd name="connsiteY239" fmla="*/ 1722922 h 2638203"/>
              <a:gd name="connsiteX240" fmla="*/ 3629436 w 7373664"/>
              <a:gd name="connsiteY240" fmla="*/ 1742173 h 2638203"/>
              <a:gd name="connsiteX241" fmla="*/ 3590935 w 7373664"/>
              <a:gd name="connsiteY241" fmla="*/ 1761423 h 2638203"/>
              <a:gd name="connsiteX242" fmla="*/ 3485057 w 7373664"/>
              <a:gd name="connsiteY242" fmla="*/ 1790299 h 2638203"/>
              <a:gd name="connsiteX243" fmla="*/ 3446556 w 7373664"/>
              <a:gd name="connsiteY243" fmla="*/ 1809550 h 2638203"/>
              <a:gd name="connsiteX244" fmla="*/ 3408055 w 7373664"/>
              <a:gd name="connsiteY244" fmla="*/ 1819175 h 2638203"/>
              <a:gd name="connsiteX245" fmla="*/ 3167424 w 7373664"/>
              <a:gd name="connsiteY245" fmla="*/ 1838425 h 2638203"/>
              <a:gd name="connsiteX246" fmla="*/ 3128922 w 7373664"/>
              <a:gd name="connsiteY246" fmla="*/ 1848051 h 2638203"/>
              <a:gd name="connsiteX247" fmla="*/ 3100047 w 7373664"/>
              <a:gd name="connsiteY247" fmla="*/ 1867301 h 2638203"/>
              <a:gd name="connsiteX248" fmla="*/ 3051920 w 7373664"/>
              <a:gd name="connsiteY248" fmla="*/ 1876927 h 2638203"/>
              <a:gd name="connsiteX249" fmla="*/ 3023045 w 7373664"/>
              <a:gd name="connsiteY249" fmla="*/ 1886552 h 2638203"/>
              <a:gd name="connsiteX250" fmla="*/ 3013419 w 7373664"/>
              <a:gd name="connsiteY250" fmla="*/ 1857676 h 2638203"/>
              <a:gd name="connsiteX251" fmla="*/ 2974918 w 7373664"/>
              <a:gd name="connsiteY251" fmla="*/ 1790299 h 2638203"/>
              <a:gd name="connsiteX252" fmla="*/ 2897916 w 7373664"/>
              <a:gd name="connsiteY252" fmla="*/ 1694047 h 2638203"/>
              <a:gd name="connsiteX253" fmla="*/ 2859415 w 7373664"/>
              <a:gd name="connsiteY253" fmla="*/ 1655545 h 2638203"/>
              <a:gd name="connsiteX254" fmla="*/ 2801664 w 7373664"/>
              <a:gd name="connsiteY254" fmla="*/ 1607419 h 2638203"/>
              <a:gd name="connsiteX255" fmla="*/ 2724661 w 7373664"/>
              <a:gd name="connsiteY255" fmla="*/ 1511167 h 2638203"/>
              <a:gd name="connsiteX256" fmla="*/ 2657285 w 7373664"/>
              <a:gd name="connsiteY256" fmla="*/ 1443790 h 2638203"/>
              <a:gd name="connsiteX257" fmla="*/ 2609158 w 7373664"/>
              <a:gd name="connsiteY257" fmla="*/ 1386038 h 2638203"/>
              <a:gd name="connsiteX258" fmla="*/ 2580282 w 7373664"/>
              <a:gd name="connsiteY258" fmla="*/ 1347537 h 2638203"/>
              <a:gd name="connsiteX259" fmla="*/ 2435904 w 7373664"/>
              <a:gd name="connsiteY259" fmla="*/ 1203158 h 2638203"/>
              <a:gd name="connsiteX260" fmla="*/ 2426278 w 7373664"/>
              <a:gd name="connsiteY260" fmla="*/ 1164657 h 2638203"/>
              <a:gd name="connsiteX261" fmla="*/ 2320400 w 7373664"/>
              <a:gd name="connsiteY261" fmla="*/ 1116531 h 2638203"/>
              <a:gd name="connsiteX262" fmla="*/ 2253024 w 7373664"/>
              <a:gd name="connsiteY262" fmla="*/ 1049154 h 2638203"/>
              <a:gd name="connsiteX263" fmla="*/ 2166396 w 7373664"/>
              <a:gd name="connsiteY263" fmla="*/ 981777 h 2638203"/>
              <a:gd name="connsiteX264" fmla="*/ 2147146 w 7373664"/>
              <a:gd name="connsiteY264" fmla="*/ 952901 h 2638203"/>
              <a:gd name="connsiteX265" fmla="*/ 2118270 w 7373664"/>
              <a:gd name="connsiteY265" fmla="*/ 924025 h 2638203"/>
              <a:gd name="connsiteX266" fmla="*/ 2079769 w 7373664"/>
              <a:gd name="connsiteY266" fmla="*/ 875899 h 2638203"/>
              <a:gd name="connsiteX267" fmla="*/ 2022017 w 7373664"/>
              <a:gd name="connsiteY267" fmla="*/ 866274 h 2638203"/>
              <a:gd name="connsiteX268" fmla="*/ 1945015 w 7373664"/>
              <a:gd name="connsiteY268" fmla="*/ 827773 h 2638203"/>
              <a:gd name="connsiteX269" fmla="*/ 1906514 w 7373664"/>
              <a:gd name="connsiteY269" fmla="*/ 808522 h 2638203"/>
              <a:gd name="connsiteX270" fmla="*/ 1781386 w 7373664"/>
              <a:gd name="connsiteY270" fmla="*/ 731520 h 2638203"/>
              <a:gd name="connsiteX271" fmla="*/ 1675507 w 7373664"/>
              <a:gd name="connsiteY271" fmla="*/ 760395 h 2638203"/>
              <a:gd name="connsiteX272" fmla="*/ 1627382 w 7373664"/>
              <a:gd name="connsiteY272" fmla="*/ 847023 h 2638203"/>
              <a:gd name="connsiteX273" fmla="*/ 1694759 w 7373664"/>
              <a:gd name="connsiteY273" fmla="*/ 779647 h 2638203"/>
              <a:gd name="connsiteX274" fmla="*/ 1675507 w 7373664"/>
              <a:gd name="connsiteY274" fmla="*/ 818148 h 2638203"/>
              <a:gd name="connsiteX275" fmla="*/ 1560004 w 7373664"/>
              <a:gd name="connsiteY275" fmla="*/ 866273 h 2638203"/>
              <a:gd name="connsiteX276" fmla="*/ 1473377 w 7373664"/>
              <a:gd name="connsiteY276" fmla="*/ 943276 h 2638203"/>
              <a:gd name="connsiteX277" fmla="*/ 1386750 w 7373664"/>
              <a:gd name="connsiteY277" fmla="*/ 904775 h 2638203"/>
              <a:gd name="connsiteX278" fmla="*/ 1377125 w 7373664"/>
              <a:gd name="connsiteY278" fmla="*/ 943276 h 2638203"/>
              <a:gd name="connsiteX279" fmla="*/ 1309748 w 7373664"/>
              <a:gd name="connsiteY279" fmla="*/ 1029903 h 2638203"/>
              <a:gd name="connsiteX280" fmla="*/ 1271247 w 7373664"/>
              <a:gd name="connsiteY280" fmla="*/ 1097280 h 2638203"/>
              <a:gd name="connsiteX281" fmla="*/ 1232746 w 7373664"/>
              <a:gd name="connsiteY281" fmla="*/ 1135781 h 2638203"/>
              <a:gd name="connsiteX282" fmla="*/ 1194245 w 7373664"/>
              <a:gd name="connsiteY282" fmla="*/ 1232034 h 2638203"/>
              <a:gd name="connsiteX283" fmla="*/ 1165369 w 7373664"/>
              <a:gd name="connsiteY283" fmla="*/ 1289785 h 2638203"/>
              <a:gd name="connsiteX284" fmla="*/ 1126868 w 7373664"/>
              <a:gd name="connsiteY284" fmla="*/ 1309036 h 2638203"/>
              <a:gd name="connsiteX285" fmla="*/ 1059491 w 7373664"/>
              <a:gd name="connsiteY285" fmla="*/ 1357162 h 2638203"/>
              <a:gd name="connsiteX286" fmla="*/ 1001739 w 7373664"/>
              <a:gd name="connsiteY286" fmla="*/ 1395663 h 2638203"/>
              <a:gd name="connsiteX287" fmla="*/ 982489 w 7373664"/>
              <a:gd name="connsiteY287" fmla="*/ 1424539 h 2638203"/>
              <a:gd name="connsiteX288" fmla="*/ 895861 w 7373664"/>
              <a:gd name="connsiteY288" fmla="*/ 1511167 h 2638203"/>
              <a:gd name="connsiteX289" fmla="*/ 866986 w 7373664"/>
              <a:gd name="connsiteY289" fmla="*/ 1540042 h 2638203"/>
              <a:gd name="connsiteX290" fmla="*/ 828485 w 7373664"/>
              <a:gd name="connsiteY290" fmla="*/ 1530417 h 2638203"/>
              <a:gd name="connsiteX291" fmla="*/ 809234 w 7373664"/>
              <a:gd name="connsiteY291" fmla="*/ 1472665 h 2638203"/>
              <a:gd name="connsiteX292" fmla="*/ 799609 w 7373664"/>
              <a:gd name="connsiteY292" fmla="*/ 1376413 h 2638203"/>
              <a:gd name="connsiteX293" fmla="*/ 732232 w 7373664"/>
              <a:gd name="connsiteY293" fmla="*/ 1260910 h 2638203"/>
              <a:gd name="connsiteX294" fmla="*/ 684106 w 7373664"/>
              <a:gd name="connsiteY294" fmla="*/ 1241659 h 2638203"/>
              <a:gd name="connsiteX295" fmla="*/ 635979 w 7373664"/>
              <a:gd name="connsiteY295" fmla="*/ 1203158 h 2638203"/>
              <a:gd name="connsiteX296" fmla="*/ 587853 w 7373664"/>
              <a:gd name="connsiteY296" fmla="*/ 1164657 h 2638203"/>
              <a:gd name="connsiteX297" fmla="*/ 530101 w 7373664"/>
              <a:gd name="connsiteY297" fmla="*/ 1212783 h 2638203"/>
              <a:gd name="connsiteX298" fmla="*/ 510851 w 7373664"/>
              <a:gd name="connsiteY298" fmla="*/ 1328287 h 2638203"/>
              <a:gd name="connsiteX299" fmla="*/ 424224 w 7373664"/>
              <a:gd name="connsiteY299" fmla="*/ 1395663 h 2638203"/>
              <a:gd name="connsiteX300" fmla="*/ 395348 w 7373664"/>
              <a:gd name="connsiteY300" fmla="*/ 1405289 h 2638203"/>
              <a:gd name="connsiteX301" fmla="*/ 347221 w 7373664"/>
              <a:gd name="connsiteY301" fmla="*/ 1434164 h 2638203"/>
              <a:gd name="connsiteX302" fmla="*/ 308720 w 7373664"/>
              <a:gd name="connsiteY302" fmla="*/ 1482291 h 2638203"/>
              <a:gd name="connsiteX303" fmla="*/ 279845 w 7373664"/>
              <a:gd name="connsiteY303" fmla="*/ 1511167 h 2638203"/>
              <a:gd name="connsiteX304" fmla="*/ 260594 w 7373664"/>
              <a:gd name="connsiteY304" fmla="*/ 1617044 h 2638203"/>
              <a:gd name="connsiteX305" fmla="*/ 231718 w 7373664"/>
              <a:gd name="connsiteY305" fmla="*/ 1636295 h 2638203"/>
              <a:gd name="connsiteX306" fmla="*/ 202842 w 7373664"/>
              <a:gd name="connsiteY306" fmla="*/ 1674796 h 2638203"/>
              <a:gd name="connsiteX307" fmla="*/ 193217 w 7373664"/>
              <a:gd name="connsiteY307" fmla="*/ 1703672 h 2638203"/>
              <a:gd name="connsiteX308" fmla="*/ 145091 w 7373664"/>
              <a:gd name="connsiteY308" fmla="*/ 1761423 h 2638203"/>
              <a:gd name="connsiteX309" fmla="*/ 125840 w 7373664"/>
              <a:gd name="connsiteY309" fmla="*/ 1799924 h 2638203"/>
              <a:gd name="connsiteX310" fmla="*/ 106590 w 7373664"/>
              <a:gd name="connsiteY310" fmla="*/ 1828800 h 2638203"/>
              <a:gd name="connsiteX311" fmla="*/ 96965 w 7373664"/>
              <a:gd name="connsiteY311" fmla="*/ 1857676 h 2638203"/>
              <a:gd name="connsiteX312" fmla="*/ 77714 w 7373664"/>
              <a:gd name="connsiteY312" fmla="*/ 1905802 h 2638203"/>
              <a:gd name="connsiteX313" fmla="*/ 48838 w 7373664"/>
              <a:gd name="connsiteY313" fmla="*/ 1953929 h 2638203"/>
              <a:gd name="connsiteX314" fmla="*/ 10337 w 7373664"/>
              <a:gd name="connsiteY314" fmla="*/ 2040556 h 2638203"/>
              <a:gd name="connsiteX315" fmla="*/ 712 w 7373664"/>
              <a:gd name="connsiteY315" fmla="*/ 2069432 h 2638203"/>
              <a:gd name="connsiteX316" fmla="*/ 712 w 7373664"/>
              <a:gd name="connsiteY316" fmla="*/ 2156059 h 2638203"/>
              <a:gd name="connsiteX0" fmla="*/ 712 w 7373664"/>
              <a:gd name="connsiteY0" fmla="*/ 2156059 h 2638203"/>
              <a:gd name="connsiteX1" fmla="*/ 10337 w 7373664"/>
              <a:gd name="connsiteY1" fmla="*/ 2098308 h 2638203"/>
              <a:gd name="connsiteX2" fmla="*/ 39213 w 7373664"/>
              <a:gd name="connsiteY2" fmla="*/ 2088682 h 2638203"/>
              <a:gd name="connsiteX3" fmla="*/ 48838 w 7373664"/>
              <a:gd name="connsiteY3" fmla="*/ 2059807 h 2638203"/>
              <a:gd name="connsiteX4" fmla="*/ 39213 w 7373664"/>
              <a:gd name="connsiteY4" fmla="*/ 2030931 h 2638203"/>
              <a:gd name="connsiteX5" fmla="*/ 19962 w 7373664"/>
              <a:gd name="connsiteY5" fmla="*/ 1992430 h 2638203"/>
              <a:gd name="connsiteX6" fmla="*/ 712 w 7373664"/>
              <a:gd name="connsiteY6" fmla="*/ 1905802 h 2638203"/>
              <a:gd name="connsiteX7" fmla="*/ 19962 w 7373664"/>
              <a:gd name="connsiteY7" fmla="*/ 1876927 h 2638203"/>
              <a:gd name="connsiteX8" fmla="*/ 48838 w 7373664"/>
              <a:gd name="connsiteY8" fmla="*/ 1790299 h 2638203"/>
              <a:gd name="connsiteX9" fmla="*/ 29588 w 7373664"/>
              <a:gd name="connsiteY9" fmla="*/ 1751798 h 2638203"/>
              <a:gd name="connsiteX10" fmla="*/ 39213 w 7373664"/>
              <a:gd name="connsiteY10" fmla="*/ 1722922 h 2638203"/>
              <a:gd name="connsiteX11" fmla="*/ 77714 w 7373664"/>
              <a:gd name="connsiteY11" fmla="*/ 1636295 h 2638203"/>
              <a:gd name="connsiteX12" fmla="*/ 87339 w 7373664"/>
              <a:gd name="connsiteY12" fmla="*/ 1607419 h 2638203"/>
              <a:gd name="connsiteX13" fmla="*/ 106590 w 7373664"/>
              <a:gd name="connsiteY13" fmla="*/ 1568918 h 2638203"/>
              <a:gd name="connsiteX14" fmla="*/ 116215 w 7373664"/>
              <a:gd name="connsiteY14" fmla="*/ 1443790 h 2638203"/>
              <a:gd name="connsiteX15" fmla="*/ 135466 w 7373664"/>
              <a:gd name="connsiteY15" fmla="*/ 1386038 h 2638203"/>
              <a:gd name="connsiteX16" fmla="*/ 145091 w 7373664"/>
              <a:gd name="connsiteY16" fmla="*/ 1357162 h 2638203"/>
              <a:gd name="connsiteX17" fmla="*/ 173967 w 7373664"/>
              <a:gd name="connsiteY17" fmla="*/ 1280160 h 2638203"/>
              <a:gd name="connsiteX18" fmla="*/ 183592 w 7373664"/>
              <a:gd name="connsiteY18" fmla="*/ 1251284 h 2638203"/>
              <a:gd name="connsiteX19" fmla="*/ 222093 w 7373664"/>
              <a:gd name="connsiteY19" fmla="*/ 1193533 h 2638203"/>
              <a:gd name="connsiteX20" fmla="*/ 231718 w 7373664"/>
              <a:gd name="connsiteY20" fmla="*/ 1106905 h 2638203"/>
              <a:gd name="connsiteX21" fmla="*/ 289470 w 7373664"/>
              <a:gd name="connsiteY21" fmla="*/ 1010653 h 2638203"/>
              <a:gd name="connsiteX22" fmla="*/ 318346 w 7373664"/>
              <a:gd name="connsiteY22" fmla="*/ 972152 h 2638203"/>
              <a:gd name="connsiteX23" fmla="*/ 385722 w 7373664"/>
              <a:gd name="connsiteY23" fmla="*/ 914400 h 2638203"/>
              <a:gd name="connsiteX24" fmla="*/ 424224 w 7373664"/>
              <a:gd name="connsiteY24" fmla="*/ 895150 h 2638203"/>
              <a:gd name="connsiteX25" fmla="*/ 472350 w 7373664"/>
              <a:gd name="connsiteY25" fmla="*/ 875899 h 2638203"/>
              <a:gd name="connsiteX26" fmla="*/ 539727 w 7373664"/>
              <a:gd name="connsiteY26" fmla="*/ 866274 h 2638203"/>
              <a:gd name="connsiteX27" fmla="*/ 703356 w 7373664"/>
              <a:gd name="connsiteY27" fmla="*/ 875899 h 2638203"/>
              <a:gd name="connsiteX28" fmla="*/ 741857 w 7373664"/>
              <a:gd name="connsiteY28" fmla="*/ 895150 h 2638203"/>
              <a:gd name="connsiteX29" fmla="*/ 799609 w 7373664"/>
              <a:gd name="connsiteY29" fmla="*/ 914400 h 2638203"/>
              <a:gd name="connsiteX30" fmla="*/ 1040240 w 7373664"/>
              <a:gd name="connsiteY30" fmla="*/ 904775 h 2638203"/>
              <a:gd name="connsiteX31" fmla="*/ 1097992 w 7373664"/>
              <a:gd name="connsiteY31" fmla="*/ 847023 h 2638203"/>
              <a:gd name="connsiteX32" fmla="*/ 1136493 w 7373664"/>
              <a:gd name="connsiteY32" fmla="*/ 837398 h 2638203"/>
              <a:gd name="connsiteX33" fmla="*/ 1184619 w 7373664"/>
              <a:gd name="connsiteY33" fmla="*/ 760396 h 2638203"/>
              <a:gd name="connsiteX34" fmla="*/ 1203870 w 7373664"/>
              <a:gd name="connsiteY34" fmla="*/ 721895 h 2638203"/>
              <a:gd name="connsiteX35" fmla="*/ 1242371 w 7373664"/>
              <a:gd name="connsiteY35" fmla="*/ 654518 h 2638203"/>
              <a:gd name="connsiteX36" fmla="*/ 1280872 w 7373664"/>
              <a:gd name="connsiteY36" fmla="*/ 596767 h 2638203"/>
              <a:gd name="connsiteX37" fmla="*/ 1300122 w 7373664"/>
              <a:gd name="connsiteY37" fmla="*/ 567891 h 2638203"/>
              <a:gd name="connsiteX38" fmla="*/ 1367499 w 7373664"/>
              <a:gd name="connsiteY38" fmla="*/ 500514 h 2638203"/>
              <a:gd name="connsiteX39" fmla="*/ 1425251 w 7373664"/>
              <a:gd name="connsiteY39" fmla="*/ 452388 h 2638203"/>
              <a:gd name="connsiteX40" fmla="*/ 1444501 w 7373664"/>
              <a:gd name="connsiteY40" fmla="*/ 404261 h 2638203"/>
              <a:gd name="connsiteX41" fmla="*/ 1473377 w 7373664"/>
              <a:gd name="connsiteY41" fmla="*/ 385011 h 2638203"/>
              <a:gd name="connsiteX42" fmla="*/ 1540754 w 7373664"/>
              <a:gd name="connsiteY42" fmla="*/ 346510 h 2638203"/>
              <a:gd name="connsiteX43" fmla="*/ 1569630 w 7373664"/>
              <a:gd name="connsiteY43" fmla="*/ 279133 h 2638203"/>
              <a:gd name="connsiteX44" fmla="*/ 1598506 w 7373664"/>
              <a:gd name="connsiteY44" fmla="*/ 221381 h 2638203"/>
              <a:gd name="connsiteX45" fmla="*/ 1637007 w 7373664"/>
              <a:gd name="connsiteY45" fmla="*/ 202131 h 2638203"/>
              <a:gd name="connsiteX46" fmla="*/ 1685133 w 7373664"/>
              <a:gd name="connsiteY46" fmla="*/ 163630 h 2638203"/>
              <a:gd name="connsiteX47" fmla="*/ 1714009 w 7373664"/>
              <a:gd name="connsiteY47" fmla="*/ 144379 h 2638203"/>
              <a:gd name="connsiteX48" fmla="*/ 1742885 w 7373664"/>
              <a:gd name="connsiteY48" fmla="*/ 115503 h 2638203"/>
              <a:gd name="connsiteX49" fmla="*/ 1771760 w 7373664"/>
              <a:gd name="connsiteY49" fmla="*/ 105878 h 2638203"/>
              <a:gd name="connsiteX50" fmla="*/ 1858388 w 7373664"/>
              <a:gd name="connsiteY50" fmla="*/ 86628 h 2638203"/>
              <a:gd name="connsiteX51" fmla="*/ 1887264 w 7373664"/>
              <a:gd name="connsiteY51" fmla="*/ 57752 h 2638203"/>
              <a:gd name="connsiteX52" fmla="*/ 1954640 w 7373664"/>
              <a:gd name="connsiteY52" fmla="*/ 19251 h 2638203"/>
              <a:gd name="connsiteX53" fmla="*/ 1983516 w 7373664"/>
              <a:gd name="connsiteY53" fmla="*/ 0 h 2638203"/>
              <a:gd name="connsiteX54" fmla="*/ 2079769 w 7373664"/>
              <a:gd name="connsiteY54" fmla="*/ 48127 h 2638203"/>
              <a:gd name="connsiteX55" fmla="*/ 2099019 w 7373664"/>
              <a:gd name="connsiteY55" fmla="*/ 77002 h 2638203"/>
              <a:gd name="connsiteX56" fmla="*/ 2156771 w 7373664"/>
              <a:gd name="connsiteY56" fmla="*/ 125129 h 2638203"/>
              <a:gd name="connsiteX57" fmla="*/ 2176021 w 7373664"/>
              <a:gd name="connsiteY57" fmla="*/ 211756 h 2638203"/>
              <a:gd name="connsiteX58" fmla="*/ 2204897 w 7373664"/>
              <a:gd name="connsiteY58" fmla="*/ 240632 h 2638203"/>
              <a:gd name="connsiteX59" fmla="*/ 2233773 w 7373664"/>
              <a:gd name="connsiteY59" fmla="*/ 317634 h 2638203"/>
              <a:gd name="connsiteX60" fmla="*/ 2262649 w 7373664"/>
              <a:gd name="connsiteY60" fmla="*/ 327259 h 2638203"/>
              <a:gd name="connsiteX61" fmla="*/ 2291525 w 7373664"/>
              <a:gd name="connsiteY61" fmla="*/ 346510 h 2638203"/>
              <a:gd name="connsiteX62" fmla="*/ 2310775 w 7373664"/>
              <a:gd name="connsiteY62" fmla="*/ 404261 h 2638203"/>
              <a:gd name="connsiteX63" fmla="*/ 2397402 w 7373664"/>
              <a:gd name="connsiteY63" fmla="*/ 452388 h 2638203"/>
              <a:gd name="connsiteX64" fmla="*/ 2416653 w 7373664"/>
              <a:gd name="connsiteY64" fmla="*/ 481263 h 2638203"/>
              <a:gd name="connsiteX65" fmla="*/ 2455154 w 7373664"/>
              <a:gd name="connsiteY65" fmla="*/ 567891 h 2638203"/>
              <a:gd name="connsiteX66" fmla="*/ 2464779 w 7373664"/>
              <a:gd name="connsiteY66" fmla="*/ 606392 h 2638203"/>
              <a:gd name="connsiteX67" fmla="*/ 2522531 w 7373664"/>
              <a:gd name="connsiteY67" fmla="*/ 635268 h 2638203"/>
              <a:gd name="connsiteX68" fmla="*/ 2589908 w 7373664"/>
              <a:gd name="connsiteY68" fmla="*/ 673769 h 2638203"/>
              <a:gd name="connsiteX69" fmla="*/ 2599533 w 7373664"/>
              <a:gd name="connsiteY69" fmla="*/ 702644 h 2638203"/>
              <a:gd name="connsiteX70" fmla="*/ 2628409 w 7373664"/>
              <a:gd name="connsiteY70" fmla="*/ 721895 h 2638203"/>
              <a:gd name="connsiteX71" fmla="*/ 2686160 w 7373664"/>
              <a:gd name="connsiteY71" fmla="*/ 779647 h 2638203"/>
              <a:gd name="connsiteX72" fmla="*/ 2686160 w 7373664"/>
              <a:gd name="connsiteY72" fmla="*/ 779647 h 2638203"/>
              <a:gd name="connsiteX73" fmla="*/ 2734287 w 7373664"/>
              <a:gd name="connsiteY73" fmla="*/ 847023 h 2638203"/>
              <a:gd name="connsiteX74" fmla="*/ 2743912 w 7373664"/>
              <a:gd name="connsiteY74" fmla="*/ 885524 h 2638203"/>
              <a:gd name="connsiteX75" fmla="*/ 2753537 w 7373664"/>
              <a:gd name="connsiteY75" fmla="*/ 943276 h 2638203"/>
              <a:gd name="connsiteX76" fmla="*/ 2869040 w 7373664"/>
              <a:gd name="connsiteY76" fmla="*/ 991402 h 2638203"/>
              <a:gd name="connsiteX77" fmla="*/ 2888291 w 7373664"/>
              <a:gd name="connsiteY77" fmla="*/ 1029903 h 2638203"/>
              <a:gd name="connsiteX78" fmla="*/ 2926792 w 7373664"/>
              <a:gd name="connsiteY78" fmla="*/ 1145407 h 2638203"/>
              <a:gd name="connsiteX79" fmla="*/ 2955668 w 7373664"/>
              <a:gd name="connsiteY79" fmla="*/ 1155032 h 2638203"/>
              <a:gd name="connsiteX80" fmla="*/ 2994169 w 7373664"/>
              <a:gd name="connsiteY80" fmla="*/ 1183908 h 2638203"/>
              <a:gd name="connsiteX81" fmla="*/ 3023045 w 7373664"/>
              <a:gd name="connsiteY81" fmla="*/ 1193533 h 2638203"/>
              <a:gd name="connsiteX82" fmla="*/ 3090421 w 7373664"/>
              <a:gd name="connsiteY82" fmla="*/ 1232034 h 2638203"/>
              <a:gd name="connsiteX83" fmla="*/ 3196299 w 7373664"/>
              <a:gd name="connsiteY83" fmla="*/ 1309036 h 2638203"/>
              <a:gd name="connsiteX84" fmla="*/ 3234800 w 7373664"/>
              <a:gd name="connsiteY84" fmla="*/ 1347537 h 2638203"/>
              <a:gd name="connsiteX85" fmla="*/ 3359929 w 7373664"/>
              <a:gd name="connsiteY85" fmla="*/ 1347537 h 2638203"/>
              <a:gd name="connsiteX86" fmla="*/ 3388805 w 7373664"/>
              <a:gd name="connsiteY86" fmla="*/ 1328287 h 2638203"/>
              <a:gd name="connsiteX87" fmla="*/ 3590935 w 7373664"/>
              <a:gd name="connsiteY87" fmla="*/ 1309036 h 2638203"/>
              <a:gd name="connsiteX88" fmla="*/ 3716064 w 7373664"/>
              <a:gd name="connsiteY88" fmla="*/ 1183908 h 2638203"/>
              <a:gd name="connsiteX89" fmla="*/ 3744939 w 7373664"/>
              <a:gd name="connsiteY89" fmla="*/ 1155032 h 2638203"/>
              <a:gd name="connsiteX90" fmla="*/ 3802691 w 7373664"/>
              <a:gd name="connsiteY90" fmla="*/ 1106905 h 2638203"/>
              <a:gd name="connsiteX91" fmla="*/ 3831567 w 7373664"/>
              <a:gd name="connsiteY91" fmla="*/ 1097280 h 2638203"/>
              <a:gd name="connsiteX92" fmla="*/ 3927819 w 7373664"/>
              <a:gd name="connsiteY92" fmla="*/ 1020278 h 2638203"/>
              <a:gd name="connsiteX93" fmla="*/ 3985571 w 7373664"/>
              <a:gd name="connsiteY93" fmla="*/ 1001028 h 2638203"/>
              <a:gd name="connsiteX94" fmla="*/ 4024072 w 7373664"/>
              <a:gd name="connsiteY94" fmla="*/ 943276 h 2638203"/>
              <a:gd name="connsiteX95" fmla="*/ 4033697 w 7373664"/>
              <a:gd name="connsiteY95" fmla="*/ 895150 h 2638203"/>
              <a:gd name="connsiteX96" fmla="*/ 4110699 w 7373664"/>
              <a:gd name="connsiteY96" fmla="*/ 827773 h 2638203"/>
              <a:gd name="connsiteX97" fmla="*/ 4178076 w 7373664"/>
              <a:gd name="connsiteY97" fmla="*/ 721895 h 2638203"/>
              <a:gd name="connsiteX98" fmla="*/ 4197327 w 7373664"/>
              <a:gd name="connsiteY98" fmla="*/ 693019 h 2638203"/>
              <a:gd name="connsiteX99" fmla="*/ 4255078 w 7373664"/>
              <a:gd name="connsiteY99" fmla="*/ 654518 h 2638203"/>
              <a:gd name="connsiteX100" fmla="*/ 4322455 w 7373664"/>
              <a:gd name="connsiteY100" fmla="*/ 606392 h 2638203"/>
              <a:gd name="connsiteX101" fmla="*/ 4332080 w 7373664"/>
              <a:gd name="connsiteY101" fmla="*/ 577516 h 2638203"/>
              <a:gd name="connsiteX102" fmla="*/ 4360956 w 7373664"/>
              <a:gd name="connsiteY102" fmla="*/ 558265 h 2638203"/>
              <a:gd name="connsiteX103" fmla="*/ 4399457 w 7373664"/>
              <a:gd name="connsiteY103" fmla="*/ 529390 h 2638203"/>
              <a:gd name="connsiteX104" fmla="*/ 4466834 w 7373664"/>
              <a:gd name="connsiteY104" fmla="*/ 490889 h 2638203"/>
              <a:gd name="connsiteX105" fmla="*/ 4505335 w 7373664"/>
              <a:gd name="connsiteY105" fmla="*/ 481263 h 2638203"/>
              <a:gd name="connsiteX106" fmla="*/ 4572712 w 7373664"/>
              <a:gd name="connsiteY106" fmla="*/ 462013 h 2638203"/>
              <a:gd name="connsiteX107" fmla="*/ 4649714 w 7373664"/>
              <a:gd name="connsiteY107" fmla="*/ 404261 h 2638203"/>
              <a:gd name="connsiteX108" fmla="*/ 4726716 w 7373664"/>
              <a:gd name="connsiteY108" fmla="*/ 298383 h 2638203"/>
              <a:gd name="connsiteX109" fmla="*/ 4803718 w 7373664"/>
              <a:gd name="connsiteY109" fmla="*/ 279133 h 2638203"/>
              <a:gd name="connsiteX110" fmla="*/ 4832594 w 7373664"/>
              <a:gd name="connsiteY110" fmla="*/ 259882 h 2638203"/>
              <a:gd name="connsiteX111" fmla="*/ 4957723 w 7373664"/>
              <a:gd name="connsiteY111" fmla="*/ 211756 h 2638203"/>
              <a:gd name="connsiteX112" fmla="*/ 4976973 w 7373664"/>
              <a:gd name="connsiteY112" fmla="*/ 182881 h 2638203"/>
              <a:gd name="connsiteX113" fmla="*/ 5140603 w 7373664"/>
              <a:gd name="connsiteY113" fmla="*/ 134754 h 2638203"/>
              <a:gd name="connsiteX114" fmla="*/ 5371609 w 7373664"/>
              <a:gd name="connsiteY114" fmla="*/ 57752 h 2638203"/>
              <a:gd name="connsiteX115" fmla="*/ 5602615 w 7373664"/>
              <a:gd name="connsiteY115" fmla="*/ 144379 h 2638203"/>
              <a:gd name="connsiteX116" fmla="*/ 5679617 w 7373664"/>
              <a:gd name="connsiteY116" fmla="*/ 182880 h 2638203"/>
              <a:gd name="connsiteX117" fmla="*/ 5718118 w 7373664"/>
              <a:gd name="connsiteY117" fmla="*/ 173255 h 2638203"/>
              <a:gd name="connsiteX118" fmla="*/ 6257133 w 7373664"/>
              <a:gd name="connsiteY118" fmla="*/ 231007 h 2638203"/>
              <a:gd name="connsiteX119" fmla="*/ 6247508 w 7373664"/>
              <a:gd name="connsiteY119" fmla="*/ 259882 h 2638203"/>
              <a:gd name="connsiteX120" fmla="*/ 6228257 w 7373664"/>
              <a:gd name="connsiteY120" fmla="*/ 288758 h 2638203"/>
              <a:gd name="connsiteX121" fmla="*/ 6324510 w 7373664"/>
              <a:gd name="connsiteY121" fmla="*/ 327259 h 2638203"/>
              <a:gd name="connsiteX122" fmla="*/ 6343760 w 7373664"/>
              <a:gd name="connsiteY122" fmla="*/ 365760 h 2638203"/>
              <a:gd name="connsiteX123" fmla="*/ 6353386 w 7373664"/>
              <a:gd name="connsiteY123" fmla="*/ 433137 h 2638203"/>
              <a:gd name="connsiteX124" fmla="*/ 6411137 w 7373664"/>
              <a:gd name="connsiteY124" fmla="*/ 442762 h 2638203"/>
              <a:gd name="connsiteX125" fmla="*/ 6507390 w 7373664"/>
              <a:gd name="connsiteY125" fmla="*/ 452388 h 2638203"/>
              <a:gd name="connsiteX126" fmla="*/ 6517015 w 7373664"/>
              <a:gd name="connsiteY126" fmla="*/ 490889 h 2638203"/>
              <a:gd name="connsiteX127" fmla="*/ 6603642 w 7373664"/>
              <a:gd name="connsiteY127" fmla="*/ 539015 h 2638203"/>
              <a:gd name="connsiteX128" fmla="*/ 6671019 w 7373664"/>
              <a:gd name="connsiteY128" fmla="*/ 596767 h 2638203"/>
              <a:gd name="connsiteX129" fmla="*/ 6709520 w 7373664"/>
              <a:gd name="connsiteY129" fmla="*/ 654518 h 2638203"/>
              <a:gd name="connsiteX130" fmla="*/ 6767272 w 7373664"/>
              <a:gd name="connsiteY130" fmla="*/ 673769 h 2638203"/>
              <a:gd name="connsiteX131" fmla="*/ 6776897 w 7373664"/>
              <a:gd name="connsiteY131" fmla="*/ 702644 h 2638203"/>
              <a:gd name="connsiteX132" fmla="*/ 6767272 w 7373664"/>
              <a:gd name="connsiteY132" fmla="*/ 731520 h 2638203"/>
              <a:gd name="connsiteX133" fmla="*/ 6738396 w 7373664"/>
              <a:gd name="connsiteY133" fmla="*/ 798897 h 2638203"/>
              <a:gd name="connsiteX134" fmla="*/ 6825024 w 7373664"/>
              <a:gd name="connsiteY134" fmla="*/ 875899 h 2638203"/>
              <a:gd name="connsiteX135" fmla="*/ 6853899 w 7373664"/>
              <a:gd name="connsiteY135" fmla="*/ 885524 h 2638203"/>
              <a:gd name="connsiteX136" fmla="*/ 6950152 w 7373664"/>
              <a:gd name="connsiteY136" fmla="*/ 1020278 h 2638203"/>
              <a:gd name="connsiteX137" fmla="*/ 6988653 w 7373664"/>
              <a:gd name="connsiteY137" fmla="*/ 1049154 h 2638203"/>
              <a:gd name="connsiteX138" fmla="*/ 7046405 w 7373664"/>
              <a:gd name="connsiteY138" fmla="*/ 1087655 h 2638203"/>
              <a:gd name="connsiteX139" fmla="*/ 7065655 w 7373664"/>
              <a:gd name="connsiteY139" fmla="*/ 1116531 h 2638203"/>
              <a:gd name="connsiteX140" fmla="*/ 7075280 w 7373664"/>
              <a:gd name="connsiteY140" fmla="*/ 1155032 h 2638203"/>
              <a:gd name="connsiteX141" fmla="*/ 7104156 w 7373664"/>
              <a:gd name="connsiteY141" fmla="*/ 1183908 h 2638203"/>
              <a:gd name="connsiteX142" fmla="*/ 7161908 w 7373664"/>
              <a:gd name="connsiteY142" fmla="*/ 1241659 h 2638203"/>
              <a:gd name="connsiteX143" fmla="*/ 7171533 w 7373664"/>
              <a:gd name="connsiteY143" fmla="*/ 1309036 h 2638203"/>
              <a:gd name="connsiteX144" fmla="*/ 7161908 w 7373664"/>
              <a:gd name="connsiteY144" fmla="*/ 1405289 h 2638203"/>
              <a:gd name="connsiteX145" fmla="*/ 7210034 w 7373664"/>
              <a:gd name="connsiteY145" fmla="*/ 1482291 h 2638203"/>
              <a:gd name="connsiteX146" fmla="*/ 7229285 w 7373664"/>
              <a:gd name="connsiteY146" fmla="*/ 1520792 h 2638203"/>
              <a:gd name="connsiteX147" fmla="*/ 7248535 w 7373664"/>
              <a:gd name="connsiteY147" fmla="*/ 1549668 h 2638203"/>
              <a:gd name="connsiteX148" fmla="*/ 7277411 w 7373664"/>
              <a:gd name="connsiteY148" fmla="*/ 1636295 h 2638203"/>
              <a:gd name="connsiteX149" fmla="*/ 7306287 w 7373664"/>
              <a:gd name="connsiteY149" fmla="*/ 1655545 h 2638203"/>
              <a:gd name="connsiteX150" fmla="*/ 7296661 w 7373664"/>
              <a:gd name="connsiteY150" fmla="*/ 1684421 h 2638203"/>
              <a:gd name="connsiteX151" fmla="*/ 7277411 w 7373664"/>
              <a:gd name="connsiteY151" fmla="*/ 1713297 h 2638203"/>
              <a:gd name="connsiteX152" fmla="*/ 7287036 w 7373664"/>
              <a:gd name="connsiteY152" fmla="*/ 1771049 h 2638203"/>
              <a:gd name="connsiteX153" fmla="*/ 7306287 w 7373664"/>
              <a:gd name="connsiteY153" fmla="*/ 1857676 h 2638203"/>
              <a:gd name="connsiteX154" fmla="*/ 7325537 w 7373664"/>
              <a:gd name="connsiteY154" fmla="*/ 1886552 h 2638203"/>
              <a:gd name="connsiteX155" fmla="*/ 7335162 w 7373664"/>
              <a:gd name="connsiteY155" fmla="*/ 1973179 h 2638203"/>
              <a:gd name="connsiteX156" fmla="*/ 7344788 w 7373664"/>
              <a:gd name="connsiteY156" fmla="*/ 2002055 h 2638203"/>
              <a:gd name="connsiteX157" fmla="*/ 7325537 w 7373664"/>
              <a:gd name="connsiteY157" fmla="*/ 2069432 h 2638203"/>
              <a:gd name="connsiteX158" fmla="*/ 7344788 w 7373664"/>
              <a:gd name="connsiteY158" fmla="*/ 2156059 h 2638203"/>
              <a:gd name="connsiteX159" fmla="*/ 7325537 w 7373664"/>
              <a:gd name="connsiteY159" fmla="*/ 2194560 h 2638203"/>
              <a:gd name="connsiteX160" fmla="*/ 7306287 w 7373664"/>
              <a:gd name="connsiteY160" fmla="*/ 2367815 h 2638203"/>
              <a:gd name="connsiteX161" fmla="*/ 7296661 w 7373664"/>
              <a:gd name="connsiteY161" fmla="*/ 2425567 h 2638203"/>
              <a:gd name="connsiteX162" fmla="*/ 7335162 w 7373664"/>
              <a:gd name="connsiteY162" fmla="*/ 2502569 h 2638203"/>
              <a:gd name="connsiteX163" fmla="*/ 7373664 w 7373664"/>
              <a:gd name="connsiteY163" fmla="*/ 2541070 h 2638203"/>
              <a:gd name="connsiteX164" fmla="*/ 7354413 w 7373664"/>
              <a:gd name="connsiteY164" fmla="*/ 2579571 h 2638203"/>
              <a:gd name="connsiteX165" fmla="*/ 7344788 w 7373664"/>
              <a:gd name="connsiteY165" fmla="*/ 2608447 h 2638203"/>
              <a:gd name="connsiteX166" fmla="*/ 7344788 w 7373664"/>
              <a:gd name="connsiteY166" fmla="*/ 2618072 h 2638203"/>
              <a:gd name="connsiteX167" fmla="*/ 7315912 w 7373664"/>
              <a:gd name="connsiteY167" fmla="*/ 2608447 h 2638203"/>
              <a:gd name="connsiteX168" fmla="*/ 7306287 w 7373664"/>
              <a:gd name="connsiteY168" fmla="*/ 2579571 h 2638203"/>
              <a:gd name="connsiteX169" fmla="*/ 7296661 w 7373664"/>
              <a:gd name="connsiteY169" fmla="*/ 2521819 h 2638203"/>
              <a:gd name="connsiteX170" fmla="*/ 7287036 w 7373664"/>
              <a:gd name="connsiteY170" fmla="*/ 2492943 h 2638203"/>
              <a:gd name="connsiteX171" fmla="*/ 7248535 w 7373664"/>
              <a:gd name="connsiteY171" fmla="*/ 2464068 h 2638203"/>
              <a:gd name="connsiteX172" fmla="*/ 7219659 w 7373664"/>
              <a:gd name="connsiteY172" fmla="*/ 2435192 h 2638203"/>
              <a:gd name="connsiteX173" fmla="*/ 7210034 w 7373664"/>
              <a:gd name="connsiteY173" fmla="*/ 2406316 h 2638203"/>
              <a:gd name="connsiteX174" fmla="*/ 7142657 w 7373664"/>
              <a:gd name="connsiteY174" fmla="*/ 2338939 h 2638203"/>
              <a:gd name="connsiteX175" fmla="*/ 7123407 w 7373664"/>
              <a:gd name="connsiteY175" fmla="*/ 2310063 h 2638203"/>
              <a:gd name="connsiteX176" fmla="*/ 7094531 w 7373664"/>
              <a:gd name="connsiteY176" fmla="*/ 2281188 h 2638203"/>
              <a:gd name="connsiteX177" fmla="*/ 7084906 w 7373664"/>
              <a:gd name="connsiteY177" fmla="*/ 2242687 h 2638203"/>
              <a:gd name="connsiteX178" fmla="*/ 7075280 w 7373664"/>
              <a:gd name="connsiteY178" fmla="*/ 2156059 h 2638203"/>
              <a:gd name="connsiteX179" fmla="*/ 7046405 w 7373664"/>
              <a:gd name="connsiteY179" fmla="*/ 2107933 h 2638203"/>
              <a:gd name="connsiteX180" fmla="*/ 6998278 w 7373664"/>
              <a:gd name="connsiteY180" fmla="*/ 2050181 h 2638203"/>
              <a:gd name="connsiteX181" fmla="*/ 6940527 w 7373664"/>
              <a:gd name="connsiteY181" fmla="*/ 1944303 h 2638203"/>
              <a:gd name="connsiteX182" fmla="*/ 6911651 w 7373664"/>
              <a:gd name="connsiteY182" fmla="*/ 1867301 h 2638203"/>
              <a:gd name="connsiteX183" fmla="*/ 6825024 w 7373664"/>
              <a:gd name="connsiteY183" fmla="*/ 1799924 h 2638203"/>
              <a:gd name="connsiteX184" fmla="*/ 6786522 w 7373664"/>
              <a:gd name="connsiteY184" fmla="*/ 1790299 h 2638203"/>
              <a:gd name="connsiteX185" fmla="*/ 6767272 w 7373664"/>
              <a:gd name="connsiteY185" fmla="*/ 1674796 h 2638203"/>
              <a:gd name="connsiteX186" fmla="*/ 6757647 w 7373664"/>
              <a:gd name="connsiteY186" fmla="*/ 1617044 h 2638203"/>
              <a:gd name="connsiteX187" fmla="*/ 6719146 w 7373664"/>
              <a:gd name="connsiteY187" fmla="*/ 1597794 h 2638203"/>
              <a:gd name="connsiteX188" fmla="*/ 6622893 w 7373664"/>
              <a:gd name="connsiteY188" fmla="*/ 1530417 h 2638203"/>
              <a:gd name="connsiteX189" fmla="*/ 6565141 w 7373664"/>
              <a:gd name="connsiteY189" fmla="*/ 1511167 h 2638203"/>
              <a:gd name="connsiteX190" fmla="*/ 6536266 w 7373664"/>
              <a:gd name="connsiteY190" fmla="*/ 1482291 h 2638203"/>
              <a:gd name="connsiteX191" fmla="*/ 6507390 w 7373664"/>
              <a:gd name="connsiteY191" fmla="*/ 1463040 h 2638203"/>
              <a:gd name="connsiteX192" fmla="*/ 6401512 w 7373664"/>
              <a:gd name="connsiteY192" fmla="*/ 1366788 h 2638203"/>
              <a:gd name="connsiteX193" fmla="*/ 6382261 w 7373664"/>
              <a:gd name="connsiteY193" fmla="*/ 1328287 h 2638203"/>
              <a:gd name="connsiteX194" fmla="*/ 6353386 w 7373664"/>
              <a:gd name="connsiteY194" fmla="*/ 1299411 h 2638203"/>
              <a:gd name="connsiteX195" fmla="*/ 6314885 w 7373664"/>
              <a:gd name="connsiteY195" fmla="*/ 1251284 h 2638203"/>
              <a:gd name="connsiteX196" fmla="*/ 6266758 w 7373664"/>
              <a:gd name="connsiteY196" fmla="*/ 1203158 h 2638203"/>
              <a:gd name="connsiteX197" fmla="*/ 6189756 w 7373664"/>
              <a:gd name="connsiteY197" fmla="*/ 1174282 h 2638203"/>
              <a:gd name="connsiteX198" fmla="*/ 6151255 w 7373664"/>
              <a:gd name="connsiteY198" fmla="*/ 1155032 h 2638203"/>
              <a:gd name="connsiteX199" fmla="*/ 6141630 w 7373664"/>
              <a:gd name="connsiteY199" fmla="*/ 1126156 h 2638203"/>
              <a:gd name="connsiteX200" fmla="*/ 6035752 w 7373664"/>
              <a:gd name="connsiteY200" fmla="*/ 1039529 h 2638203"/>
              <a:gd name="connsiteX201" fmla="*/ 6006876 w 7373664"/>
              <a:gd name="connsiteY201" fmla="*/ 1010653 h 2638203"/>
              <a:gd name="connsiteX202" fmla="*/ 5987626 w 7373664"/>
              <a:gd name="connsiteY202" fmla="*/ 981777 h 2638203"/>
              <a:gd name="connsiteX203" fmla="*/ 5939499 w 7373664"/>
              <a:gd name="connsiteY203" fmla="*/ 952901 h 2638203"/>
              <a:gd name="connsiteX204" fmla="*/ 5910624 w 7373664"/>
              <a:gd name="connsiteY204" fmla="*/ 933651 h 2638203"/>
              <a:gd name="connsiteX205" fmla="*/ 5881748 w 7373664"/>
              <a:gd name="connsiteY205" fmla="*/ 924025 h 2638203"/>
              <a:gd name="connsiteX206" fmla="*/ 5823996 w 7373664"/>
              <a:gd name="connsiteY206" fmla="*/ 895150 h 2638203"/>
              <a:gd name="connsiteX207" fmla="*/ 5660367 w 7373664"/>
              <a:gd name="connsiteY207" fmla="*/ 885524 h 2638203"/>
              <a:gd name="connsiteX208" fmla="*/ 5583365 w 7373664"/>
              <a:gd name="connsiteY208" fmla="*/ 837398 h 2638203"/>
              <a:gd name="connsiteX209" fmla="*/ 5535238 w 7373664"/>
              <a:gd name="connsiteY209" fmla="*/ 808522 h 2638203"/>
              <a:gd name="connsiteX210" fmla="*/ 5477487 w 7373664"/>
              <a:gd name="connsiteY210" fmla="*/ 798897 h 2638203"/>
              <a:gd name="connsiteX211" fmla="*/ 5448611 w 7373664"/>
              <a:gd name="connsiteY211" fmla="*/ 789272 h 2638203"/>
              <a:gd name="connsiteX212" fmla="*/ 5410110 w 7373664"/>
              <a:gd name="connsiteY212" fmla="*/ 779647 h 2638203"/>
              <a:gd name="connsiteX213" fmla="*/ 5371609 w 7373664"/>
              <a:gd name="connsiteY213" fmla="*/ 760396 h 2638203"/>
              <a:gd name="connsiteX214" fmla="*/ 5284981 w 7373664"/>
              <a:gd name="connsiteY214" fmla="*/ 741145 h 2638203"/>
              <a:gd name="connsiteX215" fmla="*/ 5179104 w 7373664"/>
              <a:gd name="connsiteY215" fmla="*/ 721895 h 2638203"/>
              <a:gd name="connsiteX216" fmla="*/ 5034725 w 7373664"/>
              <a:gd name="connsiteY216" fmla="*/ 731520 h 2638203"/>
              <a:gd name="connsiteX217" fmla="*/ 4938471 w 7373664"/>
              <a:gd name="connsiteY217" fmla="*/ 779646 h 2638203"/>
              <a:gd name="connsiteX218" fmla="*/ 4890346 w 7373664"/>
              <a:gd name="connsiteY218" fmla="*/ 837397 h 2638203"/>
              <a:gd name="connsiteX219" fmla="*/ 4717092 w 7373664"/>
              <a:gd name="connsiteY219" fmla="*/ 933650 h 2638203"/>
              <a:gd name="connsiteX220" fmla="*/ 4794093 w 7373664"/>
              <a:gd name="connsiteY220" fmla="*/ 856649 h 2638203"/>
              <a:gd name="connsiteX221" fmla="*/ 4640090 w 7373664"/>
              <a:gd name="connsiteY221" fmla="*/ 981777 h 2638203"/>
              <a:gd name="connsiteX222" fmla="*/ 4476459 w 7373664"/>
              <a:gd name="connsiteY222" fmla="*/ 1039529 h 2638203"/>
              <a:gd name="connsiteX223" fmla="*/ 4437958 w 7373664"/>
              <a:gd name="connsiteY223" fmla="*/ 1097280 h 2638203"/>
              <a:gd name="connsiteX224" fmla="*/ 4399457 w 7373664"/>
              <a:gd name="connsiteY224" fmla="*/ 1106905 h 2638203"/>
              <a:gd name="connsiteX225" fmla="*/ 4370581 w 7373664"/>
              <a:gd name="connsiteY225" fmla="*/ 1135781 h 2638203"/>
              <a:gd name="connsiteX226" fmla="*/ 4293579 w 7373664"/>
              <a:gd name="connsiteY226" fmla="*/ 1193533 h 2638203"/>
              <a:gd name="connsiteX227" fmla="*/ 4264704 w 7373664"/>
              <a:gd name="connsiteY227" fmla="*/ 1222409 h 2638203"/>
              <a:gd name="connsiteX228" fmla="*/ 4235828 w 7373664"/>
              <a:gd name="connsiteY228" fmla="*/ 1241659 h 2638203"/>
              <a:gd name="connsiteX229" fmla="*/ 4139575 w 7373664"/>
              <a:gd name="connsiteY229" fmla="*/ 1318661 h 2638203"/>
              <a:gd name="connsiteX230" fmla="*/ 4139575 w 7373664"/>
              <a:gd name="connsiteY230" fmla="*/ 1318661 h 2638203"/>
              <a:gd name="connsiteX231" fmla="*/ 4043322 w 7373664"/>
              <a:gd name="connsiteY231" fmla="*/ 1405289 h 2638203"/>
              <a:gd name="connsiteX232" fmla="*/ 4014447 w 7373664"/>
              <a:gd name="connsiteY232" fmla="*/ 1434164 h 2638203"/>
              <a:gd name="connsiteX233" fmla="*/ 3956695 w 7373664"/>
              <a:gd name="connsiteY233" fmla="*/ 1482291 h 2638203"/>
              <a:gd name="connsiteX234" fmla="*/ 3889318 w 7373664"/>
              <a:gd name="connsiteY234" fmla="*/ 1520792 h 2638203"/>
              <a:gd name="connsiteX235" fmla="*/ 3860442 w 7373664"/>
              <a:gd name="connsiteY235" fmla="*/ 1559293 h 2638203"/>
              <a:gd name="connsiteX236" fmla="*/ 3802691 w 7373664"/>
              <a:gd name="connsiteY236" fmla="*/ 1617044 h 2638203"/>
              <a:gd name="connsiteX237" fmla="*/ 3773815 w 7373664"/>
              <a:gd name="connsiteY237" fmla="*/ 1645920 h 2638203"/>
              <a:gd name="connsiteX238" fmla="*/ 3735314 w 7373664"/>
              <a:gd name="connsiteY238" fmla="*/ 1674796 h 2638203"/>
              <a:gd name="connsiteX239" fmla="*/ 3706438 w 7373664"/>
              <a:gd name="connsiteY239" fmla="*/ 1694047 h 2638203"/>
              <a:gd name="connsiteX240" fmla="*/ 3677562 w 7373664"/>
              <a:gd name="connsiteY240" fmla="*/ 1722922 h 2638203"/>
              <a:gd name="connsiteX241" fmla="*/ 3629436 w 7373664"/>
              <a:gd name="connsiteY241" fmla="*/ 1742173 h 2638203"/>
              <a:gd name="connsiteX242" fmla="*/ 3590935 w 7373664"/>
              <a:gd name="connsiteY242" fmla="*/ 1761423 h 2638203"/>
              <a:gd name="connsiteX243" fmla="*/ 3485057 w 7373664"/>
              <a:gd name="connsiteY243" fmla="*/ 1790299 h 2638203"/>
              <a:gd name="connsiteX244" fmla="*/ 3446556 w 7373664"/>
              <a:gd name="connsiteY244" fmla="*/ 1809550 h 2638203"/>
              <a:gd name="connsiteX245" fmla="*/ 3408055 w 7373664"/>
              <a:gd name="connsiteY245" fmla="*/ 1819175 h 2638203"/>
              <a:gd name="connsiteX246" fmla="*/ 3167424 w 7373664"/>
              <a:gd name="connsiteY246" fmla="*/ 1838425 h 2638203"/>
              <a:gd name="connsiteX247" fmla="*/ 3128922 w 7373664"/>
              <a:gd name="connsiteY247" fmla="*/ 1848051 h 2638203"/>
              <a:gd name="connsiteX248" fmla="*/ 3100047 w 7373664"/>
              <a:gd name="connsiteY248" fmla="*/ 1867301 h 2638203"/>
              <a:gd name="connsiteX249" fmla="*/ 3051920 w 7373664"/>
              <a:gd name="connsiteY249" fmla="*/ 1876927 h 2638203"/>
              <a:gd name="connsiteX250" fmla="*/ 3023045 w 7373664"/>
              <a:gd name="connsiteY250" fmla="*/ 1886552 h 2638203"/>
              <a:gd name="connsiteX251" fmla="*/ 3013419 w 7373664"/>
              <a:gd name="connsiteY251" fmla="*/ 1857676 h 2638203"/>
              <a:gd name="connsiteX252" fmla="*/ 2974918 w 7373664"/>
              <a:gd name="connsiteY252" fmla="*/ 1790299 h 2638203"/>
              <a:gd name="connsiteX253" fmla="*/ 2897916 w 7373664"/>
              <a:gd name="connsiteY253" fmla="*/ 1694047 h 2638203"/>
              <a:gd name="connsiteX254" fmla="*/ 2859415 w 7373664"/>
              <a:gd name="connsiteY254" fmla="*/ 1655545 h 2638203"/>
              <a:gd name="connsiteX255" fmla="*/ 2801664 w 7373664"/>
              <a:gd name="connsiteY255" fmla="*/ 1607419 h 2638203"/>
              <a:gd name="connsiteX256" fmla="*/ 2724661 w 7373664"/>
              <a:gd name="connsiteY256" fmla="*/ 1511167 h 2638203"/>
              <a:gd name="connsiteX257" fmla="*/ 2657285 w 7373664"/>
              <a:gd name="connsiteY257" fmla="*/ 1443790 h 2638203"/>
              <a:gd name="connsiteX258" fmla="*/ 2609158 w 7373664"/>
              <a:gd name="connsiteY258" fmla="*/ 1386038 h 2638203"/>
              <a:gd name="connsiteX259" fmla="*/ 2580282 w 7373664"/>
              <a:gd name="connsiteY259" fmla="*/ 1347537 h 2638203"/>
              <a:gd name="connsiteX260" fmla="*/ 2435904 w 7373664"/>
              <a:gd name="connsiteY260" fmla="*/ 1203158 h 2638203"/>
              <a:gd name="connsiteX261" fmla="*/ 2426278 w 7373664"/>
              <a:gd name="connsiteY261" fmla="*/ 1164657 h 2638203"/>
              <a:gd name="connsiteX262" fmla="*/ 2320400 w 7373664"/>
              <a:gd name="connsiteY262" fmla="*/ 1116531 h 2638203"/>
              <a:gd name="connsiteX263" fmla="*/ 2253024 w 7373664"/>
              <a:gd name="connsiteY263" fmla="*/ 1049154 h 2638203"/>
              <a:gd name="connsiteX264" fmla="*/ 2166396 w 7373664"/>
              <a:gd name="connsiteY264" fmla="*/ 981777 h 2638203"/>
              <a:gd name="connsiteX265" fmla="*/ 2147146 w 7373664"/>
              <a:gd name="connsiteY265" fmla="*/ 952901 h 2638203"/>
              <a:gd name="connsiteX266" fmla="*/ 2118270 w 7373664"/>
              <a:gd name="connsiteY266" fmla="*/ 924025 h 2638203"/>
              <a:gd name="connsiteX267" fmla="*/ 2079769 w 7373664"/>
              <a:gd name="connsiteY267" fmla="*/ 875899 h 2638203"/>
              <a:gd name="connsiteX268" fmla="*/ 2022017 w 7373664"/>
              <a:gd name="connsiteY268" fmla="*/ 866274 h 2638203"/>
              <a:gd name="connsiteX269" fmla="*/ 1945015 w 7373664"/>
              <a:gd name="connsiteY269" fmla="*/ 827773 h 2638203"/>
              <a:gd name="connsiteX270" fmla="*/ 1906514 w 7373664"/>
              <a:gd name="connsiteY270" fmla="*/ 808522 h 2638203"/>
              <a:gd name="connsiteX271" fmla="*/ 1781386 w 7373664"/>
              <a:gd name="connsiteY271" fmla="*/ 731520 h 2638203"/>
              <a:gd name="connsiteX272" fmla="*/ 1675507 w 7373664"/>
              <a:gd name="connsiteY272" fmla="*/ 760395 h 2638203"/>
              <a:gd name="connsiteX273" fmla="*/ 1627382 w 7373664"/>
              <a:gd name="connsiteY273" fmla="*/ 847023 h 2638203"/>
              <a:gd name="connsiteX274" fmla="*/ 1694759 w 7373664"/>
              <a:gd name="connsiteY274" fmla="*/ 779647 h 2638203"/>
              <a:gd name="connsiteX275" fmla="*/ 1675507 w 7373664"/>
              <a:gd name="connsiteY275" fmla="*/ 818148 h 2638203"/>
              <a:gd name="connsiteX276" fmla="*/ 1560004 w 7373664"/>
              <a:gd name="connsiteY276" fmla="*/ 866273 h 2638203"/>
              <a:gd name="connsiteX277" fmla="*/ 1473377 w 7373664"/>
              <a:gd name="connsiteY277" fmla="*/ 943276 h 2638203"/>
              <a:gd name="connsiteX278" fmla="*/ 1386750 w 7373664"/>
              <a:gd name="connsiteY278" fmla="*/ 904775 h 2638203"/>
              <a:gd name="connsiteX279" fmla="*/ 1377125 w 7373664"/>
              <a:gd name="connsiteY279" fmla="*/ 943276 h 2638203"/>
              <a:gd name="connsiteX280" fmla="*/ 1309748 w 7373664"/>
              <a:gd name="connsiteY280" fmla="*/ 1029903 h 2638203"/>
              <a:gd name="connsiteX281" fmla="*/ 1271247 w 7373664"/>
              <a:gd name="connsiteY281" fmla="*/ 1097280 h 2638203"/>
              <a:gd name="connsiteX282" fmla="*/ 1232746 w 7373664"/>
              <a:gd name="connsiteY282" fmla="*/ 1135781 h 2638203"/>
              <a:gd name="connsiteX283" fmla="*/ 1194245 w 7373664"/>
              <a:gd name="connsiteY283" fmla="*/ 1232034 h 2638203"/>
              <a:gd name="connsiteX284" fmla="*/ 1165369 w 7373664"/>
              <a:gd name="connsiteY284" fmla="*/ 1289785 h 2638203"/>
              <a:gd name="connsiteX285" fmla="*/ 1126868 w 7373664"/>
              <a:gd name="connsiteY285" fmla="*/ 1309036 h 2638203"/>
              <a:gd name="connsiteX286" fmla="*/ 1059491 w 7373664"/>
              <a:gd name="connsiteY286" fmla="*/ 1357162 h 2638203"/>
              <a:gd name="connsiteX287" fmla="*/ 1001739 w 7373664"/>
              <a:gd name="connsiteY287" fmla="*/ 1395663 h 2638203"/>
              <a:gd name="connsiteX288" fmla="*/ 982489 w 7373664"/>
              <a:gd name="connsiteY288" fmla="*/ 1424539 h 2638203"/>
              <a:gd name="connsiteX289" fmla="*/ 895861 w 7373664"/>
              <a:gd name="connsiteY289" fmla="*/ 1511167 h 2638203"/>
              <a:gd name="connsiteX290" fmla="*/ 866986 w 7373664"/>
              <a:gd name="connsiteY290" fmla="*/ 1540042 h 2638203"/>
              <a:gd name="connsiteX291" fmla="*/ 828485 w 7373664"/>
              <a:gd name="connsiteY291" fmla="*/ 1530417 h 2638203"/>
              <a:gd name="connsiteX292" fmla="*/ 809234 w 7373664"/>
              <a:gd name="connsiteY292" fmla="*/ 1472665 h 2638203"/>
              <a:gd name="connsiteX293" fmla="*/ 799609 w 7373664"/>
              <a:gd name="connsiteY293" fmla="*/ 1376413 h 2638203"/>
              <a:gd name="connsiteX294" fmla="*/ 732232 w 7373664"/>
              <a:gd name="connsiteY294" fmla="*/ 1260910 h 2638203"/>
              <a:gd name="connsiteX295" fmla="*/ 684106 w 7373664"/>
              <a:gd name="connsiteY295" fmla="*/ 1241659 h 2638203"/>
              <a:gd name="connsiteX296" fmla="*/ 635979 w 7373664"/>
              <a:gd name="connsiteY296" fmla="*/ 1203158 h 2638203"/>
              <a:gd name="connsiteX297" fmla="*/ 587853 w 7373664"/>
              <a:gd name="connsiteY297" fmla="*/ 1164657 h 2638203"/>
              <a:gd name="connsiteX298" fmla="*/ 530101 w 7373664"/>
              <a:gd name="connsiteY298" fmla="*/ 1212783 h 2638203"/>
              <a:gd name="connsiteX299" fmla="*/ 510851 w 7373664"/>
              <a:gd name="connsiteY299" fmla="*/ 1328287 h 2638203"/>
              <a:gd name="connsiteX300" fmla="*/ 424224 w 7373664"/>
              <a:gd name="connsiteY300" fmla="*/ 1395663 h 2638203"/>
              <a:gd name="connsiteX301" fmla="*/ 395348 w 7373664"/>
              <a:gd name="connsiteY301" fmla="*/ 1405289 h 2638203"/>
              <a:gd name="connsiteX302" fmla="*/ 347221 w 7373664"/>
              <a:gd name="connsiteY302" fmla="*/ 1434164 h 2638203"/>
              <a:gd name="connsiteX303" fmla="*/ 308720 w 7373664"/>
              <a:gd name="connsiteY303" fmla="*/ 1482291 h 2638203"/>
              <a:gd name="connsiteX304" fmla="*/ 279845 w 7373664"/>
              <a:gd name="connsiteY304" fmla="*/ 1511167 h 2638203"/>
              <a:gd name="connsiteX305" fmla="*/ 260594 w 7373664"/>
              <a:gd name="connsiteY305" fmla="*/ 1617044 h 2638203"/>
              <a:gd name="connsiteX306" fmla="*/ 231718 w 7373664"/>
              <a:gd name="connsiteY306" fmla="*/ 1636295 h 2638203"/>
              <a:gd name="connsiteX307" fmla="*/ 202842 w 7373664"/>
              <a:gd name="connsiteY307" fmla="*/ 1674796 h 2638203"/>
              <a:gd name="connsiteX308" fmla="*/ 193217 w 7373664"/>
              <a:gd name="connsiteY308" fmla="*/ 1703672 h 2638203"/>
              <a:gd name="connsiteX309" fmla="*/ 145091 w 7373664"/>
              <a:gd name="connsiteY309" fmla="*/ 1761423 h 2638203"/>
              <a:gd name="connsiteX310" fmla="*/ 125840 w 7373664"/>
              <a:gd name="connsiteY310" fmla="*/ 1799924 h 2638203"/>
              <a:gd name="connsiteX311" fmla="*/ 106590 w 7373664"/>
              <a:gd name="connsiteY311" fmla="*/ 1828800 h 2638203"/>
              <a:gd name="connsiteX312" fmla="*/ 96965 w 7373664"/>
              <a:gd name="connsiteY312" fmla="*/ 1857676 h 2638203"/>
              <a:gd name="connsiteX313" fmla="*/ 77714 w 7373664"/>
              <a:gd name="connsiteY313" fmla="*/ 1905802 h 2638203"/>
              <a:gd name="connsiteX314" fmla="*/ 48838 w 7373664"/>
              <a:gd name="connsiteY314" fmla="*/ 1953929 h 2638203"/>
              <a:gd name="connsiteX315" fmla="*/ 10337 w 7373664"/>
              <a:gd name="connsiteY315" fmla="*/ 2040556 h 2638203"/>
              <a:gd name="connsiteX316" fmla="*/ 712 w 7373664"/>
              <a:gd name="connsiteY316" fmla="*/ 2069432 h 2638203"/>
              <a:gd name="connsiteX317" fmla="*/ 712 w 7373664"/>
              <a:gd name="connsiteY317" fmla="*/ 2156059 h 26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</a:cxnLst>
            <a:rect l="l" t="t" r="r" b="b"/>
            <a:pathLst>
              <a:path w="7373664" h="2638203">
                <a:moveTo>
                  <a:pt x="712" y="2156059"/>
                </a:moveTo>
                <a:cubicBezTo>
                  <a:pt x="2316" y="2160872"/>
                  <a:pt x="654" y="2115253"/>
                  <a:pt x="10337" y="2098308"/>
                </a:cubicBezTo>
                <a:cubicBezTo>
                  <a:pt x="15371" y="2089499"/>
                  <a:pt x="32039" y="2095856"/>
                  <a:pt x="39213" y="2088682"/>
                </a:cubicBezTo>
                <a:cubicBezTo>
                  <a:pt x="46387" y="2081508"/>
                  <a:pt x="45630" y="2069432"/>
                  <a:pt x="48838" y="2059807"/>
                </a:cubicBezTo>
                <a:cubicBezTo>
                  <a:pt x="45630" y="2050182"/>
                  <a:pt x="43210" y="2040257"/>
                  <a:pt x="39213" y="2030931"/>
                </a:cubicBezTo>
                <a:cubicBezTo>
                  <a:pt x="33561" y="2017743"/>
                  <a:pt x="25000" y="2005865"/>
                  <a:pt x="19962" y="1992430"/>
                </a:cubicBezTo>
                <a:cubicBezTo>
                  <a:pt x="14136" y="1976895"/>
                  <a:pt x="3325" y="1918869"/>
                  <a:pt x="712" y="1905802"/>
                </a:cubicBezTo>
                <a:cubicBezTo>
                  <a:pt x="7129" y="1896177"/>
                  <a:pt x="15513" y="1887605"/>
                  <a:pt x="19962" y="1876927"/>
                </a:cubicBezTo>
                <a:cubicBezTo>
                  <a:pt x="31669" y="1848830"/>
                  <a:pt x="48838" y="1790299"/>
                  <a:pt x="48838" y="1790299"/>
                </a:cubicBezTo>
                <a:cubicBezTo>
                  <a:pt x="42421" y="1777465"/>
                  <a:pt x="31617" y="1766002"/>
                  <a:pt x="29588" y="1751798"/>
                </a:cubicBezTo>
                <a:cubicBezTo>
                  <a:pt x="28153" y="1741754"/>
                  <a:pt x="36752" y="1732765"/>
                  <a:pt x="39213" y="1722922"/>
                </a:cubicBezTo>
                <a:cubicBezTo>
                  <a:pt x="56773" y="1652680"/>
                  <a:pt x="34326" y="1694145"/>
                  <a:pt x="77714" y="1636295"/>
                </a:cubicBezTo>
                <a:cubicBezTo>
                  <a:pt x="80922" y="1626670"/>
                  <a:pt x="83342" y="1616745"/>
                  <a:pt x="87339" y="1607419"/>
                </a:cubicBezTo>
                <a:cubicBezTo>
                  <a:pt x="92991" y="1594231"/>
                  <a:pt x="104096" y="1583048"/>
                  <a:pt x="106590" y="1568918"/>
                </a:cubicBezTo>
                <a:cubicBezTo>
                  <a:pt x="113860" y="1527722"/>
                  <a:pt x="109691" y="1485111"/>
                  <a:pt x="116215" y="1443790"/>
                </a:cubicBezTo>
                <a:cubicBezTo>
                  <a:pt x="119380" y="1423746"/>
                  <a:pt x="129049" y="1405289"/>
                  <a:pt x="135466" y="1386038"/>
                </a:cubicBezTo>
                <a:cubicBezTo>
                  <a:pt x="138674" y="1376413"/>
                  <a:pt x="141528" y="1366662"/>
                  <a:pt x="145091" y="1357162"/>
                </a:cubicBezTo>
                <a:cubicBezTo>
                  <a:pt x="154716" y="1331495"/>
                  <a:pt x="164599" y="1305922"/>
                  <a:pt x="173967" y="1280160"/>
                </a:cubicBezTo>
                <a:cubicBezTo>
                  <a:pt x="177434" y="1270625"/>
                  <a:pt x="178665" y="1260153"/>
                  <a:pt x="183592" y="1251284"/>
                </a:cubicBezTo>
                <a:cubicBezTo>
                  <a:pt x="194828" y="1231059"/>
                  <a:pt x="222093" y="1193533"/>
                  <a:pt x="222093" y="1193533"/>
                </a:cubicBezTo>
                <a:cubicBezTo>
                  <a:pt x="225301" y="1164657"/>
                  <a:pt x="225185" y="1135215"/>
                  <a:pt x="231718" y="1106905"/>
                </a:cubicBezTo>
                <a:cubicBezTo>
                  <a:pt x="236694" y="1085342"/>
                  <a:pt x="282711" y="1019665"/>
                  <a:pt x="289470" y="1010653"/>
                </a:cubicBezTo>
                <a:cubicBezTo>
                  <a:pt x="299095" y="997819"/>
                  <a:pt x="307906" y="984332"/>
                  <a:pt x="318346" y="972152"/>
                </a:cubicBezTo>
                <a:cubicBezTo>
                  <a:pt x="336519" y="950950"/>
                  <a:pt x="362312" y="929031"/>
                  <a:pt x="385722" y="914400"/>
                </a:cubicBezTo>
                <a:cubicBezTo>
                  <a:pt x="397890" y="906795"/>
                  <a:pt x="411112" y="900978"/>
                  <a:pt x="424224" y="895150"/>
                </a:cubicBezTo>
                <a:cubicBezTo>
                  <a:pt x="440013" y="888133"/>
                  <a:pt x="455588" y="880090"/>
                  <a:pt x="472350" y="875899"/>
                </a:cubicBezTo>
                <a:cubicBezTo>
                  <a:pt x="494360" y="870397"/>
                  <a:pt x="517268" y="869482"/>
                  <a:pt x="539727" y="866274"/>
                </a:cubicBezTo>
                <a:cubicBezTo>
                  <a:pt x="594270" y="869482"/>
                  <a:pt x="649268" y="868172"/>
                  <a:pt x="703356" y="875899"/>
                </a:cubicBezTo>
                <a:cubicBezTo>
                  <a:pt x="717560" y="877928"/>
                  <a:pt x="728535" y="889821"/>
                  <a:pt x="741857" y="895150"/>
                </a:cubicBezTo>
                <a:cubicBezTo>
                  <a:pt x="760698" y="902686"/>
                  <a:pt x="799609" y="914400"/>
                  <a:pt x="799609" y="914400"/>
                </a:cubicBezTo>
                <a:lnTo>
                  <a:pt x="1040240" y="904775"/>
                </a:lnTo>
                <a:cubicBezTo>
                  <a:pt x="1066796" y="898778"/>
                  <a:pt x="1071580" y="853626"/>
                  <a:pt x="1097992" y="847023"/>
                </a:cubicBezTo>
                <a:lnTo>
                  <a:pt x="1136493" y="837398"/>
                </a:lnTo>
                <a:cubicBezTo>
                  <a:pt x="1185271" y="739845"/>
                  <a:pt x="1122144" y="860356"/>
                  <a:pt x="1184619" y="760396"/>
                </a:cubicBezTo>
                <a:cubicBezTo>
                  <a:pt x="1192224" y="748228"/>
                  <a:pt x="1197453" y="734729"/>
                  <a:pt x="1203870" y="721895"/>
                </a:cubicBezTo>
                <a:cubicBezTo>
                  <a:pt x="1220707" y="654546"/>
                  <a:pt x="1200117" y="708844"/>
                  <a:pt x="1242371" y="654518"/>
                </a:cubicBezTo>
                <a:cubicBezTo>
                  <a:pt x="1256575" y="636256"/>
                  <a:pt x="1268038" y="616017"/>
                  <a:pt x="1280872" y="596767"/>
                </a:cubicBezTo>
                <a:cubicBezTo>
                  <a:pt x="1287289" y="587142"/>
                  <a:pt x="1291942" y="576071"/>
                  <a:pt x="1300122" y="567891"/>
                </a:cubicBezTo>
                <a:cubicBezTo>
                  <a:pt x="1322581" y="545432"/>
                  <a:pt x="1341072" y="518133"/>
                  <a:pt x="1367499" y="500514"/>
                </a:cubicBezTo>
                <a:cubicBezTo>
                  <a:pt x="1407701" y="473712"/>
                  <a:pt x="1388195" y="489443"/>
                  <a:pt x="1425251" y="452388"/>
                </a:cubicBezTo>
                <a:cubicBezTo>
                  <a:pt x="1431668" y="436346"/>
                  <a:pt x="1434458" y="418321"/>
                  <a:pt x="1444501" y="404261"/>
                </a:cubicBezTo>
                <a:cubicBezTo>
                  <a:pt x="1451225" y="394848"/>
                  <a:pt x="1464490" y="392417"/>
                  <a:pt x="1473377" y="385011"/>
                </a:cubicBezTo>
                <a:cubicBezTo>
                  <a:pt x="1522531" y="344050"/>
                  <a:pt x="1478431" y="362090"/>
                  <a:pt x="1540754" y="346510"/>
                </a:cubicBezTo>
                <a:cubicBezTo>
                  <a:pt x="1560786" y="266380"/>
                  <a:pt x="1536394" y="345606"/>
                  <a:pt x="1569630" y="279133"/>
                </a:cubicBezTo>
                <a:cubicBezTo>
                  <a:pt x="1581831" y="254730"/>
                  <a:pt x="1574860" y="241085"/>
                  <a:pt x="1598506" y="221381"/>
                </a:cubicBezTo>
                <a:cubicBezTo>
                  <a:pt x="1609529" y="212195"/>
                  <a:pt x="1625068" y="210090"/>
                  <a:pt x="1637007" y="202131"/>
                </a:cubicBezTo>
                <a:cubicBezTo>
                  <a:pt x="1654101" y="190735"/>
                  <a:pt x="1668698" y="175956"/>
                  <a:pt x="1685133" y="163630"/>
                </a:cubicBezTo>
                <a:cubicBezTo>
                  <a:pt x="1694388" y="156689"/>
                  <a:pt x="1705122" y="151785"/>
                  <a:pt x="1714009" y="144379"/>
                </a:cubicBezTo>
                <a:cubicBezTo>
                  <a:pt x="1724466" y="135665"/>
                  <a:pt x="1731559" y="123054"/>
                  <a:pt x="1742885" y="115503"/>
                </a:cubicBezTo>
                <a:cubicBezTo>
                  <a:pt x="1751327" y="109875"/>
                  <a:pt x="1762005" y="108665"/>
                  <a:pt x="1771760" y="105878"/>
                </a:cubicBezTo>
                <a:cubicBezTo>
                  <a:pt x="1803477" y="96816"/>
                  <a:pt x="1825308" y="93244"/>
                  <a:pt x="1858388" y="86628"/>
                </a:cubicBezTo>
                <a:cubicBezTo>
                  <a:pt x="1868013" y="77003"/>
                  <a:pt x="1876807" y="66466"/>
                  <a:pt x="1887264" y="57752"/>
                </a:cubicBezTo>
                <a:cubicBezTo>
                  <a:pt x="1912851" y="36429"/>
                  <a:pt x="1924678" y="36372"/>
                  <a:pt x="1954640" y="19251"/>
                </a:cubicBezTo>
                <a:cubicBezTo>
                  <a:pt x="1964684" y="13512"/>
                  <a:pt x="1973891" y="6417"/>
                  <a:pt x="1983516" y="0"/>
                </a:cubicBezTo>
                <a:cubicBezTo>
                  <a:pt x="2015600" y="16042"/>
                  <a:pt x="2059871" y="18280"/>
                  <a:pt x="2079769" y="48127"/>
                </a:cubicBezTo>
                <a:cubicBezTo>
                  <a:pt x="2086186" y="57752"/>
                  <a:pt x="2091613" y="68115"/>
                  <a:pt x="2099019" y="77002"/>
                </a:cubicBezTo>
                <a:cubicBezTo>
                  <a:pt x="2122179" y="104794"/>
                  <a:pt x="2128378" y="106200"/>
                  <a:pt x="2156771" y="125129"/>
                </a:cubicBezTo>
                <a:cubicBezTo>
                  <a:pt x="2163188" y="154005"/>
                  <a:pt x="2164644" y="184451"/>
                  <a:pt x="2176021" y="211756"/>
                </a:cubicBezTo>
                <a:cubicBezTo>
                  <a:pt x="2181256" y="224321"/>
                  <a:pt x="2198809" y="228457"/>
                  <a:pt x="2204897" y="240632"/>
                </a:cubicBezTo>
                <a:cubicBezTo>
                  <a:pt x="2223159" y="277156"/>
                  <a:pt x="2200944" y="291371"/>
                  <a:pt x="2233773" y="317634"/>
                </a:cubicBezTo>
                <a:cubicBezTo>
                  <a:pt x="2241696" y="323972"/>
                  <a:pt x="2253024" y="324051"/>
                  <a:pt x="2262649" y="327259"/>
                </a:cubicBezTo>
                <a:cubicBezTo>
                  <a:pt x="2272274" y="333676"/>
                  <a:pt x="2285394" y="336700"/>
                  <a:pt x="2291525" y="346510"/>
                </a:cubicBezTo>
                <a:cubicBezTo>
                  <a:pt x="2302279" y="363717"/>
                  <a:pt x="2293891" y="393005"/>
                  <a:pt x="2310775" y="404261"/>
                </a:cubicBezTo>
                <a:cubicBezTo>
                  <a:pt x="2376969" y="448390"/>
                  <a:pt x="2346578" y="435445"/>
                  <a:pt x="2397402" y="452388"/>
                </a:cubicBezTo>
                <a:cubicBezTo>
                  <a:pt x="2403819" y="462013"/>
                  <a:pt x="2411955" y="470692"/>
                  <a:pt x="2416653" y="481263"/>
                </a:cubicBezTo>
                <a:cubicBezTo>
                  <a:pt x="2462475" y="584360"/>
                  <a:pt x="2411586" y="502537"/>
                  <a:pt x="2455154" y="567891"/>
                </a:cubicBezTo>
                <a:cubicBezTo>
                  <a:pt x="2458362" y="580725"/>
                  <a:pt x="2457441" y="595385"/>
                  <a:pt x="2464779" y="606392"/>
                </a:cubicBezTo>
                <a:cubicBezTo>
                  <a:pt x="2477109" y="624887"/>
                  <a:pt x="2504597" y="627582"/>
                  <a:pt x="2522531" y="635268"/>
                </a:cubicBezTo>
                <a:cubicBezTo>
                  <a:pt x="2556728" y="649924"/>
                  <a:pt x="2560905" y="654434"/>
                  <a:pt x="2589908" y="673769"/>
                </a:cubicBezTo>
                <a:cubicBezTo>
                  <a:pt x="2593116" y="683394"/>
                  <a:pt x="2593195" y="694722"/>
                  <a:pt x="2599533" y="702644"/>
                </a:cubicBezTo>
                <a:cubicBezTo>
                  <a:pt x="2606760" y="711677"/>
                  <a:pt x="2619763" y="714209"/>
                  <a:pt x="2628409" y="721895"/>
                </a:cubicBezTo>
                <a:cubicBezTo>
                  <a:pt x="2648757" y="739982"/>
                  <a:pt x="2666910" y="760396"/>
                  <a:pt x="2686160" y="779647"/>
                </a:cubicBezTo>
                <a:lnTo>
                  <a:pt x="2686160" y="779647"/>
                </a:lnTo>
                <a:cubicBezTo>
                  <a:pt x="2714310" y="821870"/>
                  <a:pt x="2698470" y="799268"/>
                  <a:pt x="2734287" y="847023"/>
                </a:cubicBezTo>
                <a:cubicBezTo>
                  <a:pt x="2737495" y="859857"/>
                  <a:pt x="2741318" y="872552"/>
                  <a:pt x="2743912" y="885524"/>
                </a:cubicBezTo>
                <a:cubicBezTo>
                  <a:pt x="2747739" y="904661"/>
                  <a:pt x="2738639" y="930670"/>
                  <a:pt x="2753537" y="943276"/>
                </a:cubicBezTo>
                <a:cubicBezTo>
                  <a:pt x="2785377" y="970218"/>
                  <a:pt x="2869040" y="991402"/>
                  <a:pt x="2869040" y="991402"/>
                </a:cubicBezTo>
                <a:cubicBezTo>
                  <a:pt x="2875457" y="1004236"/>
                  <a:pt x="2884811" y="1015983"/>
                  <a:pt x="2888291" y="1029903"/>
                </a:cubicBezTo>
                <a:cubicBezTo>
                  <a:pt x="2903275" y="1089837"/>
                  <a:pt x="2880307" y="1106669"/>
                  <a:pt x="2926792" y="1145407"/>
                </a:cubicBezTo>
                <a:cubicBezTo>
                  <a:pt x="2934586" y="1151902"/>
                  <a:pt x="2946043" y="1151824"/>
                  <a:pt x="2955668" y="1155032"/>
                </a:cubicBezTo>
                <a:cubicBezTo>
                  <a:pt x="2968502" y="1164657"/>
                  <a:pt x="2980241" y="1175949"/>
                  <a:pt x="2994169" y="1183908"/>
                </a:cubicBezTo>
                <a:cubicBezTo>
                  <a:pt x="3002978" y="1188942"/>
                  <a:pt x="3013719" y="1189536"/>
                  <a:pt x="3023045" y="1193533"/>
                </a:cubicBezTo>
                <a:cubicBezTo>
                  <a:pt x="3039440" y="1200559"/>
                  <a:pt x="3075772" y="1218850"/>
                  <a:pt x="3090421" y="1232034"/>
                </a:cubicBezTo>
                <a:cubicBezTo>
                  <a:pt x="3178955" y="1311716"/>
                  <a:pt x="3122069" y="1290479"/>
                  <a:pt x="3196299" y="1309036"/>
                </a:cubicBezTo>
                <a:cubicBezTo>
                  <a:pt x="3209133" y="1321870"/>
                  <a:pt x="3220031" y="1336988"/>
                  <a:pt x="3234800" y="1347537"/>
                </a:cubicBezTo>
                <a:cubicBezTo>
                  <a:pt x="3266445" y="1370140"/>
                  <a:pt x="3341997" y="1349330"/>
                  <a:pt x="3359929" y="1347537"/>
                </a:cubicBezTo>
                <a:cubicBezTo>
                  <a:pt x="3369554" y="1341120"/>
                  <a:pt x="3377353" y="1329923"/>
                  <a:pt x="3388805" y="1328287"/>
                </a:cubicBezTo>
                <a:cubicBezTo>
                  <a:pt x="3656243" y="1290081"/>
                  <a:pt x="3492442" y="1341866"/>
                  <a:pt x="3590935" y="1309036"/>
                </a:cubicBezTo>
                <a:lnTo>
                  <a:pt x="3716064" y="1183908"/>
                </a:lnTo>
                <a:lnTo>
                  <a:pt x="3744939" y="1155032"/>
                </a:lnTo>
                <a:cubicBezTo>
                  <a:pt x="3766225" y="1133746"/>
                  <a:pt x="3775891" y="1120305"/>
                  <a:pt x="3802691" y="1106905"/>
                </a:cubicBezTo>
                <a:cubicBezTo>
                  <a:pt x="3811766" y="1102368"/>
                  <a:pt x="3821942" y="1100488"/>
                  <a:pt x="3831567" y="1097280"/>
                </a:cubicBezTo>
                <a:cubicBezTo>
                  <a:pt x="3879586" y="1049261"/>
                  <a:pt x="3875445" y="1041228"/>
                  <a:pt x="3927819" y="1020278"/>
                </a:cubicBezTo>
                <a:cubicBezTo>
                  <a:pt x="3946660" y="1012742"/>
                  <a:pt x="3966320" y="1007445"/>
                  <a:pt x="3985571" y="1001028"/>
                </a:cubicBezTo>
                <a:cubicBezTo>
                  <a:pt x="3998405" y="981777"/>
                  <a:pt x="4019535" y="965963"/>
                  <a:pt x="4024072" y="943276"/>
                </a:cubicBezTo>
                <a:cubicBezTo>
                  <a:pt x="4027280" y="927234"/>
                  <a:pt x="4025280" y="909178"/>
                  <a:pt x="4033697" y="895150"/>
                </a:cubicBezTo>
                <a:cubicBezTo>
                  <a:pt x="4052466" y="863868"/>
                  <a:pt x="4082087" y="846848"/>
                  <a:pt x="4110699" y="827773"/>
                </a:cubicBezTo>
                <a:cubicBezTo>
                  <a:pt x="4181200" y="686772"/>
                  <a:pt x="4116617" y="795645"/>
                  <a:pt x="4178076" y="721895"/>
                </a:cubicBezTo>
                <a:cubicBezTo>
                  <a:pt x="4185482" y="713008"/>
                  <a:pt x="4188621" y="700637"/>
                  <a:pt x="4197327" y="693019"/>
                </a:cubicBezTo>
                <a:cubicBezTo>
                  <a:pt x="4214739" y="677784"/>
                  <a:pt x="4236569" y="668400"/>
                  <a:pt x="4255078" y="654518"/>
                </a:cubicBezTo>
                <a:cubicBezTo>
                  <a:pt x="4302833" y="618701"/>
                  <a:pt x="4280231" y="634540"/>
                  <a:pt x="4322455" y="606392"/>
                </a:cubicBezTo>
                <a:cubicBezTo>
                  <a:pt x="4325663" y="596767"/>
                  <a:pt x="4325742" y="585439"/>
                  <a:pt x="4332080" y="577516"/>
                </a:cubicBezTo>
                <a:cubicBezTo>
                  <a:pt x="4339307" y="568483"/>
                  <a:pt x="4351542" y="564989"/>
                  <a:pt x="4360956" y="558265"/>
                </a:cubicBezTo>
                <a:cubicBezTo>
                  <a:pt x="4374010" y="548941"/>
                  <a:pt x="4386403" y="538714"/>
                  <a:pt x="4399457" y="529390"/>
                </a:cubicBezTo>
                <a:cubicBezTo>
                  <a:pt x="4420037" y="514690"/>
                  <a:pt x="4443083" y="499796"/>
                  <a:pt x="4466834" y="490889"/>
                </a:cubicBezTo>
                <a:cubicBezTo>
                  <a:pt x="4479220" y="486244"/>
                  <a:pt x="4492615" y="484897"/>
                  <a:pt x="4505335" y="481263"/>
                </a:cubicBezTo>
                <a:cubicBezTo>
                  <a:pt x="4601955" y="453657"/>
                  <a:pt x="4452405" y="492089"/>
                  <a:pt x="4572712" y="462013"/>
                </a:cubicBezTo>
                <a:cubicBezTo>
                  <a:pt x="4594541" y="447460"/>
                  <a:pt x="4635425" y="421408"/>
                  <a:pt x="4649714" y="404261"/>
                </a:cubicBezTo>
                <a:cubicBezTo>
                  <a:pt x="4676685" y="371896"/>
                  <a:pt x="4689196" y="323396"/>
                  <a:pt x="4726716" y="298383"/>
                </a:cubicBezTo>
                <a:cubicBezTo>
                  <a:pt x="4739400" y="289927"/>
                  <a:pt x="4796777" y="280521"/>
                  <a:pt x="4803718" y="279133"/>
                </a:cubicBezTo>
                <a:cubicBezTo>
                  <a:pt x="4813343" y="272716"/>
                  <a:pt x="4806927" y="271111"/>
                  <a:pt x="4832594" y="259882"/>
                </a:cubicBezTo>
                <a:cubicBezTo>
                  <a:pt x="4858261" y="248653"/>
                  <a:pt x="4933660" y="224589"/>
                  <a:pt x="4957723" y="211756"/>
                </a:cubicBezTo>
                <a:cubicBezTo>
                  <a:pt x="4981786" y="198923"/>
                  <a:pt x="4946493" y="195715"/>
                  <a:pt x="4976973" y="182881"/>
                </a:cubicBezTo>
                <a:cubicBezTo>
                  <a:pt x="5007453" y="170047"/>
                  <a:pt x="5074830" y="155609"/>
                  <a:pt x="5140603" y="134754"/>
                </a:cubicBezTo>
                <a:cubicBezTo>
                  <a:pt x="5206376" y="113899"/>
                  <a:pt x="5296211" y="52939"/>
                  <a:pt x="5371609" y="57752"/>
                </a:cubicBezTo>
                <a:cubicBezTo>
                  <a:pt x="5447007" y="62565"/>
                  <a:pt x="5551280" y="123524"/>
                  <a:pt x="5602615" y="144379"/>
                </a:cubicBezTo>
                <a:cubicBezTo>
                  <a:pt x="5653950" y="165234"/>
                  <a:pt x="5658762" y="181276"/>
                  <a:pt x="5679617" y="182880"/>
                </a:cubicBezTo>
                <a:cubicBezTo>
                  <a:pt x="5692451" y="179672"/>
                  <a:pt x="5704889" y="173255"/>
                  <a:pt x="5718118" y="173255"/>
                </a:cubicBezTo>
                <a:cubicBezTo>
                  <a:pt x="5928414" y="173255"/>
                  <a:pt x="6030287" y="198600"/>
                  <a:pt x="6257133" y="231007"/>
                </a:cubicBezTo>
                <a:cubicBezTo>
                  <a:pt x="6253925" y="240632"/>
                  <a:pt x="6252045" y="250807"/>
                  <a:pt x="6247508" y="259882"/>
                </a:cubicBezTo>
                <a:cubicBezTo>
                  <a:pt x="6242334" y="270229"/>
                  <a:pt x="6224599" y="277783"/>
                  <a:pt x="6228257" y="288758"/>
                </a:cubicBezTo>
                <a:cubicBezTo>
                  <a:pt x="6239398" y="322182"/>
                  <a:pt x="6303213" y="323710"/>
                  <a:pt x="6324510" y="327259"/>
                </a:cubicBezTo>
                <a:cubicBezTo>
                  <a:pt x="6330927" y="340093"/>
                  <a:pt x="6339985" y="351917"/>
                  <a:pt x="6343760" y="365760"/>
                </a:cubicBezTo>
                <a:cubicBezTo>
                  <a:pt x="6349729" y="387648"/>
                  <a:pt x="6338446" y="416063"/>
                  <a:pt x="6353386" y="433137"/>
                </a:cubicBezTo>
                <a:cubicBezTo>
                  <a:pt x="6366237" y="447824"/>
                  <a:pt x="6391772" y="440341"/>
                  <a:pt x="6411137" y="442762"/>
                </a:cubicBezTo>
                <a:cubicBezTo>
                  <a:pt x="6443132" y="446762"/>
                  <a:pt x="6475306" y="449179"/>
                  <a:pt x="6507390" y="452388"/>
                </a:cubicBezTo>
                <a:cubicBezTo>
                  <a:pt x="6510598" y="465222"/>
                  <a:pt x="6509078" y="480306"/>
                  <a:pt x="6517015" y="490889"/>
                </a:cubicBezTo>
                <a:cubicBezTo>
                  <a:pt x="6546693" y="530460"/>
                  <a:pt x="6563741" y="529040"/>
                  <a:pt x="6603642" y="539015"/>
                </a:cubicBezTo>
                <a:cubicBezTo>
                  <a:pt x="6624779" y="644689"/>
                  <a:pt x="6587966" y="538629"/>
                  <a:pt x="6671019" y="596767"/>
                </a:cubicBezTo>
                <a:cubicBezTo>
                  <a:pt x="6689973" y="610035"/>
                  <a:pt x="6687571" y="647202"/>
                  <a:pt x="6709520" y="654518"/>
                </a:cubicBezTo>
                <a:lnTo>
                  <a:pt x="6767272" y="673769"/>
                </a:lnTo>
                <a:cubicBezTo>
                  <a:pt x="6770480" y="683394"/>
                  <a:pt x="6776897" y="692498"/>
                  <a:pt x="6776897" y="702644"/>
                </a:cubicBezTo>
                <a:cubicBezTo>
                  <a:pt x="6776897" y="712790"/>
                  <a:pt x="6770059" y="721764"/>
                  <a:pt x="6767272" y="731520"/>
                </a:cubicBezTo>
                <a:cubicBezTo>
                  <a:pt x="6751734" y="785905"/>
                  <a:pt x="6767702" y="754938"/>
                  <a:pt x="6738396" y="798897"/>
                </a:cubicBezTo>
                <a:cubicBezTo>
                  <a:pt x="6763909" y="824410"/>
                  <a:pt x="6790670" y="858722"/>
                  <a:pt x="6825024" y="875899"/>
                </a:cubicBezTo>
                <a:cubicBezTo>
                  <a:pt x="6834099" y="880436"/>
                  <a:pt x="6844274" y="882316"/>
                  <a:pt x="6853899" y="885524"/>
                </a:cubicBezTo>
                <a:cubicBezTo>
                  <a:pt x="7012068" y="1043693"/>
                  <a:pt x="6815017" y="834466"/>
                  <a:pt x="6950152" y="1020278"/>
                </a:cubicBezTo>
                <a:cubicBezTo>
                  <a:pt x="6959588" y="1033252"/>
                  <a:pt x="6975511" y="1039954"/>
                  <a:pt x="6988653" y="1049154"/>
                </a:cubicBezTo>
                <a:cubicBezTo>
                  <a:pt x="7007607" y="1062422"/>
                  <a:pt x="7046405" y="1087655"/>
                  <a:pt x="7046405" y="1087655"/>
                </a:cubicBezTo>
                <a:cubicBezTo>
                  <a:pt x="7052822" y="1097280"/>
                  <a:pt x="7061098" y="1105898"/>
                  <a:pt x="7065655" y="1116531"/>
                </a:cubicBezTo>
                <a:cubicBezTo>
                  <a:pt x="7070866" y="1128690"/>
                  <a:pt x="7068717" y="1143546"/>
                  <a:pt x="7075280" y="1155032"/>
                </a:cubicBezTo>
                <a:cubicBezTo>
                  <a:pt x="7082034" y="1166851"/>
                  <a:pt x="7095297" y="1173573"/>
                  <a:pt x="7104156" y="1183908"/>
                </a:cubicBezTo>
                <a:cubicBezTo>
                  <a:pt x="7151911" y="1239622"/>
                  <a:pt x="7111075" y="1207772"/>
                  <a:pt x="7161908" y="1241659"/>
                </a:cubicBezTo>
                <a:cubicBezTo>
                  <a:pt x="7165116" y="1264118"/>
                  <a:pt x="7171533" y="1286349"/>
                  <a:pt x="7171533" y="1309036"/>
                </a:cubicBezTo>
                <a:cubicBezTo>
                  <a:pt x="7171533" y="1341280"/>
                  <a:pt x="7159763" y="1373116"/>
                  <a:pt x="7161908" y="1405289"/>
                </a:cubicBezTo>
                <a:cubicBezTo>
                  <a:pt x="7165408" y="1457789"/>
                  <a:pt x="7185332" y="1447709"/>
                  <a:pt x="7210034" y="1482291"/>
                </a:cubicBezTo>
                <a:cubicBezTo>
                  <a:pt x="7218374" y="1493967"/>
                  <a:pt x="7222166" y="1508334"/>
                  <a:pt x="7229285" y="1520792"/>
                </a:cubicBezTo>
                <a:cubicBezTo>
                  <a:pt x="7235024" y="1530836"/>
                  <a:pt x="7242118" y="1540043"/>
                  <a:pt x="7248535" y="1549668"/>
                </a:cubicBezTo>
                <a:cubicBezTo>
                  <a:pt x="7254524" y="1573624"/>
                  <a:pt x="7263469" y="1616777"/>
                  <a:pt x="7277411" y="1636295"/>
                </a:cubicBezTo>
                <a:cubicBezTo>
                  <a:pt x="7284135" y="1645708"/>
                  <a:pt x="7296662" y="1649128"/>
                  <a:pt x="7306287" y="1655545"/>
                </a:cubicBezTo>
                <a:cubicBezTo>
                  <a:pt x="7303078" y="1665170"/>
                  <a:pt x="7301198" y="1675346"/>
                  <a:pt x="7296661" y="1684421"/>
                </a:cubicBezTo>
                <a:cubicBezTo>
                  <a:pt x="7291488" y="1694768"/>
                  <a:pt x="7278688" y="1701800"/>
                  <a:pt x="7277411" y="1713297"/>
                </a:cubicBezTo>
                <a:cubicBezTo>
                  <a:pt x="7275256" y="1732694"/>
                  <a:pt x="7283545" y="1751848"/>
                  <a:pt x="7287036" y="1771049"/>
                </a:cubicBezTo>
                <a:cubicBezTo>
                  <a:pt x="7288480" y="1778990"/>
                  <a:pt x="7301406" y="1846288"/>
                  <a:pt x="7306287" y="1857676"/>
                </a:cubicBezTo>
                <a:cubicBezTo>
                  <a:pt x="7310844" y="1868309"/>
                  <a:pt x="7319120" y="1876927"/>
                  <a:pt x="7325537" y="1886552"/>
                </a:cubicBezTo>
                <a:cubicBezTo>
                  <a:pt x="7328745" y="1915428"/>
                  <a:pt x="7330386" y="1944521"/>
                  <a:pt x="7335162" y="1973179"/>
                </a:cubicBezTo>
                <a:cubicBezTo>
                  <a:pt x="7336830" y="1983187"/>
                  <a:pt x="7344788" y="1991909"/>
                  <a:pt x="7344788" y="2002055"/>
                </a:cubicBezTo>
                <a:cubicBezTo>
                  <a:pt x="7344788" y="2014137"/>
                  <a:pt x="7330075" y="2055818"/>
                  <a:pt x="7325537" y="2069432"/>
                </a:cubicBezTo>
                <a:cubicBezTo>
                  <a:pt x="7328488" y="2081238"/>
                  <a:pt x="7345728" y="2147603"/>
                  <a:pt x="7344788" y="2156059"/>
                </a:cubicBezTo>
                <a:cubicBezTo>
                  <a:pt x="7343204" y="2170320"/>
                  <a:pt x="7331954" y="2181726"/>
                  <a:pt x="7325537" y="2194560"/>
                </a:cubicBezTo>
                <a:cubicBezTo>
                  <a:pt x="7302920" y="2285029"/>
                  <a:pt x="7323901" y="2191679"/>
                  <a:pt x="7306287" y="2367815"/>
                </a:cubicBezTo>
                <a:cubicBezTo>
                  <a:pt x="7304345" y="2387234"/>
                  <a:pt x="7299870" y="2406316"/>
                  <a:pt x="7296661" y="2425567"/>
                </a:cubicBezTo>
                <a:cubicBezTo>
                  <a:pt x="7309495" y="2451234"/>
                  <a:pt x="7317544" y="2479917"/>
                  <a:pt x="7335162" y="2502569"/>
                </a:cubicBezTo>
                <a:cubicBezTo>
                  <a:pt x="7395056" y="2579575"/>
                  <a:pt x="7339437" y="2438396"/>
                  <a:pt x="7373664" y="2541070"/>
                </a:cubicBezTo>
                <a:cubicBezTo>
                  <a:pt x="7367247" y="2553904"/>
                  <a:pt x="7360065" y="2566383"/>
                  <a:pt x="7354413" y="2579571"/>
                </a:cubicBezTo>
                <a:cubicBezTo>
                  <a:pt x="7350416" y="2588897"/>
                  <a:pt x="7350416" y="2600005"/>
                  <a:pt x="7344788" y="2608447"/>
                </a:cubicBezTo>
                <a:cubicBezTo>
                  <a:pt x="7329966" y="2630679"/>
                  <a:pt x="7285690" y="2657469"/>
                  <a:pt x="7344788" y="2618072"/>
                </a:cubicBezTo>
                <a:cubicBezTo>
                  <a:pt x="7335163" y="2614864"/>
                  <a:pt x="7323086" y="2615621"/>
                  <a:pt x="7315912" y="2608447"/>
                </a:cubicBezTo>
                <a:cubicBezTo>
                  <a:pt x="7308738" y="2601273"/>
                  <a:pt x="7308488" y="2589475"/>
                  <a:pt x="7306287" y="2579571"/>
                </a:cubicBezTo>
                <a:cubicBezTo>
                  <a:pt x="7302053" y="2560520"/>
                  <a:pt x="7300895" y="2540870"/>
                  <a:pt x="7296661" y="2521819"/>
                </a:cubicBezTo>
                <a:cubicBezTo>
                  <a:pt x="7294460" y="2511915"/>
                  <a:pt x="7293531" y="2500737"/>
                  <a:pt x="7287036" y="2492943"/>
                </a:cubicBezTo>
                <a:cubicBezTo>
                  <a:pt x="7276766" y="2480619"/>
                  <a:pt x="7260715" y="2474508"/>
                  <a:pt x="7248535" y="2464068"/>
                </a:cubicBezTo>
                <a:cubicBezTo>
                  <a:pt x="7238200" y="2455209"/>
                  <a:pt x="7229284" y="2444817"/>
                  <a:pt x="7219659" y="2435192"/>
                </a:cubicBezTo>
                <a:cubicBezTo>
                  <a:pt x="7216451" y="2425567"/>
                  <a:pt x="7215068" y="2415125"/>
                  <a:pt x="7210034" y="2406316"/>
                </a:cubicBezTo>
                <a:cubicBezTo>
                  <a:pt x="7187576" y="2367014"/>
                  <a:pt x="7177949" y="2365408"/>
                  <a:pt x="7142657" y="2338939"/>
                </a:cubicBezTo>
                <a:cubicBezTo>
                  <a:pt x="7136240" y="2329314"/>
                  <a:pt x="7130813" y="2318950"/>
                  <a:pt x="7123407" y="2310063"/>
                </a:cubicBezTo>
                <a:cubicBezTo>
                  <a:pt x="7114693" y="2299606"/>
                  <a:pt x="7101285" y="2293007"/>
                  <a:pt x="7094531" y="2281188"/>
                </a:cubicBezTo>
                <a:cubicBezTo>
                  <a:pt x="7087968" y="2269702"/>
                  <a:pt x="7088114" y="2255521"/>
                  <a:pt x="7084906" y="2242687"/>
                </a:cubicBezTo>
                <a:cubicBezTo>
                  <a:pt x="7081697" y="2213811"/>
                  <a:pt x="7083262" y="2183995"/>
                  <a:pt x="7075280" y="2156059"/>
                </a:cubicBezTo>
                <a:cubicBezTo>
                  <a:pt x="7070141" y="2138071"/>
                  <a:pt x="7055490" y="2124287"/>
                  <a:pt x="7046405" y="2107933"/>
                </a:cubicBezTo>
                <a:cubicBezTo>
                  <a:pt x="7017671" y="2056212"/>
                  <a:pt x="7042567" y="2079707"/>
                  <a:pt x="6998278" y="2050181"/>
                </a:cubicBezTo>
                <a:cubicBezTo>
                  <a:pt x="6972531" y="1972940"/>
                  <a:pt x="6991704" y="2008275"/>
                  <a:pt x="6940527" y="1944303"/>
                </a:cubicBezTo>
                <a:cubicBezTo>
                  <a:pt x="6935094" y="1928005"/>
                  <a:pt x="6918223" y="1875516"/>
                  <a:pt x="6911651" y="1867301"/>
                </a:cubicBezTo>
                <a:cubicBezTo>
                  <a:pt x="6910041" y="1865289"/>
                  <a:pt x="6844729" y="1808369"/>
                  <a:pt x="6825024" y="1799924"/>
                </a:cubicBezTo>
                <a:cubicBezTo>
                  <a:pt x="6812865" y="1794713"/>
                  <a:pt x="6799356" y="1793507"/>
                  <a:pt x="6786522" y="1790299"/>
                </a:cubicBezTo>
                <a:cubicBezTo>
                  <a:pt x="6766459" y="1730108"/>
                  <a:pt x="6781599" y="1782252"/>
                  <a:pt x="6767272" y="1674796"/>
                </a:cubicBezTo>
                <a:cubicBezTo>
                  <a:pt x="6764693" y="1655451"/>
                  <a:pt x="6767991" y="1633594"/>
                  <a:pt x="6757647" y="1617044"/>
                </a:cubicBezTo>
                <a:cubicBezTo>
                  <a:pt x="6750042" y="1604877"/>
                  <a:pt x="6731980" y="1604211"/>
                  <a:pt x="6719146" y="1597794"/>
                </a:cubicBezTo>
                <a:cubicBezTo>
                  <a:pt x="6680485" y="1559133"/>
                  <a:pt x="6685926" y="1559509"/>
                  <a:pt x="6622893" y="1530417"/>
                </a:cubicBezTo>
                <a:cubicBezTo>
                  <a:pt x="6604469" y="1521914"/>
                  <a:pt x="6565141" y="1511167"/>
                  <a:pt x="6565141" y="1511167"/>
                </a:cubicBezTo>
                <a:cubicBezTo>
                  <a:pt x="6555516" y="1501542"/>
                  <a:pt x="6546723" y="1491005"/>
                  <a:pt x="6536266" y="1482291"/>
                </a:cubicBezTo>
                <a:cubicBezTo>
                  <a:pt x="6527379" y="1474885"/>
                  <a:pt x="6515989" y="1470779"/>
                  <a:pt x="6507390" y="1463040"/>
                </a:cubicBezTo>
                <a:cubicBezTo>
                  <a:pt x="6376199" y="1344968"/>
                  <a:pt x="6491924" y="1434595"/>
                  <a:pt x="6401512" y="1366788"/>
                </a:cubicBezTo>
                <a:cubicBezTo>
                  <a:pt x="6395095" y="1353954"/>
                  <a:pt x="6390601" y="1339963"/>
                  <a:pt x="6382261" y="1328287"/>
                </a:cubicBezTo>
                <a:cubicBezTo>
                  <a:pt x="6374349" y="1317210"/>
                  <a:pt x="6362349" y="1309655"/>
                  <a:pt x="6353386" y="1299411"/>
                </a:cubicBezTo>
                <a:cubicBezTo>
                  <a:pt x="6339858" y="1283950"/>
                  <a:pt x="6327212" y="1267719"/>
                  <a:pt x="6314885" y="1251284"/>
                </a:cubicBezTo>
                <a:cubicBezTo>
                  <a:pt x="6288417" y="1215994"/>
                  <a:pt x="6306059" y="1225615"/>
                  <a:pt x="6266758" y="1203158"/>
                </a:cubicBezTo>
                <a:cubicBezTo>
                  <a:pt x="6198552" y="1164184"/>
                  <a:pt x="6258655" y="1200119"/>
                  <a:pt x="6189756" y="1174282"/>
                </a:cubicBezTo>
                <a:cubicBezTo>
                  <a:pt x="6176321" y="1169244"/>
                  <a:pt x="6164089" y="1161449"/>
                  <a:pt x="6151255" y="1155032"/>
                </a:cubicBezTo>
                <a:cubicBezTo>
                  <a:pt x="6148047" y="1145407"/>
                  <a:pt x="6147968" y="1134079"/>
                  <a:pt x="6141630" y="1126156"/>
                </a:cubicBezTo>
                <a:cubicBezTo>
                  <a:pt x="6089948" y="1061553"/>
                  <a:pt x="6090988" y="1067146"/>
                  <a:pt x="6035752" y="1039529"/>
                </a:cubicBezTo>
                <a:cubicBezTo>
                  <a:pt x="6026127" y="1029904"/>
                  <a:pt x="6015590" y="1021110"/>
                  <a:pt x="6006876" y="1010653"/>
                </a:cubicBezTo>
                <a:cubicBezTo>
                  <a:pt x="5999470" y="1001766"/>
                  <a:pt x="5996409" y="989305"/>
                  <a:pt x="5987626" y="981777"/>
                </a:cubicBezTo>
                <a:cubicBezTo>
                  <a:pt x="5973422" y="969602"/>
                  <a:pt x="5955364" y="962816"/>
                  <a:pt x="5939499" y="952901"/>
                </a:cubicBezTo>
                <a:cubicBezTo>
                  <a:pt x="5929690" y="946770"/>
                  <a:pt x="5920971" y="938824"/>
                  <a:pt x="5910624" y="933651"/>
                </a:cubicBezTo>
                <a:cubicBezTo>
                  <a:pt x="5901549" y="929113"/>
                  <a:pt x="5891020" y="928146"/>
                  <a:pt x="5881748" y="924025"/>
                </a:cubicBezTo>
                <a:cubicBezTo>
                  <a:pt x="5862080" y="915284"/>
                  <a:pt x="5845200" y="898838"/>
                  <a:pt x="5823996" y="895150"/>
                </a:cubicBezTo>
                <a:cubicBezTo>
                  <a:pt x="5770167" y="885788"/>
                  <a:pt x="5714910" y="888733"/>
                  <a:pt x="5660367" y="885524"/>
                </a:cubicBezTo>
                <a:cubicBezTo>
                  <a:pt x="5593506" y="835380"/>
                  <a:pt x="5651313" y="875147"/>
                  <a:pt x="5583365" y="837398"/>
                </a:cubicBezTo>
                <a:cubicBezTo>
                  <a:pt x="5567011" y="828312"/>
                  <a:pt x="5552820" y="814915"/>
                  <a:pt x="5535238" y="808522"/>
                </a:cubicBezTo>
                <a:cubicBezTo>
                  <a:pt x="5516897" y="801853"/>
                  <a:pt x="5496538" y="803130"/>
                  <a:pt x="5477487" y="798897"/>
                </a:cubicBezTo>
                <a:cubicBezTo>
                  <a:pt x="5467583" y="796696"/>
                  <a:pt x="5458367" y="792059"/>
                  <a:pt x="5448611" y="789272"/>
                </a:cubicBezTo>
                <a:cubicBezTo>
                  <a:pt x="5435891" y="785638"/>
                  <a:pt x="5422944" y="782855"/>
                  <a:pt x="5410110" y="779647"/>
                </a:cubicBezTo>
                <a:cubicBezTo>
                  <a:pt x="5397276" y="773230"/>
                  <a:pt x="5384797" y="766048"/>
                  <a:pt x="5371609" y="760396"/>
                </a:cubicBezTo>
                <a:cubicBezTo>
                  <a:pt x="5338831" y="746348"/>
                  <a:pt x="5324632" y="749075"/>
                  <a:pt x="5284981" y="741145"/>
                </a:cubicBezTo>
                <a:cubicBezTo>
                  <a:pt x="5171541" y="718457"/>
                  <a:pt x="5350348" y="746358"/>
                  <a:pt x="5179104" y="721895"/>
                </a:cubicBezTo>
                <a:cubicBezTo>
                  <a:pt x="4926364" y="610689"/>
                  <a:pt x="5158241" y="700642"/>
                  <a:pt x="5034725" y="731520"/>
                </a:cubicBezTo>
                <a:cubicBezTo>
                  <a:pt x="5015474" y="750771"/>
                  <a:pt x="4962534" y="762000"/>
                  <a:pt x="4938471" y="779646"/>
                </a:cubicBezTo>
                <a:cubicBezTo>
                  <a:pt x="4914408" y="797292"/>
                  <a:pt x="4927242" y="811730"/>
                  <a:pt x="4890346" y="837397"/>
                </a:cubicBezTo>
                <a:cubicBezTo>
                  <a:pt x="4853450" y="863064"/>
                  <a:pt x="4733134" y="930441"/>
                  <a:pt x="4717092" y="933650"/>
                </a:cubicBezTo>
                <a:cubicBezTo>
                  <a:pt x="4701050" y="936859"/>
                  <a:pt x="4806927" y="848628"/>
                  <a:pt x="4794093" y="856649"/>
                </a:cubicBezTo>
                <a:cubicBezTo>
                  <a:pt x="4781259" y="864670"/>
                  <a:pt x="4726318" y="924289"/>
                  <a:pt x="4640090" y="981777"/>
                </a:cubicBezTo>
                <a:cubicBezTo>
                  <a:pt x="4624815" y="1004688"/>
                  <a:pt x="4510148" y="1020279"/>
                  <a:pt x="4476459" y="1039529"/>
                </a:cubicBezTo>
                <a:cubicBezTo>
                  <a:pt x="4442770" y="1058779"/>
                  <a:pt x="4476275" y="1075384"/>
                  <a:pt x="4437958" y="1097280"/>
                </a:cubicBezTo>
                <a:cubicBezTo>
                  <a:pt x="4426472" y="1103843"/>
                  <a:pt x="4412291" y="1103697"/>
                  <a:pt x="4399457" y="1106905"/>
                </a:cubicBezTo>
                <a:cubicBezTo>
                  <a:pt x="4389832" y="1116530"/>
                  <a:pt x="4381116" y="1127161"/>
                  <a:pt x="4370581" y="1135781"/>
                </a:cubicBezTo>
                <a:cubicBezTo>
                  <a:pt x="4345749" y="1156098"/>
                  <a:pt x="4316266" y="1170846"/>
                  <a:pt x="4293579" y="1193533"/>
                </a:cubicBezTo>
                <a:cubicBezTo>
                  <a:pt x="4283954" y="1203158"/>
                  <a:pt x="4275161" y="1213695"/>
                  <a:pt x="4264704" y="1222409"/>
                </a:cubicBezTo>
                <a:cubicBezTo>
                  <a:pt x="4255817" y="1229815"/>
                  <a:pt x="4244997" y="1234606"/>
                  <a:pt x="4235828" y="1241659"/>
                </a:cubicBezTo>
                <a:cubicBezTo>
                  <a:pt x="4203261" y="1266711"/>
                  <a:pt x="4171659" y="1292994"/>
                  <a:pt x="4139575" y="1318661"/>
                </a:cubicBezTo>
                <a:lnTo>
                  <a:pt x="4139575" y="1318661"/>
                </a:lnTo>
                <a:cubicBezTo>
                  <a:pt x="3993769" y="1464469"/>
                  <a:pt x="4148807" y="1314874"/>
                  <a:pt x="4043322" y="1405289"/>
                </a:cubicBezTo>
                <a:cubicBezTo>
                  <a:pt x="4032987" y="1414147"/>
                  <a:pt x="4024621" y="1425121"/>
                  <a:pt x="4014447" y="1434164"/>
                </a:cubicBezTo>
                <a:cubicBezTo>
                  <a:pt x="3995718" y="1450812"/>
                  <a:pt x="3977224" y="1467921"/>
                  <a:pt x="3956695" y="1482291"/>
                </a:cubicBezTo>
                <a:cubicBezTo>
                  <a:pt x="3931526" y="1499910"/>
                  <a:pt x="3911042" y="1499068"/>
                  <a:pt x="3889318" y="1520792"/>
                </a:cubicBezTo>
                <a:cubicBezTo>
                  <a:pt x="3877974" y="1532136"/>
                  <a:pt x="3871174" y="1547369"/>
                  <a:pt x="3860442" y="1559293"/>
                </a:cubicBezTo>
                <a:cubicBezTo>
                  <a:pt x="3842230" y="1579528"/>
                  <a:pt x="3821941" y="1597794"/>
                  <a:pt x="3802691" y="1617044"/>
                </a:cubicBezTo>
                <a:cubicBezTo>
                  <a:pt x="3793066" y="1626669"/>
                  <a:pt x="3784705" y="1637753"/>
                  <a:pt x="3773815" y="1645920"/>
                </a:cubicBezTo>
                <a:cubicBezTo>
                  <a:pt x="3760981" y="1655545"/>
                  <a:pt x="3748368" y="1665472"/>
                  <a:pt x="3735314" y="1674796"/>
                </a:cubicBezTo>
                <a:cubicBezTo>
                  <a:pt x="3725901" y="1681520"/>
                  <a:pt x="3715325" y="1686641"/>
                  <a:pt x="3706438" y="1694047"/>
                </a:cubicBezTo>
                <a:cubicBezTo>
                  <a:pt x="3695981" y="1702761"/>
                  <a:pt x="3689105" y="1715708"/>
                  <a:pt x="3677562" y="1722922"/>
                </a:cubicBezTo>
                <a:cubicBezTo>
                  <a:pt x="3662910" y="1732079"/>
                  <a:pt x="3645225" y="1735156"/>
                  <a:pt x="3629436" y="1742173"/>
                </a:cubicBezTo>
                <a:cubicBezTo>
                  <a:pt x="3616324" y="1748000"/>
                  <a:pt x="3604257" y="1756094"/>
                  <a:pt x="3590935" y="1761423"/>
                </a:cubicBezTo>
                <a:cubicBezTo>
                  <a:pt x="3542083" y="1780964"/>
                  <a:pt x="3533394" y="1780632"/>
                  <a:pt x="3485057" y="1790299"/>
                </a:cubicBezTo>
                <a:cubicBezTo>
                  <a:pt x="3472223" y="1796716"/>
                  <a:pt x="3459991" y="1804512"/>
                  <a:pt x="3446556" y="1809550"/>
                </a:cubicBezTo>
                <a:cubicBezTo>
                  <a:pt x="3434170" y="1814195"/>
                  <a:pt x="3420969" y="1816305"/>
                  <a:pt x="3408055" y="1819175"/>
                </a:cubicBezTo>
                <a:cubicBezTo>
                  <a:pt x="3311267" y="1840683"/>
                  <a:pt x="3319957" y="1830799"/>
                  <a:pt x="3167424" y="1838425"/>
                </a:cubicBezTo>
                <a:cubicBezTo>
                  <a:pt x="3154590" y="1841634"/>
                  <a:pt x="3141081" y="1842840"/>
                  <a:pt x="3128922" y="1848051"/>
                </a:cubicBezTo>
                <a:cubicBezTo>
                  <a:pt x="3118290" y="1852608"/>
                  <a:pt x="3110878" y="1863239"/>
                  <a:pt x="3100047" y="1867301"/>
                </a:cubicBezTo>
                <a:cubicBezTo>
                  <a:pt x="3084729" y="1873045"/>
                  <a:pt x="3067792" y="1872959"/>
                  <a:pt x="3051920" y="1876927"/>
                </a:cubicBezTo>
                <a:cubicBezTo>
                  <a:pt x="3042077" y="1879388"/>
                  <a:pt x="3032670" y="1883344"/>
                  <a:pt x="3023045" y="1886552"/>
                </a:cubicBezTo>
                <a:cubicBezTo>
                  <a:pt x="3019836" y="1876927"/>
                  <a:pt x="3017416" y="1867002"/>
                  <a:pt x="3013419" y="1857676"/>
                </a:cubicBezTo>
                <a:cubicBezTo>
                  <a:pt x="3003404" y="1834308"/>
                  <a:pt x="2990511" y="1810570"/>
                  <a:pt x="2974918" y="1790299"/>
                </a:cubicBezTo>
                <a:cubicBezTo>
                  <a:pt x="2949866" y="1757732"/>
                  <a:pt x="2926969" y="1723101"/>
                  <a:pt x="2897916" y="1694047"/>
                </a:cubicBezTo>
                <a:cubicBezTo>
                  <a:pt x="2885082" y="1681213"/>
                  <a:pt x="2873195" y="1667357"/>
                  <a:pt x="2859415" y="1655545"/>
                </a:cubicBezTo>
                <a:cubicBezTo>
                  <a:pt x="2813255" y="1615979"/>
                  <a:pt x="2845729" y="1659496"/>
                  <a:pt x="2801664" y="1607419"/>
                </a:cubicBezTo>
                <a:cubicBezTo>
                  <a:pt x="2775124" y="1576053"/>
                  <a:pt x="2753714" y="1540221"/>
                  <a:pt x="2724661" y="1511167"/>
                </a:cubicBezTo>
                <a:cubicBezTo>
                  <a:pt x="2702202" y="1488708"/>
                  <a:pt x="2674903" y="1470217"/>
                  <a:pt x="2657285" y="1443790"/>
                </a:cubicBezTo>
                <a:cubicBezTo>
                  <a:pt x="2614737" y="1379969"/>
                  <a:pt x="2664742" y="1450886"/>
                  <a:pt x="2609158" y="1386038"/>
                </a:cubicBezTo>
                <a:cubicBezTo>
                  <a:pt x="2598718" y="1373858"/>
                  <a:pt x="2591626" y="1358881"/>
                  <a:pt x="2580282" y="1347537"/>
                </a:cubicBezTo>
                <a:cubicBezTo>
                  <a:pt x="2421126" y="1188381"/>
                  <a:pt x="2505892" y="1296478"/>
                  <a:pt x="2435904" y="1203158"/>
                </a:cubicBezTo>
                <a:cubicBezTo>
                  <a:pt x="2432695" y="1190324"/>
                  <a:pt x="2434215" y="1175240"/>
                  <a:pt x="2426278" y="1164657"/>
                </a:cubicBezTo>
                <a:cubicBezTo>
                  <a:pt x="2391879" y="1118792"/>
                  <a:pt x="2370899" y="1124947"/>
                  <a:pt x="2320400" y="1116531"/>
                </a:cubicBezTo>
                <a:cubicBezTo>
                  <a:pt x="2264132" y="1041505"/>
                  <a:pt x="2322126" y="1111346"/>
                  <a:pt x="2253024" y="1049154"/>
                </a:cubicBezTo>
                <a:cubicBezTo>
                  <a:pt x="2176641" y="980409"/>
                  <a:pt x="2225369" y="1001434"/>
                  <a:pt x="2166396" y="981777"/>
                </a:cubicBezTo>
                <a:cubicBezTo>
                  <a:pt x="2159979" y="972152"/>
                  <a:pt x="2154552" y="961788"/>
                  <a:pt x="2147146" y="952901"/>
                </a:cubicBezTo>
                <a:cubicBezTo>
                  <a:pt x="2138432" y="942444"/>
                  <a:pt x="2125821" y="935351"/>
                  <a:pt x="2118270" y="924025"/>
                </a:cubicBezTo>
                <a:cubicBezTo>
                  <a:pt x="2097259" y="892509"/>
                  <a:pt x="2125898" y="891275"/>
                  <a:pt x="2079769" y="875899"/>
                </a:cubicBezTo>
                <a:cubicBezTo>
                  <a:pt x="2061254" y="869727"/>
                  <a:pt x="2041268" y="869482"/>
                  <a:pt x="2022017" y="866274"/>
                </a:cubicBezTo>
                <a:lnTo>
                  <a:pt x="1945015" y="827773"/>
                </a:lnTo>
                <a:cubicBezTo>
                  <a:pt x="1932181" y="821356"/>
                  <a:pt x="1917718" y="817485"/>
                  <a:pt x="1906514" y="808522"/>
                </a:cubicBezTo>
                <a:cubicBezTo>
                  <a:pt x="1867016" y="776923"/>
                  <a:pt x="1819887" y="739541"/>
                  <a:pt x="1781386" y="731520"/>
                </a:cubicBezTo>
                <a:cubicBezTo>
                  <a:pt x="1742885" y="723499"/>
                  <a:pt x="1701174" y="741145"/>
                  <a:pt x="1675507" y="760395"/>
                </a:cubicBezTo>
                <a:cubicBezTo>
                  <a:pt x="1649840" y="779646"/>
                  <a:pt x="1640216" y="850231"/>
                  <a:pt x="1627382" y="847023"/>
                </a:cubicBezTo>
                <a:cubicBezTo>
                  <a:pt x="1611340" y="850231"/>
                  <a:pt x="1686738" y="784459"/>
                  <a:pt x="1694759" y="779647"/>
                </a:cubicBezTo>
                <a:cubicBezTo>
                  <a:pt x="1702780" y="774835"/>
                  <a:pt x="1697966" y="803710"/>
                  <a:pt x="1675507" y="818148"/>
                </a:cubicBezTo>
                <a:cubicBezTo>
                  <a:pt x="1653048" y="832586"/>
                  <a:pt x="1572838" y="863065"/>
                  <a:pt x="1560004" y="866273"/>
                </a:cubicBezTo>
                <a:cubicBezTo>
                  <a:pt x="1553587" y="875898"/>
                  <a:pt x="1502253" y="936859"/>
                  <a:pt x="1473377" y="943276"/>
                </a:cubicBezTo>
                <a:cubicBezTo>
                  <a:pt x="1444501" y="949693"/>
                  <a:pt x="1402792" y="904775"/>
                  <a:pt x="1386750" y="904775"/>
                </a:cubicBezTo>
                <a:cubicBezTo>
                  <a:pt x="1370708" y="904775"/>
                  <a:pt x="1383041" y="931444"/>
                  <a:pt x="1377125" y="943276"/>
                </a:cubicBezTo>
                <a:cubicBezTo>
                  <a:pt x="1340633" y="1016261"/>
                  <a:pt x="1349360" y="982370"/>
                  <a:pt x="1309748" y="1029903"/>
                </a:cubicBezTo>
                <a:cubicBezTo>
                  <a:pt x="1245311" y="1107225"/>
                  <a:pt x="1341844" y="1003150"/>
                  <a:pt x="1271247" y="1097280"/>
                </a:cubicBezTo>
                <a:cubicBezTo>
                  <a:pt x="1260357" y="1111800"/>
                  <a:pt x="1245580" y="1122947"/>
                  <a:pt x="1232746" y="1135781"/>
                </a:cubicBezTo>
                <a:cubicBezTo>
                  <a:pt x="1198842" y="1254441"/>
                  <a:pt x="1232134" y="1163834"/>
                  <a:pt x="1194245" y="1232034"/>
                </a:cubicBezTo>
                <a:cubicBezTo>
                  <a:pt x="1183793" y="1250848"/>
                  <a:pt x="1179542" y="1273588"/>
                  <a:pt x="1165369" y="1289785"/>
                </a:cubicBezTo>
                <a:cubicBezTo>
                  <a:pt x="1155920" y="1300583"/>
                  <a:pt x="1138544" y="1300696"/>
                  <a:pt x="1126868" y="1309036"/>
                </a:cubicBezTo>
                <a:cubicBezTo>
                  <a:pt x="1035824" y="1374068"/>
                  <a:pt x="1165003" y="1304407"/>
                  <a:pt x="1059491" y="1357162"/>
                </a:cubicBezTo>
                <a:cubicBezTo>
                  <a:pt x="1011159" y="1429659"/>
                  <a:pt x="1076327" y="1345938"/>
                  <a:pt x="1001739" y="1395663"/>
                </a:cubicBezTo>
                <a:cubicBezTo>
                  <a:pt x="992114" y="1402080"/>
                  <a:pt x="990306" y="1416012"/>
                  <a:pt x="982489" y="1424539"/>
                </a:cubicBezTo>
                <a:cubicBezTo>
                  <a:pt x="954895" y="1454642"/>
                  <a:pt x="924737" y="1482291"/>
                  <a:pt x="895861" y="1511167"/>
                </a:cubicBezTo>
                <a:lnTo>
                  <a:pt x="866986" y="1540042"/>
                </a:lnTo>
                <a:cubicBezTo>
                  <a:pt x="854152" y="1536834"/>
                  <a:pt x="837094" y="1540461"/>
                  <a:pt x="828485" y="1530417"/>
                </a:cubicBezTo>
                <a:cubicBezTo>
                  <a:pt x="815279" y="1515010"/>
                  <a:pt x="809234" y="1472665"/>
                  <a:pt x="809234" y="1472665"/>
                </a:cubicBezTo>
                <a:cubicBezTo>
                  <a:pt x="806026" y="1440581"/>
                  <a:pt x="806604" y="1407889"/>
                  <a:pt x="799609" y="1376413"/>
                </a:cubicBezTo>
                <a:cubicBezTo>
                  <a:pt x="788821" y="1327866"/>
                  <a:pt x="773922" y="1288704"/>
                  <a:pt x="732232" y="1260910"/>
                </a:cubicBezTo>
                <a:cubicBezTo>
                  <a:pt x="717856" y="1251326"/>
                  <a:pt x="700148" y="1248076"/>
                  <a:pt x="684106" y="1241659"/>
                </a:cubicBezTo>
                <a:cubicBezTo>
                  <a:pt x="628933" y="1158901"/>
                  <a:pt x="702399" y="1256294"/>
                  <a:pt x="635979" y="1203158"/>
                </a:cubicBezTo>
                <a:cubicBezTo>
                  <a:pt x="573783" y="1153401"/>
                  <a:pt x="660434" y="1188850"/>
                  <a:pt x="587853" y="1164657"/>
                </a:cubicBezTo>
                <a:cubicBezTo>
                  <a:pt x="574105" y="1173822"/>
                  <a:pt x="536029" y="1196480"/>
                  <a:pt x="530101" y="1212783"/>
                </a:cubicBezTo>
                <a:cubicBezTo>
                  <a:pt x="529639" y="1214054"/>
                  <a:pt x="521224" y="1310134"/>
                  <a:pt x="510851" y="1328287"/>
                </a:cubicBezTo>
                <a:cubicBezTo>
                  <a:pt x="499127" y="1348804"/>
                  <a:pt x="436341" y="1391624"/>
                  <a:pt x="424224" y="1395663"/>
                </a:cubicBezTo>
                <a:cubicBezTo>
                  <a:pt x="414599" y="1398872"/>
                  <a:pt x="404423" y="1400752"/>
                  <a:pt x="395348" y="1405289"/>
                </a:cubicBezTo>
                <a:cubicBezTo>
                  <a:pt x="378615" y="1413655"/>
                  <a:pt x="363263" y="1424539"/>
                  <a:pt x="347221" y="1434164"/>
                </a:cubicBezTo>
                <a:cubicBezTo>
                  <a:pt x="334387" y="1450206"/>
                  <a:pt x="322248" y="1466830"/>
                  <a:pt x="308720" y="1482291"/>
                </a:cubicBezTo>
                <a:cubicBezTo>
                  <a:pt x="299757" y="1492535"/>
                  <a:pt x="285373" y="1498728"/>
                  <a:pt x="279845" y="1511167"/>
                </a:cubicBezTo>
                <a:cubicBezTo>
                  <a:pt x="279487" y="1511973"/>
                  <a:pt x="264023" y="1611044"/>
                  <a:pt x="260594" y="1617044"/>
                </a:cubicBezTo>
                <a:cubicBezTo>
                  <a:pt x="254855" y="1627088"/>
                  <a:pt x="239898" y="1628115"/>
                  <a:pt x="231718" y="1636295"/>
                </a:cubicBezTo>
                <a:cubicBezTo>
                  <a:pt x="220374" y="1647639"/>
                  <a:pt x="212467" y="1661962"/>
                  <a:pt x="202842" y="1674796"/>
                </a:cubicBezTo>
                <a:cubicBezTo>
                  <a:pt x="199634" y="1684421"/>
                  <a:pt x="197754" y="1694597"/>
                  <a:pt x="193217" y="1703672"/>
                </a:cubicBezTo>
                <a:cubicBezTo>
                  <a:pt x="179816" y="1730475"/>
                  <a:pt x="166380" y="1740135"/>
                  <a:pt x="145091" y="1761423"/>
                </a:cubicBezTo>
                <a:cubicBezTo>
                  <a:pt x="138674" y="1774257"/>
                  <a:pt x="132959" y="1787466"/>
                  <a:pt x="125840" y="1799924"/>
                </a:cubicBezTo>
                <a:cubicBezTo>
                  <a:pt x="120101" y="1809968"/>
                  <a:pt x="111763" y="1818453"/>
                  <a:pt x="106590" y="1828800"/>
                </a:cubicBezTo>
                <a:cubicBezTo>
                  <a:pt x="102053" y="1837875"/>
                  <a:pt x="100528" y="1848176"/>
                  <a:pt x="96965" y="1857676"/>
                </a:cubicBezTo>
                <a:cubicBezTo>
                  <a:pt x="90898" y="1873854"/>
                  <a:pt x="85441" y="1890348"/>
                  <a:pt x="77714" y="1905802"/>
                </a:cubicBezTo>
                <a:cubicBezTo>
                  <a:pt x="69347" y="1922535"/>
                  <a:pt x="56580" y="1936897"/>
                  <a:pt x="48838" y="1953929"/>
                </a:cubicBezTo>
                <a:cubicBezTo>
                  <a:pt x="-250" y="2061924"/>
                  <a:pt x="55769" y="1972409"/>
                  <a:pt x="10337" y="2040556"/>
                </a:cubicBezTo>
                <a:cubicBezTo>
                  <a:pt x="7129" y="2050181"/>
                  <a:pt x="712" y="2059286"/>
                  <a:pt x="712" y="2069432"/>
                </a:cubicBezTo>
                <a:cubicBezTo>
                  <a:pt x="712" y="2101609"/>
                  <a:pt x="-892" y="2151246"/>
                  <a:pt x="712" y="2156059"/>
                </a:cubicBezTo>
                <a:close/>
              </a:path>
            </a:pathLst>
          </a:custGeom>
          <a:solidFill>
            <a:srgbClr val="FFFFFF">
              <a:lumMod val="85000"/>
              <a:alpha val="77000"/>
            </a:srgbClr>
          </a:solidFill>
          <a:ln w="76200" cap="flat" cmpd="sng" algn="ctr">
            <a:solidFill>
              <a:srgbClr val="FFFFFF">
                <a:lumMod val="85000"/>
                <a:alpha val="3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CF090303-3D09-4CBB-8327-418768556B9B}"/>
              </a:ext>
            </a:extLst>
          </p:cNvPr>
          <p:cNvSpPr/>
          <p:nvPr/>
        </p:nvSpPr>
        <p:spPr bwMode="auto">
          <a:xfrm>
            <a:off x="10618337" y="5513249"/>
            <a:ext cx="702580" cy="279608"/>
          </a:xfrm>
          <a:custGeom>
            <a:avLst/>
            <a:gdLst>
              <a:gd name="connsiteX0" fmla="*/ 20402 w 1900142"/>
              <a:gd name="connsiteY0" fmla="*/ 731520 h 1069326"/>
              <a:gd name="connsiteX1" fmla="*/ 10777 w 1900142"/>
              <a:gd name="connsiteY1" fmla="*/ 683394 h 1069326"/>
              <a:gd name="connsiteX2" fmla="*/ 1152 w 1900142"/>
              <a:gd name="connsiteY2" fmla="*/ 654518 h 1069326"/>
              <a:gd name="connsiteX3" fmla="*/ 20402 w 1900142"/>
              <a:gd name="connsiteY3" fmla="*/ 587141 h 1069326"/>
              <a:gd name="connsiteX4" fmla="*/ 39653 w 1900142"/>
              <a:gd name="connsiteY4" fmla="*/ 548640 h 1069326"/>
              <a:gd name="connsiteX5" fmla="*/ 68528 w 1900142"/>
              <a:gd name="connsiteY5" fmla="*/ 539015 h 1069326"/>
              <a:gd name="connsiteX6" fmla="*/ 97404 w 1900142"/>
              <a:gd name="connsiteY6" fmla="*/ 519765 h 1069326"/>
              <a:gd name="connsiteX7" fmla="*/ 107030 w 1900142"/>
              <a:gd name="connsiteY7" fmla="*/ 481264 h 1069326"/>
              <a:gd name="connsiteX8" fmla="*/ 135905 w 1900142"/>
              <a:gd name="connsiteY8" fmla="*/ 462013 h 1069326"/>
              <a:gd name="connsiteX9" fmla="*/ 174406 w 1900142"/>
              <a:gd name="connsiteY9" fmla="*/ 365760 h 1069326"/>
              <a:gd name="connsiteX10" fmla="*/ 184032 w 1900142"/>
              <a:gd name="connsiteY10" fmla="*/ 259882 h 1069326"/>
              <a:gd name="connsiteX11" fmla="*/ 222533 w 1900142"/>
              <a:gd name="connsiteY11" fmla="*/ 269508 h 1069326"/>
              <a:gd name="connsiteX12" fmla="*/ 280284 w 1900142"/>
              <a:gd name="connsiteY12" fmla="*/ 308009 h 1069326"/>
              <a:gd name="connsiteX13" fmla="*/ 289910 w 1900142"/>
              <a:gd name="connsiteY13" fmla="*/ 356135 h 1069326"/>
              <a:gd name="connsiteX14" fmla="*/ 434288 w 1900142"/>
              <a:gd name="connsiteY14" fmla="*/ 375386 h 1069326"/>
              <a:gd name="connsiteX15" fmla="*/ 424663 w 1900142"/>
              <a:gd name="connsiteY15" fmla="*/ 346510 h 1069326"/>
              <a:gd name="connsiteX16" fmla="*/ 453539 w 1900142"/>
              <a:gd name="connsiteY16" fmla="*/ 240632 h 1069326"/>
              <a:gd name="connsiteX17" fmla="*/ 463164 w 1900142"/>
              <a:gd name="connsiteY17" fmla="*/ 144379 h 1069326"/>
              <a:gd name="connsiteX18" fmla="*/ 549792 w 1900142"/>
              <a:gd name="connsiteY18" fmla="*/ 182880 h 1069326"/>
              <a:gd name="connsiteX19" fmla="*/ 665295 w 1900142"/>
              <a:gd name="connsiteY19" fmla="*/ 173255 h 1069326"/>
              <a:gd name="connsiteX20" fmla="*/ 713421 w 1900142"/>
              <a:gd name="connsiteY20" fmla="*/ 115504 h 1069326"/>
              <a:gd name="connsiteX21" fmla="*/ 790423 w 1900142"/>
              <a:gd name="connsiteY21" fmla="*/ 86628 h 1069326"/>
              <a:gd name="connsiteX22" fmla="*/ 780798 w 1900142"/>
              <a:gd name="connsiteY22" fmla="*/ 57752 h 1069326"/>
              <a:gd name="connsiteX23" fmla="*/ 838550 w 1900142"/>
              <a:gd name="connsiteY23" fmla="*/ 38501 h 1069326"/>
              <a:gd name="connsiteX24" fmla="*/ 925177 w 1900142"/>
              <a:gd name="connsiteY24" fmla="*/ 0 h 1069326"/>
              <a:gd name="connsiteX25" fmla="*/ 896301 w 1900142"/>
              <a:gd name="connsiteY25" fmla="*/ 9626 h 1069326"/>
              <a:gd name="connsiteX26" fmla="*/ 867425 w 1900142"/>
              <a:gd name="connsiteY26" fmla="*/ 28876 h 1069326"/>
              <a:gd name="connsiteX27" fmla="*/ 838550 w 1900142"/>
              <a:gd name="connsiteY27" fmla="*/ 38501 h 1069326"/>
              <a:gd name="connsiteX28" fmla="*/ 809674 w 1900142"/>
              <a:gd name="connsiteY28" fmla="*/ 57752 h 1069326"/>
              <a:gd name="connsiteX29" fmla="*/ 838550 w 1900142"/>
              <a:gd name="connsiteY29" fmla="*/ 77002 h 1069326"/>
              <a:gd name="connsiteX30" fmla="*/ 867425 w 1900142"/>
              <a:gd name="connsiteY30" fmla="*/ 105878 h 1069326"/>
              <a:gd name="connsiteX31" fmla="*/ 896301 w 1900142"/>
              <a:gd name="connsiteY31" fmla="*/ 192506 h 1069326"/>
              <a:gd name="connsiteX32" fmla="*/ 925177 w 1900142"/>
              <a:gd name="connsiteY32" fmla="*/ 202131 h 1069326"/>
              <a:gd name="connsiteX33" fmla="*/ 963678 w 1900142"/>
              <a:gd name="connsiteY33" fmla="*/ 231007 h 1069326"/>
              <a:gd name="connsiteX34" fmla="*/ 992554 w 1900142"/>
              <a:gd name="connsiteY34" fmla="*/ 202131 h 1069326"/>
              <a:gd name="connsiteX35" fmla="*/ 1069556 w 1900142"/>
              <a:gd name="connsiteY35" fmla="*/ 240632 h 1069326"/>
              <a:gd name="connsiteX36" fmla="*/ 1098432 w 1900142"/>
              <a:gd name="connsiteY36" fmla="*/ 250257 h 1069326"/>
              <a:gd name="connsiteX37" fmla="*/ 1136933 w 1900142"/>
              <a:gd name="connsiteY37" fmla="*/ 269508 h 1069326"/>
              <a:gd name="connsiteX38" fmla="*/ 1146558 w 1900142"/>
              <a:gd name="connsiteY38" fmla="*/ 308009 h 1069326"/>
              <a:gd name="connsiteX39" fmla="*/ 1156183 w 1900142"/>
              <a:gd name="connsiteY39" fmla="*/ 365760 h 1069326"/>
              <a:gd name="connsiteX40" fmla="*/ 1185059 w 1900142"/>
              <a:gd name="connsiteY40" fmla="*/ 346510 h 1069326"/>
              <a:gd name="connsiteX41" fmla="*/ 1223560 w 1900142"/>
              <a:gd name="connsiteY41" fmla="*/ 308009 h 1069326"/>
              <a:gd name="connsiteX42" fmla="*/ 1242811 w 1900142"/>
              <a:gd name="connsiteY42" fmla="*/ 336885 h 1069326"/>
              <a:gd name="connsiteX43" fmla="*/ 1271686 w 1900142"/>
              <a:gd name="connsiteY43" fmla="*/ 327259 h 1069326"/>
              <a:gd name="connsiteX44" fmla="*/ 1319813 w 1900142"/>
              <a:gd name="connsiteY44" fmla="*/ 308009 h 1069326"/>
              <a:gd name="connsiteX45" fmla="*/ 1416065 w 1900142"/>
              <a:gd name="connsiteY45" fmla="*/ 317634 h 1069326"/>
              <a:gd name="connsiteX46" fmla="*/ 1464192 w 1900142"/>
              <a:gd name="connsiteY46" fmla="*/ 327259 h 1069326"/>
              <a:gd name="connsiteX47" fmla="*/ 1425691 w 1900142"/>
              <a:gd name="connsiteY47" fmla="*/ 336885 h 1069326"/>
              <a:gd name="connsiteX48" fmla="*/ 1396815 w 1900142"/>
              <a:gd name="connsiteY48" fmla="*/ 346510 h 1069326"/>
              <a:gd name="connsiteX49" fmla="*/ 1473817 w 1900142"/>
              <a:gd name="connsiteY49" fmla="*/ 385011 h 1069326"/>
              <a:gd name="connsiteX50" fmla="*/ 1493067 w 1900142"/>
              <a:gd name="connsiteY50" fmla="*/ 413887 h 1069326"/>
              <a:gd name="connsiteX51" fmla="*/ 1521943 w 1900142"/>
              <a:gd name="connsiteY51" fmla="*/ 394636 h 1069326"/>
              <a:gd name="connsiteX52" fmla="*/ 1627821 w 1900142"/>
              <a:gd name="connsiteY52" fmla="*/ 356135 h 1069326"/>
              <a:gd name="connsiteX53" fmla="*/ 1656697 w 1900142"/>
              <a:gd name="connsiteY53" fmla="*/ 346510 h 1069326"/>
              <a:gd name="connsiteX54" fmla="*/ 1724074 w 1900142"/>
              <a:gd name="connsiteY54" fmla="*/ 336885 h 1069326"/>
              <a:gd name="connsiteX55" fmla="*/ 1752950 w 1900142"/>
              <a:gd name="connsiteY55" fmla="*/ 308009 h 1069326"/>
              <a:gd name="connsiteX56" fmla="*/ 1791451 w 1900142"/>
              <a:gd name="connsiteY56" fmla="*/ 298384 h 1069326"/>
              <a:gd name="connsiteX57" fmla="*/ 1801076 w 1900142"/>
              <a:gd name="connsiteY57" fmla="*/ 365760 h 1069326"/>
              <a:gd name="connsiteX58" fmla="*/ 1820326 w 1900142"/>
              <a:gd name="connsiteY58" fmla="*/ 433137 h 1069326"/>
              <a:gd name="connsiteX59" fmla="*/ 1772200 w 1900142"/>
              <a:gd name="connsiteY59" fmla="*/ 500514 h 1069326"/>
              <a:gd name="connsiteX60" fmla="*/ 1858827 w 1900142"/>
              <a:gd name="connsiteY60" fmla="*/ 548640 h 1069326"/>
              <a:gd name="connsiteX61" fmla="*/ 1887703 w 1900142"/>
              <a:gd name="connsiteY61" fmla="*/ 577516 h 1069326"/>
              <a:gd name="connsiteX62" fmla="*/ 1849202 w 1900142"/>
              <a:gd name="connsiteY62" fmla="*/ 635268 h 1069326"/>
              <a:gd name="connsiteX63" fmla="*/ 1801076 w 1900142"/>
              <a:gd name="connsiteY63" fmla="*/ 664144 h 1069326"/>
              <a:gd name="connsiteX64" fmla="*/ 1820326 w 1900142"/>
              <a:gd name="connsiteY64" fmla="*/ 741146 h 1069326"/>
              <a:gd name="connsiteX65" fmla="*/ 1829952 w 1900142"/>
              <a:gd name="connsiteY65" fmla="*/ 770021 h 1069326"/>
              <a:gd name="connsiteX66" fmla="*/ 1878078 w 1900142"/>
              <a:gd name="connsiteY66" fmla="*/ 827773 h 1069326"/>
              <a:gd name="connsiteX67" fmla="*/ 1868453 w 1900142"/>
              <a:gd name="connsiteY67" fmla="*/ 952901 h 1069326"/>
              <a:gd name="connsiteX68" fmla="*/ 1849202 w 1900142"/>
              <a:gd name="connsiteY68" fmla="*/ 981777 h 1069326"/>
              <a:gd name="connsiteX69" fmla="*/ 1887703 w 1900142"/>
              <a:gd name="connsiteY69" fmla="*/ 1039529 h 1069326"/>
              <a:gd name="connsiteX70" fmla="*/ 1897328 w 1900142"/>
              <a:gd name="connsiteY70" fmla="*/ 1068405 h 1069326"/>
              <a:gd name="connsiteX71" fmla="*/ 1868453 w 1900142"/>
              <a:gd name="connsiteY71" fmla="*/ 1049154 h 1069326"/>
              <a:gd name="connsiteX72" fmla="*/ 1849202 w 1900142"/>
              <a:gd name="connsiteY72" fmla="*/ 1020278 h 1069326"/>
              <a:gd name="connsiteX73" fmla="*/ 1801076 w 1900142"/>
              <a:gd name="connsiteY73" fmla="*/ 1010653 h 1069326"/>
              <a:gd name="connsiteX74" fmla="*/ 1772200 w 1900142"/>
              <a:gd name="connsiteY74" fmla="*/ 1001028 h 1069326"/>
              <a:gd name="connsiteX75" fmla="*/ 1714448 w 1900142"/>
              <a:gd name="connsiteY75" fmla="*/ 943276 h 1069326"/>
              <a:gd name="connsiteX76" fmla="*/ 1685573 w 1900142"/>
              <a:gd name="connsiteY76" fmla="*/ 914400 h 1069326"/>
              <a:gd name="connsiteX77" fmla="*/ 1637446 w 1900142"/>
              <a:gd name="connsiteY77" fmla="*/ 856649 h 1069326"/>
              <a:gd name="connsiteX78" fmla="*/ 1608571 w 1900142"/>
              <a:gd name="connsiteY78" fmla="*/ 837398 h 1069326"/>
              <a:gd name="connsiteX79" fmla="*/ 1550819 w 1900142"/>
              <a:gd name="connsiteY79" fmla="*/ 789272 h 1069326"/>
              <a:gd name="connsiteX80" fmla="*/ 1512318 w 1900142"/>
              <a:gd name="connsiteY80" fmla="*/ 731520 h 1069326"/>
              <a:gd name="connsiteX81" fmla="*/ 1444941 w 1900142"/>
              <a:gd name="connsiteY81" fmla="*/ 654518 h 1069326"/>
              <a:gd name="connsiteX82" fmla="*/ 1416065 w 1900142"/>
              <a:gd name="connsiteY82" fmla="*/ 644893 h 1069326"/>
              <a:gd name="connsiteX83" fmla="*/ 1358314 w 1900142"/>
              <a:gd name="connsiteY83" fmla="*/ 606392 h 1069326"/>
              <a:gd name="connsiteX84" fmla="*/ 1329438 w 1900142"/>
              <a:gd name="connsiteY84" fmla="*/ 587141 h 1069326"/>
              <a:gd name="connsiteX85" fmla="*/ 1252436 w 1900142"/>
              <a:gd name="connsiteY85" fmla="*/ 567891 h 1069326"/>
              <a:gd name="connsiteX86" fmla="*/ 1175434 w 1900142"/>
              <a:gd name="connsiteY86" fmla="*/ 539015 h 1069326"/>
              <a:gd name="connsiteX87" fmla="*/ 1136933 w 1900142"/>
              <a:gd name="connsiteY87" fmla="*/ 529390 h 1069326"/>
              <a:gd name="connsiteX88" fmla="*/ 1069556 w 1900142"/>
              <a:gd name="connsiteY88" fmla="*/ 490889 h 1069326"/>
              <a:gd name="connsiteX89" fmla="*/ 963678 w 1900142"/>
              <a:gd name="connsiteY89" fmla="*/ 481264 h 1069326"/>
              <a:gd name="connsiteX90" fmla="*/ 886676 w 1900142"/>
              <a:gd name="connsiteY90" fmla="*/ 462013 h 1069326"/>
              <a:gd name="connsiteX91" fmla="*/ 732672 w 1900142"/>
              <a:gd name="connsiteY91" fmla="*/ 442762 h 1069326"/>
              <a:gd name="connsiteX92" fmla="*/ 674920 w 1900142"/>
              <a:gd name="connsiteY92" fmla="*/ 433137 h 1069326"/>
              <a:gd name="connsiteX93" fmla="*/ 366912 w 1900142"/>
              <a:gd name="connsiteY93" fmla="*/ 442762 h 1069326"/>
              <a:gd name="connsiteX94" fmla="*/ 338036 w 1900142"/>
              <a:gd name="connsiteY94" fmla="*/ 471638 h 1069326"/>
              <a:gd name="connsiteX95" fmla="*/ 299535 w 1900142"/>
              <a:gd name="connsiteY95" fmla="*/ 500514 h 1069326"/>
              <a:gd name="connsiteX96" fmla="*/ 222533 w 1900142"/>
              <a:gd name="connsiteY96" fmla="*/ 587141 h 1069326"/>
              <a:gd name="connsiteX97" fmla="*/ 193657 w 1900142"/>
              <a:gd name="connsiteY97" fmla="*/ 596767 h 1069326"/>
              <a:gd name="connsiteX98" fmla="*/ 135905 w 1900142"/>
              <a:gd name="connsiteY98" fmla="*/ 635268 h 1069326"/>
              <a:gd name="connsiteX99" fmla="*/ 126280 w 1900142"/>
              <a:gd name="connsiteY99" fmla="*/ 664144 h 1069326"/>
              <a:gd name="connsiteX100" fmla="*/ 87779 w 1900142"/>
              <a:gd name="connsiteY100" fmla="*/ 673769 h 1069326"/>
              <a:gd name="connsiteX101" fmla="*/ 58903 w 1900142"/>
              <a:gd name="connsiteY101" fmla="*/ 683394 h 1069326"/>
              <a:gd name="connsiteX102" fmla="*/ 30027 w 1900142"/>
              <a:gd name="connsiteY102" fmla="*/ 702645 h 1069326"/>
              <a:gd name="connsiteX103" fmla="*/ 1152 w 1900142"/>
              <a:gd name="connsiteY103" fmla="*/ 712270 h 1069326"/>
              <a:gd name="connsiteX104" fmla="*/ 20402 w 1900142"/>
              <a:gd name="connsiteY104" fmla="*/ 731520 h 1069326"/>
              <a:gd name="connsiteX0" fmla="*/ 30 w 1966397"/>
              <a:gd name="connsiteY0" fmla="*/ 798897 h 1069326"/>
              <a:gd name="connsiteX1" fmla="*/ 77032 w 1966397"/>
              <a:gd name="connsiteY1" fmla="*/ 683394 h 1069326"/>
              <a:gd name="connsiteX2" fmla="*/ 67407 w 1966397"/>
              <a:gd name="connsiteY2" fmla="*/ 654518 h 1069326"/>
              <a:gd name="connsiteX3" fmla="*/ 86657 w 1966397"/>
              <a:gd name="connsiteY3" fmla="*/ 587141 h 1069326"/>
              <a:gd name="connsiteX4" fmla="*/ 105908 w 1966397"/>
              <a:gd name="connsiteY4" fmla="*/ 548640 h 1069326"/>
              <a:gd name="connsiteX5" fmla="*/ 134783 w 1966397"/>
              <a:gd name="connsiteY5" fmla="*/ 539015 h 1069326"/>
              <a:gd name="connsiteX6" fmla="*/ 163659 w 1966397"/>
              <a:gd name="connsiteY6" fmla="*/ 519765 h 1069326"/>
              <a:gd name="connsiteX7" fmla="*/ 173285 w 1966397"/>
              <a:gd name="connsiteY7" fmla="*/ 481264 h 1069326"/>
              <a:gd name="connsiteX8" fmla="*/ 202160 w 1966397"/>
              <a:gd name="connsiteY8" fmla="*/ 462013 h 1069326"/>
              <a:gd name="connsiteX9" fmla="*/ 240661 w 1966397"/>
              <a:gd name="connsiteY9" fmla="*/ 365760 h 1069326"/>
              <a:gd name="connsiteX10" fmla="*/ 250287 w 1966397"/>
              <a:gd name="connsiteY10" fmla="*/ 259882 h 1069326"/>
              <a:gd name="connsiteX11" fmla="*/ 288788 w 1966397"/>
              <a:gd name="connsiteY11" fmla="*/ 269508 h 1069326"/>
              <a:gd name="connsiteX12" fmla="*/ 346539 w 1966397"/>
              <a:gd name="connsiteY12" fmla="*/ 308009 h 1069326"/>
              <a:gd name="connsiteX13" fmla="*/ 356165 w 1966397"/>
              <a:gd name="connsiteY13" fmla="*/ 356135 h 1069326"/>
              <a:gd name="connsiteX14" fmla="*/ 500543 w 1966397"/>
              <a:gd name="connsiteY14" fmla="*/ 375386 h 1069326"/>
              <a:gd name="connsiteX15" fmla="*/ 490918 w 1966397"/>
              <a:gd name="connsiteY15" fmla="*/ 346510 h 1069326"/>
              <a:gd name="connsiteX16" fmla="*/ 519794 w 1966397"/>
              <a:gd name="connsiteY16" fmla="*/ 240632 h 1069326"/>
              <a:gd name="connsiteX17" fmla="*/ 529419 w 1966397"/>
              <a:gd name="connsiteY17" fmla="*/ 144379 h 1069326"/>
              <a:gd name="connsiteX18" fmla="*/ 616047 w 1966397"/>
              <a:gd name="connsiteY18" fmla="*/ 182880 h 1069326"/>
              <a:gd name="connsiteX19" fmla="*/ 731550 w 1966397"/>
              <a:gd name="connsiteY19" fmla="*/ 173255 h 1069326"/>
              <a:gd name="connsiteX20" fmla="*/ 779676 w 1966397"/>
              <a:gd name="connsiteY20" fmla="*/ 115504 h 1069326"/>
              <a:gd name="connsiteX21" fmla="*/ 856678 w 1966397"/>
              <a:gd name="connsiteY21" fmla="*/ 86628 h 1069326"/>
              <a:gd name="connsiteX22" fmla="*/ 847053 w 1966397"/>
              <a:gd name="connsiteY22" fmla="*/ 57752 h 1069326"/>
              <a:gd name="connsiteX23" fmla="*/ 904805 w 1966397"/>
              <a:gd name="connsiteY23" fmla="*/ 38501 h 1069326"/>
              <a:gd name="connsiteX24" fmla="*/ 991432 w 1966397"/>
              <a:gd name="connsiteY24" fmla="*/ 0 h 1069326"/>
              <a:gd name="connsiteX25" fmla="*/ 962556 w 1966397"/>
              <a:gd name="connsiteY25" fmla="*/ 9626 h 1069326"/>
              <a:gd name="connsiteX26" fmla="*/ 933680 w 1966397"/>
              <a:gd name="connsiteY26" fmla="*/ 28876 h 1069326"/>
              <a:gd name="connsiteX27" fmla="*/ 904805 w 1966397"/>
              <a:gd name="connsiteY27" fmla="*/ 38501 h 1069326"/>
              <a:gd name="connsiteX28" fmla="*/ 875929 w 1966397"/>
              <a:gd name="connsiteY28" fmla="*/ 57752 h 1069326"/>
              <a:gd name="connsiteX29" fmla="*/ 904805 w 1966397"/>
              <a:gd name="connsiteY29" fmla="*/ 77002 h 1069326"/>
              <a:gd name="connsiteX30" fmla="*/ 933680 w 1966397"/>
              <a:gd name="connsiteY30" fmla="*/ 105878 h 1069326"/>
              <a:gd name="connsiteX31" fmla="*/ 962556 w 1966397"/>
              <a:gd name="connsiteY31" fmla="*/ 192506 h 1069326"/>
              <a:gd name="connsiteX32" fmla="*/ 991432 w 1966397"/>
              <a:gd name="connsiteY32" fmla="*/ 202131 h 1069326"/>
              <a:gd name="connsiteX33" fmla="*/ 1029933 w 1966397"/>
              <a:gd name="connsiteY33" fmla="*/ 231007 h 1069326"/>
              <a:gd name="connsiteX34" fmla="*/ 1058809 w 1966397"/>
              <a:gd name="connsiteY34" fmla="*/ 202131 h 1069326"/>
              <a:gd name="connsiteX35" fmla="*/ 1135811 w 1966397"/>
              <a:gd name="connsiteY35" fmla="*/ 240632 h 1069326"/>
              <a:gd name="connsiteX36" fmla="*/ 1164687 w 1966397"/>
              <a:gd name="connsiteY36" fmla="*/ 250257 h 1069326"/>
              <a:gd name="connsiteX37" fmla="*/ 1203188 w 1966397"/>
              <a:gd name="connsiteY37" fmla="*/ 269508 h 1069326"/>
              <a:gd name="connsiteX38" fmla="*/ 1212813 w 1966397"/>
              <a:gd name="connsiteY38" fmla="*/ 308009 h 1069326"/>
              <a:gd name="connsiteX39" fmla="*/ 1222438 w 1966397"/>
              <a:gd name="connsiteY39" fmla="*/ 365760 h 1069326"/>
              <a:gd name="connsiteX40" fmla="*/ 1251314 w 1966397"/>
              <a:gd name="connsiteY40" fmla="*/ 346510 h 1069326"/>
              <a:gd name="connsiteX41" fmla="*/ 1289815 w 1966397"/>
              <a:gd name="connsiteY41" fmla="*/ 308009 h 1069326"/>
              <a:gd name="connsiteX42" fmla="*/ 1309066 w 1966397"/>
              <a:gd name="connsiteY42" fmla="*/ 336885 h 1069326"/>
              <a:gd name="connsiteX43" fmla="*/ 1337941 w 1966397"/>
              <a:gd name="connsiteY43" fmla="*/ 327259 h 1069326"/>
              <a:gd name="connsiteX44" fmla="*/ 1386068 w 1966397"/>
              <a:gd name="connsiteY44" fmla="*/ 308009 h 1069326"/>
              <a:gd name="connsiteX45" fmla="*/ 1482320 w 1966397"/>
              <a:gd name="connsiteY45" fmla="*/ 317634 h 1069326"/>
              <a:gd name="connsiteX46" fmla="*/ 1530447 w 1966397"/>
              <a:gd name="connsiteY46" fmla="*/ 327259 h 1069326"/>
              <a:gd name="connsiteX47" fmla="*/ 1491946 w 1966397"/>
              <a:gd name="connsiteY47" fmla="*/ 336885 h 1069326"/>
              <a:gd name="connsiteX48" fmla="*/ 1463070 w 1966397"/>
              <a:gd name="connsiteY48" fmla="*/ 346510 h 1069326"/>
              <a:gd name="connsiteX49" fmla="*/ 1540072 w 1966397"/>
              <a:gd name="connsiteY49" fmla="*/ 385011 h 1069326"/>
              <a:gd name="connsiteX50" fmla="*/ 1559322 w 1966397"/>
              <a:gd name="connsiteY50" fmla="*/ 413887 h 1069326"/>
              <a:gd name="connsiteX51" fmla="*/ 1588198 w 1966397"/>
              <a:gd name="connsiteY51" fmla="*/ 394636 h 1069326"/>
              <a:gd name="connsiteX52" fmla="*/ 1694076 w 1966397"/>
              <a:gd name="connsiteY52" fmla="*/ 356135 h 1069326"/>
              <a:gd name="connsiteX53" fmla="*/ 1722952 w 1966397"/>
              <a:gd name="connsiteY53" fmla="*/ 346510 h 1069326"/>
              <a:gd name="connsiteX54" fmla="*/ 1790329 w 1966397"/>
              <a:gd name="connsiteY54" fmla="*/ 336885 h 1069326"/>
              <a:gd name="connsiteX55" fmla="*/ 1819205 w 1966397"/>
              <a:gd name="connsiteY55" fmla="*/ 308009 h 1069326"/>
              <a:gd name="connsiteX56" fmla="*/ 1857706 w 1966397"/>
              <a:gd name="connsiteY56" fmla="*/ 298384 h 1069326"/>
              <a:gd name="connsiteX57" fmla="*/ 1867331 w 1966397"/>
              <a:gd name="connsiteY57" fmla="*/ 365760 h 1069326"/>
              <a:gd name="connsiteX58" fmla="*/ 1886581 w 1966397"/>
              <a:gd name="connsiteY58" fmla="*/ 433137 h 1069326"/>
              <a:gd name="connsiteX59" fmla="*/ 1838455 w 1966397"/>
              <a:gd name="connsiteY59" fmla="*/ 500514 h 1069326"/>
              <a:gd name="connsiteX60" fmla="*/ 1925082 w 1966397"/>
              <a:gd name="connsiteY60" fmla="*/ 548640 h 1069326"/>
              <a:gd name="connsiteX61" fmla="*/ 1953958 w 1966397"/>
              <a:gd name="connsiteY61" fmla="*/ 577516 h 1069326"/>
              <a:gd name="connsiteX62" fmla="*/ 1915457 w 1966397"/>
              <a:gd name="connsiteY62" fmla="*/ 635268 h 1069326"/>
              <a:gd name="connsiteX63" fmla="*/ 1867331 w 1966397"/>
              <a:gd name="connsiteY63" fmla="*/ 664144 h 1069326"/>
              <a:gd name="connsiteX64" fmla="*/ 1886581 w 1966397"/>
              <a:gd name="connsiteY64" fmla="*/ 741146 h 1069326"/>
              <a:gd name="connsiteX65" fmla="*/ 1896207 w 1966397"/>
              <a:gd name="connsiteY65" fmla="*/ 770021 h 1069326"/>
              <a:gd name="connsiteX66" fmla="*/ 1944333 w 1966397"/>
              <a:gd name="connsiteY66" fmla="*/ 827773 h 1069326"/>
              <a:gd name="connsiteX67" fmla="*/ 1934708 w 1966397"/>
              <a:gd name="connsiteY67" fmla="*/ 952901 h 1069326"/>
              <a:gd name="connsiteX68" fmla="*/ 1915457 w 1966397"/>
              <a:gd name="connsiteY68" fmla="*/ 981777 h 1069326"/>
              <a:gd name="connsiteX69" fmla="*/ 1953958 w 1966397"/>
              <a:gd name="connsiteY69" fmla="*/ 1039529 h 1069326"/>
              <a:gd name="connsiteX70" fmla="*/ 1963583 w 1966397"/>
              <a:gd name="connsiteY70" fmla="*/ 1068405 h 1069326"/>
              <a:gd name="connsiteX71" fmla="*/ 1934708 w 1966397"/>
              <a:gd name="connsiteY71" fmla="*/ 1049154 h 1069326"/>
              <a:gd name="connsiteX72" fmla="*/ 1915457 w 1966397"/>
              <a:gd name="connsiteY72" fmla="*/ 1020278 h 1069326"/>
              <a:gd name="connsiteX73" fmla="*/ 1867331 w 1966397"/>
              <a:gd name="connsiteY73" fmla="*/ 1010653 h 1069326"/>
              <a:gd name="connsiteX74" fmla="*/ 1838455 w 1966397"/>
              <a:gd name="connsiteY74" fmla="*/ 1001028 h 1069326"/>
              <a:gd name="connsiteX75" fmla="*/ 1780703 w 1966397"/>
              <a:gd name="connsiteY75" fmla="*/ 943276 h 1069326"/>
              <a:gd name="connsiteX76" fmla="*/ 1751828 w 1966397"/>
              <a:gd name="connsiteY76" fmla="*/ 914400 h 1069326"/>
              <a:gd name="connsiteX77" fmla="*/ 1703701 w 1966397"/>
              <a:gd name="connsiteY77" fmla="*/ 856649 h 1069326"/>
              <a:gd name="connsiteX78" fmla="*/ 1674826 w 1966397"/>
              <a:gd name="connsiteY78" fmla="*/ 837398 h 1069326"/>
              <a:gd name="connsiteX79" fmla="*/ 1617074 w 1966397"/>
              <a:gd name="connsiteY79" fmla="*/ 789272 h 1069326"/>
              <a:gd name="connsiteX80" fmla="*/ 1578573 w 1966397"/>
              <a:gd name="connsiteY80" fmla="*/ 731520 h 1069326"/>
              <a:gd name="connsiteX81" fmla="*/ 1511196 w 1966397"/>
              <a:gd name="connsiteY81" fmla="*/ 654518 h 1069326"/>
              <a:gd name="connsiteX82" fmla="*/ 1482320 w 1966397"/>
              <a:gd name="connsiteY82" fmla="*/ 644893 h 1069326"/>
              <a:gd name="connsiteX83" fmla="*/ 1424569 w 1966397"/>
              <a:gd name="connsiteY83" fmla="*/ 606392 h 1069326"/>
              <a:gd name="connsiteX84" fmla="*/ 1395693 w 1966397"/>
              <a:gd name="connsiteY84" fmla="*/ 587141 h 1069326"/>
              <a:gd name="connsiteX85" fmla="*/ 1318691 w 1966397"/>
              <a:gd name="connsiteY85" fmla="*/ 567891 h 1069326"/>
              <a:gd name="connsiteX86" fmla="*/ 1241689 w 1966397"/>
              <a:gd name="connsiteY86" fmla="*/ 539015 h 1069326"/>
              <a:gd name="connsiteX87" fmla="*/ 1203188 w 1966397"/>
              <a:gd name="connsiteY87" fmla="*/ 529390 h 1069326"/>
              <a:gd name="connsiteX88" fmla="*/ 1135811 w 1966397"/>
              <a:gd name="connsiteY88" fmla="*/ 490889 h 1069326"/>
              <a:gd name="connsiteX89" fmla="*/ 1029933 w 1966397"/>
              <a:gd name="connsiteY89" fmla="*/ 481264 h 1069326"/>
              <a:gd name="connsiteX90" fmla="*/ 952931 w 1966397"/>
              <a:gd name="connsiteY90" fmla="*/ 462013 h 1069326"/>
              <a:gd name="connsiteX91" fmla="*/ 798927 w 1966397"/>
              <a:gd name="connsiteY91" fmla="*/ 442762 h 1069326"/>
              <a:gd name="connsiteX92" fmla="*/ 741175 w 1966397"/>
              <a:gd name="connsiteY92" fmla="*/ 433137 h 1069326"/>
              <a:gd name="connsiteX93" fmla="*/ 433167 w 1966397"/>
              <a:gd name="connsiteY93" fmla="*/ 442762 h 1069326"/>
              <a:gd name="connsiteX94" fmla="*/ 404291 w 1966397"/>
              <a:gd name="connsiteY94" fmla="*/ 471638 h 1069326"/>
              <a:gd name="connsiteX95" fmla="*/ 365790 w 1966397"/>
              <a:gd name="connsiteY95" fmla="*/ 500514 h 1069326"/>
              <a:gd name="connsiteX96" fmla="*/ 288788 w 1966397"/>
              <a:gd name="connsiteY96" fmla="*/ 587141 h 1069326"/>
              <a:gd name="connsiteX97" fmla="*/ 259912 w 1966397"/>
              <a:gd name="connsiteY97" fmla="*/ 596767 h 1069326"/>
              <a:gd name="connsiteX98" fmla="*/ 202160 w 1966397"/>
              <a:gd name="connsiteY98" fmla="*/ 635268 h 1069326"/>
              <a:gd name="connsiteX99" fmla="*/ 192535 w 1966397"/>
              <a:gd name="connsiteY99" fmla="*/ 664144 h 1069326"/>
              <a:gd name="connsiteX100" fmla="*/ 154034 w 1966397"/>
              <a:gd name="connsiteY100" fmla="*/ 673769 h 1069326"/>
              <a:gd name="connsiteX101" fmla="*/ 125158 w 1966397"/>
              <a:gd name="connsiteY101" fmla="*/ 683394 h 1069326"/>
              <a:gd name="connsiteX102" fmla="*/ 96282 w 1966397"/>
              <a:gd name="connsiteY102" fmla="*/ 702645 h 1069326"/>
              <a:gd name="connsiteX103" fmla="*/ 67407 w 1966397"/>
              <a:gd name="connsiteY103" fmla="*/ 712270 h 1069326"/>
              <a:gd name="connsiteX104" fmla="*/ 30 w 1966397"/>
              <a:gd name="connsiteY104" fmla="*/ 798897 h 1069326"/>
              <a:gd name="connsiteX0" fmla="*/ 30 w 1966397"/>
              <a:gd name="connsiteY0" fmla="*/ 798897 h 1069326"/>
              <a:gd name="connsiteX1" fmla="*/ 77032 w 1966397"/>
              <a:gd name="connsiteY1" fmla="*/ 683394 h 1069326"/>
              <a:gd name="connsiteX2" fmla="*/ 67407 w 1966397"/>
              <a:gd name="connsiteY2" fmla="*/ 654518 h 1069326"/>
              <a:gd name="connsiteX3" fmla="*/ 86657 w 1966397"/>
              <a:gd name="connsiteY3" fmla="*/ 587141 h 1069326"/>
              <a:gd name="connsiteX4" fmla="*/ 105908 w 1966397"/>
              <a:gd name="connsiteY4" fmla="*/ 548640 h 1069326"/>
              <a:gd name="connsiteX5" fmla="*/ 134783 w 1966397"/>
              <a:gd name="connsiteY5" fmla="*/ 539015 h 1069326"/>
              <a:gd name="connsiteX6" fmla="*/ 163659 w 1966397"/>
              <a:gd name="connsiteY6" fmla="*/ 519765 h 1069326"/>
              <a:gd name="connsiteX7" fmla="*/ 173285 w 1966397"/>
              <a:gd name="connsiteY7" fmla="*/ 481264 h 1069326"/>
              <a:gd name="connsiteX8" fmla="*/ 202160 w 1966397"/>
              <a:gd name="connsiteY8" fmla="*/ 462013 h 1069326"/>
              <a:gd name="connsiteX9" fmla="*/ 240661 w 1966397"/>
              <a:gd name="connsiteY9" fmla="*/ 365760 h 1069326"/>
              <a:gd name="connsiteX10" fmla="*/ 250287 w 1966397"/>
              <a:gd name="connsiteY10" fmla="*/ 259882 h 1069326"/>
              <a:gd name="connsiteX11" fmla="*/ 288788 w 1966397"/>
              <a:gd name="connsiteY11" fmla="*/ 269508 h 1069326"/>
              <a:gd name="connsiteX12" fmla="*/ 346539 w 1966397"/>
              <a:gd name="connsiteY12" fmla="*/ 308009 h 1069326"/>
              <a:gd name="connsiteX13" fmla="*/ 356165 w 1966397"/>
              <a:gd name="connsiteY13" fmla="*/ 356135 h 1069326"/>
              <a:gd name="connsiteX14" fmla="*/ 500543 w 1966397"/>
              <a:gd name="connsiteY14" fmla="*/ 375386 h 1069326"/>
              <a:gd name="connsiteX15" fmla="*/ 490918 w 1966397"/>
              <a:gd name="connsiteY15" fmla="*/ 346510 h 1069326"/>
              <a:gd name="connsiteX16" fmla="*/ 519794 w 1966397"/>
              <a:gd name="connsiteY16" fmla="*/ 240632 h 1069326"/>
              <a:gd name="connsiteX17" fmla="*/ 529419 w 1966397"/>
              <a:gd name="connsiteY17" fmla="*/ 144379 h 1069326"/>
              <a:gd name="connsiteX18" fmla="*/ 616047 w 1966397"/>
              <a:gd name="connsiteY18" fmla="*/ 182880 h 1069326"/>
              <a:gd name="connsiteX19" fmla="*/ 731550 w 1966397"/>
              <a:gd name="connsiteY19" fmla="*/ 173255 h 1069326"/>
              <a:gd name="connsiteX20" fmla="*/ 779676 w 1966397"/>
              <a:gd name="connsiteY20" fmla="*/ 115504 h 1069326"/>
              <a:gd name="connsiteX21" fmla="*/ 856678 w 1966397"/>
              <a:gd name="connsiteY21" fmla="*/ 86628 h 1069326"/>
              <a:gd name="connsiteX22" fmla="*/ 847053 w 1966397"/>
              <a:gd name="connsiteY22" fmla="*/ 57752 h 1069326"/>
              <a:gd name="connsiteX23" fmla="*/ 904805 w 1966397"/>
              <a:gd name="connsiteY23" fmla="*/ 38501 h 1069326"/>
              <a:gd name="connsiteX24" fmla="*/ 991432 w 1966397"/>
              <a:gd name="connsiteY24" fmla="*/ 0 h 1069326"/>
              <a:gd name="connsiteX25" fmla="*/ 962556 w 1966397"/>
              <a:gd name="connsiteY25" fmla="*/ 9626 h 1069326"/>
              <a:gd name="connsiteX26" fmla="*/ 933680 w 1966397"/>
              <a:gd name="connsiteY26" fmla="*/ 28876 h 1069326"/>
              <a:gd name="connsiteX27" fmla="*/ 904805 w 1966397"/>
              <a:gd name="connsiteY27" fmla="*/ 38501 h 1069326"/>
              <a:gd name="connsiteX28" fmla="*/ 875929 w 1966397"/>
              <a:gd name="connsiteY28" fmla="*/ 57752 h 1069326"/>
              <a:gd name="connsiteX29" fmla="*/ 904805 w 1966397"/>
              <a:gd name="connsiteY29" fmla="*/ 77002 h 1069326"/>
              <a:gd name="connsiteX30" fmla="*/ 933680 w 1966397"/>
              <a:gd name="connsiteY30" fmla="*/ 105878 h 1069326"/>
              <a:gd name="connsiteX31" fmla="*/ 962556 w 1966397"/>
              <a:gd name="connsiteY31" fmla="*/ 192506 h 1069326"/>
              <a:gd name="connsiteX32" fmla="*/ 991432 w 1966397"/>
              <a:gd name="connsiteY32" fmla="*/ 202131 h 1069326"/>
              <a:gd name="connsiteX33" fmla="*/ 1029933 w 1966397"/>
              <a:gd name="connsiteY33" fmla="*/ 231007 h 1069326"/>
              <a:gd name="connsiteX34" fmla="*/ 1058809 w 1966397"/>
              <a:gd name="connsiteY34" fmla="*/ 202131 h 1069326"/>
              <a:gd name="connsiteX35" fmla="*/ 1135811 w 1966397"/>
              <a:gd name="connsiteY35" fmla="*/ 240632 h 1069326"/>
              <a:gd name="connsiteX36" fmla="*/ 1164687 w 1966397"/>
              <a:gd name="connsiteY36" fmla="*/ 250257 h 1069326"/>
              <a:gd name="connsiteX37" fmla="*/ 1203188 w 1966397"/>
              <a:gd name="connsiteY37" fmla="*/ 269508 h 1069326"/>
              <a:gd name="connsiteX38" fmla="*/ 1212813 w 1966397"/>
              <a:gd name="connsiteY38" fmla="*/ 308009 h 1069326"/>
              <a:gd name="connsiteX39" fmla="*/ 1222438 w 1966397"/>
              <a:gd name="connsiteY39" fmla="*/ 365760 h 1069326"/>
              <a:gd name="connsiteX40" fmla="*/ 1251314 w 1966397"/>
              <a:gd name="connsiteY40" fmla="*/ 346510 h 1069326"/>
              <a:gd name="connsiteX41" fmla="*/ 1289815 w 1966397"/>
              <a:gd name="connsiteY41" fmla="*/ 308009 h 1069326"/>
              <a:gd name="connsiteX42" fmla="*/ 1309066 w 1966397"/>
              <a:gd name="connsiteY42" fmla="*/ 336885 h 1069326"/>
              <a:gd name="connsiteX43" fmla="*/ 1337941 w 1966397"/>
              <a:gd name="connsiteY43" fmla="*/ 327259 h 1069326"/>
              <a:gd name="connsiteX44" fmla="*/ 1386068 w 1966397"/>
              <a:gd name="connsiteY44" fmla="*/ 308009 h 1069326"/>
              <a:gd name="connsiteX45" fmla="*/ 1482320 w 1966397"/>
              <a:gd name="connsiteY45" fmla="*/ 317634 h 1069326"/>
              <a:gd name="connsiteX46" fmla="*/ 1530447 w 1966397"/>
              <a:gd name="connsiteY46" fmla="*/ 327259 h 1069326"/>
              <a:gd name="connsiteX47" fmla="*/ 1491946 w 1966397"/>
              <a:gd name="connsiteY47" fmla="*/ 336885 h 1069326"/>
              <a:gd name="connsiteX48" fmla="*/ 1463070 w 1966397"/>
              <a:gd name="connsiteY48" fmla="*/ 346510 h 1069326"/>
              <a:gd name="connsiteX49" fmla="*/ 1540072 w 1966397"/>
              <a:gd name="connsiteY49" fmla="*/ 385011 h 1069326"/>
              <a:gd name="connsiteX50" fmla="*/ 1559322 w 1966397"/>
              <a:gd name="connsiteY50" fmla="*/ 413887 h 1069326"/>
              <a:gd name="connsiteX51" fmla="*/ 1588198 w 1966397"/>
              <a:gd name="connsiteY51" fmla="*/ 394636 h 1069326"/>
              <a:gd name="connsiteX52" fmla="*/ 1694076 w 1966397"/>
              <a:gd name="connsiteY52" fmla="*/ 356135 h 1069326"/>
              <a:gd name="connsiteX53" fmla="*/ 1722952 w 1966397"/>
              <a:gd name="connsiteY53" fmla="*/ 346510 h 1069326"/>
              <a:gd name="connsiteX54" fmla="*/ 1790329 w 1966397"/>
              <a:gd name="connsiteY54" fmla="*/ 336885 h 1069326"/>
              <a:gd name="connsiteX55" fmla="*/ 1819205 w 1966397"/>
              <a:gd name="connsiteY55" fmla="*/ 308009 h 1069326"/>
              <a:gd name="connsiteX56" fmla="*/ 1857706 w 1966397"/>
              <a:gd name="connsiteY56" fmla="*/ 298384 h 1069326"/>
              <a:gd name="connsiteX57" fmla="*/ 1867331 w 1966397"/>
              <a:gd name="connsiteY57" fmla="*/ 365760 h 1069326"/>
              <a:gd name="connsiteX58" fmla="*/ 1886581 w 1966397"/>
              <a:gd name="connsiteY58" fmla="*/ 433137 h 1069326"/>
              <a:gd name="connsiteX59" fmla="*/ 1838455 w 1966397"/>
              <a:gd name="connsiteY59" fmla="*/ 500514 h 1069326"/>
              <a:gd name="connsiteX60" fmla="*/ 1925082 w 1966397"/>
              <a:gd name="connsiteY60" fmla="*/ 548640 h 1069326"/>
              <a:gd name="connsiteX61" fmla="*/ 1953958 w 1966397"/>
              <a:gd name="connsiteY61" fmla="*/ 577516 h 1069326"/>
              <a:gd name="connsiteX62" fmla="*/ 1915457 w 1966397"/>
              <a:gd name="connsiteY62" fmla="*/ 635268 h 1069326"/>
              <a:gd name="connsiteX63" fmla="*/ 1867331 w 1966397"/>
              <a:gd name="connsiteY63" fmla="*/ 664144 h 1069326"/>
              <a:gd name="connsiteX64" fmla="*/ 1886581 w 1966397"/>
              <a:gd name="connsiteY64" fmla="*/ 741146 h 1069326"/>
              <a:gd name="connsiteX65" fmla="*/ 1896207 w 1966397"/>
              <a:gd name="connsiteY65" fmla="*/ 770021 h 1069326"/>
              <a:gd name="connsiteX66" fmla="*/ 1944333 w 1966397"/>
              <a:gd name="connsiteY66" fmla="*/ 827773 h 1069326"/>
              <a:gd name="connsiteX67" fmla="*/ 1934708 w 1966397"/>
              <a:gd name="connsiteY67" fmla="*/ 952901 h 1069326"/>
              <a:gd name="connsiteX68" fmla="*/ 1915457 w 1966397"/>
              <a:gd name="connsiteY68" fmla="*/ 981777 h 1069326"/>
              <a:gd name="connsiteX69" fmla="*/ 1953958 w 1966397"/>
              <a:gd name="connsiteY69" fmla="*/ 1039529 h 1069326"/>
              <a:gd name="connsiteX70" fmla="*/ 1963583 w 1966397"/>
              <a:gd name="connsiteY70" fmla="*/ 1068405 h 1069326"/>
              <a:gd name="connsiteX71" fmla="*/ 1934708 w 1966397"/>
              <a:gd name="connsiteY71" fmla="*/ 1049154 h 1069326"/>
              <a:gd name="connsiteX72" fmla="*/ 1915457 w 1966397"/>
              <a:gd name="connsiteY72" fmla="*/ 1020278 h 1069326"/>
              <a:gd name="connsiteX73" fmla="*/ 1867331 w 1966397"/>
              <a:gd name="connsiteY73" fmla="*/ 1010653 h 1069326"/>
              <a:gd name="connsiteX74" fmla="*/ 1838455 w 1966397"/>
              <a:gd name="connsiteY74" fmla="*/ 1001028 h 1069326"/>
              <a:gd name="connsiteX75" fmla="*/ 1780703 w 1966397"/>
              <a:gd name="connsiteY75" fmla="*/ 943276 h 1069326"/>
              <a:gd name="connsiteX76" fmla="*/ 1751828 w 1966397"/>
              <a:gd name="connsiteY76" fmla="*/ 914400 h 1069326"/>
              <a:gd name="connsiteX77" fmla="*/ 1703701 w 1966397"/>
              <a:gd name="connsiteY77" fmla="*/ 856649 h 1069326"/>
              <a:gd name="connsiteX78" fmla="*/ 1674826 w 1966397"/>
              <a:gd name="connsiteY78" fmla="*/ 837398 h 1069326"/>
              <a:gd name="connsiteX79" fmla="*/ 1617074 w 1966397"/>
              <a:gd name="connsiteY79" fmla="*/ 789272 h 1069326"/>
              <a:gd name="connsiteX80" fmla="*/ 1578573 w 1966397"/>
              <a:gd name="connsiteY80" fmla="*/ 731520 h 1069326"/>
              <a:gd name="connsiteX81" fmla="*/ 1511196 w 1966397"/>
              <a:gd name="connsiteY81" fmla="*/ 654518 h 1069326"/>
              <a:gd name="connsiteX82" fmla="*/ 1482320 w 1966397"/>
              <a:gd name="connsiteY82" fmla="*/ 644893 h 1069326"/>
              <a:gd name="connsiteX83" fmla="*/ 1424569 w 1966397"/>
              <a:gd name="connsiteY83" fmla="*/ 606392 h 1069326"/>
              <a:gd name="connsiteX84" fmla="*/ 1395693 w 1966397"/>
              <a:gd name="connsiteY84" fmla="*/ 587141 h 1069326"/>
              <a:gd name="connsiteX85" fmla="*/ 1318691 w 1966397"/>
              <a:gd name="connsiteY85" fmla="*/ 567891 h 1069326"/>
              <a:gd name="connsiteX86" fmla="*/ 1241689 w 1966397"/>
              <a:gd name="connsiteY86" fmla="*/ 539015 h 1069326"/>
              <a:gd name="connsiteX87" fmla="*/ 1203188 w 1966397"/>
              <a:gd name="connsiteY87" fmla="*/ 529390 h 1069326"/>
              <a:gd name="connsiteX88" fmla="*/ 1135811 w 1966397"/>
              <a:gd name="connsiteY88" fmla="*/ 490889 h 1069326"/>
              <a:gd name="connsiteX89" fmla="*/ 1029933 w 1966397"/>
              <a:gd name="connsiteY89" fmla="*/ 481264 h 1069326"/>
              <a:gd name="connsiteX90" fmla="*/ 952931 w 1966397"/>
              <a:gd name="connsiteY90" fmla="*/ 462013 h 1069326"/>
              <a:gd name="connsiteX91" fmla="*/ 798927 w 1966397"/>
              <a:gd name="connsiteY91" fmla="*/ 442762 h 1069326"/>
              <a:gd name="connsiteX92" fmla="*/ 664173 w 1966397"/>
              <a:gd name="connsiteY92" fmla="*/ 452387 h 1069326"/>
              <a:gd name="connsiteX93" fmla="*/ 433167 w 1966397"/>
              <a:gd name="connsiteY93" fmla="*/ 442762 h 1069326"/>
              <a:gd name="connsiteX94" fmla="*/ 404291 w 1966397"/>
              <a:gd name="connsiteY94" fmla="*/ 471638 h 1069326"/>
              <a:gd name="connsiteX95" fmla="*/ 365790 w 1966397"/>
              <a:gd name="connsiteY95" fmla="*/ 500514 h 1069326"/>
              <a:gd name="connsiteX96" fmla="*/ 288788 w 1966397"/>
              <a:gd name="connsiteY96" fmla="*/ 587141 h 1069326"/>
              <a:gd name="connsiteX97" fmla="*/ 259912 w 1966397"/>
              <a:gd name="connsiteY97" fmla="*/ 596767 h 1069326"/>
              <a:gd name="connsiteX98" fmla="*/ 202160 w 1966397"/>
              <a:gd name="connsiteY98" fmla="*/ 635268 h 1069326"/>
              <a:gd name="connsiteX99" fmla="*/ 192535 w 1966397"/>
              <a:gd name="connsiteY99" fmla="*/ 664144 h 1069326"/>
              <a:gd name="connsiteX100" fmla="*/ 154034 w 1966397"/>
              <a:gd name="connsiteY100" fmla="*/ 673769 h 1069326"/>
              <a:gd name="connsiteX101" fmla="*/ 125158 w 1966397"/>
              <a:gd name="connsiteY101" fmla="*/ 683394 h 1069326"/>
              <a:gd name="connsiteX102" fmla="*/ 96282 w 1966397"/>
              <a:gd name="connsiteY102" fmla="*/ 702645 h 1069326"/>
              <a:gd name="connsiteX103" fmla="*/ 67407 w 1966397"/>
              <a:gd name="connsiteY103" fmla="*/ 712270 h 1069326"/>
              <a:gd name="connsiteX104" fmla="*/ 30 w 1966397"/>
              <a:gd name="connsiteY104" fmla="*/ 798897 h 1069326"/>
              <a:gd name="connsiteX0" fmla="*/ 30 w 1966397"/>
              <a:gd name="connsiteY0" fmla="*/ 800184 h 1070613"/>
              <a:gd name="connsiteX1" fmla="*/ 77032 w 1966397"/>
              <a:gd name="connsiteY1" fmla="*/ 684681 h 1070613"/>
              <a:gd name="connsiteX2" fmla="*/ 67407 w 1966397"/>
              <a:gd name="connsiteY2" fmla="*/ 655805 h 1070613"/>
              <a:gd name="connsiteX3" fmla="*/ 86657 w 1966397"/>
              <a:gd name="connsiteY3" fmla="*/ 588428 h 1070613"/>
              <a:gd name="connsiteX4" fmla="*/ 105908 w 1966397"/>
              <a:gd name="connsiteY4" fmla="*/ 549927 h 1070613"/>
              <a:gd name="connsiteX5" fmla="*/ 134783 w 1966397"/>
              <a:gd name="connsiteY5" fmla="*/ 540302 h 1070613"/>
              <a:gd name="connsiteX6" fmla="*/ 163659 w 1966397"/>
              <a:gd name="connsiteY6" fmla="*/ 521052 h 1070613"/>
              <a:gd name="connsiteX7" fmla="*/ 173285 w 1966397"/>
              <a:gd name="connsiteY7" fmla="*/ 482551 h 1070613"/>
              <a:gd name="connsiteX8" fmla="*/ 202160 w 1966397"/>
              <a:gd name="connsiteY8" fmla="*/ 463300 h 1070613"/>
              <a:gd name="connsiteX9" fmla="*/ 240661 w 1966397"/>
              <a:gd name="connsiteY9" fmla="*/ 367047 h 1070613"/>
              <a:gd name="connsiteX10" fmla="*/ 250287 w 1966397"/>
              <a:gd name="connsiteY10" fmla="*/ 261169 h 1070613"/>
              <a:gd name="connsiteX11" fmla="*/ 288788 w 1966397"/>
              <a:gd name="connsiteY11" fmla="*/ 270795 h 1070613"/>
              <a:gd name="connsiteX12" fmla="*/ 346539 w 1966397"/>
              <a:gd name="connsiteY12" fmla="*/ 309296 h 1070613"/>
              <a:gd name="connsiteX13" fmla="*/ 356165 w 1966397"/>
              <a:gd name="connsiteY13" fmla="*/ 357422 h 1070613"/>
              <a:gd name="connsiteX14" fmla="*/ 500543 w 1966397"/>
              <a:gd name="connsiteY14" fmla="*/ 376673 h 1070613"/>
              <a:gd name="connsiteX15" fmla="*/ 490918 w 1966397"/>
              <a:gd name="connsiteY15" fmla="*/ 347797 h 1070613"/>
              <a:gd name="connsiteX16" fmla="*/ 519794 w 1966397"/>
              <a:gd name="connsiteY16" fmla="*/ 241919 h 1070613"/>
              <a:gd name="connsiteX17" fmla="*/ 529419 w 1966397"/>
              <a:gd name="connsiteY17" fmla="*/ 145666 h 1070613"/>
              <a:gd name="connsiteX18" fmla="*/ 616047 w 1966397"/>
              <a:gd name="connsiteY18" fmla="*/ 184167 h 1070613"/>
              <a:gd name="connsiteX19" fmla="*/ 731550 w 1966397"/>
              <a:gd name="connsiteY19" fmla="*/ 174542 h 1070613"/>
              <a:gd name="connsiteX20" fmla="*/ 779676 w 1966397"/>
              <a:gd name="connsiteY20" fmla="*/ 116791 h 1070613"/>
              <a:gd name="connsiteX21" fmla="*/ 856678 w 1966397"/>
              <a:gd name="connsiteY21" fmla="*/ 87915 h 1070613"/>
              <a:gd name="connsiteX22" fmla="*/ 847053 w 1966397"/>
              <a:gd name="connsiteY22" fmla="*/ 59039 h 1070613"/>
              <a:gd name="connsiteX23" fmla="*/ 904805 w 1966397"/>
              <a:gd name="connsiteY23" fmla="*/ 39788 h 1070613"/>
              <a:gd name="connsiteX24" fmla="*/ 991432 w 1966397"/>
              <a:gd name="connsiteY24" fmla="*/ 1287 h 1070613"/>
              <a:gd name="connsiteX25" fmla="*/ 962556 w 1966397"/>
              <a:gd name="connsiteY25" fmla="*/ 10913 h 1070613"/>
              <a:gd name="connsiteX26" fmla="*/ 933680 w 1966397"/>
              <a:gd name="connsiteY26" fmla="*/ 30163 h 1070613"/>
              <a:gd name="connsiteX27" fmla="*/ 904805 w 1966397"/>
              <a:gd name="connsiteY27" fmla="*/ 39788 h 1070613"/>
              <a:gd name="connsiteX28" fmla="*/ 875929 w 1966397"/>
              <a:gd name="connsiteY28" fmla="*/ 59039 h 1070613"/>
              <a:gd name="connsiteX29" fmla="*/ 904805 w 1966397"/>
              <a:gd name="connsiteY29" fmla="*/ 78289 h 1070613"/>
              <a:gd name="connsiteX30" fmla="*/ 933680 w 1966397"/>
              <a:gd name="connsiteY30" fmla="*/ 107165 h 1070613"/>
              <a:gd name="connsiteX31" fmla="*/ 962556 w 1966397"/>
              <a:gd name="connsiteY31" fmla="*/ 193793 h 1070613"/>
              <a:gd name="connsiteX32" fmla="*/ 991432 w 1966397"/>
              <a:gd name="connsiteY32" fmla="*/ 203418 h 1070613"/>
              <a:gd name="connsiteX33" fmla="*/ 1029933 w 1966397"/>
              <a:gd name="connsiteY33" fmla="*/ 232294 h 1070613"/>
              <a:gd name="connsiteX34" fmla="*/ 1058809 w 1966397"/>
              <a:gd name="connsiteY34" fmla="*/ 203418 h 1070613"/>
              <a:gd name="connsiteX35" fmla="*/ 1135811 w 1966397"/>
              <a:gd name="connsiteY35" fmla="*/ 241919 h 1070613"/>
              <a:gd name="connsiteX36" fmla="*/ 1164687 w 1966397"/>
              <a:gd name="connsiteY36" fmla="*/ 251544 h 1070613"/>
              <a:gd name="connsiteX37" fmla="*/ 1203188 w 1966397"/>
              <a:gd name="connsiteY37" fmla="*/ 270795 h 1070613"/>
              <a:gd name="connsiteX38" fmla="*/ 1212813 w 1966397"/>
              <a:gd name="connsiteY38" fmla="*/ 309296 h 1070613"/>
              <a:gd name="connsiteX39" fmla="*/ 1222438 w 1966397"/>
              <a:gd name="connsiteY39" fmla="*/ 367047 h 1070613"/>
              <a:gd name="connsiteX40" fmla="*/ 1251314 w 1966397"/>
              <a:gd name="connsiteY40" fmla="*/ 347797 h 1070613"/>
              <a:gd name="connsiteX41" fmla="*/ 1289815 w 1966397"/>
              <a:gd name="connsiteY41" fmla="*/ 309296 h 1070613"/>
              <a:gd name="connsiteX42" fmla="*/ 1309066 w 1966397"/>
              <a:gd name="connsiteY42" fmla="*/ 338172 h 1070613"/>
              <a:gd name="connsiteX43" fmla="*/ 1337941 w 1966397"/>
              <a:gd name="connsiteY43" fmla="*/ 328546 h 1070613"/>
              <a:gd name="connsiteX44" fmla="*/ 1386068 w 1966397"/>
              <a:gd name="connsiteY44" fmla="*/ 309296 h 1070613"/>
              <a:gd name="connsiteX45" fmla="*/ 1482320 w 1966397"/>
              <a:gd name="connsiteY45" fmla="*/ 318921 h 1070613"/>
              <a:gd name="connsiteX46" fmla="*/ 1530447 w 1966397"/>
              <a:gd name="connsiteY46" fmla="*/ 328546 h 1070613"/>
              <a:gd name="connsiteX47" fmla="*/ 1491946 w 1966397"/>
              <a:gd name="connsiteY47" fmla="*/ 338172 h 1070613"/>
              <a:gd name="connsiteX48" fmla="*/ 1463070 w 1966397"/>
              <a:gd name="connsiteY48" fmla="*/ 347797 h 1070613"/>
              <a:gd name="connsiteX49" fmla="*/ 1540072 w 1966397"/>
              <a:gd name="connsiteY49" fmla="*/ 386298 h 1070613"/>
              <a:gd name="connsiteX50" fmla="*/ 1559322 w 1966397"/>
              <a:gd name="connsiteY50" fmla="*/ 415174 h 1070613"/>
              <a:gd name="connsiteX51" fmla="*/ 1588198 w 1966397"/>
              <a:gd name="connsiteY51" fmla="*/ 395923 h 1070613"/>
              <a:gd name="connsiteX52" fmla="*/ 1694076 w 1966397"/>
              <a:gd name="connsiteY52" fmla="*/ 357422 h 1070613"/>
              <a:gd name="connsiteX53" fmla="*/ 1722952 w 1966397"/>
              <a:gd name="connsiteY53" fmla="*/ 347797 h 1070613"/>
              <a:gd name="connsiteX54" fmla="*/ 1790329 w 1966397"/>
              <a:gd name="connsiteY54" fmla="*/ 338172 h 1070613"/>
              <a:gd name="connsiteX55" fmla="*/ 1819205 w 1966397"/>
              <a:gd name="connsiteY55" fmla="*/ 309296 h 1070613"/>
              <a:gd name="connsiteX56" fmla="*/ 1857706 w 1966397"/>
              <a:gd name="connsiteY56" fmla="*/ 299671 h 1070613"/>
              <a:gd name="connsiteX57" fmla="*/ 1867331 w 1966397"/>
              <a:gd name="connsiteY57" fmla="*/ 367047 h 1070613"/>
              <a:gd name="connsiteX58" fmla="*/ 1886581 w 1966397"/>
              <a:gd name="connsiteY58" fmla="*/ 434424 h 1070613"/>
              <a:gd name="connsiteX59" fmla="*/ 1838455 w 1966397"/>
              <a:gd name="connsiteY59" fmla="*/ 501801 h 1070613"/>
              <a:gd name="connsiteX60" fmla="*/ 1925082 w 1966397"/>
              <a:gd name="connsiteY60" fmla="*/ 549927 h 1070613"/>
              <a:gd name="connsiteX61" fmla="*/ 1953958 w 1966397"/>
              <a:gd name="connsiteY61" fmla="*/ 578803 h 1070613"/>
              <a:gd name="connsiteX62" fmla="*/ 1915457 w 1966397"/>
              <a:gd name="connsiteY62" fmla="*/ 636555 h 1070613"/>
              <a:gd name="connsiteX63" fmla="*/ 1867331 w 1966397"/>
              <a:gd name="connsiteY63" fmla="*/ 665431 h 1070613"/>
              <a:gd name="connsiteX64" fmla="*/ 1886581 w 1966397"/>
              <a:gd name="connsiteY64" fmla="*/ 742433 h 1070613"/>
              <a:gd name="connsiteX65" fmla="*/ 1896207 w 1966397"/>
              <a:gd name="connsiteY65" fmla="*/ 771308 h 1070613"/>
              <a:gd name="connsiteX66" fmla="*/ 1944333 w 1966397"/>
              <a:gd name="connsiteY66" fmla="*/ 829060 h 1070613"/>
              <a:gd name="connsiteX67" fmla="*/ 1934708 w 1966397"/>
              <a:gd name="connsiteY67" fmla="*/ 954188 h 1070613"/>
              <a:gd name="connsiteX68" fmla="*/ 1915457 w 1966397"/>
              <a:gd name="connsiteY68" fmla="*/ 983064 h 1070613"/>
              <a:gd name="connsiteX69" fmla="*/ 1953958 w 1966397"/>
              <a:gd name="connsiteY69" fmla="*/ 1040816 h 1070613"/>
              <a:gd name="connsiteX70" fmla="*/ 1963583 w 1966397"/>
              <a:gd name="connsiteY70" fmla="*/ 1069692 h 1070613"/>
              <a:gd name="connsiteX71" fmla="*/ 1934708 w 1966397"/>
              <a:gd name="connsiteY71" fmla="*/ 1050441 h 1070613"/>
              <a:gd name="connsiteX72" fmla="*/ 1915457 w 1966397"/>
              <a:gd name="connsiteY72" fmla="*/ 1021565 h 1070613"/>
              <a:gd name="connsiteX73" fmla="*/ 1867331 w 1966397"/>
              <a:gd name="connsiteY73" fmla="*/ 1011940 h 1070613"/>
              <a:gd name="connsiteX74" fmla="*/ 1838455 w 1966397"/>
              <a:gd name="connsiteY74" fmla="*/ 1002315 h 1070613"/>
              <a:gd name="connsiteX75" fmla="*/ 1780703 w 1966397"/>
              <a:gd name="connsiteY75" fmla="*/ 944563 h 1070613"/>
              <a:gd name="connsiteX76" fmla="*/ 1751828 w 1966397"/>
              <a:gd name="connsiteY76" fmla="*/ 915687 h 1070613"/>
              <a:gd name="connsiteX77" fmla="*/ 1703701 w 1966397"/>
              <a:gd name="connsiteY77" fmla="*/ 857936 h 1070613"/>
              <a:gd name="connsiteX78" fmla="*/ 1674826 w 1966397"/>
              <a:gd name="connsiteY78" fmla="*/ 838685 h 1070613"/>
              <a:gd name="connsiteX79" fmla="*/ 1617074 w 1966397"/>
              <a:gd name="connsiteY79" fmla="*/ 790559 h 1070613"/>
              <a:gd name="connsiteX80" fmla="*/ 1578573 w 1966397"/>
              <a:gd name="connsiteY80" fmla="*/ 732807 h 1070613"/>
              <a:gd name="connsiteX81" fmla="*/ 1511196 w 1966397"/>
              <a:gd name="connsiteY81" fmla="*/ 655805 h 1070613"/>
              <a:gd name="connsiteX82" fmla="*/ 1482320 w 1966397"/>
              <a:gd name="connsiteY82" fmla="*/ 646180 h 1070613"/>
              <a:gd name="connsiteX83" fmla="*/ 1424569 w 1966397"/>
              <a:gd name="connsiteY83" fmla="*/ 607679 h 1070613"/>
              <a:gd name="connsiteX84" fmla="*/ 1395693 w 1966397"/>
              <a:gd name="connsiteY84" fmla="*/ 588428 h 1070613"/>
              <a:gd name="connsiteX85" fmla="*/ 1318691 w 1966397"/>
              <a:gd name="connsiteY85" fmla="*/ 569178 h 1070613"/>
              <a:gd name="connsiteX86" fmla="*/ 1241689 w 1966397"/>
              <a:gd name="connsiteY86" fmla="*/ 540302 h 1070613"/>
              <a:gd name="connsiteX87" fmla="*/ 1203188 w 1966397"/>
              <a:gd name="connsiteY87" fmla="*/ 530677 h 1070613"/>
              <a:gd name="connsiteX88" fmla="*/ 1135811 w 1966397"/>
              <a:gd name="connsiteY88" fmla="*/ 492176 h 1070613"/>
              <a:gd name="connsiteX89" fmla="*/ 1029933 w 1966397"/>
              <a:gd name="connsiteY89" fmla="*/ 482551 h 1070613"/>
              <a:gd name="connsiteX90" fmla="*/ 952931 w 1966397"/>
              <a:gd name="connsiteY90" fmla="*/ 463300 h 1070613"/>
              <a:gd name="connsiteX91" fmla="*/ 798927 w 1966397"/>
              <a:gd name="connsiteY91" fmla="*/ 444049 h 1070613"/>
              <a:gd name="connsiteX92" fmla="*/ 664173 w 1966397"/>
              <a:gd name="connsiteY92" fmla="*/ 453674 h 1070613"/>
              <a:gd name="connsiteX93" fmla="*/ 433167 w 1966397"/>
              <a:gd name="connsiteY93" fmla="*/ 444049 h 1070613"/>
              <a:gd name="connsiteX94" fmla="*/ 404291 w 1966397"/>
              <a:gd name="connsiteY94" fmla="*/ 472925 h 1070613"/>
              <a:gd name="connsiteX95" fmla="*/ 365790 w 1966397"/>
              <a:gd name="connsiteY95" fmla="*/ 501801 h 1070613"/>
              <a:gd name="connsiteX96" fmla="*/ 288788 w 1966397"/>
              <a:gd name="connsiteY96" fmla="*/ 588428 h 1070613"/>
              <a:gd name="connsiteX97" fmla="*/ 259912 w 1966397"/>
              <a:gd name="connsiteY97" fmla="*/ 598054 h 1070613"/>
              <a:gd name="connsiteX98" fmla="*/ 202160 w 1966397"/>
              <a:gd name="connsiteY98" fmla="*/ 636555 h 1070613"/>
              <a:gd name="connsiteX99" fmla="*/ 192535 w 1966397"/>
              <a:gd name="connsiteY99" fmla="*/ 665431 h 1070613"/>
              <a:gd name="connsiteX100" fmla="*/ 154034 w 1966397"/>
              <a:gd name="connsiteY100" fmla="*/ 675056 h 1070613"/>
              <a:gd name="connsiteX101" fmla="*/ 125158 w 1966397"/>
              <a:gd name="connsiteY101" fmla="*/ 684681 h 1070613"/>
              <a:gd name="connsiteX102" fmla="*/ 96282 w 1966397"/>
              <a:gd name="connsiteY102" fmla="*/ 703932 h 1070613"/>
              <a:gd name="connsiteX103" fmla="*/ 67407 w 1966397"/>
              <a:gd name="connsiteY103" fmla="*/ 713557 h 1070613"/>
              <a:gd name="connsiteX104" fmla="*/ 30 w 1966397"/>
              <a:gd name="connsiteY104" fmla="*/ 800184 h 1070613"/>
              <a:gd name="connsiteX0" fmla="*/ 30 w 1966397"/>
              <a:gd name="connsiteY0" fmla="*/ 789271 h 1059700"/>
              <a:gd name="connsiteX1" fmla="*/ 77032 w 1966397"/>
              <a:gd name="connsiteY1" fmla="*/ 673768 h 1059700"/>
              <a:gd name="connsiteX2" fmla="*/ 67407 w 1966397"/>
              <a:gd name="connsiteY2" fmla="*/ 644892 h 1059700"/>
              <a:gd name="connsiteX3" fmla="*/ 86657 w 1966397"/>
              <a:gd name="connsiteY3" fmla="*/ 577515 h 1059700"/>
              <a:gd name="connsiteX4" fmla="*/ 105908 w 1966397"/>
              <a:gd name="connsiteY4" fmla="*/ 539014 h 1059700"/>
              <a:gd name="connsiteX5" fmla="*/ 134783 w 1966397"/>
              <a:gd name="connsiteY5" fmla="*/ 529389 h 1059700"/>
              <a:gd name="connsiteX6" fmla="*/ 163659 w 1966397"/>
              <a:gd name="connsiteY6" fmla="*/ 510139 h 1059700"/>
              <a:gd name="connsiteX7" fmla="*/ 173285 w 1966397"/>
              <a:gd name="connsiteY7" fmla="*/ 471638 h 1059700"/>
              <a:gd name="connsiteX8" fmla="*/ 202160 w 1966397"/>
              <a:gd name="connsiteY8" fmla="*/ 452387 h 1059700"/>
              <a:gd name="connsiteX9" fmla="*/ 240661 w 1966397"/>
              <a:gd name="connsiteY9" fmla="*/ 356134 h 1059700"/>
              <a:gd name="connsiteX10" fmla="*/ 250287 w 1966397"/>
              <a:gd name="connsiteY10" fmla="*/ 250256 h 1059700"/>
              <a:gd name="connsiteX11" fmla="*/ 288788 w 1966397"/>
              <a:gd name="connsiteY11" fmla="*/ 259882 h 1059700"/>
              <a:gd name="connsiteX12" fmla="*/ 346539 w 1966397"/>
              <a:gd name="connsiteY12" fmla="*/ 298383 h 1059700"/>
              <a:gd name="connsiteX13" fmla="*/ 356165 w 1966397"/>
              <a:gd name="connsiteY13" fmla="*/ 346509 h 1059700"/>
              <a:gd name="connsiteX14" fmla="*/ 500543 w 1966397"/>
              <a:gd name="connsiteY14" fmla="*/ 365760 h 1059700"/>
              <a:gd name="connsiteX15" fmla="*/ 490918 w 1966397"/>
              <a:gd name="connsiteY15" fmla="*/ 336884 h 1059700"/>
              <a:gd name="connsiteX16" fmla="*/ 519794 w 1966397"/>
              <a:gd name="connsiteY16" fmla="*/ 231006 h 1059700"/>
              <a:gd name="connsiteX17" fmla="*/ 529419 w 1966397"/>
              <a:gd name="connsiteY17" fmla="*/ 134753 h 1059700"/>
              <a:gd name="connsiteX18" fmla="*/ 616047 w 1966397"/>
              <a:gd name="connsiteY18" fmla="*/ 173254 h 1059700"/>
              <a:gd name="connsiteX19" fmla="*/ 731550 w 1966397"/>
              <a:gd name="connsiteY19" fmla="*/ 163629 h 1059700"/>
              <a:gd name="connsiteX20" fmla="*/ 779676 w 1966397"/>
              <a:gd name="connsiteY20" fmla="*/ 105878 h 1059700"/>
              <a:gd name="connsiteX21" fmla="*/ 856678 w 1966397"/>
              <a:gd name="connsiteY21" fmla="*/ 77002 h 1059700"/>
              <a:gd name="connsiteX22" fmla="*/ 847053 w 1966397"/>
              <a:gd name="connsiteY22" fmla="*/ 48126 h 1059700"/>
              <a:gd name="connsiteX23" fmla="*/ 904805 w 1966397"/>
              <a:gd name="connsiteY23" fmla="*/ 28875 h 1059700"/>
              <a:gd name="connsiteX24" fmla="*/ 904805 w 1966397"/>
              <a:gd name="connsiteY24" fmla="*/ 19250 h 1059700"/>
              <a:gd name="connsiteX25" fmla="*/ 962556 w 1966397"/>
              <a:gd name="connsiteY25" fmla="*/ 0 h 1059700"/>
              <a:gd name="connsiteX26" fmla="*/ 933680 w 1966397"/>
              <a:gd name="connsiteY26" fmla="*/ 19250 h 1059700"/>
              <a:gd name="connsiteX27" fmla="*/ 904805 w 1966397"/>
              <a:gd name="connsiteY27" fmla="*/ 28875 h 1059700"/>
              <a:gd name="connsiteX28" fmla="*/ 875929 w 1966397"/>
              <a:gd name="connsiteY28" fmla="*/ 48126 h 1059700"/>
              <a:gd name="connsiteX29" fmla="*/ 904805 w 1966397"/>
              <a:gd name="connsiteY29" fmla="*/ 67376 h 1059700"/>
              <a:gd name="connsiteX30" fmla="*/ 933680 w 1966397"/>
              <a:gd name="connsiteY30" fmla="*/ 96252 h 1059700"/>
              <a:gd name="connsiteX31" fmla="*/ 962556 w 1966397"/>
              <a:gd name="connsiteY31" fmla="*/ 182880 h 1059700"/>
              <a:gd name="connsiteX32" fmla="*/ 991432 w 1966397"/>
              <a:gd name="connsiteY32" fmla="*/ 192505 h 1059700"/>
              <a:gd name="connsiteX33" fmla="*/ 1029933 w 1966397"/>
              <a:gd name="connsiteY33" fmla="*/ 221381 h 1059700"/>
              <a:gd name="connsiteX34" fmla="*/ 1058809 w 1966397"/>
              <a:gd name="connsiteY34" fmla="*/ 192505 h 1059700"/>
              <a:gd name="connsiteX35" fmla="*/ 1135811 w 1966397"/>
              <a:gd name="connsiteY35" fmla="*/ 231006 h 1059700"/>
              <a:gd name="connsiteX36" fmla="*/ 1164687 w 1966397"/>
              <a:gd name="connsiteY36" fmla="*/ 240631 h 1059700"/>
              <a:gd name="connsiteX37" fmla="*/ 1203188 w 1966397"/>
              <a:gd name="connsiteY37" fmla="*/ 259882 h 1059700"/>
              <a:gd name="connsiteX38" fmla="*/ 1212813 w 1966397"/>
              <a:gd name="connsiteY38" fmla="*/ 298383 h 1059700"/>
              <a:gd name="connsiteX39" fmla="*/ 1222438 w 1966397"/>
              <a:gd name="connsiteY39" fmla="*/ 356134 h 1059700"/>
              <a:gd name="connsiteX40" fmla="*/ 1251314 w 1966397"/>
              <a:gd name="connsiteY40" fmla="*/ 336884 h 1059700"/>
              <a:gd name="connsiteX41" fmla="*/ 1289815 w 1966397"/>
              <a:gd name="connsiteY41" fmla="*/ 298383 h 1059700"/>
              <a:gd name="connsiteX42" fmla="*/ 1309066 w 1966397"/>
              <a:gd name="connsiteY42" fmla="*/ 327259 h 1059700"/>
              <a:gd name="connsiteX43" fmla="*/ 1337941 w 1966397"/>
              <a:gd name="connsiteY43" fmla="*/ 317633 h 1059700"/>
              <a:gd name="connsiteX44" fmla="*/ 1386068 w 1966397"/>
              <a:gd name="connsiteY44" fmla="*/ 298383 h 1059700"/>
              <a:gd name="connsiteX45" fmla="*/ 1482320 w 1966397"/>
              <a:gd name="connsiteY45" fmla="*/ 308008 h 1059700"/>
              <a:gd name="connsiteX46" fmla="*/ 1530447 w 1966397"/>
              <a:gd name="connsiteY46" fmla="*/ 317633 h 1059700"/>
              <a:gd name="connsiteX47" fmla="*/ 1491946 w 1966397"/>
              <a:gd name="connsiteY47" fmla="*/ 327259 h 1059700"/>
              <a:gd name="connsiteX48" fmla="*/ 1463070 w 1966397"/>
              <a:gd name="connsiteY48" fmla="*/ 336884 h 1059700"/>
              <a:gd name="connsiteX49" fmla="*/ 1540072 w 1966397"/>
              <a:gd name="connsiteY49" fmla="*/ 375385 h 1059700"/>
              <a:gd name="connsiteX50" fmla="*/ 1559322 w 1966397"/>
              <a:gd name="connsiteY50" fmla="*/ 404261 h 1059700"/>
              <a:gd name="connsiteX51" fmla="*/ 1588198 w 1966397"/>
              <a:gd name="connsiteY51" fmla="*/ 385010 h 1059700"/>
              <a:gd name="connsiteX52" fmla="*/ 1694076 w 1966397"/>
              <a:gd name="connsiteY52" fmla="*/ 346509 h 1059700"/>
              <a:gd name="connsiteX53" fmla="*/ 1722952 w 1966397"/>
              <a:gd name="connsiteY53" fmla="*/ 336884 h 1059700"/>
              <a:gd name="connsiteX54" fmla="*/ 1790329 w 1966397"/>
              <a:gd name="connsiteY54" fmla="*/ 327259 h 1059700"/>
              <a:gd name="connsiteX55" fmla="*/ 1819205 w 1966397"/>
              <a:gd name="connsiteY55" fmla="*/ 298383 h 1059700"/>
              <a:gd name="connsiteX56" fmla="*/ 1857706 w 1966397"/>
              <a:gd name="connsiteY56" fmla="*/ 288758 h 1059700"/>
              <a:gd name="connsiteX57" fmla="*/ 1867331 w 1966397"/>
              <a:gd name="connsiteY57" fmla="*/ 356134 h 1059700"/>
              <a:gd name="connsiteX58" fmla="*/ 1886581 w 1966397"/>
              <a:gd name="connsiteY58" fmla="*/ 423511 h 1059700"/>
              <a:gd name="connsiteX59" fmla="*/ 1838455 w 1966397"/>
              <a:gd name="connsiteY59" fmla="*/ 490888 h 1059700"/>
              <a:gd name="connsiteX60" fmla="*/ 1925082 w 1966397"/>
              <a:gd name="connsiteY60" fmla="*/ 539014 h 1059700"/>
              <a:gd name="connsiteX61" fmla="*/ 1953958 w 1966397"/>
              <a:gd name="connsiteY61" fmla="*/ 567890 h 1059700"/>
              <a:gd name="connsiteX62" fmla="*/ 1915457 w 1966397"/>
              <a:gd name="connsiteY62" fmla="*/ 625642 h 1059700"/>
              <a:gd name="connsiteX63" fmla="*/ 1867331 w 1966397"/>
              <a:gd name="connsiteY63" fmla="*/ 654518 h 1059700"/>
              <a:gd name="connsiteX64" fmla="*/ 1886581 w 1966397"/>
              <a:gd name="connsiteY64" fmla="*/ 731520 h 1059700"/>
              <a:gd name="connsiteX65" fmla="*/ 1896207 w 1966397"/>
              <a:gd name="connsiteY65" fmla="*/ 760395 h 1059700"/>
              <a:gd name="connsiteX66" fmla="*/ 1944333 w 1966397"/>
              <a:gd name="connsiteY66" fmla="*/ 818147 h 1059700"/>
              <a:gd name="connsiteX67" fmla="*/ 1934708 w 1966397"/>
              <a:gd name="connsiteY67" fmla="*/ 943275 h 1059700"/>
              <a:gd name="connsiteX68" fmla="*/ 1915457 w 1966397"/>
              <a:gd name="connsiteY68" fmla="*/ 972151 h 1059700"/>
              <a:gd name="connsiteX69" fmla="*/ 1953958 w 1966397"/>
              <a:gd name="connsiteY69" fmla="*/ 1029903 h 1059700"/>
              <a:gd name="connsiteX70" fmla="*/ 1963583 w 1966397"/>
              <a:gd name="connsiteY70" fmla="*/ 1058779 h 1059700"/>
              <a:gd name="connsiteX71" fmla="*/ 1934708 w 1966397"/>
              <a:gd name="connsiteY71" fmla="*/ 1039528 h 1059700"/>
              <a:gd name="connsiteX72" fmla="*/ 1915457 w 1966397"/>
              <a:gd name="connsiteY72" fmla="*/ 1010652 h 1059700"/>
              <a:gd name="connsiteX73" fmla="*/ 1867331 w 1966397"/>
              <a:gd name="connsiteY73" fmla="*/ 1001027 h 1059700"/>
              <a:gd name="connsiteX74" fmla="*/ 1838455 w 1966397"/>
              <a:gd name="connsiteY74" fmla="*/ 991402 h 1059700"/>
              <a:gd name="connsiteX75" fmla="*/ 1780703 w 1966397"/>
              <a:gd name="connsiteY75" fmla="*/ 933650 h 1059700"/>
              <a:gd name="connsiteX76" fmla="*/ 1751828 w 1966397"/>
              <a:gd name="connsiteY76" fmla="*/ 904774 h 1059700"/>
              <a:gd name="connsiteX77" fmla="*/ 1703701 w 1966397"/>
              <a:gd name="connsiteY77" fmla="*/ 847023 h 1059700"/>
              <a:gd name="connsiteX78" fmla="*/ 1674826 w 1966397"/>
              <a:gd name="connsiteY78" fmla="*/ 827772 h 1059700"/>
              <a:gd name="connsiteX79" fmla="*/ 1617074 w 1966397"/>
              <a:gd name="connsiteY79" fmla="*/ 779646 h 1059700"/>
              <a:gd name="connsiteX80" fmla="*/ 1578573 w 1966397"/>
              <a:gd name="connsiteY80" fmla="*/ 721894 h 1059700"/>
              <a:gd name="connsiteX81" fmla="*/ 1511196 w 1966397"/>
              <a:gd name="connsiteY81" fmla="*/ 644892 h 1059700"/>
              <a:gd name="connsiteX82" fmla="*/ 1482320 w 1966397"/>
              <a:gd name="connsiteY82" fmla="*/ 635267 h 1059700"/>
              <a:gd name="connsiteX83" fmla="*/ 1424569 w 1966397"/>
              <a:gd name="connsiteY83" fmla="*/ 596766 h 1059700"/>
              <a:gd name="connsiteX84" fmla="*/ 1395693 w 1966397"/>
              <a:gd name="connsiteY84" fmla="*/ 577515 h 1059700"/>
              <a:gd name="connsiteX85" fmla="*/ 1318691 w 1966397"/>
              <a:gd name="connsiteY85" fmla="*/ 558265 h 1059700"/>
              <a:gd name="connsiteX86" fmla="*/ 1241689 w 1966397"/>
              <a:gd name="connsiteY86" fmla="*/ 529389 h 1059700"/>
              <a:gd name="connsiteX87" fmla="*/ 1203188 w 1966397"/>
              <a:gd name="connsiteY87" fmla="*/ 519764 h 1059700"/>
              <a:gd name="connsiteX88" fmla="*/ 1135811 w 1966397"/>
              <a:gd name="connsiteY88" fmla="*/ 481263 h 1059700"/>
              <a:gd name="connsiteX89" fmla="*/ 1029933 w 1966397"/>
              <a:gd name="connsiteY89" fmla="*/ 471638 h 1059700"/>
              <a:gd name="connsiteX90" fmla="*/ 952931 w 1966397"/>
              <a:gd name="connsiteY90" fmla="*/ 452387 h 1059700"/>
              <a:gd name="connsiteX91" fmla="*/ 798927 w 1966397"/>
              <a:gd name="connsiteY91" fmla="*/ 433136 h 1059700"/>
              <a:gd name="connsiteX92" fmla="*/ 664173 w 1966397"/>
              <a:gd name="connsiteY92" fmla="*/ 442761 h 1059700"/>
              <a:gd name="connsiteX93" fmla="*/ 433167 w 1966397"/>
              <a:gd name="connsiteY93" fmla="*/ 433136 h 1059700"/>
              <a:gd name="connsiteX94" fmla="*/ 404291 w 1966397"/>
              <a:gd name="connsiteY94" fmla="*/ 462012 h 1059700"/>
              <a:gd name="connsiteX95" fmla="*/ 365790 w 1966397"/>
              <a:gd name="connsiteY95" fmla="*/ 490888 h 1059700"/>
              <a:gd name="connsiteX96" fmla="*/ 288788 w 1966397"/>
              <a:gd name="connsiteY96" fmla="*/ 577515 h 1059700"/>
              <a:gd name="connsiteX97" fmla="*/ 259912 w 1966397"/>
              <a:gd name="connsiteY97" fmla="*/ 587141 h 1059700"/>
              <a:gd name="connsiteX98" fmla="*/ 202160 w 1966397"/>
              <a:gd name="connsiteY98" fmla="*/ 625642 h 1059700"/>
              <a:gd name="connsiteX99" fmla="*/ 192535 w 1966397"/>
              <a:gd name="connsiteY99" fmla="*/ 654518 h 1059700"/>
              <a:gd name="connsiteX100" fmla="*/ 154034 w 1966397"/>
              <a:gd name="connsiteY100" fmla="*/ 664143 h 1059700"/>
              <a:gd name="connsiteX101" fmla="*/ 125158 w 1966397"/>
              <a:gd name="connsiteY101" fmla="*/ 673768 h 1059700"/>
              <a:gd name="connsiteX102" fmla="*/ 96282 w 1966397"/>
              <a:gd name="connsiteY102" fmla="*/ 693019 h 1059700"/>
              <a:gd name="connsiteX103" fmla="*/ 67407 w 1966397"/>
              <a:gd name="connsiteY103" fmla="*/ 702644 h 1059700"/>
              <a:gd name="connsiteX104" fmla="*/ 30 w 1966397"/>
              <a:gd name="connsiteY104" fmla="*/ 789271 h 1059700"/>
              <a:gd name="connsiteX0" fmla="*/ 30 w 1966397"/>
              <a:gd name="connsiteY0" fmla="*/ 790486 h 1060915"/>
              <a:gd name="connsiteX1" fmla="*/ 77032 w 1966397"/>
              <a:gd name="connsiteY1" fmla="*/ 674983 h 1060915"/>
              <a:gd name="connsiteX2" fmla="*/ 67407 w 1966397"/>
              <a:gd name="connsiteY2" fmla="*/ 646107 h 1060915"/>
              <a:gd name="connsiteX3" fmla="*/ 86657 w 1966397"/>
              <a:gd name="connsiteY3" fmla="*/ 578730 h 1060915"/>
              <a:gd name="connsiteX4" fmla="*/ 105908 w 1966397"/>
              <a:gd name="connsiteY4" fmla="*/ 540229 h 1060915"/>
              <a:gd name="connsiteX5" fmla="*/ 134783 w 1966397"/>
              <a:gd name="connsiteY5" fmla="*/ 530604 h 1060915"/>
              <a:gd name="connsiteX6" fmla="*/ 163659 w 1966397"/>
              <a:gd name="connsiteY6" fmla="*/ 511354 h 1060915"/>
              <a:gd name="connsiteX7" fmla="*/ 173285 w 1966397"/>
              <a:gd name="connsiteY7" fmla="*/ 472853 h 1060915"/>
              <a:gd name="connsiteX8" fmla="*/ 202160 w 1966397"/>
              <a:gd name="connsiteY8" fmla="*/ 453602 h 1060915"/>
              <a:gd name="connsiteX9" fmla="*/ 240661 w 1966397"/>
              <a:gd name="connsiteY9" fmla="*/ 357349 h 1060915"/>
              <a:gd name="connsiteX10" fmla="*/ 250287 w 1966397"/>
              <a:gd name="connsiteY10" fmla="*/ 251471 h 1060915"/>
              <a:gd name="connsiteX11" fmla="*/ 288788 w 1966397"/>
              <a:gd name="connsiteY11" fmla="*/ 261097 h 1060915"/>
              <a:gd name="connsiteX12" fmla="*/ 346539 w 1966397"/>
              <a:gd name="connsiteY12" fmla="*/ 299598 h 1060915"/>
              <a:gd name="connsiteX13" fmla="*/ 356165 w 1966397"/>
              <a:gd name="connsiteY13" fmla="*/ 347724 h 1060915"/>
              <a:gd name="connsiteX14" fmla="*/ 500543 w 1966397"/>
              <a:gd name="connsiteY14" fmla="*/ 366975 h 1060915"/>
              <a:gd name="connsiteX15" fmla="*/ 490918 w 1966397"/>
              <a:gd name="connsiteY15" fmla="*/ 338099 h 1060915"/>
              <a:gd name="connsiteX16" fmla="*/ 519794 w 1966397"/>
              <a:gd name="connsiteY16" fmla="*/ 232221 h 1060915"/>
              <a:gd name="connsiteX17" fmla="*/ 529419 w 1966397"/>
              <a:gd name="connsiteY17" fmla="*/ 135968 h 1060915"/>
              <a:gd name="connsiteX18" fmla="*/ 616047 w 1966397"/>
              <a:gd name="connsiteY18" fmla="*/ 174469 h 1060915"/>
              <a:gd name="connsiteX19" fmla="*/ 731550 w 1966397"/>
              <a:gd name="connsiteY19" fmla="*/ 164844 h 1060915"/>
              <a:gd name="connsiteX20" fmla="*/ 779676 w 1966397"/>
              <a:gd name="connsiteY20" fmla="*/ 107093 h 1060915"/>
              <a:gd name="connsiteX21" fmla="*/ 856678 w 1966397"/>
              <a:gd name="connsiteY21" fmla="*/ 78217 h 1060915"/>
              <a:gd name="connsiteX22" fmla="*/ 847053 w 1966397"/>
              <a:gd name="connsiteY22" fmla="*/ 49341 h 1060915"/>
              <a:gd name="connsiteX23" fmla="*/ 904805 w 1966397"/>
              <a:gd name="connsiteY23" fmla="*/ 30090 h 1060915"/>
              <a:gd name="connsiteX24" fmla="*/ 904805 w 1966397"/>
              <a:gd name="connsiteY24" fmla="*/ 20465 h 1060915"/>
              <a:gd name="connsiteX25" fmla="*/ 962556 w 1966397"/>
              <a:gd name="connsiteY25" fmla="*/ 1215 h 1060915"/>
              <a:gd name="connsiteX26" fmla="*/ 885554 w 1966397"/>
              <a:gd name="connsiteY26" fmla="*/ 58966 h 1060915"/>
              <a:gd name="connsiteX27" fmla="*/ 904805 w 1966397"/>
              <a:gd name="connsiteY27" fmla="*/ 30090 h 1060915"/>
              <a:gd name="connsiteX28" fmla="*/ 875929 w 1966397"/>
              <a:gd name="connsiteY28" fmla="*/ 49341 h 1060915"/>
              <a:gd name="connsiteX29" fmla="*/ 904805 w 1966397"/>
              <a:gd name="connsiteY29" fmla="*/ 68591 h 1060915"/>
              <a:gd name="connsiteX30" fmla="*/ 933680 w 1966397"/>
              <a:gd name="connsiteY30" fmla="*/ 97467 h 1060915"/>
              <a:gd name="connsiteX31" fmla="*/ 962556 w 1966397"/>
              <a:gd name="connsiteY31" fmla="*/ 184095 h 1060915"/>
              <a:gd name="connsiteX32" fmla="*/ 991432 w 1966397"/>
              <a:gd name="connsiteY32" fmla="*/ 193720 h 1060915"/>
              <a:gd name="connsiteX33" fmla="*/ 1029933 w 1966397"/>
              <a:gd name="connsiteY33" fmla="*/ 222596 h 1060915"/>
              <a:gd name="connsiteX34" fmla="*/ 1058809 w 1966397"/>
              <a:gd name="connsiteY34" fmla="*/ 193720 h 1060915"/>
              <a:gd name="connsiteX35" fmla="*/ 1135811 w 1966397"/>
              <a:gd name="connsiteY35" fmla="*/ 232221 h 1060915"/>
              <a:gd name="connsiteX36" fmla="*/ 1164687 w 1966397"/>
              <a:gd name="connsiteY36" fmla="*/ 241846 h 1060915"/>
              <a:gd name="connsiteX37" fmla="*/ 1203188 w 1966397"/>
              <a:gd name="connsiteY37" fmla="*/ 261097 h 1060915"/>
              <a:gd name="connsiteX38" fmla="*/ 1212813 w 1966397"/>
              <a:gd name="connsiteY38" fmla="*/ 299598 h 1060915"/>
              <a:gd name="connsiteX39" fmla="*/ 1222438 w 1966397"/>
              <a:gd name="connsiteY39" fmla="*/ 357349 h 1060915"/>
              <a:gd name="connsiteX40" fmla="*/ 1251314 w 1966397"/>
              <a:gd name="connsiteY40" fmla="*/ 338099 h 1060915"/>
              <a:gd name="connsiteX41" fmla="*/ 1289815 w 1966397"/>
              <a:gd name="connsiteY41" fmla="*/ 299598 h 1060915"/>
              <a:gd name="connsiteX42" fmla="*/ 1309066 w 1966397"/>
              <a:gd name="connsiteY42" fmla="*/ 328474 h 1060915"/>
              <a:gd name="connsiteX43" fmla="*/ 1337941 w 1966397"/>
              <a:gd name="connsiteY43" fmla="*/ 318848 h 1060915"/>
              <a:gd name="connsiteX44" fmla="*/ 1386068 w 1966397"/>
              <a:gd name="connsiteY44" fmla="*/ 299598 h 1060915"/>
              <a:gd name="connsiteX45" fmla="*/ 1482320 w 1966397"/>
              <a:gd name="connsiteY45" fmla="*/ 309223 h 1060915"/>
              <a:gd name="connsiteX46" fmla="*/ 1530447 w 1966397"/>
              <a:gd name="connsiteY46" fmla="*/ 318848 h 1060915"/>
              <a:gd name="connsiteX47" fmla="*/ 1491946 w 1966397"/>
              <a:gd name="connsiteY47" fmla="*/ 328474 h 1060915"/>
              <a:gd name="connsiteX48" fmla="*/ 1463070 w 1966397"/>
              <a:gd name="connsiteY48" fmla="*/ 338099 h 1060915"/>
              <a:gd name="connsiteX49" fmla="*/ 1540072 w 1966397"/>
              <a:gd name="connsiteY49" fmla="*/ 376600 h 1060915"/>
              <a:gd name="connsiteX50" fmla="*/ 1559322 w 1966397"/>
              <a:gd name="connsiteY50" fmla="*/ 405476 h 1060915"/>
              <a:gd name="connsiteX51" fmla="*/ 1588198 w 1966397"/>
              <a:gd name="connsiteY51" fmla="*/ 386225 h 1060915"/>
              <a:gd name="connsiteX52" fmla="*/ 1694076 w 1966397"/>
              <a:gd name="connsiteY52" fmla="*/ 347724 h 1060915"/>
              <a:gd name="connsiteX53" fmla="*/ 1722952 w 1966397"/>
              <a:gd name="connsiteY53" fmla="*/ 338099 h 1060915"/>
              <a:gd name="connsiteX54" fmla="*/ 1790329 w 1966397"/>
              <a:gd name="connsiteY54" fmla="*/ 328474 h 1060915"/>
              <a:gd name="connsiteX55" fmla="*/ 1819205 w 1966397"/>
              <a:gd name="connsiteY55" fmla="*/ 299598 h 1060915"/>
              <a:gd name="connsiteX56" fmla="*/ 1857706 w 1966397"/>
              <a:gd name="connsiteY56" fmla="*/ 289973 h 1060915"/>
              <a:gd name="connsiteX57" fmla="*/ 1867331 w 1966397"/>
              <a:gd name="connsiteY57" fmla="*/ 357349 h 1060915"/>
              <a:gd name="connsiteX58" fmla="*/ 1886581 w 1966397"/>
              <a:gd name="connsiteY58" fmla="*/ 424726 h 1060915"/>
              <a:gd name="connsiteX59" fmla="*/ 1838455 w 1966397"/>
              <a:gd name="connsiteY59" fmla="*/ 492103 h 1060915"/>
              <a:gd name="connsiteX60" fmla="*/ 1925082 w 1966397"/>
              <a:gd name="connsiteY60" fmla="*/ 540229 h 1060915"/>
              <a:gd name="connsiteX61" fmla="*/ 1953958 w 1966397"/>
              <a:gd name="connsiteY61" fmla="*/ 569105 h 1060915"/>
              <a:gd name="connsiteX62" fmla="*/ 1915457 w 1966397"/>
              <a:gd name="connsiteY62" fmla="*/ 626857 h 1060915"/>
              <a:gd name="connsiteX63" fmla="*/ 1867331 w 1966397"/>
              <a:gd name="connsiteY63" fmla="*/ 655733 h 1060915"/>
              <a:gd name="connsiteX64" fmla="*/ 1886581 w 1966397"/>
              <a:gd name="connsiteY64" fmla="*/ 732735 h 1060915"/>
              <a:gd name="connsiteX65" fmla="*/ 1896207 w 1966397"/>
              <a:gd name="connsiteY65" fmla="*/ 761610 h 1060915"/>
              <a:gd name="connsiteX66" fmla="*/ 1944333 w 1966397"/>
              <a:gd name="connsiteY66" fmla="*/ 819362 h 1060915"/>
              <a:gd name="connsiteX67" fmla="*/ 1934708 w 1966397"/>
              <a:gd name="connsiteY67" fmla="*/ 944490 h 1060915"/>
              <a:gd name="connsiteX68" fmla="*/ 1915457 w 1966397"/>
              <a:gd name="connsiteY68" fmla="*/ 973366 h 1060915"/>
              <a:gd name="connsiteX69" fmla="*/ 1953958 w 1966397"/>
              <a:gd name="connsiteY69" fmla="*/ 1031118 h 1060915"/>
              <a:gd name="connsiteX70" fmla="*/ 1963583 w 1966397"/>
              <a:gd name="connsiteY70" fmla="*/ 1059994 h 1060915"/>
              <a:gd name="connsiteX71" fmla="*/ 1934708 w 1966397"/>
              <a:gd name="connsiteY71" fmla="*/ 1040743 h 1060915"/>
              <a:gd name="connsiteX72" fmla="*/ 1915457 w 1966397"/>
              <a:gd name="connsiteY72" fmla="*/ 1011867 h 1060915"/>
              <a:gd name="connsiteX73" fmla="*/ 1867331 w 1966397"/>
              <a:gd name="connsiteY73" fmla="*/ 1002242 h 1060915"/>
              <a:gd name="connsiteX74" fmla="*/ 1838455 w 1966397"/>
              <a:gd name="connsiteY74" fmla="*/ 992617 h 1060915"/>
              <a:gd name="connsiteX75" fmla="*/ 1780703 w 1966397"/>
              <a:gd name="connsiteY75" fmla="*/ 934865 h 1060915"/>
              <a:gd name="connsiteX76" fmla="*/ 1751828 w 1966397"/>
              <a:gd name="connsiteY76" fmla="*/ 905989 h 1060915"/>
              <a:gd name="connsiteX77" fmla="*/ 1703701 w 1966397"/>
              <a:gd name="connsiteY77" fmla="*/ 848238 h 1060915"/>
              <a:gd name="connsiteX78" fmla="*/ 1674826 w 1966397"/>
              <a:gd name="connsiteY78" fmla="*/ 828987 h 1060915"/>
              <a:gd name="connsiteX79" fmla="*/ 1617074 w 1966397"/>
              <a:gd name="connsiteY79" fmla="*/ 780861 h 1060915"/>
              <a:gd name="connsiteX80" fmla="*/ 1578573 w 1966397"/>
              <a:gd name="connsiteY80" fmla="*/ 723109 h 1060915"/>
              <a:gd name="connsiteX81" fmla="*/ 1511196 w 1966397"/>
              <a:gd name="connsiteY81" fmla="*/ 646107 h 1060915"/>
              <a:gd name="connsiteX82" fmla="*/ 1482320 w 1966397"/>
              <a:gd name="connsiteY82" fmla="*/ 636482 h 1060915"/>
              <a:gd name="connsiteX83" fmla="*/ 1424569 w 1966397"/>
              <a:gd name="connsiteY83" fmla="*/ 597981 h 1060915"/>
              <a:gd name="connsiteX84" fmla="*/ 1395693 w 1966397"/>
              <a:gd name="connsiteY84" fmla="*/ 578730 h 1060915"/>
              <a:gd name="connsiteX85" fmla="*/ 1318691 w 1966397"/>
              <a:gd name="connsiteY85" fmla="*/ 559480 h 1060915"/>
              <a:gd name="connsiteX86" fmla="*/ 1241689 w 1966397"/>
              <a:gd name="connsiteY86" fmla="*/ 530604 h 1060915"/>
              <a:gd name="connsiteX87" fmla="*/ 1203188 w 1966397"/>
              <a:gd name="connsiteY87" fmla="*/ 520979 h 1060915"/>
              <a:gd name="connsiteX88" fmla="*/ 1135811 w 1966397"/>
              <a:gd name="connsiteY88" fmla="*/ 482478 h 1060915"/>
              <a:gd name="connsiteX89" fmla="*/ 1029933 w 1966397"/>
              <a:gd name="connsiteY89" fmla="*/ 472853 h 1060915"/>
              <a:gd name="connsiteX90" fmla="*/ 952931 w 1966397"/>
              <a:gd name="connsiteY90" fmla="*/ 453602 h 1060915"/>
              <a:gd name="connsiteX91" fmla="*/ 798927 w 1966397"/>
              <a:gd name="connsiteY91" fmla="*/ 434351 h 1060915"/>
              <a:gd name="connsiteX92" fmla="*/ 664173 w 1966397"/>
              <a:gd name="connsiteY92" fmla="*/ 443976 h 1060915"/>
              <a:gd name="connsiteX93" fmla="*/ 433167 w 1966397"/>
              <a:gd name="connsiteY93" fmla="*/ 434351 h 1060915"/>
              <a:gd name="connsiteX94" fmla="*/ 404291 w 1966397"/>
              <a:gd name="connsiteY94" fmla="*/ 463227 h 1060915"/>
              <a:gd name="connsiteX95" fmla="*/ 365790 w 1966397"/>
              <a:gd name="connsiteY95" fmla="*/ 492103 h 1060915"/>
              <a:gd name="connsiteX96" fmla="*/ 288788 w 1966397"/>
              <a:gd name="connsiteY96" fmla="*/ 578730 h 1060915"/>
              <a:gd name="connsiteX97" fmla="*/ 259912 w 1966397"/>
              <a:gd name="connsiteY97" fmla="*/ 588356 h 1060915"/>
              <a:gd name="connsiteX98" fmla="*/ 202160 w 1966397"/>
              <a:gd name="connsiteY98" fmla="*/ 626857 h 1060915"/>
              <a:gd name="connsiteX99" fmla="*/ 192535 w 1966397"/>
              <a:gd name="connsiteY99" fmla="*/ 655733 h 1060915"/>
              <a:gd name="connsiteX100" fmla="*/ 154034 w 1966397"/>
              <a:gd name="connsiteY100" fmla="*/ 665358 h 1060915"/>
              <a:gd name="connsiteX101" fmla="*/ 125158 w 1966397"/>
              <a:gd name="connsiteY101" fmla="*/ 674983 h 1060915"/>
              <a:gd name="connsiteX102" fmla="*/ 96282 w 1966397"/>
              <a:gd name="connsiteY102" fmla="*/ 694234 h 1060915"/>
              <a:gd name="connsiteX103" fmla="*/ 67407 w 1966397"/>
              <a:gd name="connsiteY103" fmla="*/ 703859 h 1060915"/>
              <a:gd name="connsiteX104" fmla="*/ 30 w 1966397"/>
              <a:gd name="connsiteY104" fmla="*/ 790486 h 1060915"/>
              <a:gd name="connsiteX0" fmla="*/ 30 w 1966397"/>
              <a:gd name="connsiteY0" fmla="*/ 790486 h 1060915"/>
              <a:gd name="connsiteX1" fmla="*/ 77032 w 1966397"/>
              <a:gd name="connsiteY1" fmla="*/ 674983 h 1060915"/>
              <a:gd name="connsiteX2" fmla="*/ 67407 w 1966397"/>
              <a:gd name="connsiteY2" fmla="*/ 646107 h 1060915"/>
              <a:gd name="connsiteX3" fmla="*/ 86657 w 1966397"/>
              <a:gd name="connsiteY3" fmla="*/ 578730 h 1060915"/>
              <a:gd name="connsiteX4" fmla="*/ 105908 w 1966397"/>
              <a:gd name="connsiteY4" fmla="*/ 540229 h 1060915"/>
              <a:gd name="connsiteX5" fmla="*/ 134783 w 1966397"/>
              <a:gd name="connsiteY5" fmla="*/ 530604 h 1060915"/>
              <a:gd name="connsiteX6" fmla="*/ 163659 w 1966397"/>
              <a:gd name="connsiteY6" fmla="*/ 511354 h 1060915"/>
              <a:gd name="connsiteX7" fmla="*/ 173285 w 1966397"/>
              <a:gd name="connsiteY7" fmla="*/ 472853 h 1060915"/>
              <a:gd name="connsiteX8" fmla="*/ 202160 w 1966397"/>
              <a:gd name="connsiteY8" fmla="*/ 453602 h 1060915"/>
              <a:gd name="connsiteX9" fmla="*/ 240661 w 1966397"/>
              <a:gd name="connsiteY9" fmla="*/ 357349 h 1060915"/>
              <a:gd name="connsiteX10" fmla="*/ 250287 w 1966397"/>
              <a:gd name="connsiteY10" fmla="*/ 251471 h 1060915"/>
              <a:gd name="connsiteX11" fmla="*/ 288788 w 1966397"/>
              <a:gd name="connsiteY11" fmla="*/ 261097 h 1060915"/>
              <a:gd name="connsiteX12" fmla="*/ 346539 w 1966397"/>
              <a:gd name="connsiteY12" fmla="*/ 299598 h 1060915"/>
              <a:gd name="connsiteX13" fmla="*/ 356165 w 1966397"/>
              <a:gd name="connsiteY13" fmla="*/ 347724 h 1060915"/>
              <a:gd name="connsiteX14" fmla="*/ 500543 w 1966397"/>
              <a:gd name="connsiteY14" fmla="*/ 366975 h 1060915"/>
              <a:gd name="connsiteX15" fmla="*/ 490918 w 1966397"/>
              <a:gd name="connsiteY15" fmla="*/ 338099 h 1060915"/>
              <a:gd name="connsiteX16" fmla="*/ 519794 w 1966397"/>
              <a:gd name="connsiteY16" fmla="*/ 232221 h 1060915"/>
              <a:gd name="connsiteX17" fmla="*/ 529419 w 1966397"/>
              <a:gd name="connsiteY17" fmla="*/ 135968 h 1060915"/>
              <a:gd name="connsiteX18" fmla="*/ 616047 w 1966397"/>
              <a:gd name="connsiteY18" fmla="*/ 174469 h 1060915"/>
              <a:gd name="connsiteX19" fmla="*/ 731550 w 1966397"/>
              <a:gd name="connsiteY19" fmla="*/ 164844 h 1060915"/>
              <a:gd name="connsiteX20" fmla="*/ 779676 w 1966397"/>
              <a:gd name="connsiteY20" fmla="*/ 107093 h 1060915"/>
              <a:gd name="connsiteX21" fmla="*/ 856678 w 1966397"/>
              <a:gd name="connsiteY21" fmla="*/ 78217 h 1060915"/>
              <a:gd name="connsiteX22" fmla="*/ 847053 w 1966397"/>
              <a:gd name="connsiteY22" fmla="*/ 49341 h 1060915"/>
              <a:gd name="connsiteX23" fmla="*/ 904805 w 1966397"/>
              <a:gd name="connsiteY23" fmla="*/ 30090 h 1060915"/>
              <a:gd name="connsiteX24" fmla="*/ 904805 w 1966397"/>
              <a:gd name="connsiteY24" fmla="*/ 20465 h 1060915"/>
              <a:gd name="connsiteX25" fmla="*/ 962556 w 1966397"/>
              <a:gd name="connsiteY25" fmla="*/ 1215 h 1060915"/>
              <a:gd name="connsiteX26" fmla="*/ 885554 w 1966397"/>
              <a:gd name="connsiteY26" fmla="*/ 58966 h 1060915"/>
              <a:gd name="connsiteX27" fmla="*/ 885554 w 1966397"/>
              <a:gd name="connsiteY27" fmla="*/ 68591 h 1060915"/>
              <a:gd name="connsiteX28" fmla="*/ 875929 w 1966397"/>
              <a:gd name="connsiteY28" fmla="*/ 49341 h 1060915"/>
              <a:gd name="connsiteX29" fmla="*/ 904805 w 1966397"/>
              <a:gd name="connsiteY29" fmla="*/ 68591 h 1060915"/>
              <a:gd name="connsiteX30" fmla="*/ 933680 w 1966397"/>
              <a:gd name="connsiteY30" fmla="*/ 97467 h 1060915"/>
              <a:gd name="connsiteX31" fmla="*/ 962556 w 1966397"/>
              <a:gd name="connsiteY31" fmla="*/ 184095 h 1060915"/>
              <a:gd name="connsiteX32" fmla="*/ 991432 w 1966397"/>
              <a:gd name="connsiteY32" fmla="*/ 193720 h 1060915"/>
              <a:gd name="connsiteX33" fmla="*/ 1029933 w 1966397"/>
              <a:gd name="connsiteY33" fmla="*/ 222596 h 1060915"/>
              <a:gd name="connsiteX34" fmla="*/ 1058809 w 1966397"/>
              <a:gd name="connsiteY34" fmla="*/ 193720 h 1060915"/>
              <a:gd name="connsiteX35" fmla="*/ 1135811 w 1966397"/>
              <a:gd name="connsiteY35" fmla="*/ 232221 h 1060915"/>
              <a:gd name="connsiteX36" fmla="*/ 1164687 w 1966397"/>
              <a:gd name="connsiteY36" fmla="*/ 241846 h 1060915"/>
              <a:gd name="connsiteX37" fmla="*/ 1203188 w 1966397"/>
              <a:gd name="connsiteY37" fmla="*/ 261097 h 1060915"/>
              <a:gd name="connsiteX38" fmla="*/ 1212813 w 1966397"/>
              <a:gd name="connsiteY38" fmla="*/ 299598 h 1060915"/>
              <a:gd name="connsiteX39" fmla="*/ 1222438 w 1966397"/>
              <a:gd name="connsiteY39" fmla="*/ 357349 h 1060915"/>
              <a:gd name="connsiteX40" fmla="*/ 1251314 w 1966397"/>
              <a:gd name="connsiteY40" fmla="*/ 338099 h 1060915"/>
              <a:gd name="connsiteX41" fmla="*/ 1289815 w 1966397"/>
              <a:gd name="connsiteY41" fmla="*/ 299598 h 1060915"/>
              <a:gd name="connsiteX42" fmla="*/ 1309066 w 1966397"/>
              <a:gd name="connsiteY42" fmla="*/ 328474 h 1060915"/>
              <a:gd name="connsiteX43" fmla="*/ 1337941 w 1966397"/>
              <a:gd name="connsiteY43" fmla="*/ 318848 h 1060915"/>
              <a:gd name="connsiteX44" fmla="*/ 1386068 w 1966397"/>
              <a:gd name="connsiteY44" fmla="*/ 299598 h 1060915"/>
              <a:gd name="connsiteX45" fmla="*/ 1482320 w 1966397"/>
              <a:gd name="connsiteY45" fmla="*/ 309223 h 1060915"/>
              <a:gd name="connsiteX46" fmla="*/ 1530447 w 1966397"/>
              <a:gd name="connsiteY46" fmla="*/ 318848 h 1060915"/>
              <a:gd name="connsiteX47" fmla="*/ 1491946 w 1966397"/>
              <a:gd name="connsiteY47" fmla="*/ 328474 h 1060915"/>
              <a:gd name="connsiteX48" fmla="*/ 1463070 w 1966397"/>
              <a:gd name="connsiteY48" fmla="*/ 338099 h 1060915"/>
              <a:gd name="connsiteX49" fmla="*/ 1540072 w 1966397"/>
              <a:gd name="connsiteY49" fmla="*/ 376600 h 1060915"/>
              <a:gd name="connsiteX50" fmla="*/ 1559322 w 1966397"/>
              <a:gd name="connsiteY50" fmla="*/ 405476 h 1060915"/>
              <a:gd name="connsiteX51" fmla="*/ 1588198 w 1966397"/>
              <a:gd name="connsiteY51" fmla="*/ 386225 h 1060915"/>
              <a:gd name="connsiteX52" fmla="*/ 1694076 w 1966397"/>
              <a:gd name="connsiteY52" fmla="*/ 347724 h 1060915"/>
              <a:gd name="connsiteX53" fmla="*/ 1722952 w 1966397"/>
              <a:gd name="connsiteY53" fmla="*/ 338099 h 1060915"/>
              <a:gd name="connsiteX54" fmla="*/ 1790329 w 1966397"/>
              <a:gd name="connsiteY54" fmla="*/ 328474 h 1060915"/>
              <a:gd name="connsiteX55" fmla="*/ 1819205 w 1966397"/>
              <a:gd name="connsiteY55" fmla="*/ 299598 h 1060915"/>
              <a:gd name="connsiteX56" fmla="*/ 1857706 w 1966397"/>
              <a:gd name="connsiteY56" fmla="*/ 289973 h 1060915"/>
              <a:gd name="connsiteX57" fmla="*/ 1867331 w 1966397"/>
              <a:gd name="connsiteY57" fmla="*/ 357349 h 1060915"/>
              <a:gd name="connsiteX58" fmla="*/ 1886581 w 1966397"/>
              <a:gd name="connsiteY58" fmla="*/ 424726 h 1060915"/>
              <a:gd name="connsiteX59" fmla="*/ 1838455 w 1966397"/>
              <a:gd name="connsiteY59" fmla="*/ 492103 h 1060915"/>
              <a:gd name="connsiteX60" fmla="*/ 1925082 w 1966397"/>
              <a:gd name="connsiteY60" fmla="*/ 540229 h 1060915"/>
              <a:gd name="connsiteX61" fmla="*/ 1953958 w 1966397"/>
              <a:gd name="connsiteY61" fmla="*/ 569105 h 1060915"/>
              <a:gd name="connsiteX62" fmla="*/ 1915457 w 1966397"/>
              <a:gd name="connsiteY62" fmla="*/ 626857 h 1060915"/>
              <a:gd name="connsiteX63" fmla="*/ 1867331 w 1966397"/>
              <a:gd name="connsiteY63" fmla="*/ 655733 h 1060915"/>
              <a:gd name="connsiteX64" fmla="*/ 1886581 w 1966397"/>
              <a:gd name="connsiteY64" fmla="*/ 732735 h 1060915"/>
              <a:gd name="connsiteX65" fmla="*/ 1896207 w 1966397"/>
              <a:gd name="connsiteY65" fmla="*/ 761610 h 1060915"/>
              <a:gd name="connsiteX66" fmla="*/ 1944333 w 1966397"/>
              <a:gd name="connsiteY66" fmla="*/ 819362 h 1060915"/>
              <a:gd name="connsiteX67" fmla="*/ 1934708 w 1966397"/>
              <a:gd name="connsiteY67" fmla="*/ 944490 h 1060915"/>
              <a:gd name="connsiteX68" fmla="*/ 1915457 w 1966397"/>
              <a:gd name="connsiteY68" fmla="*/ 973366 h 1060915"/>
              <a:gd name="connsiteX69" fmla="*/ 1953958 w 1966397"/>
              <a:gd name="connsiteY69" fmla="*/ 1031118 h 1060915"/>
              <a:gd name="connsiteX70" fmla="*/ 1963583 w 1966397"/>
              <a:gd name="connsiteY70" fmla="*/ 1059994 h 1060915"/>
              <a:gd name="connsiteX71" fmla="*/ 1934708 w 1966397"/>
              <a:gd name="connsiteY71" fmla="*/ 1040743 h 1060915"/>
              <a:gd name="connsiteX72" fmla="*/ 1915457 w 1966397"/>
              <a:gd name="connsiteY72" fmla="*/ 1011867 h 1060915"/>
              <a:gd name="connsiteX73" fmla="*/ 1867331 w 1966397"/>
              <a:gd name="connsiteY73" fmla="*/ 1002242 h 1060915"/>
              <a:gd name="connsiteX74" fmla="*/ 1838455 w 1966397"/>
              <a:gd name="connsiteY74" fmla="*/ 992617 h 1060915"/>
              <a:gd name="connsiteX75" fmla="*/ 1780703 w 1966397"/>
              <a:gd name="connsiteY75" fmla="*/ 934865 h 1060915"/>
              <a:gd name="connsiteX76" fmla="*/ 1751828 w 1966397"/>
              <a:gd name="connsiteY76" fmla="*/ 905989 h 1060915"/>
              <a:gd name="connsiteX77" fmla="*/ 1703701 w 1966397"/>
              <a:gd name="connsiteY77" fmla="*/ 848238 h 1060915"/>
              <a:gd name="connsiteX78" fmla="*/ 1674826 w 1966397"/>
              <a:gd name="connsiteY78" fmla="*/ 828987 h 1060915"/>
              <a:gd name="connsiteX79" fmla="*/ 1617074 w 1966397"/>
              <a:gd name="connsiteY79" fmla="*/ 780861 h 1060915"/>
              <a:gd name="connsiteX80" fmla="*/ 1578573 w 1966397"/>
              <a:gd name="connsiteY80" fmla="*/ 723109 h 1060915"/>
              <a:gd name="connsiteX81" fmla="*/ 1511196 w 1966397"/>
              <a:gd name="connsiteY81" fmla="*/ 646107 h 1060915"/>
              <a:gd name="connsiteX82" fmla="*/ 1482320 w 1966397"/>
              <a:gd name="connsiteY82" fmla="*/ 636482 h 1060915"/>
              <a:gd name="connsiteX83" fmla="*/ 1424569 w 1966397"/>
              <a:gd name="connsiteY83" fmla="*/ 597981 h 1060915"/>
              <a:gd name="connsiteX84" fmla="*/ 1395693 w 1966397"/>
              <a:gd name="connsiteY84" fmla="*/ 578730 h 1060915"/>
              <a:gd name="connsiteX85" fmla="*/ 1318691 w 1966397"/>
              <a:gd name="connsiteY85" fmla="*/ 559480 h 1060915"/>
              <a:gd name="connsiteX86" fmla="*/ 1241689 w 1966397"/>
              <a:gd name="connsiteY86" fmla="*/ 530604 h 1060915"/>
              <a:gd name="connsiteX87" fmla="*/ 1203188 w 1966397"/>
              <a:gd name="connsiteY87" fmla="*/ 520979 h 1060915"/>
              <a:gd name="connsiteX88" fmla="*/ 1135811 w 1966397"/>
              <a:gd name="connsiteY88" fmla="*/ 482478 h 1060915"/>
              <a:gd name="connsiteX89" fmla="*/ 1029933 w 1966397"/>
              <a:gd name="connsiteY89" fmla="*/ 472853 h 1060915"/>
              <a:gd name="connsiteX90" fmla="*/ 952931 w 1966397"/>
              <a:gd name="connsiteY90" fmla="*/ 453602 h 1060915"/>
              <a:gd name="connsiteX91" fmla="*/ 798927 w 1966397"/>
              <a:gd name="connsiteY91" fmla="*/ 434351 h 1060915"/>
              <a:gd name="connsiteX92" fmla="*/ 664173 w 1966397"/>
              <a:gd name="connsiteY92" fmla="*/ 443976 h 1060915"/>
              <a:gd name="connsiteX93" fmla="*/ 433167 w 1966397"/>
              <a:gd name="connsiteY93" fmla="*/ 434351 h 1060915"/>
              <a:gd name="connsiteX94" fmla="*/ 404291 w 1966397"/>
              <a:gd name="connsiteY94" fmla="*/ 463227 h 1060915"/>
              <a:gd name="connsiteX95" fmla="*/ 365790 w 1966397"/>
              <a:gd name="connsiteY95" fmla="*/ 492103 h 1060915"/>
              <a:gd name="connsiteX96" fmla="*/ 288788 w 1966397"/>
              <a:gd name="connsiteY96" fmla="*/ 578730 h 1060915"/>
              <a:gd name="connsiteX97" fmla="*/ 259912 w 1966397"/>
              <a:gd name="connsiteY97" fmla="*/ 588356 h 1060915"/>
              <a:gd name="connsiteX98" fmla="*/ 202160 w 1966397"/>
              <a:gd name="connsiteY98" fmla="*/ 626857 h 1060915"/>
              <a:gd name="connsiteX99" fmla="*/ 192535 w 1966397"/>
              <a:gd name="connsiteY99" fmla="*/ 655733 h 1060915"/>
              <a:gd name="connsiteX100" fmla="*/ 154034 w 1966397"/>
              <a:gd name="connsiteY100" fmla="*/ 665358 h 1060915"/>
              <a:gd name="connsiteX101" fmla="*/ 125158 w 1966397"/>
              <a:gd name="connsiteY101" fmla="*/ 674983 h 1060915"/>
              <a:gd name="connsiteX102" fmla="*/ 96282 w 1966397"/>
              <a:gd name="connsiteY102" fmla="*/ 694234 h 1060915"/>
              <a:gd name="connsiteX103" fmla="*/ 67407 w 1966397"/>
              <a:gd name="connsiteY103" fmla="*/ 703859 h 1060915"/>
              <a:gd name="connsiteX104" fmla="*/ 30 w 1966397"/>
              <a:gd name="connsiteY104" fmla="*/ 790486 h 1060915"/>
              <a:gd name="connsiteX0" fmla="*/ 30 w 1966397"/>
              <a:gd name="connsiteY0" fmla="*/ 775298 h 1045727"/>
              <a:gd name="connsiteX1" fmla="*/ 77032 w 1966397"/>
              <a:gd name="connsiteY1" fmla="*/ 659795 h 1045727"/>
              <a:gd name="connsiteX2" fmla="*/ 67407 w 1966397"/>
              <a:gd name="connsiteY2" fmla="*/ 630919 h 1045727"/>
              <a:gd name="connsiteX3" fmla="*/ 86657 w 1966397"/>
              <a:gd name="connsiteY3" fmla="*/ 563542 h 1045727"/>
              <a:gd name="connsiteX4" fmla="*/ 105908 w 1966397"/>
              <a:gd name="connsiteY4" fmla="*/ 525041 h 1045727"/>
              <a:gd name="connsiteX5" fmla="*/ 134783 w 1966397"/>
              <a:gd name="connsiteY5" fmla="*/ 515416 h 1045727"/>
              <a:gd name="connsiteX6" fmla="*/ 163659 w 1966397"/>
              <a:gd name="connsiteY6" fmla="*/ 496166 h 1045727"/>
              <a:gd name="connsiteX7" fmla="*/ 173285 w 1966397"/>
              <a:gd name="connsiteY7" fmla="*/ 457665 h 1045727"/>
              <a:gd name="connsiteX8" fmla="*/ 202160 w 1966397"/>
              <a:gd name="connsiteY8" fmla="*/ 438414 h 1045727"/>
              <a:gd name="connsiteX9" fmla="*/ 240661 w 1966397"/>
              <a:gd name="connsiteY9" fmla="*/ 342161 h 1045727"/>
              <a:gd name="connsiteX10" fmla="*/ 250287 w 1966397"/>
              <a:gd name="connsiteY10" fmla="*/ 236283 h 1045727"/>
              <a:gd name="connsiteX11" fmla="*/ 288788 w 1966397"/>
              <a:gd name="connsiteY11" fmla="*/ 245909 h 1045727"/>
              <a:gd name="connsiteX12" fmla="*/ 346539 w 1966397"/>
              <a:gd name="connsiteY12" fmla="*/ 284410 h 1045727"/>
              <a:gd name="connsiteX13" fmla="*/ 356165 w 1966397"/>
              <a:gd name="connsiteY13" fmla="*/ 332536 h 1045727"/>
              <a:gd name="connsiteX14" fmla="*/ 500543 w 1966397"/>
              <a:gd name="connsiteY14" fmla="*/ 351787 h 1045727"/>
              <a:gd name="connsiteX15" fmla="*/ 490918 w 1966397"/>
              <a:gd name="connsiteY15" fmla="*/ 322911 h 1045727"/>
              <a:gd name="connsiteX16" fmla="*/ 519794 w 1966397"/>
              <a:gd name="connsiteY16" fmla="*/ 217033 h 1045727"/>
              <a:gd name="connsiteX17" fmla="*/ 529419 w 1966397"/>
              <a:gd name="connsiteY17" fmla="*/ 120780 h 1045727"/>
              <a:gd name="connsiteX18" fmla="*/ 616047 w 1966397"/>
              <a:gd name="connsiteY18" fmla="*/ 159281 h 1045727"/>
              <a:gd name="connsiteX19" fmla="*/ 731550 w 1966397"/>
              <a:gd name="connsiteY19" fmla="*/ 149656 h 1045727"/>
              <a:gd name="connsiteX20" fmla="*/ 779676 w 1966397"/>
              <a:gd name="connsiteY20" fmla="*/ 91905 h 1045727"/>
              <a:gd name="connsiteX21" fmla="*/ 856678 w 1966397"/>
              <a:gd name="connsiteY21" fmla="*/ 63029 h 1045727"/>
              <a:gd name="connsiteX22" fmla="*/ 847053 w 1966397"/>
              <a:gd name="connsiteY22" fmla="*/ 34153 h 1045727"/>
              <a:gd name="connsiteX23" fmla="*/ 904805 w 1966397"/>
              <a:gd name="connsiteY23" fmla="*/ 14902 h 1045727"/>
              <a:gd name="connsiteX24" fmla="*/ 904805 w 1966397"/>
              <a:gd name="connsiteY24" fmla="*/ 5277 h 1045727"/>
              <a:gd name="connsiteX25" fmla="*/ 895179 w 1966397"/>
              <a:gd name="connsiteY25" fmla="*/ 101531 h 1045727"/>
              <a:gd name="connsiteX26" fmla="*/ 885554 w 1966397"/>
              <a:gd name="connsiteY26" fmla="*/ 43778 h 1045727"/>
              <a:gd name="connsiteX27" fmla="*/ 885554 w 1966397"/>
              <a:gd name="connsiteY27" fmla="*/ 53403 h 1045727"/>
              <a:gd name="connsiteX28" fmla="*/ 875929 w 1966397"/>
              <a:gd name="connsiteY28" fmla="*/ 34153 h 1045727"/>
              <a:gd name="connsiteX29" fmla="*/ 904805 w 1966397"/>
              <a:gd name="connsiteY29" fmla="*/ 53403 h 1045727"/>
              <a:gd name="connsiteX30" fmla="*/ 933680 w 1966397"/>
              <a:gd name="connsiteY30" fmla="*/ 82279 h 1045727"/>
              <a:gd name="connsiteX31" fmla="*/ 962556 w 1966397"/>
              <a:gd name="connsiteY31" fmla="*/ 168907 h 1045727"/>
              <a:gd name="connsiteX32" fmla="*/ 991432 w 1966397"/>
              <a:gd name="connsiteY32" fmla="*/ 178532 h 1045727"/>
              <a:gd name="connsiteX33" fmla="*/ 1029933 w 1966397"/>
              <a:gd name="connsiteY33" fmla="*/ 207408 h 1045727"/>
              <a:gd name="connsiteX34" fmla="*/ 1058809 w 1966397"/>
              <a:gd name="connsiteY34" fmla="*/ 178532 h 1045727"/>
              <a:gd name="connsiteX35" fmla="*/ 1135811 w 1966397"/>
              <a:gd name="connsiteY35" fmla="*/ 217033 h 1045727"/>
              <a:gd name="connsiteX36" fmla="*/ 1164687 w 1966397"/>
              <a:gd name="connsiteY36" fmla="*/ 226658 h 1045727"/>
              <a:gd name="connsiteX37" fmla="*/ 1203188 w 1966397"/>
              <a:gd name="connsiteY37" fmla="*/ 245909 h 1045727"/>
              <a:gd name="connsiteX38" fmla="*/ 1212813 w 1966397"/>
              <a:gd name="connsiteY38" fmla="*/ 284410 h 1045727"/>
              <a:gd name="connsiteX39" fmla="*/ 1222438 w 1966397"/>
              <a:gd name="connsiteY39" fmla="*/ 342161 h 1045727"/>
              <a:gd name="connsiteX40" fmla="*/ 1251314 w 1966397"/>
              <a:gd name="connsiteY40" fmla="*/ 322911 h 1045727"/>
              <a:gd name="connsiteX41" fmla="*/ 1289815 w 1966397"/>
              <a:gd name="connsiteY41" fmla="*/ 284410 h 1045727"/>
              <a:gd name="connsiteX42" fmla="*/ 1309066 w 1966397"/>
              <a:gd name="connsiteY42" fmla="*/ 313286 h 1045727"/>
              <a:gd name="connsiteX43" fmla="*/ 1337941 w 1966397"/>
              <a:gd name="connsiteY43" fmla="*/ 303660 h 1045727"/>
              <a:gd name="connsiteX44" fmla="*/ 1386068 w 1966397"/>
              <a:gd name="connsiteY44" fmla="*/ 284410 h 1045727"/>
              <a:gd name="connsiteX45" fmla="*/ 1482320 w 1966397"/>
              <a:gd name="connsiteY45" fmla="*/ 294035 h 1045727"/>
              <a:gd name="connsiteX46" fmla="*/ 1530447 w 1966397"/>
              <a:gd name="connsiteY46" fmla="*/ 303660 h 1045727"/>
              <a:gd name="connsiteX47" fmla="*/ 1491946 w 1966397"/>
              <a:gd name="connsiteY47" fmla="*/ 313286 h 1045727"/>
              <a:gd name="connsiteX48" fmla="*/ 1463070 w 1966397"/>
              <a:gd name="connsiteY48" fmla="*/ 322911 h 1045727"/>
              <a:gd name="connsiteX49" fmla="*/ 1540072 w 1966397"/>
              <a:gd name="connsiteY49" fmla="*/ 361412 h 1045727"/>
              <a:gd name="connsiteX50" fmla="*/ 1559322 w 1966397"/>
              <a:gd name="connsiteY50" fmla="*/ 390288 h 1045727"/>
              <a:gd name="connsiteX51" fmla="*/ 1588198 w 1966397"/>
              <a:gd name="connsiteY51" fmla="*/ 371037 h 1045727"/>
              <a:gd name="connsiteX52" fmla="*/ 1694076 w 1966397"/>
              <a:gd name="connsiteY52" fmla="*/ 332536 h 1045727"/>
              <a:gd name="connsiteX53" fmla="*/ 1722952 w 1966397"/>
              <a:gd name="connsiteY53" fmla="*/ 322911 h 1045727"/>
              <a:gd name="connsiteX54" fmla="*/ 1790329 w 1966397"/>
              <a:gd name="connsiteY54" fmla="*/ 313286 h 1045727"/>
              <a:gd name="connsiteX55" fmla="*/ 1819205 w 1966397"/>
              <a:gd name="connsiteY55" fmla="*/ 284410 h 1045727"/>
              <a:gd name="connsiteX56" fmla="*/ 1857706 w 1966397"/>
              <a:gd name="connsiteY56" fmla="*/ 274785 h 1045727"/>
              <a:gd name="connsiteX57" fmla="*/ 1867331 w 1966397"/>
              <a:gd name="connsiteY57" fmla="*/ 342161 h 1045727"/>
              <a:gd name="connsiteX58" fmla="*/ 1886581 w 1966397"/>
              <a:gd name="connsiteY58" fmla="*/ 409538 h 1045727"/>
              <a:gd name="connsiteX59" fmla="*/ 1838455 w 1966397"/>
              <a:gd name="connsiteY59" fmla="*/ 476915 h 1045727"/>
              <a:gd name="connsiteX60" fmla="*/ 1925082 w 1966397"/>
              <a:gd name="connsiteY60" fmla="*/ 525041 h 1045727"/>
              <a:gd name="connsiteX61" fmla="*/ 1953958 w 1966397"/>
              <a:gd name="connsiteY61" fmla="*/ 553917 h 1045727"/>
              <a:gd name="connsiteX62" fmla="*/ 1915457 w 1966397"/>
              <a:gd name="connsiteY62" fmla="*/ 611669 h 1045727"/>
              <a:gd name="connsiteX63" fmla="*/ 1867331 w 1966397"/>
              <a:gd name="connsiteY63" fmla="*/ 640545 h 1045727"/>
              <a:gd name="connsiteX64" fmla="*/ 1886581 w 1966397"/>
              <a:gd name="connsiteY64" fmla="*/ 717547 h 1045727"/>
              <a:gd name="connsiteX65" fmla="*/ 1896207 w 1966397"/>
              <a:gd name="connsiteY65" fmla="*/ 746422 h 1045727"/>
              <a:gd name="connsiteX66" fmla="*/ 1944333 w 1966397"/>
              <a:gd name="connsiteY66" fmla="*/ 804174 h 1045727"/>
              <a:gd name="connsiteX67" fmla="*/ 1934708 w 1966397"/>
              <a:gd name="connsiteY67" fmla="*/ 929302 h 1045727"/>
              <a:gd name="connsiteX68" fmla="*/ 1915457 w 1966397"/>
              <a:gd name="connsiteY68" fmla="*/ 958178 h 1045727"/>
              <a:gd name="connsiteX69" fmla="*/ 1953958 w 1966397"/>
              <a:gd name="connsiteY69" fmla="*/ 1015930 h 1045727"/>
              <a:gd name="connsiteX70" fmla="*/ 1963583 w 1966397"/>
              <a:gd name="connsiteY70" fmla="*/ 1044806 h 1045727"/>
              <a:gd name="connsiteX71" fmla="*/ 1934708 w 1966397"/>
              <a:gd name="connsiteY71" fmla="*/ 1025555 h 1045727"/>
              <a:gd name="connsiteX72" fmla="*/ 1915457 w 1966397"/>
              <a:gd name="connsiteY72" fmla="*/ 996679 h 1045727"/>
              <a:gd name="connsiteX73" fmla="*/ 1867331 w 1966397"/>
              <a:gd name="connsiteY73" fmla="*/ 987054 h 1045727"/>
              <a:gd name="connsiteX74" fmla="*/ 1838455 w 1966397"/>
              <a:gd name="connsiteY74" fmla="*/ 977429 h 1045727"/>
              <a:gd name="connsiteX75" fmla="*/ 1780703 w 1966397"/>
              <a:gd name="connsiteY75" fmla="*/ 919677 h 1045727"/>
              <a:gd name="connsiteX76" fmla="*/ 1751828 w 1966397"/>
              <a:gd name="connsiteY76" fmla="*/ 890801 h 1045727"/>
              <a:gd name="connsiteX77" fmla="*/ 1703701 w 1966397"/>
              <a:gd name="connsiteY77" fmla="*/ 833050 h 1045727"/>
              <a:gd name="connsiteX78" fmla="*/ 1674826 w 1966397"/>
              <a:gd name="connsiteY78" fmla="*/ 813799 h 1045727"/>
              <a:gd name="connsiteX79" fmla="*/ 1617074 w 1966397"/>
              <a:gd name="connsiteY79" fmla="*/ 765673 h 1045727"/>
              <a:gd name="connsiteX80" fmla="*/ 1578573 w 1966397"/>
              <a:gd name="connsiteY80" fmla="*/ 707921 h 1045727"/>
              <a:gd name="connsiteX81" fmla="*/ 1511196 w 1966397"/>
              <a:gd name="connsiteY81" fmla="*/ 630919 h 1045727"/>
              <a:gd name="connsiteX82" fmla="*/ 1482320 w 1966397"/>
              <a:gd name="connsiteY82" fmla="*/ 621294 h 1045727"/>
              <a:gd name="connsiteX83" fmla="*/ 1424569 w 1966397"/>
              <a:gd name="connsiteY83" fmla="*/ 582793 h 1045727"/>
              <a:gd name="connsiteX84" fmla="*/ 1395693 w 1966397"/>
              <a:gd name="connsiteY84" fmla="*/ 563542 h 1045727"/>
              <a:gd name="connsiteX85" fmla="*/ 1318691 w 1966397"/>
              <a:gd name="connsiteY85" fmla="*/ 544292 h 1045727"/>
              <a:gd name="connsiteX86" fmla="*/ 1241689 w 1966397"/>
              <a:gd name="connsiteY86" fmla="*/ 515416 h 1045727"/>
              <a:gd name="connsiteX87" fmla="*/ 1203188 w 1966397"/>
              <a:gd name="connsiteY87" fmla="*/ 505791 h 1045727"/>
              <a:gd name="connsiteX88" fmla="*/ 1135811 w 1966397"/>
              <a:gd name="connsiteY88" fmla="*/ 467290 h 1045727"/>
              <a:gd name="connsiteX89" fmla="*/ 1029933 w 1966397"/>
              <a:gd name="connsiteY89" fmla="*/ 457665 h 1045727"/>
              <a:gd name="connsiteX90" fmla="*/ 952931 w 1966397"/>
              <a:gd name="connsiteY90" fmla="*/ 438414 h 1045727"/>
              <a:gd name="connsiteX91" fmla="*/ 798927 w 1966397"/>
              <a:gd name="connsiteY91" fmla="*/ 419163 h 1045727"/>
              <a:gd name="connsiteX92" fmla="*/ 664173 w 1966397"/>
              <a:gd name="connsiteY92" fmla="*/ 428788 h 1045727"/>
              <a:gd name="connsiteX93" fmla="*/ 433167 w 1966397"/>
              <a:gd name="connsiteY93" fmla="*/ 419163 h 1045727"/>
              <a:gd name="connsiteX94" fmla="*/ 404291 w 1966397"/>
              <a:gd name="connsiteY94" fmla="*/ 448039 h 1045727"/>
              <a:gd name="connsiteX95" fmla="*/ 365790 w 1966397"/>
              <a:gd name="connsiteY95" fmla="*/ 476915 h 1045727"/>
              <a:gd name="connsiteX96" fmla="*/ 288788 w 1966397"/>
              <a:gd name="connsiteY96" fmla="*/ 563542 h 1045727"/>
              <a:gd name="connsiteX97" fmla="*/ 259912 w 1966397"/>
              <a:gd name="connsiteY97" fmla="*/ 573168 h 1045727"/>
              <a:gd name="connsiteX98" fmla="*/ 202160 w 1966397"/>
              <a:gd name="connsiteY98" fmla="*/ 611669 h 1045727"/>
              <a:gd name="connsiteX99" fmla="*/ 192535 w 1966397"/>
              <a:gd name="connsiteY99" fmla="*/ 640545 h 1045727"/>
              <a:gd name="connsiteX100" fmla="*/ 154034 w 1966397"/>
              <a:gd name="connsiteY100" fmla="*/ 650170 h 1045727"/>
              <a:gd name="connsiteX101" fmla="*/ 125158 w 1966397"/>
              <a:gd name="connsiteY101" fmla="*/ 659795 h 1045727"/>
              <a:gd name="connsiteX102" fmla="*/ 96282 w 1966397"/>
              <a:gd name="connsiteY102" fmla="*/ 679046 h 1045727"/>
              <a:gd name="connsiteX103" fmla="*/ 67407 w 1966397"/>
              <a:gd name="connsiteY103" fmla="*/ 688671 h 1045727"/>
              <a:gd name="connsiteX104" fmla="*/ 30 w 1966397"/>
              <a:gd name="connsiteY104" fmla="*/ 775298 h 1045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966397" h="1045727">
                <a:moveTo>
                  <a:pt x="30" y="775298"/>
                </a:moveTo>
                <a:cubicBezTo>
                  <a:pt x="1634" y="770485"/>
                  <a:pt x="65803" y="683858"/>
                  <a:pt x="77032" y="659795"/>
                </a:cubicBezTo>
                <a:cubicBezTo>
                  <a:pt x="88261" y="635732"/>
                  <a:pt x="66397" y="641015"/>
                  <a:pt x="67407" y="630919"/>
                </a:cubicBezTo>
                <a:cubicBezTo>
                  <a:pt x="69731" y="607677"/>
                  <a:pt x="78675" y="585493"/>
                  <a:pt x="86657" y="563542"/>
                </a:cubicBezTo>
                <a:cubicBezTo>
                  <a:pt x="91561" y="550057"/>
                  <a:pt x="95762" y="535187"/>
                  <a:pt x="105908" y="525041"/>
                </a:cubicBezTo>
                <a:cubicBezTo>
                  <a:pt x="113082" y="517867"/>
                  <a:pt x="125708" y="519953"/>
                  <a:pt x="134783" y="515416"/>
                </a:cubicBezTo>
                <a:cubicBezTo>
                  <a:pt x="145130" y="510243"/>
                  <a:pt x="154034" y="502583"/>
                  <a:pt x="163659" y="496166"/>
                </a:cubicBezTo>
                <a:cubicBezTo>
                  <a:pt x="166868" y="483332"/>
                  <a:pt x="165947" y="468672"/>
                  <a:pt x="173285" y="457665"/>
                </a:cubicBezTo>
                <a:cubicBezTo>
                  <a:pt x="179702" y="448040"/>
                  <a:pt x="197864" y="449155"/>
                  <a:pt x="202160" y="438414"/>
                </a:cubicBezTo>
                <a:cubicBezTo>
                  <a:pt x="246400" y="327813"/>
                  <a:pt x="175425" y="385654"/>
                  <a:pt x="240661" y="342161"/>
                </a:cubicBezTo>
                <a:cubicBezTo>
                  <a:pt x="243870" y="306868"/>
                  <a:pt x="234438" y="267980"/>
                  <a:pt x="250287" y="236283"/>
                </a:cubicBezTo>
                <a:cubicBezTo>
                  <a:pt x="256203" y="224451"/>
                  <a:pt x="276956" y="239993"/>
                  <a:pt x="288788" y="245909"/>
                </a:cubicBezTo>
                <a:cubicBezTo>
                  <a:pt x="309481" y="256256"/>
                  <a:pt x="346539" y="284410"/>
                  <a:pt x="346539" y="284410"/>
                </a:cubicBezTo>
                <a:cubicBezTo>
                  <a:pt x="349748" y="300452"/>
                  <a:pt x="352197" y="316665"/>
                  <a:pt x="356165" y="332536"/>
                </a:cubicBezTo>
                <a:cubicBezTo>
                  <a:pt x="374169" y="404552"/>
                  <a:pt x="381681" y="360277"/>
                  <a:pt x="500543" y="351787"/>
                </a:cubicBezTo>
                <a:cubicBezTo>
                  <a:pt x="497335" y="342162"/>
                  <a:pt x="490918" y="333057"/>
                  <a:pt x="490918" y="322911"/>
                </a:cubicBezTo>
                <a:cubicBezTo>
                  <a:pt x="490918" y="264637"/>
                  <a:pt x="497768" y="261085"/>
                  <a:pt x="519794" y="217033"/>
                </a:cubicBezTo>
                <a:cubicBezTo>
                  <a:pt x="523002" y="184949"/>
                  <a:pt x="507997" y="144880"/>
                  <a:pt x="529419" y="120780"/>
                </a:cubicBezTo>
                <a:cubicBezTo>
                  <a:pt x="570173" y="74932"/>
                  <a:pt x="603625" y="140649"/>
                  <a:pt x="616047" y="159281"/>
                </a:cubicBezTo>
                <a:cubicBezTo>
                  <a:pt x="654548" y="156073"/>
                  <a:pt x="694220" y="159611"/>
                  <a:pt x="731550" y="149656"/>
                </a:cubicBezTo>
                <a:cubicBezTo>
                  <a:pt x="753053" y="143922"/>
                  <a:pt x="766092" y="105489"/>
                  <a:pt x="779676" y="91905"/>
                </a:cubicBezTo>
                <a:cubicBezTo>
                  <a:pt x="804461" y="67120"/>
                  <a:pt x="822243" y="69916"/>
                  <a:pt x="856678" y="63029"/>
                </a:cubicBezTo>
                <a:cubicBezTo>
                  <a:pt x="853470" y="53404"/>
                  <a:pt x="839879" y="41327"/>
                  <a:pt x="847053" y="34153"/>
                </a:cubicBezTo>
                <a:cubicBezTo>
                  <a:pt x="861402" y="19804"/>
                  <a:pt x="895180" y="19715"/>
                  <a:pt x="904805" y="14902"/>
                </a:cubicBezTo>
                <a:cubicBezTo>
                  <a:pt x="914430" y="10089"/>
                  <a:pt x="906409" y="-9161"/>
                  <a:pt x="904805" y="5277"/>
                </a:cubicBezTo>
                <a:cubicBezTo>
                  <a:pt x="903201" y="19715"/>
                  <a:pt x="898387" y="95114"/>
                  <a:pt x="895179" y="101531"/>
                </a:cubicBezTo>
                <a:cubicBezTo>
                  <a:pt x="891971" y="107948"/>
                  <a:pt x="887158" y="51799"/>
                  <a:pt x="885554" y="43778"/>
                </a:cubicBezTo>
                <a:cubicBezTo>
                  <a:pt x="883950" y="35757"/>
                  <a:pt x="895179" y="50195"/>
                  <a:pt x="885554" y="53403"/>
                </a:cubicBezTo>
                <a:cubicBezTo>
                  <a:pt x="875929" y="59820"/>
                  <a:pt x="872721" y="34153"/>
                  <a:pt x="875929" y="34153"/>
                </a:cubicBezTo>
                <a:cubicBezTo>
                  <a:pt x="879137" y="34153"/>
                  <a:pt x="895918" y="45997"/>
                  <a:pt x="904805" y="53403"/>
                </a:cubicBezTo>
                <a:cubicBezTo>
                  <a:pt x="915262" y="62117"/>
                  <a:pt x="924055" y="72654"/>
                  <a:pt x="933680" y="82279"/>
                </a:cubicBezTo>
                <a:cubicBezTo>
                  <a:pt x="943305" y="111155"/>
                  <a:pt x="946896" y="142807"/>
                  <a:pt x="962556" y="168907"/>
                </a:cubicBezTo>
                <a:cubicBezTo>
                  <a:pt x="967776" y="177607"/>
                  <a:pt x="982623" y="173498"/>
                  <a:pt x="991432" y="178532"/>
                </a:cubicBezTo>
                <a:cubicBezTo>
                  <a:pt x="1005360" y="186491"/>
                  <a:pt x="1017099" y="197783"/>
                  <a:pt x="1029933" y="207408"/>
                </a:cubicBezTo>
                <a:cubicBezTo>
                  <a:pt x="1039558" y="197783"/>
                  <a:pt x="1045603" y="181834"/>
                  <a:pt x="1058809" y="178532"/>
                </a:cubicBezTo>
                <a:cubicBezTo>
                  <a:pt x="1107780" y="166289"/>
                  <a:pt x="1105770" y="197006"/>
                  <a:pt x="1135811" y="217033"/>
                </a:cubicBezTo>
                <a:cubicBezTo>
                  <a:pt x="1144253" y="222661"/>
                  <a:pt x="1155361" y="222661"/>
                  <a:pt x="1164687" y="226658"/>
                </a:cubicBezTo>
                <a:cubicBezTo>
                  <a:pt x="1177875" y="232310"/>
                  <a:pt x="1190354" y="239492"/>
                  <a:pt x="1203188" y="245909"/>
                </a:cubicBezTo>
                <a:cubicBezTo>
                  <a:pt x="1206396" y="258743"/>
                  <a:pt x="1210219" y="271438"/>
                  <a:pt x="1212813" y="284410"/>
                </a:cubicBezTo>
                <a:cubicBezTo>
                  <a:pt x="1216640" y="303547"/>
                  <a:pt x="1208638" y="328361"/>
                  <a:pt x="1222438" y="342161"/>
                </a:cubicBezTo>
                <a:cubicBezTo>
                  <a:pt x="1230618" y="350341"/>
                  <a:pt x="1242531" y="330439"/>
                  <a:pt x="1251314" y="322911"/>
                </a:cubicBezTo>
                <a:cubicBezTo>
                  <a:pt x="1265094" y="311100"/>
                  <a:pt x="1276981" y="297244"/>
                  <a:pt x="1289815" y="284410"/>
                </a:cubicBezTo>
                <a:cubicBezTo>
                  <a:pt x="1296232" y="294035"/>
                  <a:pt x="1298325" y="308990"/>
                  <a:pt x="1309066" y="313286"/>
                </a:cubicBezTo>
                <a:cubicBezTo>
                  <a:pt x="1318486" y="317054"/>
                  <a:pt x="1328441" y="307222"/>
                  <a:pt x="1337941" y="303660"/>
                </a:cubicBezTo>
                <a:cubicBezTo>
                  <a:pt x="1354119" y="297593"/>
                  <a:pt x="1370026" y="290827"/>
                  <a:pt x="1386068" y="284410"/>
                </a:cubicBezTo>
                <a:cubicBezTo>
                  <a:pt x="1418152" y="287618"/>
                  <a:pt x="1450359" y="289774"/>
                  <a:pt x="1482320" y="294035"/>
                </a:cubicBezTo>
                <a:cubicBezTo>
                  <a:pt x="1498537" y="296197"/>
                  <a:pt x="1523130" y="289027"/>
                  <a:pt x="1530447" y="303660"/>
                </a:cubicBezTo>
                <a:cubicBezTo>
                  <a:pt x="1536363" y="315492"/>
                  <a:pt x="1504666" y="309652"/>
                  <a:pt x="1491946" y="313286"/>
                </a:cubicBezTo>
                <a:cubicBezTo>
                  <a:pt x="1482190" y="316073"/>
                  <a:pt x="1472695" y="319703"/>
                  <a:pt x="1463070" y="322911"/>
                </a:cubicBezTo>
                <a:cubicBezTo>
                  <a:pt x="1441722" y="386956"/>
                  <a:pt x="1450622" y="328884"/>
                  <a:pt x="1540072" y="361412"/>
                </a:cubicBezTo>
                <a:cubicBezTo>
                  <a:pt x="1550944" y="365365"/>
                  <a:pt x="1552905" y="380663"/>
                  <a:pt x="1559322" y="390288"/>
                </a:cubicBezTo>
                <a:cubicBezTo>
                  <a:pt x="1568947" y="383871"/>
                  <a:pt x="1576758" y="372753"/>
                  <a:pt x="1588198" y="371037"/>
                </a:cubicBezTo>
                <a:cubicBezTo>
                  <a:pt x="1747347" y="347165"/>
                  <a:pt x="1810926" y="390961"/>
                  <a:pt x="1694076" y="332536"/>
                </a:cubicBezTo>
                <a:cubicBezTo>
                  <a:pt x="1703701" y="329328"/>
                  <a:pt x="1713003" y="324901"/>
                  <a:pt x="1722952" y="322911"/>
                </a:cubicBezTo>
                <a:cubicBezTo>
                  <a:pt x="1745198" y="318462"/>
                  <a:pt x="1769265" y="321712"/>
                  <a:pt x="1790329" y="313286"/>
                </a:cubicBezTo>
                <a:cubicBezTo>
                  <a:pt x="1802968" y="308231"/>
                  <a:pt x="1807386" y="291164"/>
                  <a:pt x="1819205" y="284410"/>
                </a:cubicBezTo>
                <a:cubicBezTo>
                  <a:pt x="1830691" y="277847"/>
                  <a:pt x="1844872" y="277993"/>
                  <a:pt x="1857706" y="274785"/>
                </a:cubicBezTo>
                <a:cubicBezTo>
                  <a:pt x="1895164" y="330972"/>
                  <a:pt x="1867331" y="273792"/>
                  <a:pt x="1867331" y="342161"/>
                </a:cubicBezTo>
                <a:cubicBezTo>
                  <a:pt x="1867331" y="354247"/>
                  <a:pt x="1882042" y="395921"/>
                  <a:pt x="1886581" y="409538"/>
                </a:cubicBezTo>
                <a:cubicBezTo>
                  <a:pt x="1876939" y="419180"/>
                  <a:pt x="1832825" y="457209"/>
                  <a:pt x="1838455" y="476915"/>
                </a:cubicBezTo>
                <a:cubicBezTo>
                  <a:pt x="1844362" y="497592"/>
                  <a:pt x="1912052" y="519829"/>
                  <a:pt x="1925082" y="525041"/>
                </a:cubicBezTo>
                <a:cubicBezTo>
                  <a:pt x="1934707" y="534666"/>
                  <a:pt x="1950218" y="540828"/>
                  <a:pt x="1953958" y="553917"/>
                </a:cubicBezTo>
                <a:cubicBezTo>
                  <a:pt x="1963668" y="587902"/>
                  <a:pt x="1935978" y="598843"/>
                  <a:pt x="1915457" y="611669"/>
                </a:cubicBezTo>
                <a:cubicBezTo>
                  <a:pt x="1899593" y="621584"/>
                  <a:pt x="1883373" y="630920"/>
                  <a:pt x="1867331" y="640545"/>
                </a:cubicBezTo>
                <a:cubicBezTo>
                  <a:pt x="1850558" y="690865"/>
                  <a:pt x="1854759" y="653903"/>
                  <a:pt x="1886581" y="717547"/>
                </a:cubicBezTo>
                <a:cubicBezTo>
                  <a:pt x="1891118" y="726622"/>
                  <a:pt x="1891670" y="737347"/>
                  <a:pt x="1896207" y="746422"/>
                </a:cubicBezTo>
                <a:cubicBezTo>
                  <a:pt x="1909609" y="773226"/>
                  <a:pt x="1923043" y="782884"/>
                  <a:pt x="1944333" y="804174"/>
                </a:cubicBezTo>
                <a:cubicBezTo>
                  <a:pt x="1941125" y="845883"/>
                  <a:pt x="1942417" y="888186"/>
                  <a:pt x="1934708" y="929302"/>
                </a:cubicBezTo>
                <a:cubicBezTo>
                  <a:pt x="1932576" y="940672"/>
                  <a:pt x="1912948" y="946885"/>
                  <a:pt x="1915457" y="958178"/>
                </a:cubicBezTo>
                <a:cubicBezTo>
                  <a:pt x="1920476" y="980763"/>
                  <a:pt x="1946642" y="993981"/>
                  <a:pt x="1953958" y="1015930"/>
                </a:cubicBezTo>
                <a:cubicBezTo>
                  <a:pt x="1957166" y="1025555"/>
                  <a:pt x="1972658" y="1040269"/>
                  <a:pt x="1963583" y="1044806"/>
                </a:cubicBezTo>
                <a:cubicBezTo>
                  <a:pt x="1953236" y="1049979"/>
                  <a:pt x="1944333" y="1031972"/>
                  <a:pt x="1934708" y="1025555"/>
                </a:cubicBezTo>
                <a:cubicBezTo>
                  <a:pt x="1928291" y="1015930"/>
                  <a:pt x="1925501" y="1002418"/>
                  <a:pt x="1915457" y="996679"/>
                </a:cubicBezTo>
                <a:cubicBezTo>
                  <a:pt x="1901253" y="988562"/>
                  <a:pt x="1883202" y="991022"/>
                  <a:pt x="1867331" y="987054"/>
                </a:cubicBezTo>
                <a:cubicBezTo>
                  <a:pt x="1857488" y="984593"/>
                  <a:pt x="1848080" y="980637"/>
                  <a:pt x="1838455" y="977429"/>
                </a:cubicBezTo>
                <a:lnTo>
                  <a:pt x="1780703" y="919677"/>
                </a:lnTo>
                <a:cubicBezTo>
                  <a:pt x="1771078" y="910052"/>
                  <a:pt x="1759379" y="902127"/>
                  <a:pt x="1751828" y="890801"/>
                </a:cubicBezTo>
                <a:cubicBezTo>
                  <a:pt x="1732899" y="862409"/>
                  <a:pt x="1731493" y="856210"/>
                  <a:pt x="1703701" y="833050"/>
                </a:cubicBezTo>
                <a:cubicBezTo>
                  <a:pt x="1694814" y="825644"/>
                  <a:pt x="1683713" y="821205"/>
                  <a:pt x="1674826" y="813799"/>
                </a:cubicBezTo>
                <a:cubicBezTo>
                  <a:pt x="1600728" y="752049"/>
                  <a:pt x="1688755" y="813459"/>
                  <a:pt x="1617074" y="765673"/>
                </a:cubicBezTo>
                <a:cubicBezTo>
                  <a:pt x="1598667" y="710449"/>
                  <a:pt x="1620631" y="761995"/>
                  <a:pt x="1578573" y="707921"/>
                </a:cubicBezTo>
                <a:cubicBezTo>
                  <a:pt x="1541823" y="660672"/>
                  <a:pt x="1555238" y="652940"/>
                  <a:pt x="1511196" y="630919"/>
                </a:cubicBezTo>
                <a:cubicBezTo>
                  <a:pt x="1502121" y="626382"/>
                  <a:pt x="1491945" y="624502"/>
                  <a:pt x="1482320" y="621294"/>
                </a:cubicBezTo>
                <a:lnTo>
                  <a:pt x="1424569" y="582793"/>
                </a:lnTo>
                <a:cubicBezTo>
                  <a:pt x="1414944" y="576376"/>
                  <a:pt x="1406668" y="567200"/>
                  <a:pt x="1395693" y="563542"/>
                </a:cubicBezTo>
                <a:cubicBezTo>
                  <a:pt x="1351297" y="548744"/>
                  <a:pt x="1376766" y="555907"/>
                  <a:pt x="1318691" y="544292"/>
                </a:cubicBezTo>
                <a:cubicBezTo>
                  <a:pt x="1293256" y="534118"/>
                  <a:pt x="1268100" y="522962"/>
                  <a:pt x="1241689" y="515416"/>
                </a:cubicBezTo>
                <a:cubicBezTo>
                  <a:pt x="1228969" y="511782"/>
                  <a:pt x="1216022" y="508999"/>
                  <a:pt x="1203188" y="505791"/>
                </a:cubicBezTo>
                <a:cubicBezTo>
                  <a:pt x="1187690" y="495459"/>
                  <a:pt x="1153259" y="470779"/>
                  <a:pt x="1135811" y="467290"/>
                </a:cubicBezTo>
                <a:cubicBezTo>
                  <a:pt x="1101061" y="460340"/>
                  <a:pt x="1065226" y="460873"/>
                  <a:pt x="1029933" y="457665"/>
                </a:cubicBezTo>
                <a:cubicBezTo>
                  <a:pt x="1004266" y="451248"/>
                  <a:pt x="978875" y="443603"/>
                  <a:pt x="952931" y="438414"/>
                </a:cubicBezTo>
                <a:cubicBezTo>
                  <a:pt x="910797" y="429987"/>
                  <a:pt x="847053" y="420767"/>
                  <a:pt x="798927" y="419163"/>
                </a:cubicBezTo>
                <a:cubicBezTo>
                  <a:pt x="750801" y="417559"/>
                  <a:pt x="683424" y="431996"/>
                  <a:pt x="664173" y="428788"/>
                </a:cubicBezTo>
                <a:cubicBezTo>
                  <a:pt x="561504" y="431996"/>
                  <a:pt x="476481" y="415955"/>
                  <a:pt x="433167" y="419163"/>
                </a:cubicBezTo>
                <a:cubicBezTo>
                  <a:pt x="389853" y="422371"/>
                  <a:pt x="414626" y="439180"/>
                  <a:pt x="404291" y="448039"/>
                </a:cubicBezTo>
                <a:cubicBezTo>
                  <a:pt x="392111" y="458479"/>
                  <a:pt x="377134" y="465571"/>
                  <a:pt x="365790" y="476915"/>
                </a:cubicBezTo>
                <a:cubicBezTo>
                  <a:pt x="333690" y="509015"/>
                  <a:pt x="349419" y="543330"/>
                  <a:pt x="288788" y="563542"/>
                </a:cubicBezTo>
                <a:cubicBezTo>
                  <a:pt x="279163" y="566751"/>
                  <a:pt x="268781" y="568241"/>
                  <a:pt x="259912" y="573168"/>
                </a:cubicBezTo>
                <a:cubicBezTo>
                  <a:pt x="239687" y="584404"/>
                  <a:pt x="202160" y="611669"/>
                  <a:pt x="202160" y="611669"/>
                </a:cubicBezTo>
                <a:cubicBezTo>
                  <a:pt x="198952" y="621294"/>
                  <a:pt x="200458" y="634207"/>
                  <a:pt x="192535" y="640545"/>
                </a:cubicBezTo>
                <a:cubicBezTo>
                  <a:pt x="182205" y="648809"/>
                  <a:pt x="166754" y="646536"/>
                  <a:pt x="154034" y="650170"/>
                </a:cubicBezTo>
                <a:cubicBezTo>
                  <a:pt x="144278" y="652957"/>
                  <a:pt x="134783" y="656587"/>
                  <a:pt x="125158" y="659795"/>
                </a:cubicBezTo>
                <a:cubicBezTo>
                  <a:pt x="115533" y="666212"/>
                  <a:pt x="106629" y="673872"/>
                  <a:pt x="96282" y="679046"/>
                </a:cubicBezTo>
                <a:cubicBezTo>
                  <a:pt x="87207" y="683583"/>
                  <a:pt x="76827" y="684903"/>
                  <a:pt x="67407" y="688671"/>
                </a:cubicBezTo>
                <a:cubicBezTo>
                  <a:pt x="60746" y="691335"/>
                  <a:pt x="-1574" y="780111"/>
                  <a:pt x="30" y="775298"/>
                </a:cubicBezTo>
                <a:close/>
              </a:path>
            </a:pathLst>
          </a:custGeom>
          <a:solidFill>
            <a:srgbClr val="FFFFFF">
              <a:lumMod val="75000"/>
              <a:alpha val="82000"/>
            </a:srgbClr>
          </a:solidFill>
          <a:ln w="47625" cap="flat" cmpd="sng" algn="ctr">
            <a:solidFill>
              <a:srgbClr val="FFFFFF">
                <a:lumMod val="75000"/>
                <a:alpha val="5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D1B61EDD-280F-4133-807F-E930DFFFC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724" y="6269963"/>
            <a:ext cx="2376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G. Zängl (DWD)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CAB4EEFC-FB1E-41CF-8F0A-377371D34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5133" y="6234093"/>
            <a:ext cx="1889941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Raschendorfer, (DWD)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580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5" grpId="0" animBg="1"/>
      <p:bldP spid="26" grpId="0" animBg="1"/>
      <p:bldP spid="28" grpId="0" animBg="1"/>
      <p:bldP spid="29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rafik 303"/>
          <p:cNvPicPr/>
          <p:nvPr/>
        </p:nvPicPr>
        <p:blipFill>
          <a:blip r:embed="rId3"/>
          <a:stretch/>
        </p:blipFill>
        <p:spPr>
          <a:xfrm>
            <a:off x="108000" y="2119280"/>
            <a:ext cx="11613600" cy="4190040"/>
          </a:xfrm>
          <a:prstGeom prst="rect">
            <a:avLst/>
          </a:prstGeom>
          <a:ln w="0">
            <a:noFill/>
          </a:ln>
        </p:spPr>
      </p:pic>
      <p:sp>
        <p:nvSpPr>
          <p:cNvPr id="316" name="CustomShape 1_0"/>
          <p:cNvSpPr/>
          <p:nvPr/>
        </p:nvSpPr>
        <p:spPr>
          <a:xfrm>
            <a:off x="353160" y="1021416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lvl="0" indent="-461520">
              <a:spcBef>
                <a:spcPts val="961"/>
              </a:spcBef>
              <a:buClr>
                <a:srgbClr val="2D4B9B"/>
              </a:buClr>
              <a:buSzPct val="95000"/>
              <a:buFont typeface="Wingdings" charset="2"/>
              <a:buChar char=""/>
              <a:defRPr/>
            </a:pPr>
            <a:r>
              <a:rPr lang="en-US" sz="2000" b="1" spc="-1" dirty="0">
                <a:solidFill>
                  <a:srgbClr val="808080"/>
                </a:solidFill>
              </a:rPr>
              <a:t>Mesh-size refinement 2 km -&gt; 500 m tends to improve the model skill in various aspects</a:t>
            </a:r>
            <a:endParaRPr lang="de-DE" sz="2000" spc="-1" dirty="0">
              <a:solidFill>
                <a:prstClr val="black"/>
              </a:solidFill>
            </a:endParaRPr>
          </a:p>
          <a:p>
            <a:pPr marL="927000" lvl="1" indent="-461520">
              <a:spcBef>
                <a:spcPts val="600"/>
              </a:spcBef>
              <a:buClr>
                <a:srgbClr val="2D4B9B"/>
              </a:buClr>
              <a:buSzPct val="95000"/>
              <a:buFont typeface="Wingdings" charset="2"/>
              <a:buChar char=""/>
              <a:defRPr/>
            </a:pPr>
            <a:r>
              <a:rPr lang="en-US" b="1" spc="-1" dirty="0">
                <a:solidFill>
                  <a:srgbClr val="000000"/>
                </a:solidFill>
              </a:rPr>
              <a:t>Improved 10-m winds in mountainous regions under stable conditions, </a:t>
            </a:r>
          </a:p>
          <a:p>
            <a:pPr marL="465480" lvl="1">
              <a:spcBef>
                <a:spcPts val="600"/>
              </a:spcBef>
              <a:buClr>
                <a:srgbClr val="2D4B9B"/>
              </a:buClr>
              <a:buSzPct val="95000"/>
              <a:defRPr/>
            </a:pPr>
            <a:r>
              <a:rPr lang="en-US" b="1" spc="-1" dirty="0">
                <a:solidFill>
                  <a:srgbClr val="000000"/>
                </a:solidFill>
              </a:rPr>
              <a:t>	for </a:t>
            </a:r>
            <a:r>
              <a:rPr lang="en-US" b="1" i="1" spc="-1" dirty="0">
                <a:solidFill>
                  <a:srgbClr val="000000"/>
                </a:solidFill>
              </a:rPr>
              <a:t>T2M</a:t>
            </a:r>
            <a:r>
              <a:rPr lang="en-US" b="1" spc="-1" dirty="0">
                <a:solidFill>
                  <a:srgbClr val="000000"/>
                </a:solidFill>
              </a:rPr>
              <a:t> this depends on the time period</a:t>
            </a:r>
            <a:endParaRPr lang="de-DE" spc="-1" dirty="0">
              <a:solidFill>
                <a:prstClr val="black"/>
              </a:solidFill>
            </a:endParaRPr>
          </a:p>
        </p:txBody>
      </p:sp>
      <p:sp>
        <p:nvSpPr>
          <p:cNvPr id="318" name="Textfeld 304"/>
          <p:cNvSpPr/>
          <p:nvPr/>
        </p:nvSpPr>
        <p:spPr>
          <a:xfrm>
            <a:off x="10980000" y="2880000"/>
            <a:ext cx="1077480" cy="85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500 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5983B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9" name="Textfeld 73"/>
          <p:cNvSpPr/>
          <p:nvPr/>
        </p:nvSpPr>
        <p:spPr>
          <a:xfrm>
            <a:off x="8112224" y="1924703"/>
            <a:ext cx="2749680" cy="29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Nov 2023, Alpine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domain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" name="CustomShape 2_1">
            <a:extLst>
              <a:ext uri="{FF2B5EF4-FFF2-40B4-BE49-F238E27FC236}">
                <a16:creationId xmlns:a16="http://schemas.microsoft.com/office/drawing/2014/main" id="{A3F2997E-EB09-4CA6-8F10-6B981AC7C385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sp>
        <p:nvSpPr>
          <p:cNvPr id="8" name="CustomShape 2_1">
            <a:extLst>
              <a:ext uri="{FF2B5EF4-FFF2-40B4-BE49-F238E27FC236}">
                <a16:creationId xmlns:a16="http://schemas.microsoft.com/office/drawing/2014/main" id="{B70BA3C2-6D81-4233-8AE6-2466025F5356}"/>
              </a:ext>
            </a:extLst>
          </p:cNvPr>
          <p:cNvSpPr/>
          <p:nvPr/>
        </p:nvSpPr>
        <p:spPr>
          <a:xfrm>
            <a:off x="4893248" y="183530"/>
            <a:ext cx="4176464" cy="6729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sng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General </a:t>
            </a:r>
            <a:r>
              <a:rPr kumimoji="0" lang="de-DE" sz="2000" b="1" i="0" u="sng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result</a:t>
            </a:r>
            <a:r>
              <a:rPr kumimoji="0" lang="de-DE" sz="2000" b="1" i="0" u="sng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at 500 m horizontal </a:t>
            </a:r>
            <a:r>
              <a:rPr kumimoji="0" lang="de-DE" sz="2000" b="1" i="0" u="sng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resolution</a:t>
            </a:r>
            <a:r>
              <a:rPr kumimoji="0" lang="de-DE" sz="2000" b="1" i="0" u="sng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EA34CC9-967B-41DB-89B9-140F21CDD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7D07EEB1-0CBD-4552-A4D9-C3AF81A5F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089" y="6282793"/>
            <a:ext cx="2376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G. Zängl (DWD)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0325E0F-7E4D-4A10-A30B-24148FE97702}"/>
              </a:ext>
            </a:extLst>
          </p:cNvPr>
          <p:cNvSpPr/>
          <p:nvPr/>
        </p:nvSpPr>
        <p:spPr>
          <a:xfrm>
            <a:off x="11574684" y="6053559"/>
            <a:ext cx="509316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8828D322-013C-4C1D-A54C-701D5A167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pic>
        <p:nvPicPr>
          <p:cNvPr id="18" name="Picture 44" descr="logo">
            <a:extLst>
              <a:ext uri="{FF2B5EF4-FFF2-40B4-BE49-F238E27FC236}">
                <a16:creationId xmlns:a16="http://schemas.microsoft.com/office/drawing/2014/main" id="{EBBB8B6A-22D4-4FF7-94A4-E1C2F757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4B96A2DB-1E29-47CC-A5BD-A476A917458D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pic>
        <p:nvPicPr>
          <p:cNvPr id="13" name="Grafik 2_3">
            <a:extLst>
              <a:ext uri="{FF2B5EF4-FFF2-40B4-BE49-F238E27FC236}">
                <a16:creationId xmlns:a16="http://schemas.microsoft.com/office/drawing/2014/main" id="{C8AC64CE-3368-4A8F-9D70-AFE513C9E9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4632" y="1817234"/>
            <a:ext cx="8495664" cy="4492086"/>
          </a:xfrm>
          <a:prstGeom prst="rect">
            <a:avLst/>
          </a:prstGeom>
          <a:ln w="0">
            <a:noFill/>
          </a:ln>
        </p:spPr>
      </p:pic>
      <p:sp>
        <p:nvSpPr>
          <p:cNvPr id="14" name="CustomShape 2_2">
            <a:extLst>
              <a:ext uri="{FF2B5EF4-FFF2-40B4-BE49-F238E27FC236}">
                <a16:creationId xmlns:a16="http://schemas.microsoft.com/office/drawing/2014/main" id="{23B7546C-1835-40B0-89DC-918BE8504D2E}"/>
              </a:ext>
            </a:extLst>
          </p:cNvPr>
          <p:cNvSpPr/>
          <p:nvPr/>
        </p:nvSpPr>
        <p:spPr>
          <a:xfrm>
            <a:off x="0" y="1120480"/>
            <a:ext cx="5832648" cy="50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 anchor="t">
            <a:noAutofit/>
          </a:bodyPr>
          <a:lstStyle/>
          <a:p>
            <a:pPr marL="927000" lvl="1" indent="-461520">
              <a:spcBef>
                <a:spcPts val="961"/>
              </a:spcBef>
              <a:buClr>
                <a:srgbClr val="2D4B9B"/>
              </a:buClr>
              <a:buSzPct val="95000"/>
              <a:buFont typeface="Wingdings" panose="05000000000000000000" pitchFamily="2" charset="2"/>
              <a:buChar char="v"/>
              <a:defRPr/>
            </a:pPr>
            <a:r>
              <a:rPr lang="en-US" sz="1400" b="1" spc="-1" dirty="0">
                <a:solidFill>
                  <a:srgbClr val="000000"/>
                </a:solidFill>
              </a:rPr>
              <a:t>Large </a:t>
            </a:r>
            <a:r>
              <a:rPr lang="en-US" sz="1400" b="1" spc="-1" dirty="0">
                <a:solidFill>
                  <a:srgbClr val="C00000"/>
                </a:solidFill>
              </a:rPr>
              <a:t>overestimation</a:t>
            </a:r>
            <a:r>
              <a:rPr lang="en-US" sz="1400" b="1" spc="-1" dirty="0">
                <a:solidFill>
                  <a:srgbClr val="000000"/>
                </a:solidFill>
              </a:rPr>
              <a:t> </a:t>
            </a:r>
            <a:r>
              <a:rPr lang="en-US" sz="1400" spc="-1" dirty="0">
                <a:solidFill>
                  <a:srgbClr val="000000"/>
                </a:solidFill>
              </a:rPr>
              <a:t>of</a:t>
            </a:r>
            <a:r>
              <a:rPr lang="en-US" sz="1400" b="1" spc="-1" dirty="0">
                <a:solidFill>
                  <a:srgbClr val="000000"/>
                </a:solidFill>
              </a:rPr>
              <a:t> diagnosed wind gusts </a:t>
            </a:r>
            <a:r>
              <a:rPr lang="en-US" sz="1400" spc="-1" dirty="0">
                <a:solidFill>
                  <a:srgbClr val="000000"/>
                </a:solidFill>
              </a:rPr>
              <a:t>in</a:t>
            </a:r>
            <a:r>
              <a:rPr lang="en-US" sz="1400" b="1" spc="-1" dirty="0">
                <a:solidFill>
                  <a:srgbClr val="000000"/>
                </a:solidFill>
              </a:rPr>
              <a:t> summertime conditions </a:t>
            </a:r>
            <a:r>
              <a:rPr lang="en-US" sz="1400" spc="-1" dirty="0">
                <a:solidFill>
                  <a:srgbClr val="000000"/>
                </a:solidFill>
              </a:rPr>
              <a:t>with a</a:t>
            </a:r>
            <a:r>
              <a:rPr lang="en-US" sz="1400" b="1" spc="-1" dirty="0">
                <a:solidFill>
                  <a:srgbClr val="000000"/>
                </a:solidFill>
              </a:rPr>
              <a:t> deep daytime PBL </a:t>
            </a:r>
            <a:r>
              <a:rPr lang="en-US" sz="1400" spc="-1" dirty="0">
                <a:solidFill>
                  <a:srgbClr val="000000"/>
                </a:solidFill>
              </a:rPr>
              <a:t>due to</a:t>
            </a:r>
            <a:r>
              <a:rPr lang="en-US" sz="1400" b="1" spc="-1" dirty="0">
                <a:solidFill>
                  <a:srgbClr val="000000"/>
                </a:solidFill>
              </a:rPr>
              <a:t> </a:t>
            </a:r>
            <a:r>
              <a:rPr lang="en-US" sz="1400" b="1" spc="-1" dirty="0">
                <a:solidFill>
                  <a:srgbClr val="C00000"/>
                </a:solidFill>
              </a:rPr>
              <a:t>double-counting issues </a:t>
            </a:r>
            <a:r>
              <a:rPr lang="en-US" sz="1400" spc="-1" dirty="0">
                <a:solidFill>
                  <a:srgbClr val="000000"/>
                </a:solidFill>
              </a:rPr>
              <a:t>with</a:t>
            </a:r>
            <a:r>
              <a:rPr lang="en-US" sz="1400" b="1" spc="-1" dirty="0">
                <a:solidFill>
                  <a:srgbClr val="000000"/>
                </a:solidFill>
              </a:rPr>
              <a:t> ‘permitted large eddies’ </a:t>
            </a:r>
            <a:endParaRPr lang="de-DE" sz="1400" spc="-1" dirty="0">
              <a:solidFill>
                <a:prstClr val="black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751FA9-0889-406D-863F-056EC18E9C9C}"/>
              </a:ext>
            </a:extLst>
          </p:cNvPr>
          <p:cNvSpPr/>
          <p:nvPr/>
        </p:nvSpPr>
        <p:spPr>
          <a:xfrm>
            <a:off x="7896200" y="1202364"/>
            <a:ext cx="3071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parameterization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FA825B7-3F47-46D2-B499-07138AE89F45}"/>
              </a:ext>
            </a:extLst>
          </p:cNvPr>
          <p:cNvSpPr/>
          <p:nvPr/>
        </p:nvSpPr>
        <p:spPr>
          <a:xfrm>
            <a:off x="8112224" y="1560355"/>
            <a:ext cx="4079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10-min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-level wind 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smoothing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gusts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AD9238B-5913-4E1D-9C07-F34FA59E5323}"/>
              </a:ext>
            </a:extLst>
          </p:cNvPr>
          <p:cNvSpPr/>
          <p:nvPr/>
        </p:nvSpPr>
        <p:spPr>
          <a:xfrm>
            <a:off x="8112224" y="2346021"/>
            <a:ext cx="3744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gust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wind maximum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PBL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73_6">
            <a:extLst>
              <a:ext uri="{FF2B5EF4-FFF2-40B4-BE49-F238E27FC236}">
                <a16:creationId xmlns:a16="http://schemas.microsoft.com/office/drawing/2014/main" id="{F00A21FD-093A-4861-972F-FBDEAD682A9D}"/>
              </a:ext>
            </a:extLst>
          </p:cNvPr>
          <p:cNvSpPr/>
          <p:nvPr/>
        </p:nvSpPr>
        <p:spPr>
          <a:xfrm>
            <a:off x="9074854" y="3530180"/>
            <a:ext cx="2802587" cy="563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Hindcast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June 2020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10-m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winds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used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for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verification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are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still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instantaneous</a:t>
            </a:r>
            <a:r>
              <a:rPr kumimoji="0" lang="de-DE" sz="1400" b="0" i="0" u="none" strike="noStrike" kern="1200" cap="none" spc="-1" normalizeH="0" baseline="0" noProof="0" dirty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values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A13A6DBA-4953-4B16-AD94-FD15161B5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9089" y="6282793"/>
            <a:ext cx="2376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G. Zängl (DWD)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1A9E7E8-6A71-436C-8BFC-FA3A63A21FA3}"/>
              </a:ext>
            </a:extLst>
          </p:cNvPr>
          <p:cNvSpPr/>
          <p:nvPr/>
        </p:nvSpPr>
        <p:spPr>
          <a:xfrm>
            <a:off x="4511825" y="97561"/>
            <a:ext cx="5256584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 of and countermeasures against t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</a:t>
            </a:r>
            <a:r>
              <a:rPr lang="en-GB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daytime wind-gust problem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Pfeil: nach oben und unten 20">
            <a:extLst>
              <a:ext uri="{FF2B5EF4-FFF2-40B4-BE49-F238E27FC236}">
                <a16:creationId xmlns:a16="http://schemas.microsoft.com/office/drawing/2014/main" id="{7B31C052-8647-4317-8C39-1420204EC8BD}"/>
              </a:ext>
            </a:extLst>
          </p:cNvPr>
          <p:cNvSpPr/>
          <p:nvPr/>
        </p:nvSpPr>
        <p:spPr>
          <a:xfrm>
            <a:off x="6971399" y="2540688"/>
            <a:ext cx="65048" cy="738664"/>
          </a:xfrm>
          <a:prstGeom prst="upDownArrow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F2C4AD3-9C6C-408F-A2F4-9F416B6D2824}"/>
              </a:ext>
            </a:extLst>
          </p:cNvPr>
          <p:cNvSpPr/>
          <p:nvPr/>
        </p:nvSpPr>
        <p:spPr>
          <a:xfrm>
            <a:off x="4648715" y="2581418"/>
            <a:ext cx="7272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500m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F2C4AD3-9C6C-408F-A2F4-9F416B6D2824}"/>
              </a:ext>
            </a:extLst>
          </p:cNvPr>
          <p:cNvSpPr/>
          <p:nvPr/>
        </p:nvSpPr>
        <p:spPr>
          <a:xfrm>
            <a:off x="4000643" y="3140968"/>
            <a:ext cx="7272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 Km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feil: nach oben und unten 20">
            <a:extLst>
              <a:ext uri="{FF2B5EF4-FFF2-40B4-BE49-F238E27FC236}">
                <a16:creationId xmlns:a16="http://schemas.microsoft.com/office/drawing/2014/main" id="{7B31C052-8647-4317-8C39-1420204EC8BD}"/>
              </a:ext>
            </a:extLst>
          </p:cNvPr>
          <p:cNvSpPr/>
          <p:nvPr/>
        </p:nvSpPr>
        <p:spPr>
          <a:xfrm>
            <a:off x="7003923" y="4444974"/>
            <a:ext cx="53745" cy="208162"/>
          </a:xfrm>
          <a:prstGeom prst="upDownArrow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26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41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E8F01EA-0569-44F3-99F3-24AC9FCBD769}"/>
              </a:ext>
            </a:extLst>
          </p:cNvPr>
          <p:cNvSpPr/>
          <p:nvPr/>
        </p:nvSpPr>
        <p:spPr>
          <a:xfrm>
            <a:off x="5026727" y="97561"/>
            <a:ext cx="4458337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nocturnal T2m problem at high resolution above complex terrain: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CustomShape 2_1">
            <a:extLst>
              <a:ext uri="{FF2B5EF4-FFF2-40B4-BE49-F238E27FC236}">
                <a16:creationId xmlns:a16="http://schemas.microsoft.com/office/drawing/2014/main" id="{48F303CE-7441-41B8-A46C-EFEF741C837D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sp>
        <p:nvSpPr>
          <p:cNvPr id="15" name="Rectangle 73">
            <a:extLst>
              <a:ext uri="{FF2B5EF4-FFF2-40B4-BE49-F238E27FC236}">
                <a16:creationId xmlns:a16="http://schemas.microsoft.com/office/drawing/2014/main" id="{0AC43307-96C0-4826-8547-8F65A99F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56" y="1098345"/>
            <a:ext cx="9073008" cy="6617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Quite 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positive nocturnal T2m-bias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close to the floor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resolved narrow valleys</a:t>
            </a:r>
          </a:p>
          <a:p>
            <a:pPr marL="622300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Problem disappears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at using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filtered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(coarser) topography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6" name="Rectangle 73">
            <a:extLst>
              <a:ext uri="{FF2B5EF4-FFF2-40B4-BE49-F238E27FC236}">
                <a16:creationId xmlns:a16="http://schemas.microsoft.com/office/drawing/2014/main" id="{0A68AD87-4F33-48FB-A609-0FB7C0B88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640" y="1905661"/>
            <a:ext cx="9361040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So far hypothesized reason:</a:t>
            </a:r>
            <a:endParaRPr kumimoji="0" lang="en-GB" altLang="de-DE" sz="1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795C14C6-00BE-48C4-AEB4-6E84EDE11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840" y="2579723"/>
            <a:ext cx="11204816" cy="98488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Too excessive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near surface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turbulent mixing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through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additional shear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by</a:t>
            </a:r>
          </a:p>
          <a:p>
            <a:pPr marL="630238" marR="0" lvl="2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Resolved katabatic winds</a:t>
            </a:r>
          </a:p>
          <a:p>
            <a:pPr marL="630238" marR="0" lvl="2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STIC-terms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: SSO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wakes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 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current 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“sub-grid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thermal circulation term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”:</a:t>
            </a:r>
            <a:r>
              <a:rPr kumimoji="0" lang="en-GB" alt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possible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due to </a:t>
            </a:r>
            <a:r>
              <a:rPr kumimoji="0" lang="en-GB" altLang="de-DE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not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sufficiently reduced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SSO parameters</a:t>
            </a:r>
          </a:p>
        </p:txBody>
      </p:sp>
      <p:sp>
        <p:nvSpPr>
          <p:cNvPr id="18" name="Rectangle 73">
            <a:extLst>
              <a:ext uri="{FF2B5EF4-FFF2-40B4-BE49-F238E27FC236}">
                <a16:creationId xmlns:a16="http://schemas.microsoft.com/office/drawing/2014/main" id="{CBE82BD4-D85B-4526-AC46-ABFB98189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96" y="4293096"/>
            <a:ext cx="3168352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Countermeasures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:</a:t>
            </a:r>
            <a:endParaRPr kumimoji="0" lang="en-GB" altLang="de-DE" sz="1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9" name="Rectangle 73">
            <a:extLst>
              <a:ext uri="{FF2B5EF4-FFF2-40B4-BE49-F238E27FC236}">
                <a16:creationId xmlns:a16="http://schemas.microsoft.com/office/drawing/2014/main" id="{0B2901A0-5472-4710-81EB-99B8E8E9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28" y="4602277"/>
            <a:ext cx="5479538" cy="125265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Damping down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BL turbulence</a:t>
            </a:r>
          </a:p>
          <a:p>
            <a:pPr marL="541338" marR="0" lvl="2" indent="-1809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Reduced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‘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scaling factors’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for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STIC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-forcing </a:t>
            </a:r>
            <a:r>
              <a:rPr kumimoji="0" lang="en-GB" altLang="de-DE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by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SSO-wakes</a:t>
            </a:r>
            <a:endParaRPr kumimoji="0" lang="en-GB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541338" marR="0" lvl="0" indent="-18097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Reduced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 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laminar resistance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 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for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 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scalar transfer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 </a:t>
            </a:r>
          </a:p>
          <a:p>
            <a:pPr marL="354012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95000"/>
              <a:buNone/>
              <a:tabLst/>
              <a:defRPr/>
            </a:pPr>
            <a:r>
              <a:rPr lang="en-US" sz="1600" spc="-1" dirty="0">
                <a:solidFill>
                  <a:srgbClr val="3333FF"/>
                </a:solidFill>
                <a:latin typeface="Arial Narrow" panose="020B0606020202030204" pitchFamily="34" charset="0"/>
                <a:ea typeface="DejaVu Sans"/>
              </a:rPr>
              <a:t>    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at </a:t>
            </a:r>
            <a:r>
              <a:rPr kumimoji="0" lang="en-US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steep slopes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 (by means of ‘</a:t>
            </a:r>
            <a:r>
              <a:rPr kumimoji="0" lang="en-US" sz="16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rlam_heat</a:t>
            </a: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+mn-cs"/>
              </a:rPr>
              <a:t>’).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+mn-cs"/>
            </a:endParaRPr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AE1CA8B8-55D9-40B7-8352-15E86CDF3677}"/>
              </a:ext>
            </a:extLst>
          </p:cNvPr>
          <p:cNvSpPr>
            <a:spLocks/>
          </p:cNvSpPr>
          <p:nvPr/>
        </p:nvSpPr>
        <p:spPr bwMode="auto">
          <a:xfrm>
            <a:off x="6316712" y="4288168"/>
            <a:ext cx="5395912" cy="1228725"/>
          </a:xfrm>
          <a:custGeom>
            <a:avLst/>
            <a:gdLst>
              <a:gd name="T0" fmla="*/ 0 w 3747"/>
              <a:gd name="T1" fmla="*/ 2147483647 h 854"/>
              <a:gd name="T2" fmla="*/ 2147483647 w 3747"/>
              <a:gd name="T3" fmla="*/ 2147483647 h 854"/>
              <a:gd name="T4" fmla="*/ 2147483647 w 3747"/>
              <a:gd name="T5" fmla="*/ 2147483647 h 854"/>
              <a:gd name="T6" fmla="*/ 2147483647 w 3747"/>
              <a:gd name="T7" fmla="*/ 2147483647 h 854"/>
              <a:gd name="T8" fmla="*/ 2147483647 w 3747"/>
              <a:gd name="T9" fmla="*/ 2147483647 h 854"/>
              <a:gd name="T10" fmla="*/ 2147483647 w 3747"/>
              <a:gd name="T11" fmla="*/ 2147483647 h 854"/>
              <a:gd name="T12" fmla="*/ 2147483647 w 3747"/>
              <a:gd name="T13" fmla="*/ 2147483647 h 854"/>
              <a:gd name="T14" fmla="*/ 2147483647 w 3747"/>
              <a:gd name="T15" fmla="*/ 2147483647 h 854"/>
              <a:gd name="T16" fmla="*/ 2147483647 w 3747"/>
              <a:gd name="T17" fmla="*/ 2147483647 h 854"/>
              <a:gd name="T18" fmla="*/ 2147483647 w 3747"/>
              <a:gd name="T19" fmla="*/ 2147483647 h 854"/>
              <a:gd name="T20" fmla="*/ 2147483647 w 3747"/>
              <a:gd name="T21" fmla="*/ 2147483647 h 854"/>
              <a:gd name="T22" fmla="*/ 2147483647 w 3747"/>
              <a:gd name="T23" fmla="*/ 2147483647 h 854"/>
              <a:gd name="T24" fmla="*/ 2147483647 w 3747"/>
              <a:gd name="T25" fmla="*/ 2147483647 h 854"/>
              <a:gd name="T26" fmla="*/ 2147483647 w 3747"/>
              <a:gd name="T27" fmla="*/ 2147483647 h 854"/>
              <a:gd name="T28" fmla="*/ 2147483647 w 3747"/>
              <a:gd name="T29" fmla="*/ 2147483647 h 854"/>
              <a:gd name="T30" fmla="*/ 2147483647 w 3747"/>
              <a:gd name="T31" fmla="*/ 2147483647 h 854"/>
              <a:gd name="T32" fmla="*/ 2147483647 w 3747"/>
              <a:gd name="T33" fmla="*/ 2147483647 h 854"/>
              <a:gd name="T34" fmla="*/ 2147483647 w 3747"/>
              <a:gd name="T35" fmla="*/ 2147483647 h 854"/>
              <a:gd name="T36" fmla="*/ 2147483647 w 3747"/>
              <a:gd name="T37" fmla="*/ 2147483647 h 854"/>
              <a:gd name="T38" fmla="*/ 2147483647 w 3747"/>
              <a:gd name="T39" fmla="*/ 2147483647 h 854"/>
              <a:gd name="T40" fmla="*/ 2147483647 w 3747"/>
              <a:gd name="T41" fmla="*/ 2147483647 h 854"/>
              <a:gd name="T42" fmla="*/ 2147483647 w 3747"/>
              <a:gd name="T43" fmla="*/ 2147483647 h 854"/>
              <a:gd name="T44" fmla="*/ 2147483647 w 3747"/>
              <a:gd name="T45" fmla="*/ 2147483647 h 854"/>
              <a:gd name="T46" fmla="*/ 2147483647 w 3747"/>
              <a:gd name="T47" fmla="*/ 2147483647 h 854"/>
              <a:gd name="T48" fmla="*/ 2147483647 w 3747"/>
              <a:gd name="T49" fmla="*/ 2147483647 h 854"/>
              <a:gd name="T50" fmla="*/ 2147483647 w 3747"/>
              <a:gd name="T51" fmla="*/ 2147483647 h 854"/>
              <a:gd name="T52" fmla="*/ 2147483647 w 3747"/>
              <a:gd name="T53" fmla="*/ 2147483647 h 854"/>
              <a:gd name="T54" fmla="*/ 2147483647 w 3747"/>
              <a:gd name="T55" fmla="*/ 2147483647 h 854"/>
              <a:gd name="T56" fmla="*/ 2147483647 w 3747"/>
              <a:gd name="T57" fmla="*/ 2147483647 h 854"/>
              <a:gd name="T58" fmla="*/ 2147483647 w 3747"/>
              <a:gd name="T59" fmla="*/ 2147483647 h 854"/>
              <a:gd name="T60" fmla="*/ 2147483647 w 3747"/>
              <a:gd name="T61" fmla="*/ 2147483647 h 854"/>
              <a:gd name="T62" fmla="*/ 2147483647 w 3747"/>
              <a:gd name="T63" fmla="*/ 2147483647 h 854"/>
              <a:gd name="T64" fmla="*/ 2147483647 w 3747"/>
              <a:gd name="T65" fmla="*/ 2147483647 h 854"/>
              <a:gd name="T66" fmla="*/ 2147483647 w 3747"/>
              <a:gd name="T67" fmla="*/ 2147483647 h 854"/>
              <a:gd name="T68" fmla="*/ 2147483647 w 3747"/>
              <a:gd name="T69" fmla="*/ 2147483647 h 854"/>
              <a:gd name="T70" fmla="*/ 2147483647 w 3747"/>
              <a:gd name="T71" fmla="*/ 2147483647 h 854"/>
              <a:gd name="T72" fmla="*/ 2147483647 w 3747"/>
              <a:gd name="T73" fmla="*/ 2147483647 h 854"/>
              <a:gd name="T74" fmla="*/ 2147483647 w 3747"/>
              <a:gd name="T75" fmla="*/ 0 h 854"/>
              <a:gd name="T76" fmla="*/ 2147483647 w 3747"/>
              <a:gd name="T77" fmla="*/ 2147483647 h 854"/>
              <a:gd name="T78" fmla="*/ 2147483647 w 3747"/>
              <a:gd name="T79" fmla="*/ 2147483647 h 854"/>
              <a:gd name="T80" fmla="*/ 2147483647 w 3747"/>
              <a:gd name="T81" fmla="*/ 2147483647 h 854"/>
              <a:gd name="T82" fmla="*/ 2147483647 w 3747"/>
              <a:gd name="T83" fmla="*/ 2147483647 h 854"/>
              <a:gd name="T84" fmla="*/ 2147483647 w 3747"/>
              <a:gd name="T85" fmla="*/ 2147483647 h 854"/>
              <a:gd name="T86" fmla="*/ 2147483647 w 3747"/>
              <a:gd name="T87" fmla="*/ 2147483647 h 854"/>
              <a:gd name="T88" fmla="*/ 2147483647 w 3747"/>
              <a:gd name="T89" fmla="*/ 2147483647 h 854"/>
              <a:gd name="T90" fmla="*/ 2147483647 w 3747"/>
              <a:gd name="T91" fmla="*/ 2147483647 h 854"/>
              <a:gd name="T92" fmla="*/ 2147483647 w 3747"/>
              <a:gd name="T93" fmla="*/ 2147483647 h 854"/>
              <a:gd name="T94" fmla="*/ 2147483647 w 3747"/>
              <a:gd name="T95" fmla="*/ 2147483647 h 854"/>
              <a:gd name="T96" fmla="*/ 2147483647 w 3747"/>
              <a:gd name="T97" fmla="*/ 2147483647 h 854"/>
              <a:gd name="T98" fmla="*/ 2147483647 w 3747"/>
              <a:gd name="T99" fmla="*/ 2147483647 h 854"/>
              <a:gd name="T100" fmla="*/ 2147483647 w 3747"/>
              <a:gd name="T101" fmla="*/ 2147483647 h 854"/>
              <a:gd name="T102" fmla="*/ 2147483647 w 3747"/>
              <a:gd name="T103" fmla="*/ 2147483647 h 854"/>
              <a:gd name="T104" fmla="*/ 2147483647 w 3747"/>
              <a:gd name="T105" fmla="*/ 2147483647 h 854"/>
              <a:gd name="T106" fmla="*/ 2147483647 w 3747"/>
              <a:gd name="T107" fmla="*/ 2147483647 h 8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747"/>
              <a:gd name="T163" fmla="*/ 0 h 854"/>
              <a:gd name="T164" fmla="*/ 3747 w 3747"/>
              <a:gd name="T165" fmla="*/ 854 h 85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747" h="854">
                <a:moveTo>
                  <a:pt x="0" y="834"/>
                </a:moveTo>
                <a:cubicBezTo>
                  <a:pt x="7" y="790"/>
                  <a:pt x="15" y="749"/>
                  <a:pt x="41" y="712"/>
                </a:cubicBezTo>
                <a:cubicBezTo>
                  <a:pt x="53" y="675"/>
                  <a:pt x="66" y="644"/>
                  <a:pt x="81" y="610"/>
                </a:cubicBezTo>
                <a:cubicBezTo>
                  <a:pt x="96" y="575"/>
                  <a:pt x="100" y="541"/>
                  <a:pt x="122" y="509"/>
                </a:cubicBezTo>
                <a:cubicBezTo>
                  <a:pt x="134" y="474"/>
                  <a:pt x="152" y="440"/>
                  <a:pt x="169" y="407"/>
                </a:cubicBezTo>
                <a:cubicBezTo>
                  <a:pt x="180" y="386"/>
                  <a:pt x="180" y="360"/>
                  <a:pt x="190" y="339"/>
                </a:cubicBezTo>
                <a:cubicBezTo>
                  <a:pt x="200" y="319"/>
                  <a:pt x="211" y="297"/>
                  <a:pt x="223" y="278"/>
                </a:cubicBezTo>
                <a:cubicBezTo>
                  <a:pt x="230" y="251"/>
                  <a:pt x="236" y="233"/>
                  <a:pt x="251" y="210"/>
                </a:cubicBezTo>
                <a:cubicBezTo>
                  <a:pt x="260" y="180"/>
                  <a:pt x="276" y="151"/>
                  <a:pt x="298" y="129"/>
                </a:cubicBezTo>
                <a:cubicBezTo>
                  <a:pt x="326" y="50"/>
                  <a:pt x="406" y="20"/>
                  <a:pt x="481" y="7"/>
                </a:cubicBezTo>
                <a:cubicBezTo>
                  <a:pt x="536" y="15"/>
                  <a:pt x="589" y="26"/>
                  <a:pt x="644" y="34"/>
                </a:cubicBezTo>
                <a:cubicBezTo>
                  <a:pt x="674" y="45"/>
                  <a:pt x="697" y="56"/>
                  <a:pt x="725" y="68"/>
                </a:cubicBezTo>
                <a:cubicBezTo>
                  <a:pt x="738" y="74"/>
                  <a:pt x="752" y="78"/>
                  <a:pt x="766" y="82"/>
                </a:cubicBezTo>
                <a:cubicBezTo>
                  <a:pt x="773" y="84"/>
                  <a:pt x="786" y="88"/>
                  <a:pt x="786" y="88"/>
                </a:cubicBezTo>
                <a:cubicBezTo>
                  <a:pt x="862" y="141"/>
                  <a:pt x="753" y="68"/>
                  <a:pt x="827" y="109"/>
                </a:cubicBezTo>
                <a:cubicBezTo>
                  <a:pt x="897" y="148"/>
                  <a:pt x="841" y="127"/>
                  <a:pt x="888" y="143"/>
                </a:cubicBezTo>
                <a:cubicBezTo>
                  <a:pt x="908" y="163"/>
                  <a:pt x="955" y="197"/>
                  <a:pt x="955" y="197"/>
                </a:cubicBezTo>
                <a:cubicBezTo>
                  <a:pt x="970" y="225"/>
                  <a:pt x="984" y="240"/>
                  <a:pt x="1003" y="265"/>
                </a:cubicBezTo>
                <a:cubicBezTo>
                  <a:pt x="1013" y="278"/>
                  <a:pt x="1030" y="305"/>
                  <a:pt x="1030" y="305"/>
                </a:cubicBezTo>
                <a:cubicBezTo>
                  <a:pt x="1047" y="356"/>
                  <a:pt x="1116" y="444"/>
                  <a:pt x="1152" y="482"/>
                </a:cubicBezTo>
                <a:cubicBezTo>
                  <a:pt x="1173" y="541"/>
                  <a:pt x="1183" y="599"/>
                  <a:pt x="1220" y="651"/>
                </a:cubicBezTo>
                <a:cubicBezTo>
                  <a:pt x="1242" y="722"/>
                  <a:pt x="1219" y="668"/>
                  <a:pt x="1253" y="712"/>
                </a:cubicBezTo>
                <a:cubicBezTo>
                  <a:pt x="1268" y="731"/>
                  <a:pt x="1274" y="760"/>
                  <a:pt x="1294" y="773"/>
                </a:cubicBezTo>
                <a:cubicBezTo>
                  <a:pt x="1407" y="848"/>
                  <a:pt x="1542" y="836"/>
                  <a:pt x="1674" y="841"/>
                </a:cubicBezTo>
                <a:cubicBezTo>
                  <a:pt x="1713" y="853"/>
                  <a:pt x="1716" y="854"/>
                  <a:pt x="1762" y="847"/>
                </a:cubicBezTo>
                <a:cubicBezTo>
                  <a:pt x="1785" y="840"/>
                  <a:pt x="1843" y="810"/>
                  <a:pt x="1863" y="807"/>
                </a:cubicBezTo>
                <a:cubicBezTo>
                  <a:pt x="1892" y="803"/>
                  <a:pt x="1922" y="802"/>
                  <a:pt x="1951" y="800"/>
                </a:cubicBezTo>
                <a:cubicBezTo>
                  <a:pt x="1977" y="791"/>
                  <a:pt x="1990" y="774"/>
                  <a:pt x="2012" y="759"/>
                </a:cubicBezTo>
                <a:cubicBezTo>
                  <a:pt x="2026" y="732"/>
                  <a:pt x="2049" y="695"/>
                  <a:pt x="2073" y="678"/>
                </a:cubicBezTo>
                <a:cubicBezTo>
                  <a:pt x="2078" y="671"/>
                  <a:pt x="2083" y="665"/>
                  <a:pt x="2087" y="658"/>
                </a:cubicBezTo>
                <a:cubicBezTo>
                  <a:pt x="2090" y="651"/>
                  <a:pt x="2090" y="643"/>
                  <a:pt x="2094" y="637"/>
                </a:cubicBezTo>
                <a:cubicBezTo>
                  <a:pt x="2104" y="622"/>
                  <a:pt x="2118" y="611"/>
                  <a:pt x="2128" y="597"/>
                </a:cubicBezTo>
                <a:cubicBezTo>
                  <a:pt x="2135" y="573"/>
                  <a:pt x="2141" y="557"/>
                  <a:pt x="2155" y="536"/>
                </a:cubicBezTo>
                <a:cubicBezTo>
                  <a:pt x="2167" y="499"/>
                  <a:pt x="2171" y="469"/>
                  <a:pt x="2195" y="434"/>
                </a:cubicBezTo>
                <a:cubicBezTo>
                  <a:pt x="2204" y="420"/>
                  <a:pt x="2223" y="393"/>
                  <a:pt x="2223" y="393"/>
                </a:cubicBezTo>
                <a:cubicBezTo>
                  <a:pt x="2252" y="297"/>
                  <a:pt x="2308" y="212"/>
                  <a:pt x="2372" y="136"/>
                </a:cubicBezTo>
                <a:cubicBezTo>
                  <a:pt x="2398" y="105"/>
                  <a:pt x="2413" y="62"/>
                  <a:pt x="2453" y="48"/>
                </a:cubicBezTo>
                <a:cubicBezTo>
                  <a:pt x="2498" y="0"/>
                  <a:pt x="2575" y="5"/>
                  <a:pt x="2636" y="0"/>
                </a:cubicBezTo>
                <a:cubicBezTo>
                  <a:pt x="2670" y="6"/>
                  <a:pt x="2704" y="13"/>
                  <a:pt x="2738" y="21"/>
                </a:cubicBezTo>
                <a:cubicBezTo>
                  <a:pt x="2751" y="30"/>
                  <a:pt x="2763" y="43"/>
                  <a:pt x="2778" y="48"/>
                </a:cubicBezTo>
                <a:cubicBezTo>
                  <a:pt x="2783" y="49"/>
                  <a:pt x="2856" y="72"/>
                  <a:pt x="2860" y="75"/>
                </a:cubicBezTo>
                <a:cubicBezTo>
                  <a:pt x="2882" y="89"/>
                  <a:pt x="2904" y="90"/>
                  <a:pt x="2927" y="102"/>
                </a:cubicBezTo>
                <a:cubicBezTo>
                  <a:pt x="2973" y="126"/>
                  <a:pt x="2924" y="109"/>
                  <a:pt x="2968" y="122"/>
                </a:cubicBezTo>
                <a:cubicBezTo>
                  <a:pt x="2990" y="137"/>
                  <a:pt x="3007" y="155"/>
                  <a:pt x="3029" y="170"/>
                </a:cubicBezTo>
                <a:cubicBezTo>
                  <a:pt x="3060" y="216"/>
                  <a:pt x="3077" y="242"/>
                  <a:pt x="3124" y="271"/>
                </a:cubicBezTo>
                <a:cubicBezTo>
                  <a:pt x="3148" y="310"/>
                  <a:pt x="3179" y="340"/>
                  <a:pt x="3212" y="373"/>
                </a:cubicBezTo>
                <a:cubicBezTo>
                  <a:pt x="3234" y="395"/>
                  <a:pt x="3244" y="431"/>
                  <a:pt x="3266" y="454"/>
                </a:cubicBezTo>
                <a:cubicBezTo>
                  <a:pt x="3286" y="475"/>
                  <a:pt x="3292" y="493"/>
                  <a:pt x="3307" y="515"/>
                </a:cubicBezTo>
                <a:cubicBezTo>
                  <a:pt x="3326" y="544"/>
                  <a:pt x="3353" y="570"/>
                  <a:pt x="3375" y="597"/>
                </a:cubicBezTo>
                <a:cubicBezTo>
                  <a:pt x="3417" y="647"/>
                  <a:pt x="3444" y="723"/>
                  <a:pt x="3510" y="746"/>
                </a:cubicBezTo>
                <a:cubicBezTo>
                  <a:pt x="3515" y="753"/>
                  <a:pt x="3517" y="762"/>
                  <a:pt x="3524" y="766"/>
                </a:cubicBezTo>
                <a:cubicBezTo>
                  <a:pt x="3555" y="786"/>
                  <a:pt x="3629" y="801"/>
                  <a:pt x="3666" y="814"/>
                </a:cubicBezTo>
                <a:cubicBezTo>
                  <a:pt x="3731" y="837"/>
                  <a:pt x="3643" y="819"/>
                  <a:pt x="3707" y="834"/>
                </a:cubicBezTo>
                <a:cubicBezTo>
                  <a:pt x="3720" y="837"/>
                  <a:pt x="3747" y="841"/>
                  <a:pt x="3747" y="841"/>
                </a:cubicBezTo>
              </a:path>
            </a:pathLst>
          </a:custGeom>
          <a:solidFill>
            <a:srgbClr val="B2B2B2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019C2E72-9711-46D7-8735-CFB66BA1112A}"/>
              </a:ext>
            </a:extLst>
          </p:cNvPr>
          <p:cNvSpPr>
            <a:spLocks/>
          </p:cNvSpPr>
          <p:nvPr/>
        </p:nvSpPr>
        <p:spPr bwMode="auto">
          <a:xfrm>
            <a:off x="6604744" y="4981468"/>
            <a:ext cx="5395912" cy="1228725"/>
          </a:xfrm>
          <a:custGeom>
            <a:avLst/>
            <a:gdLst>
              <a:gd name="T0" fmla="*/ 0 w 3747"/>
              <a:gd name="T1" fmla="*/ 2147483647 h 854"/>
              <a:gd name="T2" fmla="*/ 2147483647 w 3747"/>
              <a:gd name="T3" fmla="*/ 2147483647 h 854"/>
              <a:gd name="T4" fmla="*/ 2147483647 w 3747"/>
              <a:gd name="T5" fmla="*/ 2147483647 h 854"/>
              <a:gd name="T6" fmla="*/ 2147483647 w 3747"/>
              <a:gd name="T7" fmla="*/ 2147483647 h 854"/>
              <a:gd name="T8" fmla="*/ 2147483647 w 3747"/>
              <a:gd name="T9" fmla="*/ 2147483647 h 854"/>
              <a:gd name="T10" fmla="*/ 2147483647 w 3747"/>
              <a:gd name="T11" fmla="*/ 2147483647 h 854"/>
              <a:gd name="T12" fmla="*/ 2147483647 w 3747"/>
              <a:gd name="T13" fmla="*/ 2147483647 h 854"/>
              <a:gd name="T14" fmla="*/ 2147483647 w 3747"/>
              <a:gd name="T15" fmla="*/ 2147483647 h 854"/>
              <a:gd name="T16" fmla="*/ 2147483647 w 3747"/>
              <a:gd name="T17" fmla="*/ 2147483647 h 854"/>
              <a:gd name="T18" fmla="*/ 2147483647 w 3747"/>
              <a:gd name="T19" fmla="*/ 2147483647 h 854"/>
              <a:gd name="T20" fmla="*/ 2147483647 w 3747"/>
              <a:gd name="T21" fmla="*/ 2147483647 h 854"/>
              <a:gd name="T22" fmla="*/ 2147483647 w 3747"/>
              <a:gd name="T23" fmla="*/ 2147483647 h 854"/>
              <a:gd name="T24" fmla="*/ 2147483647 w 3747"/>
              <a:gd name="T25" fmla="*/ 2147483647 h 854"/>
              <a:gd name="T26" fmla="*/ 2147483647 w 3747"/>
              <a:gd name="T27" fmla="*/ 2147483647 h 854"/>
              <a:gd name="T28" fmla="*/ 2147483647 w 3747"/>
              <a:gd name="T29" fmla="*/ 2147483647 h 854"/>
              <a:gd name="T30" fmla="*/ 2147483647 w 3747"/>
              <a:gd name="T31" fmla="*/ 2147483647 h 854"/>
              <a:gd name="T32" fmla="*/ 2147483647 w 3747"/>
              <a:gd name="T33" fmla="*/ 2147483647 h 854"/>
              <a:gd name="T34" fmla="*/ 2147483647 w 3747"/>
              <a:gd name="T35" fmla="*/ 2147483647 h 854"/>
              <a:gd name="T36" fmla="*/ 2147483647 w 3747"/>
              <a:gd name="T37" fmla="*/ 2147483647 h 854"/>
              <a:gd name="T38" fmla="*/ 2147483647 w 3747"/>
              <a:gd name="T39" fmla="*/ 2147483647 h 854"/>
              <a:gd name="T40" fmla="*/ 2147483647 w 3747"/>
              <a:gd name="T41" fmla="*/ 2147483647 h 854"/>
              <a:gd name="T42" fmla="*/ 2147483647 w 3747"/>
              <a:gd name="T43" fmla="*/ 2147483647 h 854"/>
              <a:gd name="T44" fmla="*/ 2147483647 w 3747"/>
              <a:gd name="T45" fmla="*/ 2147483647 h 854"/>
              <a:gd name="T46" fmla="*/ 2147483647 w 3747"/>
              <a:gd name="T47" fmla="*/ 2147483647 h 854"/>
              <a:gd name="T48" fmla="*/ 2147483647 w 3747"/>
              <a:gd name="T49" fmla="*/ 2147483647 h 854"/>
              <a:gd name="T50" fmla="*/ 2147483647 w 3747"/>
              <a:gd name="T51" fmla="*/ 2147483647 h 854"/>
              <a:gd name="T52" fmla="*/ 2147483647 w 3747"/>
              <a:gd name="T53" fmla="*/ 2147483647 h 854"/>
              <a:gd name="T54" fmla="*/ 2147483647 w 3747"/>
              <a:gd name="T55" fmla="*/ 2147483647 h 854"/>
              <a:gd name="T56" fmla="*/ 2147483647 w 3747"/>
              <a:gd name="T57" fmla="*/ 2147483647 h 854"/>
              <a:gd name="T58" fmla="*/ 2147483647 w 3747"/>
              <a:gd name="T59" fmla="*/ 2147483647 h 854"/>
              <a:gd name="T60" fmla="*/ 2147483647 w 3747"/>
              <a:gd name="T61" fmla="*/ 2147483647 h 854"/>
              <a:gd name="T62" fmla="*/ 2147483647 w 3747"/>
              <a:gd name="T63" fmla="*/ 2147483647 h 854"/>
              <a:gd name="T64" fmla="*/ 2147483647 w 3747"/>
              <a:gd name="T65" fmla="*/ 2147483647 h 854"/>
              <a:gd name="T66" fmla="*/ 2147483647 w 3747"/>
              <a:gd name="T67" fmla="*/ 2147483647 h 854"/>
              <a:gd name="T68" fmla="*/ 2147483647 w 3747"/>
              <a:gd name="T69" fmla="*/ 2147483647 h 854"/>
              <a:gd name="T70" fmla="*/ 2147483647 w 3747"/>
              <a:gd name="T71" fmla="*/ 2147483647 h 854"/>
              <a:gd name="T72" fmla="*/ 2147483647 w 3747"/>
              <a:gd name="T73" fmla="*/ 2147483647 h 854"/>
              <a:gd name="T74" fmla="*/ 2147483647 w 3747"/>
              <a:gd name="T75" fmla="*/ 0 h 854"/>
              <a:gd name="T76" fmla="*/ 2147483647 w 3747"/>
              <a:gd name="T77" fmla="*/ 2147483647 h 854"/>
              <a:gd name="T78" fmla="*/ 2147483647 w 3747"/>
              <a:gd name="T79" fmla="*/ 2147483647 h 854"/>
              <a:gd name="T80" fmla="*/ 2147483647 w 3747"/>
              <a:gd name="T81" fmla="*/ 2147483647 h 854"/>
              <a:gd name="T82" fmla="*/ 2147483647 w 3747"/>
              <a:gd name="T83" fmla="*/ 2147483647 h 854"/>
              <a:gd name="T84" fmla="*/ 2147483647 w 3747"/>
              <a:gd name="T85" fmla="*/ 2147483647 h 854"/>
              <a:gd name="T86" fmla="*/ 2147483647 w 3747"/>
              <a:gd name="T87" fmla="*/ 2147483647 h 854"/>
              <a:gd name="T88" fmla="*/ 2147483647 w 3747"/>
              <a:gd name="T89" fmla="*/ 2147483647 h 854"/>
              <a:gd name="T90" fmla="*/ 2147483647 w 3747"/>
              <a:gd name="T91" fmla="*/ 2147483647 h 854"/>
              <a:gd name="T92" fmla="*/ 2147483647 w 3747"/>
              <a:gd name="T93" fmla="*/ 2147483647 h 854"/>
              <a:gd name="T94" fmla="*/ 2147483647 w 3747"/>
              <a:gd name="T95" fmla="*/ 2147483647 h 854"/>
              <a:gd name="T96" fmla="*/ 2147483647 w 3747"/>
              <a:gd name="T97" fmla="*/ 2147483647 h 854"/>
              <a:gd name="T98" fmla="*/ 2147483647 w 3747"/>
              <a:gd name="T99" fmla="*/ 2147483647 h 854"/>
              <a:gd name="T100" fmla="*/ 2147483647 w 3747"/>
              <a:gd name="T101" fmla="*/ 2147483647 h 854"/>
              <a:gd name="T102" fmla="*/ 2147483647 w 3747"/>
              <a:gd name="T103" fmla="*/ 2147483647 h 854"/>
              <a:gd name="T104" fmla="*/ 2147483647 w 3747"/>
              <a:gd name="T105" fmla="*/ 2147483647 h 854"/>
              <a:gd name="T106" fmla="*/ 2147483647 w 3747"/>
              <a:gd name="T107" fmla="*/ 2147483647 h 8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747"/>
              <a:gd name="T163" fmla="*/ 0 h 854"/>
              <a:gd name="T164" fmla="*/ 3747 w 3747"/>
              <a:gd name="T165" fmla="*/ 854 h 85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747" h="854">
                <a:moveTo>
                  <a:pt x="0" y="834"/>
                </a:moveTo>
                <a:cubicBezTo>
                  <a:pt x="7" y="790"/>
                  <a:pt x="15" y="749"/>
                  <a:pt x="41" y="712"/>
                </a:cubicBezTo>
                <a:cubicBezTo>
                  <a:pt x="53" y="675"/>
                  <a:pt x="66" y="644"/>
                  <a:pt x="81" y="610"/>
                </a:cubicBezTo>
                <a:cubicBezTo>
                  <a:pt x="96" y="575"/>
                  <a:pt x="100" y="541"/>
                  <a:pt x="122" y="509"/>
                </a:cubicBezTo>
                <a:cubicBezTo>
                  <a:pt x="134" y="474"/>
                  <a:pt x="152" y="440"/>
                  <a:pt x="169" y="407"/>
                </a:cubicBezTo>
                <a:cubicBezTo>
                  <a:pt x="180" y="386"/>
                  <a:pt x="180" y="360"/>
                  <a:pt x="190" y="339"/>
                </a:cubicBezTo>
                <a:cubicBezTo>
                  <a:pt x="200" y="319"/>
                  <a:pt x="211" y="297"/>
                  <a:pt x="223" y="278"/>
                </a:cubicBezTo>
                <a:cubicBezTo>
                  <a:pt x="230" y="251"/>
                  <a:pt x="236" y="233"/>
                  <a:pt x="251" y="210"/>
                </a:cubicBezTo>
                <a:cubicBezTo>
                  <a:pt x="260" y="180"/>
                  <a:pt x="276" y="151"/>
                  <a:pt x="298" y="129"/>
                </a:cubicBezTo>
                <a:cubicBezTo>
                  <a:pt x="326" y="50"/>
                  <a:pt x="406" y="20"/>
                  <a:pt x="481" y="7"/>
                </a:cubicBezTo>
                <a:cubicBezTo>
                  <a:pt x="536" y="15"/>
                  <a:pt x="589" y="26"/>
                  <a:pt x="644" y="34"/>
                </a:cubicBezTo>
                <a:cubicBezTo>
                  <a:pt x="674" y="45"/>
                  <a:pt x="697" y="56"/>
                  <a:pt x="725" y="68"/>
                </a:cubicBezTo>
                <a:cubicBezTo>
                  <a:pt x="738" y="74"/>
                  <a:pt x="752" y="78"/>
                  <a:pt x="766" y="82"/>
                </a:cubicBezTo>
                <a:cubicBezTo>
                  <a:pt x="773" y="84"/>
                  <a:pt x="786" y="88"/>
                  <a:pt x="786" y="88"/>
                </a:cubicBezTo>
                <a:cubicBezTo>
                  <a:pt x="862" y="141"/>
                  <a:pt x="753" y="68"/>
                  <a:pt x="827" y="109"/>
                </a:cubicBezTo>
                <a:cubicBezTo>
                  <a:pt x="897" y="148"/>
                  <a:pt x="841" y="127"/>
                  <a:pt x="888" y="143"/>
                </a:cubicBezTo>
                <a:cubicBezTo>
                  <a:pt x="908" y="163"/>
                  <a:pt x="955" y="197"/>
                  <a:pt x="955" y="197"/>
                </a:cubicBezTo>
                <a:cubicBezTo>
                  <a:pt x="970" y="225"/>
                  <a:pt x="984" y="240"/>
                  <a:pt x="1003" y="265"/>
                </a:cubicBezTo>
                <a:cubicBezTo>
                  <a:pt x="1013" y="278"/>
                  <a:pt x="1030" y="305"/>
                  <a:pt x="1030" y="305"/>
                </a:cubicBezTo>
                <a:cubicBezTo>
                  <a:pt x="1047" y="356"/>
                  <a:pt x="1116" y="444"/>
                  <a:pt x="1152" y="482"/>
                </a:cubicBezTo>
                <a:cubicBezTo>
                  <a:pt x="1173" y="541"/>
                  <a:pt x="1183" y="599"/>
                  <a:pt x="1220" y="651"/>
                </a:cubicBezTo>
                <a:cubicBezTo>
                  <a:pt x="1242" y="722"/>
                  <a:pt x="1219" y="668"/>
                  <a:pt x="1253" y="712"/>
                </a:cubicBezTo>
                <a:cubicBezTo>
                  <a:pt x="1268" y="731"/>
                  <a:pt x="1274" y="760"/>
                  <a:pt x="1294" y="773"/>
                </a:cubicBezTo>
                <a:cubicBezTo>
                  <a:pt x="1407" y="848"/>
                  <a:pt x="1542" y="836"/>
                  <a:pt x="1674" y="841"/>
                </a:cubicBezTo>
                <a:cubicBezTo>
                  <a:pt x="1713" y="853"/>
                  <a:pt x="1716" y="854"/>
                  <a:pt x="1762" y="847"/>
                </a:cubicBezTo>
                <a:cubicBezTo>
                  <a:pt x="1785" y="840"/>
                  <a:pt x="1843" y="810"/>
                  <a:pt x="1863" y="807"/>
                </a:cubicBezTo>
                <a:cubicBezTo>
                  <a:pt x="1892" y="803"/>
                  <a:pt x="1922" y="802"/>
                  <a:pt x="1951" y="800"/>
                </a:cubicBezTo>
                <a:cubicBezTo>
                  <a:pt x="1977" y="791"/>
                  <a:pt x="1990" y="774"/>
                  <a:pt x="2012" y="759"/>
                </a:cubicBezTo>
                <a:cubicBezTo>
                  <a:pt x="2026" y="732"/>
                  <a:pt x="2049" y="695"/>
                  <a:pt x="2073" y="678"/>
                </a:cubicBezTo>
                <a:cubicBezTo>
                  <a:pt x="2078" y="671"/>
                  <a:pt x="2083" y="665"/>
                  <a:pt x="2087" y="658"/>
                </a:cubicBezTo>
                <a:cubicBezTo>
                  <a:pt x="2090" y="651"/>
                  <a:pt x="2090" y="643"/>
                  <a:pt x="2094" y="637"/>
                </a:cubicBezTo>
                <a:cubicBezTo>
                  <a:pt x="2104" y="622"/>
                  <a:pt x="2118" y="611"/>
                  <a:pt x="2128" y="597"/>
                </a:cubicBezTo>
                <a:cubicBezTo>
                  <a:pt x="2135" y="573"/>
                  <a:pt x="2141" y="557"/>
                  <a:pt x="2155" y="536"/>
                </a:cubicBezTo>
                <a:cubicBezTo>
                  <a:pt x="2167" y="499"/>
                  <a:pt x="2171" y="469"/>
                  <a:pt x="2195" y="434"/>
                </a:cubicBezTo>
                <a:cubicBezTo>
                  <a:pt x="2204" y="420"/>
                  <a:pt x="2223" y="393"/>
                  <a:pt x="2223" y="393"/>
                </a:cubicBezTo>
                <a:cubicBezTo>
                  <a:pt x="2252" y="297"/>
                  <a:pt x="2308" y="212"/>
                  <a:pt x="2372" y="136"/>
                </a:cubicBezTo>
                <a:cubicBezTo>
                  <a:pt x="2398" y="105"/>
                  <a:pt x="2413" y="62"/>
                  <a:pt x="2453" y="48"/>
                </a:cubicBezTo>
                <a:cubicBezTo>
                  <a:pt x="2498" y="0"/>
                  <a:pt x="2575" y="5"/>
                  <a:pt x="2636" y="0"/>
                </a:cubicBezTo>
                <a:cubicBezTo>
                  <a:pt x="2670" y="6"/>
                  <a:pt x="2704" y="13"/>
                  <a:pt x="2738" y="21"/>
                </a:cubicBezTo>
                <a:cubicBezTo>
                  <a:pt x="2751" y="30"/>
                  <a:pt x="2763" y="43"/>
                  <a:pt x="2778" y="48"/>
                </a:cubicBezTo>
                <a:cubicBezTo>
                  <a:pt x="2783" y="49"/>
                  <a:pt x="2856" y="72"/>
                  <a:pt x="2860" y="75"/>
                </a:cubicBezTo>
                <a:cubicBezTo>
                  <a:pt x="2882" y="89"/>
                  <a:pt x="2904" y="90"/>
                  <a:pt x="2927" y="102"/>
                </a:cubicBezTo>
                <a:cubicBezTo>
                  <a:pt x="2973" y="126"/>
                  <a:pt x="2924" y="109"/>
                  <a:pt x="2968" y="122"/>
                </a:cubicBezTo>
                <a:cubicBezTo>
                  <a:pt x="2990" y="137"/>
                  <a:pt x="3007" y="155"/>
                  <a:pt x="3029" y="170"/>
                </a:cubicBezTo>
                <a:cubicBezTo>
                  <a:pt x="3060" y="216"/>
                  <a:pt x="3077" y="242"/>
                  <a:pt x="3124" y="271"/>
                </a:cubicBezTo>
                <a:cubicBezTo>
                  <a:pt x="3148" y="310"/>
                  <a:pt x="3179" y="340"/>
                  <a:pt x="3212" y="373"/>
                </a:cubicBezTo>
                <a:cubicBezTo>
                  <a:pt x="3234" y="395"/>
                  <a:pt x="3244" y="431"/>
                  <a:pt x="3266" y="454"/>
                </a:cubicBezTo>
                <a:cubicBezTo>
                  <a:pt x="3286" y="475"/>
                  <a:pt x="3292" y="493"/>
                  <a:pt x="3307" y="515"/>
                </a:cubicBezTo>
                <a:cubicBezTo>
                  <a:pt x="3326" y="544"/>
                  <a:pt x="3353" y="570"/>
                  <a:pt x="3375" y="597"/>
                </a:cubicBezTo>
                <a:cubicBezTo>
                  <a:pt x="3417" y="647"/>
                  <a:pt x="3444" y="723"/>
                  <a:pt x="3510" y="746"/>
                </a:cubicBezTo>
                <a:cubicBezTo>
                  <a:pt x="3515" y="753"/>
                  <a:pt x="3517" y="762"/>
                  <a:pt x="3524" y="766"/>
                </a:cubicBezTo>
                <a:cubicBezTo>
                  <a:pt x="3555" y="786"/>
                  <a:pt x="3629" y="801"/>
                  <a:pt x="3666" y="814"/>
                </a:cubicBezTo>
                <a:cubicBezTo>
                  <a:pt x="3731" y="837"/>
                  <a:pt x="3643" y="819"/>
                  <a:pt x="3707" y="834"/>
                </a:cubicBezTo>
                <a:cubicBezTo>
                  <a:pt x="3720" y="837"/>
                  <a:pt x="3747" y="841"/>
                  <a:pt x="3747" y="841"/>
                </a:cubicBezTo>
              </a:path>
            </a:pathLst>
          </a:custGeom>
          <a:solidFill>
            <a:srgbClr val="B2B2B2"/>
          </a:solidFill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FC794F0-225C-4230-8C94-527FC58B1BF6}"/>
              </a:ext>
            </a:extLst>
          </p:cNvPr>
          <p:cNvCxnSpPr/>
          <p:nvPr/>
        </p:nvCxnSpPr>
        <p:spPr>
          <a:xfrm>
            <a:off x="7828880" y="4624958"/>
            <a:ext cx="216024" cy="356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8C6965D-2DF9-4DBC-A4B6-17D4BF198386}"/>
              </a:ext>
            </a:extLst>
          </p:cNvPr>
          <p:cNvCxnSpPr/>
          <p:nvPr/>
        </p:nvCxnSpPr>
        <p:spPr>
          <a:xfrm flipH="1">
            <a:off x="9302700" y="4585903"/>
            <a:ext cx="182364" cy="395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7F4F02C-670E-4A3E-8C3D-2A81FDA0A2C9}"/>
              </a:ext>
            </a:extLst>
          </p:cNvPr>
          <p:cNvCxnSpPr/>
          <p:nvPr/>
        </p:nvCxnSpPr>
        <p:spPr>
          <a:xfrm>
            <a:off x="8188920" y="5442285"/>
            <a:ext cx="216024" cy="3675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59D3C8C-7C20-4A3B-BF9B-728471B0DF2A}"/>
              </a:ext>
            </a:extLst>
          </p:cNvPr>
          <p:cNvCxnSpPr/>
          <p:nvPr/>
        </p:nvCxnSpPr>
        <p:spPr>
          <a:xfrm flipH="1">
            <a:off x="9629080" y="5211305"/>
            <a:ext cx="216024" cy="4710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D4356B1F-D82C-4CDC-B2C6-16113B4CC3CB}"/>
              </a:ext>
            </a:extLst>
          </p:cNvPr>
          <p:cNvCxnSpPr/>
          <p:nvPr/>
        </p:nvCxnSpPr>
        <p:spPr>
          <a:xfrm>
            <a:off x="8751520" y="5425052"/>
            <a:ext cx="343920" cy="9613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3">
            <a:extLst>
              <a:ext uri="{FF2B5EF4-FFF2-40B4-BE49-F238E27FC236}">
                <a16:creationId xmlns:a16="http://schemas.microsoft.com/office/drawing/2014/main" id="{16F32643-41D7-4E0D-B3FA-7485F9C8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832" y="3565393"/>
            <a:ext cx="1040376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Cold pools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associated with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resolved katabatic winds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are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vertically mixed out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by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too strong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turbulence</a:t>
            </a:r>
          </a:p>
        </p:txBody>
      </p:sp>
      <p:sp>
        <p:nvSpPr>
          <p:cNvPr id="28" name="Rectangle 73">
            <a:extLst>
              <a:ext uri="{FF2B5EF4-FFF2-40B4-BE49-F238E27FC236}">
                <a16:creationId xmlns:a16="http://schemas.microsoft.com/office/drawing/2014/main" id="{57A0D15C-F240-4500-9E5D-32CACFA32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501" y="2198577"/>
            <a:ext cx="1040376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de-DE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Grid-scale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kathabatic</a:t>
            </a:r>
            <a:r>
              <a:rPr kumimoji="0" lang="en-GB" altLang="de-DE" sz="1600" b="1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outflow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of near-surface </a:t>
            </a:r>
            <a:r>
              <a:rPr kumimoji="0" lang="en-GB" altLang="de-DE" sz="1600" b="1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cold air 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along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now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GB" altLang="de-DE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resolved valleys</a:t>
            </a:r>
            <a:endParaRPr kumimoji="0" lang="en-GB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9" name="Line 3">
            <a:extLst>
              <a:ext uri="{FF2B5EF4-FFF2-40B4-BE49-F238E27FC236}">
                <a16:creationId xmlns:a16="http://schemas.microsoft.com/office/drawing/2014/main" id="{9B7116A2-C65F-4AE0-8954-D58E12916A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60928" y="4644566"/>
            <a:ext cx="0" cy="7576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" name="Line 4">
            <a:extLst>
              <a:ext uri="{FF2B5EF4-FFF2-40B4-BE49-F238E27FC236}">
                <a16:creationId xmlns:a16="http://schemas.microsoft.com/office/drawing/2014/main" id="{FE51AD75-2AB0-4245-B6D4-65C4780639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93398" y="4637129"/>
            <a:ext cx="0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Freeform 44">
            <a:extLst>
              <a:ext uri="{FF2B5EF4-FFF2-40B4-BE49-F238E27FC236}">
                <a16:creationId xmlns:a16="http://schemas.microsoft.com/office/drawing/2014/main" id="{A3491DC5-3AAD-4F9D-AA79-284FDAABF0CD}"/>
              </a:ext>
            </a:extLst>
          </p:cNvPr>
          <p:cNvSpPr>
            <a:spLocks/>
          </p:cNvSpPr>
          <p:nvPr/>
        </p:nvSpPr>
        <p:spPr bwMode="auto">
          <a:xfrm>
            <a:off x="8044904" y="4575872"/>
            <a:ext cx="247650" cy="233362"/>
          </a:xfrm>
          <a:custGeom>
            <a:avLst/>
            <a:gdLst>
              <a:gd name="T0" fmla="*/ 2147483647 w 156"/>
              <a:gd name="T1" fmla="*/ 0 h 159"/>
              <a:gd name="T2" fmla="*/ 2147483647 w 156"/>
              <a:gd name="T3" fmla="*/ 2147483647 h 159"/>
              <a:gd name="T4" fmla="*/ 0 w 156"/>
              <a:gd name="T5" fmla="*/ 2147483647 h 159"/>
              <a:gd name="T6" fmla="*/ 2147483647 w 156"/>
              <a:gd name="T7" fmla="*/ 2147483647 h 159"/>
              <a:gd name="T8" fmla="*/ 2147483647 w 156"/>
              <a:gd name="T9" fmla="*/ 2147483647 h 159"/>
              <a:gd name="T10" fmla="*/ 2147483647 w 156"/>
              <a:gd name="T11" fmla="*/ 2147483647 h 159"/>
              <a:gd name="T12" fmla="*/ 2147483647 w 156"/>
              <a:gd name="T13" fmla="*/ 2147483647 h 159"/>
              <a:gd name="T14" fmla="*/ 2147483647 w 156"/>
              <a:gd name="T15" fmla="*/ 0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6"/>
              <a:gd name="T25" fmla="*/ 0 h 159"/>
              <a:gd name="T26" fmla="*/ 156 w 156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6" h="159">
                <a:moveTo>
                  <a:pt x="95" y="0"/>
                </a:moveTo>
                <a:cubicBezTo>
                  <a:pt x="80" y="4"/>
                  <a:pt x="63" y="4"/>
                  <a:pt x="51" y="13"/>
                </a:cubicBezTo>
                <a:cubicBezTo>
                  <a:pt x="31" y="28"/>
                  <a:pt x="9" y="65"/>
                  <a:pt x="0" y="89"/>
                </a:cubicBezTo>
                <a:cubicBezTo>
                  <a:pt x="2" y="100"/>
                  <a:pt x="1" y="112"/>
                  <a:pt x="7" y="121"/>
                </a:cubicBezTo>
                <a:cubicBezTo>
                  <a:pt x="12" y="130"/>
                  <a:pt x="72" y="155"/>
                  <a:pt x="83" y="159"/>
                </a:cubicBezTo>
                <a:cubicBezTo>
                  <a:pt x="94" y="155"/>
                  <a:pt x="113" y="150"/>
                  <a:pt x="121" y="140"/>
                </a:cubicBezTo>
                <a:cubicBezTo>
                  <a:pt x="131" y="129"/>
                  <a:pt x="146" y="102"/>
                  <a:pt x="146" y="102"/>
                </a:cubicBezTo>
                <a:cubicBezTo>
                  <a:pt x="143" y="54"/>
                  <a:pt x="156" y="0"/>
                  <a:pt x="95" y="0"/>
                </a:cubicBez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AA71C38A-29B6-4AF2-814C-4761F9C1776A}"/>
              </a:ext>
            </a:extLst>
          </p:cNvPr>
          <p:cNvSpPr>
            <a:spLocks/>
          </p:cNvSpPr>
          <p:nvPr/>
        </p:nvSpPr>
        <p:spPr bwMode="auto">
          <a:xfrm>
            <a:off x="9093398" y="4565691"/>
            <a:ext cx="247650" cy="252412"/>
          </a:xfrm>
          <a:custGeom>
            <a:avLst/>
            <a:gdLst>
              <a:gd name="T0" fmla="*/ 2147483647 w 156"/>
              <a:gd name="T1" fmla="*/ 0 h 159"/>
              <a:gd name="T2" fmla="*/ 2147483647 w 156"/>
              <a:gd name="T3" fmla="*/ 2147483647 h 159"/>
              <a:gd name="T4" fmla="*/ 0 w 156"/>
              <a:gd name="T5" fmla="*/ 2147483647 h 159"/>
              <a:gd name="T6" fmla="*/ 2147483647 w 156"/>
              <a:gd name="T7" fmla="*/ 2147483647 h 159"/>
              <a:gd name="T8" fmla="*/ 2147483647 w 156"/>
              <a:gd name="T9" fmla="*/ 2147483647 h 159"/>
              <a:gd name="T10" fmla="*/ 2147483647 w 156"/>
              <a:gd name="T11" fmla="*/ 2147483647 h 159"/>
              <a:gd name="T12" fmla="*/ 2147483647 w 156"/>
              <a:gd name="T13" fmla="*/ 2147483647 h 159"/>
              <a:gd name="T14" fmla="*/ 2147483647 w 156"/>
              <a:gd name="T15" fmla="*/ 0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6"/>
              <a:gd name="T25" fmla="*/ 0 h 159"/>
              <a:gd name="T26" fmla="*/ 156 w 156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6" h="159">
                <a:moveTo>
                  <a:pt x="95" y="0"/>
                </a:moveTo>
                <a:cubicBezTo>
                  <a:pt x="80" y="4"/>
                  <a:pt x="63" y="4"/>
                  <a:pt x="51" y="13"/>
                </a:cubicBezTo>
                <a:cubicBezTo>
                  <a:pt x="31" y="28"/>
                  <a:pt x="9" y="65"/>
                  <a:pt x="0" y="89"/>
                </a:cubicBezTo>
                <a:cubicBezTo>
                  <a:pt x="2" y="100"/>
                  <a:pt x="1" y="112"/>
                  <a:pt x="7" y="121"/>
                </a:cubicBezTo>
                <a:cubicBezTo>
                  <a:pt x="12" y="130"/>
                  <a:pt x="72" y="155"/>
                  <a:pt x="83" y="159"/>
                </a:cubicBezTo>
                <a:cubicBezTo>
                  <a:pt x="94" y="155"/>
                  <a:pt x="113" y="150"/>
                  <a:pt x="121" y="140"/>
                </a:cubicBezTo>
                <a:cubicBezTo>
                  <a:pt x="131" y="129"/>
                  <a:pt x="146" y="102"/>
                  <a:pt x="146" y="102"/>
                </a:cubicBezTo>
                <a:cubicBezTo>
                  <a:pt x="143" y="54"/>
                  <a:pt x="156" y="0"/>
                  <a:pt x="95" y="0"/>
                </a:cubicBez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Text Box 49">
            <a:extLst>
              <a:ext uri="{FF2B5EF4-FFF2-40B4-BE49-F238E27FC236}">
                <a16:creationId xmlns:a16="http://schemas.microsoft.com/office/drawing/2014/main" id="{255DB5C9-E714-48A3-8CEA-F9424CD94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828" y="5116678"/>
            <a:ext cx="5533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cold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4" name="Text Box 49">
            <a:extLst>
              <a:ext uri="{FF2B5EF4-FFF2-40B4-BE49-F238E27FC236}">
                <a16:creationId xmlns:a16="http://schemas.microsoft.com/office/drawing/2014/main" id="{B700A525-1010-47DD-9365-2CF8C91E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111" y="4221111"/>
            <a:ext cx="6209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warm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F7E9D11A-7B92-4A1B-A5C5-AC8D3CF95C83}"/>
              </a:ext>
            </a:extLst>
          </p:cNvPr>
          <p:cNvCxnSpPr/>
          <p:nvPr/>
        </p:nvCxnSpPr>
        <p:spPr>
          <a:xfrm>
            <a:off x="7036792" y="4286404"/>
            <a:ext cx="216024" cy="695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521A0F3-52F5-4A16-B76F-EA8AC6363C06}"/>
              </a:ext>
            </a:extLst>
          </p:cNvPr>
          <p:cNvCxnSpPr/>
          <p:nvPr/>
        </p:nvCxnSpPr>
        <p:spPr>
          <a:xfrm>
            <a:off x="9989120" y="4286404"/>
            <a:ext cx="296887" cy="695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49">
            <a:extLst>
              <a:ext uri="{FF2B5EF4-FFF2-40B4-BE49-F238E27FC236}">
                <a16:creationId xmlns:a16="http://schemas.microsoft.com/office/drawing/2014/main" id="{709CD23C-2FE5-4927-9A70-A26A615E8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786" y="6186790"/>
            <a:ext cx="19494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cold air outflow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8" name="Text Box 49">
            <a:extLst>
              <a:ext uri="{FF2B5EF4-FFF2-40B4-BE49-F238E27FC236}">
                <a16:creationId xmlns:a16="http://schemas.microsoft.com/office/drawing/2014/main" id="{2EF83B24-23B4-4BFB-AAC0-E15C9CED3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0573" y="4544657"/>
            <a:ext cx="794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turb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 mixing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F79047BA-9913-49A6-93BA-C0BA37F66782}"/>
              </a:ext>
            </a:extLst>
          </p:cNvPr>
          <p:cNvCxnSpPr/>
          <p:nvPr/>
        </p:nvCxnSpPr>
        <p:spPr>
          <a:xfrm>
            <a:off x="8724915" y="5412179"/>
            <a:ext cx="343920" cy="961379"/>
          </a:xfrm>
          <a:prstGeom prst="straightConnector1">
            <a:avLst/>
          </a:prstGeom>
          <a:noFill/>
          <a:ln w="762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" name="Gerade Verbindung mit Pfeil 2"/>
          <p:cNvCxnSpPr/>
          <p:nvPr/>
        </p:nvCxnSpPr>
        <p:spPr>
          <a:xfrm flipH="1">
            <a:off x="9341048" y="4559665"/>
            <a:ext cx="216024" cy="421803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7896200" y="4644566"/>
            <a:ext cx="216024" cy="36861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44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D172BA44-B0A0-42FD-8766-8A492F9A4724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pic>
        <p:nvPicPr>
          <p:cNvPr id="13" name="Grafik 72">
            <a:extLst>
              <a:ext uri="{FF2B5EF4-FFF2-40B4-BE49-F238E27FC236}">
                <a16:creationId xmlns:a16="http://schemas.microsoft.com/office/drawing/2014/main" id="{DC9B4471-DC40-4170-8853-592A1EA2F6B2}"/>
              </a:ext>
            </a:extLst>
          </p:cNvPr>
          <p:cNvPicPr/>
          <p:nvPr/>
        </p:nvPicPr>
        <p:blipFill rotWithShape="1">
          <a:blip r:embed="rId3"/>
          <a:srcRect l="45548" r="13189" b="4321"/>
          <a:stretch/>
        </p:blipFill>
        <p:spPr>
          <a:xfrm>
            <a:off x="191344" y="2813295"/>
            <a:ext cx="2754418" cy="3186940"/>
          </a:xfrm>
          <a:prstGeom prst="rect">
            <a:avLst/>
          </a:prstGeom>
          <a:ln w="0">
            <a:noFill/>
          </a:ln>
        </p:spPr>
      </p:pic>
      <p:pic>
        <p:nvPicPr>
          <p:cNvPr id="14" name="Grafik 2_0">
            <a:extLst>
              <a:ext uri="{FF2B5EF4-FFF2-40B4-BE49-F238E27FC236}">
                <a16:creationId xmlns:a16="http://schemas.microsoft.com/office/drawing/2014/main" id="{06B1DB72-6633-4B79-B55F-0E4E52F3BFDA}"/>
              </a:ext>
            </a:extLst>
          </p:cNvPr>
          <p:cNvPicPr/>
          <p:nvPr/>
        </p:nvPicPr>
        <p:blipFill rotWithShape="1">
          <a:blip r:embed="rId4"/>
          <a:srcRect l="44638" t="5335" r="13562" b="4664"/>
          <a:stretch/>
        </p:blipFill>
        <p:spPr>
          <a:xfrm>
            <a:off x="7467174" y="2960397"/>
            <a:ext cx="2754418" cy="3099964"/>
          </a:xfrm>
          <a:prstGeom prst="rect">
            <a:avLst/>
          </a:prstGeom>
          <a:ln w="0">
            <a:noFill/>
          </a:ln>
        </p:spPr>
      </p:pic>
      <p:sp>
        <p:nvSpPr>
          <p:cNvPr id="16" name="Textfeld 309">
            <a:extLst>
              <a:ext uri="{FF2B5EF4-FFF2-40B4-BE49-F238E27FC236}">
                <a16:creationId xmlns:a16="http://schemas.microsoft.com/office/drawing/2014/main" id="{FD55BC0F-5FAB-4EA3-8971-98E21EFCE325}"/>
              </a:ext>
            </a:extLst>
          </p:cNvPr>
          <p:cNvSpPr/>
          <p:nvPr/>
        </p:nvSpPr>
        <p:spPr>
          <a:xfrm>
            <a:off x="2926390" y="4128027"/>
            <a:ext cx="732294" cy="7647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500 m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 km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5983B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km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17" name="Grafik 4_0">
            <a:extLst>
              <a:ext uri="{FF2B5EF4-FFF2-40B4-BE49-F238E27FC236}">
                <a16:creationId xmlns:a16="http://schemas.microsoft.com/office/drawing/2014/main" id="{59FBB3EA-680E-4642-99EC-2CA2D2078E61}"/>
              </a:ext>
            </a:extLst>
          </p:cNvPr>
          <p:cNvPicPr/>
          <p:nvPr/>
        </p:nvPicPr>
        <p:blipFill rotWithShape="1">
          <a:blip r:embed="rId5"/>
          <a:srcRect l="45019" t="220" r="13455" b="4132"/>
          <a:stretch/>
        </p:blipFill>
        <p:spPr>
          <a:xfrm>
            <a:off x="3989654" y="2781464"/>
            <a:ext cx="2754418" cy="3242526"/>
          </a:xfrm>
          <a:prstGeom prst="rect">
            <a:avLst/>
          </a:prstGeom>
          <a:ln w="0">
            <a:noFill/>
          </a:ln>
        </p:spPr>
      </p:pic>
      <p:pic>
        <p:nvPicPr>
          <p:cNvPr id="18" name="Grafik 2_0">
            <a:extLst>
              <a:ext uri="{FF2B5EF4-FFF2-40B4-BE49-F238E27FC236}">
                <a16:creationId xmlns:a16="http://schemas.microsoft.com/office/drawing/2014/main" id="{D6537202-96D6-42F9-AE3B-499A50829CE5}"/>
              </a:ext>
            </a:extLst>
          </p:cNvPr>
          <p:cNvPicPr/>
          <p:nvPr/>
        </p:nvPicPr>
        <p:blipFill rotWithShape="1">
          <a:blip r:embed="rId4"/>
          <a:srcRect l="-8" t="-39" r="56253" b="93084"/>
          <a:stretch/>
        </p:blipFill>
        <p:spPr>
          <a:xfrm>
            <a:off x="5916118" y="2580364"/>
            <a:ext cx="2592000" cy="303922"/>
          </a:xfrm>
          <a:prstGeom prst="rect">
            <a:avLst/>
          </a:prstGeom>
          <a:ln w="0">
            <a:noFill/>
          </a:ln>
        </p:spPr>
      </p:pic>
      <p:pic>
        <p:nvPicPr>
          <p:cNvPr id="19" name="Grafik 72">
            <a:extLst>
              <a:ext uri="{FF2B5EF4-FFF2-40B4-BE49-F238E27FC236}">
                <a16:creationId xmlns:a16="http://schemas.microsoft.com/office/drawing/2014/main" id="{701DAE0D-394F-4C11-A283-FD3647A0A78C}"/>
              </a:ext>
            </a:extLst>
          </p:cNvPr>
          <p:cNvPicPr/>
          <p:nvPr/>
        </p:nvPicPr>
        <p:blipFill rotWithShape="1">
          <a:blip r:embed="rId3"/>
          <a:srcRect l="1879" t="-4" r="53717" b="93619"/>
          <a:stretch/>
        </p:blipFill>
        <p:spPr>
          <a:xfrm>
            <a:off x="370390" y="2595901"/>
            <a:ext cx="2592000" cy="288000"/>
          </a:xfrm>
          <a:prstGeom prst="rect">
            <a:avLst/>
          </a:prstGeom>
          <a:ln w="0">
            <a:noFill/>
          </a:ln>
        </p:spPr>
      </p:pic>
      <p:sp>
        <p:nvSpPr>
          <p:cNvPr id="20" name="Textfeld 73_0">
            <a:extLst>
              <a:ext uri="{FF2B5EF4-FFF2-40B4-BE49-F238E27FC236}">
                <a16:creationId xmlns:a16="http://schemas.microsoft.com/office/drawing/2014/main" id="{98EA075E-F9A6-4568-A622-3BA232B318D8}"/>
              </a:ext>
            </a:extLst>
          </p:cNvPr>
          <p:cNvSpPr/>
          <p:nvPr/>
        </p:nvSpPr>
        <p:spPr>
          <a:xfrm>
            <a:off x="569746" y="5208147"/>
            <a:ext cx="2259920" cy="23174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latin typeface="Arial"/>
                <a:ea typeface="DejaVu Sans"/>
              </a:rPr>
              <a:t>Sep 2023, Alpine </a:t>
            </a:r>
            <a:r>
              <a:rPr lang="de-DE" sz="1400" b="0" strike="noStrike" spc="-1" dirty="0" err="1">
                <a:latin typeface="Arial"/>
                <a:ea typeface="DejaVu Sans"/>
              </a:rPr>
              <a:t>domain</a:t>
            </a:r>
            <a:r>
              <a:rPr lang="de-DE" sz="1400" b="0" strike="noStrike" spc="-1" dirty="0">
                <a:latin typeface="Arial"/>
                <a:ea typeface="DejaVu Sans"/>
              </a:rPr>
              <a:t>,</a:t>
            </a:r>
            <a:r>
              <a:rPr lang="de-DE" sz="1400" b="0" strike="noStrike" spc="-1" dirty="0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C00000"/>
                </a:solidFill>
                <a:latin typeface="Arial"/>
                <a:ea typeface="DejaVu Sans"/>
              </a:rPr>
              <a:t>reeference</a:t>
            </a:r>
            <a:endParaRPr lang="de-DE" sz="1400" b="0" strike="noStrike" spc="-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21" name="Grafik 72">
            <a:extLst>
              <a:ext uri="{FF2B5EF4-FFF2-40B4-BE49-F238E27FC236}">
                <a16:creationId xmlns:a16="http://schemas.microsoft.com/office/drawing/2014/main" id="{C84A3D99-BDBD-4313-B612-BB425590962C}"/>
              </a:ext>
            </a:extLst>
          </p:cNvPr>
          <p:cNvPicPr/>
          <p:nvPr/>
        </p:nvPicPr>
        <p:blipFill rotWithShape="1">
          <a:blip r:embed="rId3"/>
          <a:srcRect l="36748" t="95617" r="42367" b="-1072"/>
          <a:stretch/>
        </p:blipFill>
        <p:spPr>
          <a:xfrm>
            <a:off x="1817404" y="6056220"/>
            <a:ext cx="1188000" cy="216000"/>
          </a:xfrm>
          <a:prstGeom prst="rect">
            <a:avLst/>
          </a:prstGeom>
          <a:ln w="0">
            <a:noFill/>
          </a:ln>
        </p:spPr>
      </p:pic>
      <p:pic>
        <p:nvPicPr>
          <p:cNvPr id="22" name="Grafik 72">
            <a:extLst>
              <a:ext uri="{FF2B5EF4-FFF2-40B4-BE49-F238E27FC236}">
                <a16:creationId xmlns:a16="http://schemas.microsoft.com/office/drawing/2014/main" id="{D6088382-D351-4B2E-8296-A20E0A40073F}"/>
              </a:ext>
            </a:extLst>
          </p:cNvPr>
          <p:cNvPicPr/>
          <p:nvPr/>
        </p:nvPicPr>
        <p:blipFill rotWithShape="1">
          <a:blip r:embed="rId3"/>
          <a:srcRect l="36748" t="95617" r="42367" b="-1072"/>
          <a:stretch/>
        </p:blipFill>
        <p:spPr>
          <a:xfrm>
            <a:off x="9069658" y="6104289"/>
            <a:ext cx="1188000" cy="216000"/>
          </a:xfrm>
          <a:prstGeom prst="rect">
            <a:avLst/>
          </a:prstGeom>
          <a:ln w="0">
            <a:noFill/>
          </a:ln>
        </p:spPr>
      </p:pic>
      <p:sp>
        <p:nvSpPr>
          <p:cNvPr id="23" name="Textfeld 73_4">
            <a:extLst>
              <a:ext uri="{FF2B5EF4-FFF2-40B4-BE49-F238E27FC236}">
                <a16:creationId xmlns:a16="http://schemas.microsoft.com/office/drawing/2014/main" id="{9FCD231E-0397-4F4A-8646-CF534A74E935}"/>
              </a:ext>
            </a:extLst>
          </p:cNvPr>
          <p:cNvSpPr/>
          <p:nvPr/>
        </p:nvSpPr>
        <p:spPr>
          <a:xfrm>
            <a:off x="4387786" y="5248942"/>
            <a:ext cx="2259920" cy="487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latin typeface="Arial"/>
                <a:ea typeface="DejaVu Sans"/>
              </a:rPr>
              <a:t>Sep 2023, Alpine </a:t>
            </a:r>
            <a:r>
              <a:rPr lang="de-DE" sz="1400" b="0" strike="noStrike" spc="-1" dirty="0" err="1">
                <a:latin typeface="Arial"/>
                <a:ea typeface="DejaVu Sans"/>
              </a:rPr>
              <a:t>domain</a:t>
            </a:r>
            <a:r>
              <a:rPr lang="de-DE" sz="1400" b="0" strike="noStrike" spc="-1" dirty="0">
                <a:latin typeface="Arial"/>
                <a:ea typeface="DejaVu Sans"/>
              </a:rPr>
              <a:t>, </a:t>
            </a:r>
            <a:r>
              <a:rPr lang="de-DE" sz="1400" b="0" strike="noStrike" spc="-1" dirty="0" err="1">
                <a:solidFill>
                  <a:srgbClr val="1B10B0"/>
                </a:solidFill>
                <a:latin typeface="Arial"/>
                <a:ea typeface="DejaVu Sans"/>
              </a:rPr>
              <a:t>interpolated</a:t>
            </a:r>
            <a:r>
              <a:rPr lang="de-DE" sz="1400" b="0" strike="noStrike" spc="-1" dirty="0">
                <a:solidFill>
                  <a:srgbClr val="1B10B0"/>
                </a:solidFill>
                <a:latin typeface="Arial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1B10B0"/>
                </a:solidFill>
                <a:latin typeface="Arial"/>
                <a:ea typeface="DejaVu Sans"/>
              </a:rPr>
              <a:t>orography</a:t>
            </a:r>
            <a:endParaRPr lang="de-DE" sz="1400" b="0" strike="noStrike" spc="-1" dirty="0">
              <a:solidFill>
                <a:srgbClr val="1B10B0"/>
              </a:solidFill>
              <a:latin typeface="Arial"/>
            </a:endParaRPr>
          </a:p>
        </p:txBody>
      </p:sp>
      <p:sp>
        <p:nvSpPr>
          <p:cNvPr id="24" name="Textfeld 73_2">
            <a:extLst>
              <a:ext uri="{FF2B5EF4-FFF2-40B4-BE49-F238E27FC236}">
                <a16:creationId xmlns:a16="http://schemas.microsoft.com/office/drawing/2014/main" id="{B5B283CD-9941-421D-A8A3-96D7D97E615E}"/>
              </a:ext>
            </a:extLst>
          </p:cNvPr>
          <p:cNvSpPr/>
          <p:nvPr/>
        </p:nvSpPr>
        <p:spPr>
          <a:xfrm>
            <a:off x="7896200" y="5323245"/>
            <a:ext cx="2298408" cy="316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latin typeface="Arial"/>
                <a:ea typeface="DejaVu Sans"/>
              </a:rPr>
              <a:t>Sep 2023, Alpine </a:t>
            </a:r>
            <a:r>
              <a:rPr lang="de-DE" sz="1400" b="0" strike="noStrike" spc="-1" dirty="0" err="1">
                <a:latin typeface="Arial"/>
                <a:ea typeface="DejaVu Sans"/>
              </a:rPr>
              <a:t>domain</a:t>
            </a:r>
            <a:r>
              <a:rPr lang="de-DE" sz="1400" b="0" strike="noStrike" spc="-1" dirty="0">
                <a:latin typeface="Arial"/>
                <a:ea typeface="DejaVu Sans"/>
              </a:rPr>
              <a:t>, </a:t>
            </a:r>
            <a:r>
              <a:rPr lang="de-DE" sz="1400" b="0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turbulence</a:t>
            </a:r>
            <a:r>
              <a:rPr lang="de-DE" sz="1400" b="0" strike="noStrike" spc="-1" dirty="0">
                <a:solidFill>
                  <a:srgbClr val="0070C0"/>
                </a:solidFill>
                <a:latin typeface="Arial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tuning</a:t>
            </a:r>
            <a:endParaRPr lang="de-DE" sz="1400" b="0" strike="noStrike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25" name="CustomShape 2_2">
            <a:extLst>
              <a:ext uri="{FF2B5EF4-FFF2-40B4-BE49-F238E27FC236}">
                <a16:creationId xmlns:a16="http://schemas.microsoft.com/office/drawing/2014/main" id="{6F7E8EFC-CBF1-43A2-A963-69BE5DDD8865}"/>
              </a:ext>
            </a:extLst>
          </p:cNvPr>
          <p:cNvSpPr/>
          <p:nvPr/>
        </p:nvSpPr>
        <p:spPr>
          <a:xfrm>
            <a:off x="-304645" y="1324992"/>
            <a:ext cx="4110980" cy="50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 anchor="t">
            <a:noAutofit/>
          </a:bodyPr>
          <a:lstStyle/>
          <a:p>
            <a:pPr marL="927000" lvl="1" indent="-461520">
              <a:spcBef>
                <a:spcPts val="961"/>
              </a:spcBef>
              <a:buClr>
                <a:srgbClr val="2D4B9B"/>
              </a:buClr>
              <a:buSzPct val="95000"/>
              <a:buFont typeface="Wingdings" panose="05000000000000000000" pitchFamily="2" charset="2"/>
              <a:buChar char="v"/>
            </a:pPr>
            <a:r>
              <a:rPr lang="en-US" sz="1400" b="1" spc="-1" dirty="0">
                <a:solidFill>
                  <a:srgbClr val="000000"/>
                </a:solidFill>
                <a:latin typeface="Arial"/>
                <a:ea typeface="DejaVu Sans"/>
              </a:rPr>
              <a:t>Increased nocturnal </a:t>
            </a:r>
            <a:r>
              <a:rPr lang="en-US" sz="1400" b="1" spc="-1" dirty="0">
                <a:solidFill>
                  <a:srgbClr val="C00000"/>
                </a:solidFill>
                <a:latin typeface="Arial"/>
                <a:ea typeface="DejaVu Sans"/>
              </a:rPr>
              <a:t>warm bias</a:t>
            </a:r>
            <a:r>
              <a:rPr lang="en-US" sz="1400" b="1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in</a:t>
            </a:r>
            <a:r>
              <a:rPr lang="en-US" sz="1400" b="1" spc="-1" dirty="0">
                <a:solidFill>
                  <a:srgbClr val="000000"/>
                </a:solidFill>
                <a:latin typeface="Arial"/>
                <a:ea typeface="DejaVu Sans"/>
              </a:rPr>
              <a:t> valleys during </a:t>
            </a:r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en-US" sz="1400" b="1" spc="-1" dirty="0">
                <a:solidFill>
                  <a:srgbClr val="000000"/>
                </a:solidFill>
                <a:latin typeface="Arial"/>
                <a:ea typeface="DejaVu Sans"/>
              </a:rPr>
              <a:t> summer months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  <a:ea typeface="DejaVu Sans"/>
              </a:rPr>
              <a:t>for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DejaVu Sans"/>
              </a:rPr>
              <a:t>higher</a:t>
            </a:r>
            <a:r>
              <a:rPr lang="de-DE" sz="1400" b="1" spc="-1" dirty="0">
                <a:solidFill>
                  <a:srgbClr val="000000"/>
                </a:solidFill>
                <a:latin typeface="Arial"/>
                <a:ea typeface="DejaVu Sans"/>
              </a:rPr>
              <a:t> horizontal </a:t>
            </a:r>
            <a:r>
              <a:rPr lang="de-DE" sz="1400" b="1" spc="-1" dirty="0" err="1">
                <a:solidFill>
                  <a:srgbClr val="000000"/>
                </a:solidFill>
                <a:latin typeface="Arial"/>
                <a:ea typeface="DejaVu Sans"/>
              </a:rPr>
              <a:t>resolution</a:t>
            </a:r>
            <a:endParaRPr lang="en-US" sz="1400" b="1" spc="-1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CD82872-4A8A-42EF-8ED5-BE50309E9E54}"/>
              </a:ext>
            </a:extLst>
          </p:cNvPr>
          <p:cNvSpPr/>
          <p:nvPr/>
        </p:nvSpPr>
        <p:spPr>
          <a:xfrm>
            <a:off x="4007768" y="1268760"/>
            <a:ext cx="3071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Interpolating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orography</a:t>
            </a:r>
            <a:r>
              <a:rPr lang="de-DE" sz="14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2 km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500 m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237532E-F845-48D3-B55B-8F46FA0A680E}"/>
              </a:ext>
            </a:extLst>
          </p:cNvPr>
          <p:cNvSpPr/>
          <p:nvPr/>
        </p:nvSpPr>
        <p:spPr>
          <a:xfrm>
            <a:off x="7608168" y="1239254"/>
            <a:ext cx="411098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Conditional</a:t>
            </a:r>
            <a:r>
              <a:rPr lang="en-GB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GB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mixing</a:t>
            </a:r>
            <a:r>
              <a:rPr lang="en-GB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surface transfer 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>
              <a:spcBef>
                <a:spcPts val="600"/>
              </a:spcBef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sloping terrain</a:t>
            </a:r>
          </a:p>
        </p:txBody>
      </p:sp>
      <p:sp>
        <p:nvSpPr>
          <p:cNvPr id="29" name="Pfeil: nach oben und unten 28">
            <a:extLst>
              <a:ext uri="{FF2B5EF4-FFF2-40B4-BE49-F238E27FC236}">
                <a16:creationId xmlns:a16="http://schemas.microsoft.com/office/drawing/2014/main" id="{5822C8DE-D4BD-4651-A873-DC59DBF1C3B4}"/>
              </a:ext>
            </a:extLst>
          </p:cNvPr>
          <p:cNvSpPr/>
          <p:nvPr/>
        </p:nvSpPr>
        <p:spPr>
          <a:xfrm>
            <a:off x="1631504" y="3429000"/>
            <a:ext cx="65048" cy="231746"/>
          </a:xfrm>
          <a:prstGeom prst="upDownArrow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00000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6CFE7281-4FEE-4D62-B016-DBC0BB69D701}"/>
              </a:ext>
            </a:extLst>
          </p:cNvPr>
          <p:cNvSpPr/>
          <p:nvPr/>
        </p:nvSpPr>
        <p:spPr>
          <a:xfrm>
            <a:off x="10221592" y="2990661"/>
            <a:ext cx="20635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Red.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turbulent </a:t>
            </a:r>
            <a:r>
              <a:rPr lang="de-DE" sz="1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length-scale</a:t>
            </a:r>
            <a:endParaRPr lang="de-DE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Red.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SSO-source </a:t>
            </a:r>
            <a:r>
              <a:rPr lang="de-DE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TKE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de-DE" sz="1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Red. 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laminar transfer-</a:t>
            </a:r>
            <a:r>
              <a:rPr lang="de-DE" sz="14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resistance</a:t>
            </a:r>
            <a:r>
              <a:rPr lang="de-DE" sz="1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scalars</a:t>
            </a:r>
            <a:endParaRPr lang="de-DE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A2327FBE-6744-458D-BBE6-BBE7047EFEAF}"/>
              </a:ext>
            </a:extLst>
          </p:cNvPr>
          <p:cNvSpPr/>
          <p:nvPr/>
        </p:nvSpPr>
        <p:spPr>
          <a:xfrm>
            <a:off x="4727849" y="97561"/>
            <a:ext cx="504056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 of and countermeasures against t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nocturnal T2m problem: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13">
            <a:extLst>
              <a:ext uri="{FF2B5EF4-FFF2-40B4-BE49-F238E27FC236}">
                <a16:creationId xmlns:a16="http://schemas.microsoft.com/office/drawing/2014/main" id="{A321FC1F-EA14-4FDC-A17B-F8B612BEF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425" y="6268670"/>
            <a:ext cx="2376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G. Zängl (DWD)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C36ACD4-A3EE-4260-B385-B72B1C14EC99}"/>
              </a:ext>
            </a:extLst>
          </p:cNvPr>
          <p:cNvCxnSpPr>
            <a:cxnSpLocks/>
          </p:cNvCxnSpPr>
          <p:nvPr/>
        </p:nvCxnSpPr>
        <p:spPr>
          <a:xfrm>
            <a:off x="7392144" y="2960397"/>
            <a:ext cx="0" cy="32539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316">
            <a:extLst>
              <a:ext uri="{FF2B5EF4-FFF2-40B4-BE49-F238E27FC236}">
                <a16:creationId xmlns:a16="http://schemas.microsoft.com/office/drawing/2014/main" id="{252918CA-5961-4CC6-BAE9-665AE93B715B}"/>
              </a:ext>
            </a:extLst>
          </p:cNvPr>
          <p:cNvSpPr/>
          <p:nvPr/>
        </p:nvSpPr>
        <p:spPr>
          <a:xfrm>
            <a:off x="6744072" y="4140954"/>
            <a:ext cx="732294" cy="5760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500 m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-1" normalizeH="0" baseline="0" noProof="0" dirty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km</a:t>
            </a: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F2C4AD3-9C6C-408F-A2F4-9F416B6D2824}"/>
              </a:ext>
            </a:extLst>
          </p:cNvPr>
          <p:cNvSpPr/>
          <p:nvPr/>
        </p:nvSpPr>
        <p:spPr>
          <a:xfrm>
            <a:off x="5626261" y="2132856"/>
            <a:ext cx="388594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removes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C0EC748-18AB-43BE-8514-9AB9FC1378FD}"/>
              </a:ext>
            </a:extLst>
          </p:cNvPr>
          <p:cNvCxnSpPr>
            <a:cxnSpLocks/>
          </p:cNvCxnSpPr>
          <p:nvPr/>
        </p:nvCxnSpPr>
        <p:spPr>
          <a:xfrm>
            <a:off x="7392144" y="1239254"/>
            <a:ext cx="0" cy="815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10D6E48-086F-4170-87FB-59AFCAEB87C4}"/>
              </a:ext>
            </a:extLst>
          </p:cNvPr>
          <p:cNvCxnSpPr>
            <a:cxnSpLocks/>
          </p:cNvCxnSpPr>
          <p:nvPr/>
        </p:nvCxnSpPr>
        <p:spPr>
          <a:xfrm>
            <a:off x="3806335" y="1273202"/>
            <a:ext cx="0" cy="49896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fik 72">
            <a:extLst>
              <a:ext uri="{FF2B5EF4-FFF2-40B4-BE49-F238E27FC236}">
                <a16:creationId xmlns:a16="http://schemas.microsoft.com/office/drawing/2014/main" id="{03D60FA6-796F-4E4A-BBC1-3DDADA1F84BB}"/>
              </a:ext>
            </a:extLst>
          </p:cNvPr>
          <p:cNvPicPr/>
          <p:nvPr/>
        </p:nvPicPr>
        <p:blipFill rotWithShape="1">
          <a:blip r:embed="rId3"/>
          <a:srcRect l="36748" t="95617" r="42367" b="-1072"/>
          <a:stretch/>
        </p:blipFill>
        <p:spPr>
          <a:xfrm>
            <a:off x="5592398" y="6016910"/>
            <a:ext cx="1188000" cy="216000"/>
          </a:xfrm>
          <a:prstGeom prst="rect">
            <a:avLst/>
          </a:prstGeom>
          <a:ln w="0">
            <a:noFill/>
          </a:ln>
        </p:spPr>
      </p:pic>
      <p:sp>
        <p:nvSpPr>
          <p:cNvPr id="35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864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  <p:bldP spid="30" grpId="0"/>
      <p:bldP spid="15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340" y="5301208"/>
            <a:ext cx="4569308" cy="4154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lvl="0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       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needs</a:t>
            </a:r>
            <a:r>
              <a:rPr kumimoji="0" lang="en-US" altLang="de-DE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to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be </a:t>
            </a:r>
            <a:r>
              <a:rPr kumimoji="0" lang="en-US" altLang="de-DE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reduced</a:t>
            </a:r>
            <a:r>
              <a:rPr lang="en-US" altLang="de-DE" sz="1400" b="1" dirty="0">
                <a:solidFill>
                  <a:srgbClr val="000000"/>
                </a:solidFill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lang="en-US" altLang="de-DE" sz="1400" dirty="0" smtClean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at </a:t>
            </a:r>
            <a:r>
              <a:rPr lang="en-US" altLang="de-DE" sz="1400" b="1" dirty="0" smtClean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hi</a:t>
            </a:r>
            <a:r>
              <a:rPr kumimoji="0" lang="en-US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gher</a:t>
            </a:r>
            <a:r>
              <a:rPr kumimoji="0" lang="en-US" altLang="de-DE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horizontal resolution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!</a:t>
            </a:r>
            <a:endParaRPr kumimoji="0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</p:txBody>
      </p:sp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4B96A2DB-1E29-47CC-A5BD-A476A917458D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-1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1D2637E-3DE4-4BE6-BBC2-5407E6EF3DDF}"/>
              </a:ext>
            </a:extLst>
          </p:cNvPr>
          <p:cNvSpPr/>
          <p:nvPr/>
        </p:nvSpPr>
        <p:spPr>
          <a:xfrm>
            <a:off x="4388616" y="71842"/>
            <a:ext cx="5606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STIC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the crucial impact of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ower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imits of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turb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iff.-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oeff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LLDC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DA196B32-1B5C-4D8D-96EE-C05FDC084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524" y="2106586"/>
            <a:ext cx="719138" cy="649288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CDE2232D-19CD-4C6F-AA59-426DE38A1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088" y="2539975"/>
            <a:ext cx="287337" cy="287337"/>
          </a:xfrm>
          <a:prstGeom prst="ellipse">
            <a:avLst/>
          </a:prstGeom>
          <a:noFill/>
          <a:ln w="9525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5F09032-D3E4-495A-86CE-9413D7852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500" y="1531912"/>
            <a:ext cx="1584325" cy="1439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ECD23BCC-F939-40F2-AA0D-47CC3FF37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663" y="2251050"/>
            <a:ext cx="719137" cy="649287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C7FBE4C5-6412-4319-B83D-0E9D5B0D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25" y="1531912"/>
            <a:ext cx="1584325" cy="1439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81D8908A-B586-4AE7-A9F3-66BCADA3A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988" y="2108175"/>
            <a:ext cx="287337" cy="287337"/>
          </a:xfrm>
          <a:prstGeom prst="ellipse">
            <a:avLst/>
          </a:prstGeom>
          <a:noFill/>
          <a:ln w="9525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20" name="Oval 18">
            <a:extLst>
              <a:ext uri="{FF2B5EF4-FFF2-40B4-BE49-F238E27FC236}">
                <a16:creationId xmlns:a16="http://schemas.microsoft.com/office/drawing/2014/main" id="{D0DF375C-4606-4B8D-B7B4-2C1F8D48F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349" y="2395511"/>
            <a:ext cx="287338" cy="287338"/>
          </a:xfrm>
          <a:prstGeom prst="ellipse">
            <a:avLst/>
          </a:prstGeom>
          <a:noFill/>
          <a:ln w="9525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151753-0A3D-4D7E-A730-F2233FD5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288" y="2539975"/>
            <a:ext cx="287337" cy="287337"/>
          </a:xfrm>
          <a:prstGeom prst="ellipse">
            <a:avLst/>
          </a:prstGeom>
          <a:noFill/>
          <a:ln w="9525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22" name="AutoShape 21">
            <a:extLst>
              <a:ext uri="{FF2B5EF4-FFF2-40B4-BE49-F238E27FC236}">
                <a16:creationId xmlns:a16="http://schemas.microsoft.com/office/drawing/2014/main" id="{6C407073-434D-4BF6-90A6-986E6FF7B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5362" y="2111350"/>
            <a:ext cx="360362" cy="73025"/>
          </a:xfrm>
          <a:prstGeom prst="rightArrow">
            <a:avLst>
              <a:gd name="adj1" fmla="val 50000"/>
              <a:gd name="adj2" fmla="val 123369"/>
            </a:avLst>
          </a:pr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B8AC493-95EC-4618-82AC-8D7D795584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572970"/>
              </p:ext>
            </p:extLst>
          </p:nvPr>
        </p:nvGraphicFramePr>
        <p:xfrm>
          <a:off x="3868913" y="1806550"/>
          <a:ext cx="72072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25" name="Equation" r:id="rId5" imgW="507960" imgH="253800" progId="Equation.DSMT4">
                  <p:embed/>
                </p:oleObj>
              </mc:Choice>
              <mc:Fallback>
                <p:oleObj name="Equation" r:id="rId5" imgW="507960" imgH="2538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6B8AC493-95EC-4618-82AC-8D7D795584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913" y="1806550"/>
                        <a:ext cx="720725" cy="304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23">
            <a:extLst>
              <a:ext uri="{FF2B5EF4-FFF2-40B4-BE49-F238E27FC236}">
                <a16:creationId xmlns:a16="http://schemas.microsoft.com/office/drawing/2014/main" id="{33BC1EEF-FC61-4727-8C5F-E429B852B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700" y="1747811"/>
            <a:ext cx="1008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CKE  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CA7A3D6F-5CA6-45BC-8D26-874B0E7E9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2436" y="1819249"/>
            <a:ext cx="9586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TKE  </a:t>
            </a:r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028E43EE-7D7B-40A5-9FB5-9F6AF53EA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484784"/>
            <a:ext cx="2321098" cy="116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2079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8675">
              <a:spcBef>
                <a:spcPct val="20000"/>
              </a:spcBef>
              <a:buChar char="–"/>
              <a:tabLst>
                <a:tab pos="2079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2079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8675">
              <a:spcBef>
                <a:spcPct val="20000"/>
              </a:spcBef>
              <a:buChar char="–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8675">
              <a:spcBef>
                <a:spcPct val="20000"/>
              </a:spcBef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production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terms </a:t>
            </a:r>
            <a:r>
              <a:rPr kumimoji="0" lang="en-US" altLang="de-DE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dependent on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:</a:t>
            </a:r>
          </a:p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DejaVu Sans"/>
              <a:cs typeface="DejaVu Sans"/>
            </a:endParaRPr>
          </a:p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specific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length scales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     </a:t>
            </a:r>
          </a:p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and a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specific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velocity </a:t>
            </a:r>
          </a:p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scale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(                        )</a:t>
            </a:r>
          </a:p>
        </p:txBody>
      </p:sp>
      <p:sp>
        <p:nvSpPr>
          <p:cNvPr id="27" name="Line 29">
            <a:extLst>
              <a:ext uri="{FF2B5EF4-FFF2-40B4-BE49-F238E27FC236}">
                <a16:creationId xmlns:a16="http://schemas.microsoft.com/office/drawing/2014/main" id="{FF680AC4-A82F-4F0B-88A6-3266F5CD5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4172" y="2352686"/>
            <a:ext cx="865705" cy="682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1078E165-D8C0-4319-BAB7-D036A2411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341" y="1484784"/>
            <a:ext cx="2143026" cy="116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>
            <a:lvl1pPr defTabSz="828675">
              <a:spcBef>
                <a:spcPct val="20000"/>
              </a:spcBef>
              <a:buChar char="•"/>
              <a:tabLst>
                <a:tab pos="2079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8675">
              <a:spcBef>
                <a:spcPct val="20000"/>
              </a:spcBef>
              <a:buChar char="–"/>
              <a:tabLst>
                <a:tab pos="2079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8675">
              <a:spcBef>
                <a:spcPct val="20000"/>
              </a:spcBef>
              <a:buChar char="•"/>
              <a:tabLst>
                <a:tab pos="2079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8675">
              <a:spcBef>
                <a:spcPct val="20000"/>
              </a:spcBef>
              <a:buChar char="–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8675">
              <a:spcBef>
                <a:spcPct val="20000"/>
              </a:spcBef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production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terms </a:t>
            </a:r>
            <a:r>
              <a:rPr kumimoji="0" lang="en-US" altLang="de-DE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depend on: </a:t>
            </a:r>
          </a:p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endParaRPr kumimoji="0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 Narrow" panose="020B0606020202030204" pitchFamily="34" charset="0"/>
              <a:ea typeface="DejaVu Sans"/>
              <a:cs typeface="DejaVu Sans"/>
            </a:endParaRPr>
          </a:p>
          <a:p>
            <a:pPr marL="0" marR="0" lvl="0" indent="0" algn="l" defTabSz="828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turbulent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length scale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     and the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turbulent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velocity scale (                      )</a:t>
            </a:r>
          </a:p>
        </p:txBody>
      </p:sp>
      <p:graphicFrame>
        <p:nvGraphicFramePr>
          <p:cNvPr id="29" name="Object 31">
            <a:extLst>
              <a:ext uri="{FF2B5EF4-FFF2-40B4-BE49-F238E27FC236}">
                <a16:creationId xmlns:a16="http://schemas.microsoft.com/office/drawing/2014/main" id="{BAB8C744-A6BA-4611-A574-F97639DBB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912274"/>
              </p:ext>
            </p:extLst>
          </p:nvPr>
        </p:nvGraphicFramePr>
        <p:xfrm>
          <a:off x="670507" y="2369616"/>
          <a:ext cx="938431" cy="268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26" name="Equation" r:id="rId7" imgW="876240" imgH="253800" progId="Equation.DSMT4">
                  <p:embed/>
                </p:oleObj>
              </mc:Choice>
              <mc:Fallback>
                <p:oleObj name="Equation" r:id="rId7" imgW="876240" imgH="253800" progId="Equation.DSMT4">
                  <p:embed/>
                  <p:pic>
                    <p:nvPicPr>
                      <p:cNvPr id="29" name="Object 31">
                        <a:extLst>
                          <a:ext uri="{FF2B5EF4-FFF2-40B4-BE49-F238E27FC236}">
                            <a16:creationId xmlns:a16="http://schemas.microsoft.com/office/drawing/2014/main" id="{BAB8C744-A6BA-4611-A574-F97639DBBB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07" y="2369616"/>
                        <a:ext cx="938431" cy="268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2">
            <a:extLst>
              <a:ext uri="{FF2B5EF4-FFF2-40B4-BE49-F238E27FC236}">
                <a16:creationId xmlns:a16="http://schemas.microsoft.com/office/drawing/2014/main" id="{461B2859-3D26-439A-821F-3BB94339EC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191307"/>
              </p:ext>
            </p:extLst>
          </p:nvPr>
        </p:nvGraphicFramePr>
        <p:xfrm>
          <a:off x="6479253" y="2371121"/>
          <a:ext cx="869950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27" name="Equation" r:id="rId9" imgW="799920" imgH="253800" progId="Equation.DSMT4">
                  <p:embed/>
                </p:oleObj>
              </mc:Choice>
              <mc:Fallback>
                <p:oleObj name="Equation" r:id="rId9" imgW="799920" imgH="253800" progId="Equation.DSMT4">
                  <p:embed/>
                  <p:pic>
                    <p:nvPicPr>
                      <p:cNvPr id="30" name="Object 32">
                        <a:extLst>
                          <a:ext uri="{FF2B5EF4-FFF2-40B4-BE49-F238E27FC236}">
                            <a16:creationId xmlns:a16="http://schemas.microsoft.com/office/drawing/2014/main" id="{461B2859-3D26-439A-821F-3BB94339EC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9253" y="2371121"/>
                        <a:ext cx="869950" cy="27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33">
            <a:extLst>
              <a:ext uri="{FF2B5EF4-FFF2-40B4-BE49-F238E27FC236}">
                <a16:creationId xmlns:a16="http://schemas.microsoft.com/office/drawing/2014/main" id="{5A1BEF5B-FF12-4AB4-904C-457055392A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5223" y="2331044"/>
            <a:ext cx="428116" cy="2073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34" name="Line 36">
            <a:extLst>
              <a:ext uri="{FF2B5EF4-FFF2-40B4-BE49-F238E27FC236}">
                <a16:creationId xmlns:a16="http://schemas.microsoft.com/office/drawing/2014/main" id="{29C504B0-935C-4FB2-9B70-83D3004657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7662" y="246694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35" name="Line 37">
            <a:extLst>
              <a:ext uri="{FF2B5EF4-FFF2-40B4-BE49-F238E27FC236}">
                <a16:creationId xmlns:a16="http://schemas.microsoft.com/office/drawing/2014/main" id="{22FACC8D-49CE-422E-B9AB-B8C0E1286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8387" y="2466949"/>
            <a:ext cx="0" cy="6477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graphicFrame>
        <p:nvGraphicFramePr>
          <p:cNvPr id="36" name="Object 38">
            <a:extLst>
              <a:ext uri="{FF2B5EF4-FFF2-40B4-BE49-F238E27FC236}">
                <a16:creationId xmlns:a16="http://schemas.microsoft.com/office/drawing/2014/main" id="{76C72BFA-7ACF-4B72-AFD5-3DFFF9B8D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658553"/>
              </p:ext>
            </p:extLst>
          </p:nvPr>
        </p:nvGraphicFramePr>
        <p:xfrm>
          <a:off x="1775520" y="1944374"/>
          <a:ext cx="243858" cy="283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28" name="Formel" r:id="rId11" imgW="164957" imgH="190335" progId="Equation.3">
                  <p:embed/>
                </p:oleObj>
              </mc:Choice>
              <mc:Fallback>
                <p:oleObj name="Formel" r:id="rId11" imgW="164957" imgH="190335" progId="Equation.3">
                  <p:embed/>
                  <p:pic>
                    <p:nvPicPr>
                      <p:cNvPr id="36" name="Object 38">
                        <a:extLst>
                          <a:ext uri="{FF2B5EF4-FFF2-40B4-BE49-F238E27FC236}">
                            <a16:creationId xmlns:a16="http://schemas.microsoft.com/office/drawing/2014/main" id="{76C72BFA-7ACF-4B72-AFD5-3DFFF9B8D6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1944374"/>
                        <a:ext cx="243858" cy="283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41">
            <a:extLst>
              <a:ext uri="{FF2B5EF4-FFF2-40B4-BE49-F238E27FC236}">
                <a16:creationId xmlns:a16="http://schemas.microsoft.com/office/drawing/2014/main" id="{C60AC1CE-B415-473A-94B2-C8B94C082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087" y="2682849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40" name="Line 42">
            <a:extLst>
              <a:ext uri="{FF2B5EF4-FFF2-40B4-BE49-F238E27FC236}">
                <a16:creationId xmlns:a16="http://schemas.microsoft.com/office/drawing/2014/main" id="{811F3FFF-188E-4F2B-9114-066D039D7E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3424" y="2682849"/>
            <a:ext cx="0" cy="43180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graphicFrame>
        <p:nvGraphicFramePr>
          <p:cNvPr id="41" name="Object 43">
            <a:extLst>
              <a:ext uri="{FF2B5EF4-FFF2-40B4-BE49-F238E27FC236}">
                <a16:creationId xmlns:a16="http://schemas.microsoft.com/office/drawing/2014/main" id="{DEECBEFC-0942-4DAD-8E8B-10305E8437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114472"/>
              </p:ext>
            </p:extLst>
          </p:nvPr>
        </p:nvGraphicFramePr>
        <p:xfrm>
          <a:off x="7554582" y="1947633"/>
          <a:ext cx="176623" cy="231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29" name="Equation" r:id="rId13" imgW="126720" imgH="164880" progId="Equation.DSMT4">
                  <p:embed/>
                </p:oleObj>
              </mc:Choice>
              <mc:Fallback>
                <p:oleObj name="Equation" r:id="rId13" imgW="126720" imgH="164880" progId="Equation.DSMT4">
                  <p:embed/>
                  <p:pic>
                    <p:nvPicPr>
                      <p:cNvPr id="41" name="Object 43">
                        <a:extLst>
                          <a:ext uri="{FF2B5EF4-FFF2-40B4-BE49-F238E27FC236}">
                            <a16:creationId xmlns:a16="http://schemas.microsoft.com/office/drawing/2014/main" id="{DEECBEFC-0942-4DAD-8E8B-10305E8437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582" y="1947633"/>
                        <a:ext cx="176623" cy="2310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10">
            <a:extLst>
              <a:ext uri="{FF2B5EF4-FFF2-40B4-BE49-F238E27FC236}">
                <a16:creationId xmlns:a16="http://schemas.microsoft.com/office/drawing/2014/main" id="{5E0D1B96-387A-4084-9984-6432B6B10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394" y="1947633"/>
            <a:ext cx="4257598" cy="9541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The </a:t>
            </a: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scale interaction term</a:t>
            </a: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                 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shifts </a:t>
            </a:r>
            <a:r>
              <a:rPr kumimoji="0" lang="en-US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</a:t>
            </a:r>
            <a:r>
              <a:rPr kumimoji="0" lang="en-US" alt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ugbgrid</a:t>
            </a:r>
            <a:r>
              <a:rPr kumimoji="0" lang="en-US" altLang="de-DE" sz="14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KE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from the </a:t>
            </a: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NTC part of the spectrum (</a:t>
            </a:r>
            <a:r>
              <a:rPr kumimoji="0" lang="en-US" altLang="de-DE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C</a:t>
            </a:r>
            <a:r>
              <a:rPr kumimoji="0" lang="en-US" altLang="de-DE" sz="140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irculatio</a:t>
            </a:r>
            <a:r>
              <a:rPr lang="en-US" altLang="de-DE" sz="1400" kern="0" dirty="0" smtClean="0">
                <a:solidFill>
                  <a:srgbClr val="C0000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n </a:t>
            </a:r>
            <a:r>
              <a:rPr kumimoji="0" lang="en-US" altLang="de-DE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KE</a:t>
            </a: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)</a:t>
            </a:r>
          </a:p>
          <a:p>
            <a:pPr marL="2730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towards the </a:t>
            </a: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turbulent part (TKE)</a:t>
            </a: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by virtue of shear</a:t>
            </a: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</a:p>
          <a:p>
            <a:pPr marL="273050" marR="0" lvl="0" algn="l" defTabSz="273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generated by 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the </a:t>
            </a:r>
            <a:r>
              <a:rPr kumimoji="0" lang="en-US" altLang="de-DE" sz="14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sub-grid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circulation flow patterns</a:t>
            </a: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.</a:t>
            </a:r>
          </a:p>
        </p:txBody>
      </p:sp>
      <p:sp>
        <p:nvSpPr>
          <p:cNvPr id="43" name="Oval 14">
            <a:extLst>
              <a:ext uri="{FF2B5EF4-FFF2-40B4-BE49-F238E27FC236}">
                <a16:creationId xmlns:a16="http://schemas.microsoft.com/office/drawing/2014/main" id="{D3373292-6ABA-4CFE-8B88-E08FD845A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763" y="1603350"/>
            <a:ext cx="719137" cy="649287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44" name="Oval 19">
            <a:extLst>
              <a:ext uri="{FF2B5EF4-FFF2-40B4-BE49-F238E27FC236}">
                <a16:creationId xmlns:a16="http://schemas.microsoft.com/office/drawing/2014/main" id="{31D37D81-90BC-415D-85E5-F4C4172F2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1319" y="1908765"/>
            <a:ext cx="287337" cy="287337"/>
          </a:xfrm>
          <a:prstGeom prst="ellipse">
            <a:avLst/>
          </a:prstGeom>
          <a:noFill/>
          <a:ln w="9525">
            <a:solidFill>
              <a:srgbClr val="2D2DB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73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0792" y="939601"/>
            <a:ext cx="3007745" cy="3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NTC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: 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on-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T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urbulent SGS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C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irculation</a:t>
            </a:r>
          </a:p>
        </p:txBody>
      </p:sp>
      <p:sp>
        <p:nvSpPr>
          <p:cNvPr id="74" name="Text Box 96">
            <a:extLst>
              <a:ext uri="{FF2B5EF4-FFF2-40B4-BE49-F238E27FC236}">
                <a16:creationId xmlns:a16="http://schemas.microsoft.com/office/drawing/2014/main" id="{4BBA618B-3953-4E7F-89AC-1C85DC1F8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50" y="968055"/>
            <a:ext cx="3576327" cy="3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STIC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: 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eparated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T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urbulence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I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nteracting with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NT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C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514600"/>
              </p:ext>
            </p:extLst>
          </p:nvPr>
        </p:nvGraphicFramePr>
        <p:xfrm>
          <a:off x="10097194" y="1921169"/>
          <a:ext cx="698076" cy="34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0" name="Equation" r:id="rId15" imgW="507960" imgH="253800" progId="Equation.DSMT4">
                  <p:embed/>
                </p:oleObj>
              </mc:Choice>
              <mc:Fallback>
                <p:oleObj name="Equation" r:id="rId15" imgW="507960" imgH="25380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97194" y="1921169"/>
                        <a:ext cx="698076" cy="34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416" y="3190548"/>
            <a:ext cx="2896269" cy="4154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TKE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needs to be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adapted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to          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!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240522"/>
              </p:ext>
            </p:extLst>
          </p:nvPr>
        </p:nvGraphicFramePr>
        <p:xfrm>
          <a:off x="9325154" y="3276382"/>
          <a:ext cx="388938" cy="321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1" name="Equation" r:id="rId17" imgW="291960" imgH="241200" progId="Equation.DSMT4">
                  <p:embed/>
                </p:oleObj>
              </mc:Choice>
              <mc:Fallback>
                <p:oleObj name="Equation" r:id="rId17" imgW="291960" imgH="241200" progId="Equation.DSMT4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25154" y="3276382"/>
                        <a:ext cx="388938" cy="321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115" y="3573016"/>
            <a:ext cx="4564346" cy="3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2563" marR="0" lvl="0" indent="-182563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Excess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of            over            is due to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missing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shear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by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NTCs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431112"/>
              </p:ext>
            </p:extLst>
          </p:nvPr>
        </p:nvGraphicFramePr>
        <p:xfrm>
          <a:off x="9044482" y="3663817"/>
          <a:ext cx="280672" cy="262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2" name="Equation" r:id="rId19" imgW="203040" imgH="190440" progId="Equation.DSMT4">
                  <p:embed/>
                </p:oleObj>
              </mc:Choice>
              <mc:Fallback>
                <p:oleObj name="Equation" r:id="rId19" imgW="203040" imgH="190440" progId="Equation.DSMT4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044482" y="3663817"/>
                        <a:ext cx="280672" cy="262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768643"/>
              </p:ext>
            </p:extLst>
          </p:nvPr>
        </p:nvGraphicFramePr>
        <p:xfrm>
          <a:off x="8323199" y="3663817"/>
          <a:ext cx="388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3" name="Equation" r:id="rId21" imgW="388829" imgH="321852" progId="Equation.DSMT4">
                  <p:embed/>
                </p:oleObj>
              </mc:Choice>
              <mc:Fallback>
                <p:oleObj name="Equation" r:id="rId21" imgW="388829" imgH="321852" progId="Equation.DSMT4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323199" y="3663817"/>
                        <a:ext cx="388937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943" y="3985900"/>
            <a:ext cx="453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82563" marR="0" lvl="0" indent="-182563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Excess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of            over           is due to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missing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SGS pressure-</a:t>
            </a:r>
          </a:p>
          <a:p>
            <a:pPr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                                                  forces </a:t>
            </a:r>
            <a:r>
              <a:rPr kumimoji="0" lang="en-US" altLang="de-DE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in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momentum budget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!!</a:t>
            </a:r>
          </a:p>
        </p:txBody>
      </p:sp>
      <p:graphicFrame>
        <p:nvGraphicFramePr>
          <p:cNvPr id="77" name="Objek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098554"/>
              </p:ext>
            </p:extLst>
          </p:nvPr>
        </p:nvGraphicFramePr>
        <p:xfrm>
          <a:off x="8341541" y="4024312"/>
          <a:ext cx="353971" cy="292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4" name="Equation" r:id="rId23" imgW="291960" imgH="241200" progId="Equation.DSMT4">
                  <p:embed/>
                </p:oleObj>
              </mc:Choice>
              <mc:Fallback>
                <p:oleObj name="Equation" r:id="rId23" imgW="291960" imgH="241200" progId="Equation.DSMT4">
                  <p:embed/>
                  <p:pic>
                    <p:nvPicPr>
                      <p:cNvPr id="77" name="Objekt 76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341541" y="4024312"/>
                        <a:ext cx="353971" cy="292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2097" y="4490536"/>
            <a:ext cx="497387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Some </a:t>
            </a:r>
            <a:r>
              <a:rPr kumimoji="0" lang="en-US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so far</a:t>
            </a:r>
            <a:r>
              <a:rPr kumimoji="0" lang="en-US" altLang="de-DE" sz="1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missing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NTC-shear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due 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to </a:t>
            </a:r>
            <a:r>
              <a:rPr kumimoji="0" lang="en-US" altLang="de-DE" sz="14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not </a:t>
            </a:r>
            <a:r>
              <a:rPr lang="en-US" altLang="de-DE" sz="1400" u="sng" dirty="0" smtClean="0">
                <a:solidFill>
                  <a:srgbClr val="000000"/>
                </a:solidFill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properly</a:t>
            </a:r>
            <a:r>
              <a:rPr kumimoji="0" lang="en-US" altLang="de-DE" sz="1400" b="0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considered</a:t>
            </a:r>
          </a:p>
          <a:p>
            <a:pPr marL="266700" lvl="0" indent="0">
              <a:spcBef>
                <a:spcPct val="0"/>
              </a:spcBef>
              <a:buNone/>
              <a:defRPr/>
            </a:pP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SSO-effects</a:t>
            </a:r>
            <a:r>
              <a:rPr lang="en-US" altLang="de-DE" sz="1400" dirty="0" smtClean="0"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:</a:t>
            </a:r>
            <a:r>
              <a:rPr lang="en-US" altLang="de-DE" sz="14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is </a:t>
            </a:r>
            <a:r>
              <a:rPr lang="en-US" altLang="de-DE" sz="1400" b="1" u="sng" dirty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obsolete</a:t>
            </a:r>
            <a:r>
              <a:rPr lang="en-US" altLang="de-DE" sz="1400" dirty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altLang="de-DE" sz="1400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at </a:t>
            </a:r>
            <a:r>
              <a:rPr lang="en-US" altLang="de-DE" sz="1400" b="1" u="sng" dirty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higher horizontal </a:t>
            </a:r>
            <a:r>
              <a:rPr lang="en-US" altLang="de-DE" sz="1400" b="1" u="sng" dirty="0" smtClean="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resolution:</a:t>
            </a:r>
            <a:endParaRPr lang="en-US" altLang="de-DE" sz="1400" dirty="0" smtClean="0"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de-DE" sz="1400" b="1" dirty="0" smtClean="0">
                <a:solidFill>
                  <a:srgbClr val="C00000"/>
                </a:solidFill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katabatic circulation (Therm.-SSO) </a:t>
            </a:r>
            <a:r>
              <a:rPr lang="en-US" altLang="de-DE" sz="1400" dirty="0" smtClean="0"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or</a:t>
            </a:r>
            <a:r>
              <a:rPr lang="en-US" altLang="de-DE" sz="1400" b="1" dirty="0" smtClean="0">
                <a:solidFill>
                  <a:srgbClr val="C00000"/>
                </a:solidFill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3D effects </a:t>
            </a:r>
            <a:r>
              <a:rPr lang="en-US" altLang="de-DE" sz="1400" dirty="0" smtClean="0"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(both sub-grid)</a:t>
            </a:r>
            <a:r>
              <a:rPr lang="en-US" altLang="de-DE" sz="1400" dirty="0" smtClean="0">
                <a:solidFill>
                  <a:srgbClr val="000000"/>
                </a:solidFill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: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</p:txBody>
      </p:sp>
      <p:graphicFrame>
        <p:nvGraphicFramePr>
          <p:cNvPr id="46" name="Objek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227816"/>
              </p:ext>
            </p:extLst>
          </p:nvPr>
        </p:nvGraphicFramePr>
        <p:xfrm>
          <a:off x="7726526" y="5358515"/>
          <a:ext cx="388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5" name="Equation" r:id="rId25" imgW="388829" imgH="321852" progId="Equation.DSMT4">
                  <p:embed/>
                </p:oleObj>
              </mc:Choice>
              <mc:Fallback>
                <p:oleObj name="Equation" r:id="rId25" imgW="388829" imgH="321852" progId="Equation.DSMT4">
                  <p:embed/>
                  <p:pic>
                    <p:nvPicPr>
                      <p:cNvPr id="46" name="Objekt 45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726526" y="5358515"/>
                        <a:ext cx="388937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 Box 96">
            <a:extLst>
              <a:ext uri="{FF2B5EF4-FFF2-40B4-BE49-F238E27FC236}">
                <a16:creationId xmlns:a16="http://schemas.microsoft.com/office/drawing/2014/main" id="{5F5D51B3-FDE9-4F29-9338-0A4715D1D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448" y="3740413"/>
            <a:ext cx="29726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w</a:t>
            </a:r>
            <a:r>
              <a:rPr kumimoji="0" lang="en-US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ith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some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empirical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conditional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scaling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-14082" y="5971634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82" name="Rectangle 73">
            <a:extLst>
              <a:ext uri="{FF2B5EF4-FFF2-40B4-BE49-F238E27FC236}">
                <a16:creationId xmlns:a16="http://schemas.microsoft.com/office/drawing/2014/main" id="{9EF34160-9D2E-4531-B47C-6CD9E200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5930116"/>
            <a:ext cx="477878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0" fontAlgn="base" hangingPunct="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r>
              <a:rPr lang="en-GB" altLang="de-DE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Should partly </a:t>
            </a:r>
            <a:r>
              <a:rPr lang="en-GB" altLang="de-DE" sz="1400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substitute</a:t>
            </a:r>
            <a:r>
              <a:rPr lang="en-GB" altLang="de-DE" sz="1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GB" altLang="de-DE" sz="1400" b="1" u="sng" dirty="0">
                <a:solidFill>
                  <a:srgbClr val="FF0000"/>
                </a:solidFill>
                <a:latin typeface="Arial Narrow" pitchFamily="34" charset="0"/>
              </a:rPr>
              <a:t>artificial reduction</a:t>
            </a:r>
            <a:r>
              <a:rPr lang="en-GB" altLang="de-DE" sz="14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altLang="de-DE" sz="1400" dirty="0">
                <a:solidFill>
                  <a:srgbClr val="000000"/>
                </a:solidFill>
                <a:latin typeface="Arial Narrow" pitchFamily="34" charset="0"/>
              </a:rPr>
              <a:t>of </a:t>
            </a:r>
            <a:r>
              <a:rPr lang="en-GB" altLang="de-DE" sz="1400" dirty="0" smtClean="0">
                <a:solidFill>
                  <a:srgbClr val="000000"/>
                </a:solidFill>
                <a:latin typeface="Arial Narrow" pitchFamily="34" charset="0"/>
              </a:rPr>
              <a:t>the remaining </a:t>
            </a:r>
            <a:r>
              <a:rPr lang="en-GB" altLang="de-DE" sz="1400" b="1" dirty="0" smtClean="0">
                <a:solidFill>
                  <a:srgbClr val="CC3399"/>
                </a:solidFill>
                <a:latin typeface="Arial Narrow" pitchFamily="34" charset="0"/>
              </a:rPr>
              <a:t>STIC</a:t>
            </a:r>
            <a:r>
              <a:rPr lang="en-GB" altLang="de-DE" sz="1400" b="1" dirty="0" smtClean="0">
                <a:latin typeface="Arial Narrow" pitchFamily="34" charset="0"/>
              </a:rPr>
              <a:t>-forcing</a:t>
            </a:r>
            <a:r>
              <a:rPr lang="en-GB" altLang="de-DE" sz="1400" b="1" dirty="0">
                <a:latin typeface="Arial Narrow" pitchFamily="34" charset="0"/>
              </a:rPr>
              <a:t> </a:t>
            </a:r>
            <a:r>
              <a:rPr lang="en-GB" altLang="de-DE" sz="1400" dirty="0" smtClean="0">
                <a:latin typeface="Arial Narrow" pitchFamily="34" charset="0"/>
              </a:rPr>
              <a:t>by </a:t>
            </a:r>
            <a:r>
              <a:rPr lang="en-GB" altLang="de-DE" sz="1400" b="1" dirty="0">
                <a:solidFill>
                  <a:srgbClr val="C00000"/>
                </a:solidFill>
                <a:latin typeface="Arial Narrow" pitchFamily="34" charset="0"/>
              </a:rPr>
              <a:t>SSO-wakes</a:t>
            </a:r>
            <a:endParaRPr lang="en-GB" altLang="de-DE" sz="1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graphicFrame>
        <p:nvGraphicFramePr>
          <p:cNvPr id="32" name="Object 34">
            <a:extLst>
              <a:ext uri="{FF2B5EF4-FFF2-40B4-BE49-F238E27FC236}">
                <a16:creationId xmlns:a16="http://schemas.microsoft.com/office/drawing/2014/main" id="{6EE4F024-9014-4695-8C00-0836268FFE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225108"/>
              </p:ext>
            </p:extLst>
          </p:nvPr>
        </p:nvGraphicFramePr>
        <p:xfrm>
          <a:off x="3482124" y="2987649"/>
          <a:ext cx="204788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6" name="Formel" r:id="rId27" imgW="203024" imgH="266469" progId="Equation.3">
                  <p:embed/>
                </p:oleObj>
              </mc:Choice>
              <mc:Fallback>
                <p:oleObj name="Formel" r:id="rId27" imgW="203024" imgH="266469" progId="Equation.3">
                  <p:embed/>
                  <p:pic>
                    <p:nvPicPr>
                      <p:cNvPr id="32" name="Object 34">
                        <a:extLst>
                          <a:ext uri="{FF2B5EF4-FFF2-40B4-BE49-F238E27FC236}">
                            <a16:creationId xmlns:a16="http://schemas.microsoft.com/office/drawing/2014/main" id="{6EE4F024-9014-4695-8C00-0836268FFE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124" y="2987649"/>
                        <a:ext cx="204788" cy="27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5">
            <a:extLst>
              <a:ext uri="{FF2B5EF4-FFF2-40B4-BE49-F238E27FC236}">
                <a16:creationId xmlns:a16="http://schemas.microsoft.com/office/drawing/2014/main" id="{B6A78F71-48A8-451F-8748-BA792BCB24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145693"/>
              </p:ext>
            </p:extLst>
          </p:nvPr>
        </p:nvGraphicFramePr>
        <p:xfrm>
          <a:off x="3686912" y="3019663"/>
          <a:ext cx="227013" cy="263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7" name="Formel" r:id="rId29" imgW="164957" imgH="190335" progId="Equation.3">
                  <p:embed/>
                </p:oleObj>
              </mc:Choice>
              <mc:Fallback>
                <p:oleObj name="Formel" r:id="rId29" imgW="164957" imgH="190335" progId="Equation.3">
                  <p:embed/>
                  <p:pic>
                    <p:nvPicPr>
                      <p:cNvPr id="33" name="Object 35">
                        <a:extLst>
                          <a:ext uri="{FF2B5EF4-FFF2-40B4-BE49-F238E27FC236}">
                            <a16:creationId xmlns:a16="http://schemas.microsoft.com/office/drawing/2014/main" id="{B6A78F71-48A8-451F-8748-BA792BCB24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912" y="3019663"/>
                        <a:ext cx="227013" cy="2638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9">
            <a:extLst>
              <a:ext uri="{FF2B5EF4-FFF2-40B4-BE49-F238E27FC236}">
                <a16:creationId xmlns:a16="http://schemas.microsoft.com/office/drawing/2014/main" id="{5D115A1D-E450-4CEE-A965-B86755AD94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287875"/>
              </p:ext>
            </p:extLst>
          </p:nvPr>
        </p:nvGraphicFramePr>
        <p:xfrm>
          <a:off x="4706088" y="2971774"/>
          <a:ext cx="204787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8" name="Formel" r:id="rId30" imgW="203024" imgH="266469" progId="Equation.3">
                  <p:embed/>
                </p:oleObj>
              </mc:Choice>
              <mc:Fallback>
                <p:oleObj name="Formel" r:id="rId30" imgW="203024" imgH="266469" progId="Equation.3">
                  <p:embed/>
                  <p:pic>
                    <p:nvPicPr>
                      <p:cNvPr id="37" name="Object 39">
                        <a:extLst>
                          <a:ext uri="{FF2B5EF4-FFF2-40B4-BE49-F238E27FC236}">
                            <a16:creationId xmlns:a16="http://schemas.microsoft.com/office/drawing/2014/main" id="{5D115A1D-E450-4CEE-A965-B86755AD94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6088" y="2971774"/>
                        <a:ext cx="204787" cy="27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0">
            <a:extLst>
              <a:ext uri="{FF2B5EF4-FFF2-40B4-BE49-F238E27FC236}">
                <a16:creationId xmlns:a16="http://schemas.microsoft.com/office/drawing/2014/main" id="{AB33011A-D84E-45D2-8886-0D49E06F21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89526"/>
              </p:ext>
            </p:extLst>
          </p:nvPr>
        </p:nvGraphicFramePr>
        <p:xfrm>
          <a:off x="4915093" y="3031106"/>
          <a:ext cx="142875" cy="18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39" name="Equation" r:id="rId31" imgW="126720" imgH="164880" progId="Equation.DSMT4">
                  <p:embed/>
                </p:oleObj>
              </mc:Choice>
              <mc:Fallback>
                <p:oleObj name="Equation" r:id="rId31" imgW="126720" imgH="164880" progId="Equation.DSMT4">
                  <p:embed/>
                  <p:pic>
                    <p:nvPicPr>
                      <p:cNvPr id="38" name="Object 40">
                        <a:extLst>
                          <a:ext uri="{FF2B5EF4-FFF2-40B4-BE49-F238E27FC236}">
                            <a16:creationId xmlns:a16="http://schemas.microsoft.com/office/drawing/2014/main" id="{AB33011A-D84E-45D2-8886-0D49E06F21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5093" y="3031106"/>
                        <a:ext cx="142875" cy="18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9">
            <a:extLst>
              <a:ext uri="{FF2B5EF4-FFF2-40B4-BE49-F238E27FC236}">
                <a16:creationId xmlns:a16="http://schemas.microsoft.com/office/drawing/2014/main" id="{A66CA0FE-9199-43B3-9261-26F622FC8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148" y="4550996"/>
            <a:ext cx="23198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turbulent diffusion coefficient</a:t>
            </a:r>
            <a:endParaRPr kumimoji="0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</a:endParaRPr>
          </a:p>
        </p:txBody>
      </p:sp>
      <p:sp>
        <p:nvSpPr>
          <p:cNvPr id="60" name="Line 10">
            <a:extLst>
              <a:ext uri="{FF2B5EF4-FFF2-40B4-BE49-F238E27FC236}">
                <a16:creationId xmlns:a16="http://schemas.microsoft.com/office/drawing/2014/main" id="{5E0CD5CE-20CF-41AF-A2BF-C399FB6E87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95536" y="4855796"/>
            <a:ext cx="0" cy="4937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DejaVu Sans"/>
              <a:cs typeface="DejaVu Sans"/>
            </a:endParaRPr>
          </a:p>
        </p:txBody>
      </p:sp>
      <p:sp>
        <p:nvSpPr>
          <p:cNvPr id="61" name="Text Box 13">
            <a:extLst>
              <a:ext uri="{FF2B5EF4-FFF2-40B4-BE49-F238E27FC236}">
                <a16:creationId xmlns:a16="http://schemas.microsoft.com/office/drawing/2014/main" id="{D0D367BE-6FEF-4BB6-A03B-BAADEBACF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05" y="5359033"/>
            <a:ext cx="1222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stability function</a:t>
            </a:r>
          </a:p>
        </p:txBody>
      </p:sp>
      <p:sp>
        <p:nvSpPr>
          <p:cNvPr id="62" name="Text Box 14">
            <a:extLst>
              <a:ext uri="{FF2B5EF4-FFF2-40B4-BE49-F238E27FC236}">
                <a16:creationId xmlns:a16="http://schemas.microsoft.com/office/drawing/2014/main" id="{BB94DBA4-FD45-4171-94E6-6FFEDE80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9" y="4046170"/>
            <a:ext cx="2060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turbulent master length scale</a:t>
            </a:r>
          </a:p>
        </p:txBody>
      </p:sp>
      <p:sp>
        <p:nvSpPr>
          <p:cNvPr id="63" name="Line 15">
            <a:extLst>
              <a:ext uri="{FF2B5EF4-FFF2-40B4-BE49-F238E27FC236}">
                <a16:creationId xmlns:a16="http://schemas.microsoft.com/office/drawing/2014/main" id="{F78111E4-EA35-4C11-9523-5E0007B28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7504" y="4307616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DejaVu Sans"/>
              <a:cs typeface="DejaVu Sans"/>
            </a:endParaRPr>
          </a:p>
        </p:txBody>
      </p:sp>
      <p:sp>
        <p:nvSpPr>
          <p:cNvPr id="64" name="Text Box 16">
            <a:extLst>
              <a:ext uri="{FF2B5EF4-FFF2-40B4-BE49-F238E27FC236}">
                <a16:creationId xmlns:a16="http://schemas.microsoft.com/office/drawing/2014/main" id="{59F0BE9C-5ECF-4E53-8334-487E678D9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537" y="5044708"/>
            <a:ext cx="166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turbulent velocity scale</a:t>
            </a:r>
          </a:p>
        </p:txBody>
      </p:sp>
      <p:graphicFrame>
        <p:nvGraphicFramePr>
          <p:cNvPr id="65" name="Object 110">
            <a:extLst>
              <a:ext uri="{FF2B5EF4-FFF2-40B4-BE49-F238E27FC236}">
                <a16:creationId xmlns:a16="http://schemas.microsoft.com/office/drawing/2014/main" id="{E169CEC7-D7EF-4F7B-B248-59CF2499F5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472562"/>
              </p:ext>
            </p:extLst>
          </p:nvPr>
        </p:nvGraphicFramePr>
        <p:xfrm>
          <a:off x="2880456" y="4811345"/>
          <a:ext cx="1295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40" name="Equation" r:id="rId33" imgW="901440" imgH="507960" progId="Equation.DSMT4">
                  <p:embed/>
                </p:oleObj>
              </mc:Choice>
              <mc:Fallback>
                <p:oleObj name="Equation" r:id="rId33" imgW="901440" imgH="507960" progId="Equation.DSMT4">
                  <p:embed/>
                  <p:pic>
                    <p:nvPicPr>
                      <p:cNvPr id="65" name="Object 110">
                        <a:extLst>
                          <a:ext uri="{FF2B5EF4-FFF2-40B4-BE49-F238E27FC236}">
                            <a16:creationId xmlns:a16="http://schemas.microsoft.com/office/drawing/2014/main" id="{E169CEC7-D7EF-4F7B-B248-59CF2499F5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456" y="4811345"/>
                        <a:ext cx="1295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Line 111">
            <a:extLst>
              <a:ext uri="{FF2B5EF4-FFF2-40B4-BE49-F238E27FC236}">
                <a16:creationId xmlns:a16="http://schemas.microsoft.com/office/drawing/2014/main" id="{0BCF4CBC-CFE8-4EA4-A36F-B0B5BCE3C6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24173" y="4855795"/>
            <a:ext cx="0" cy="215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DejaVu Sans"/>
              <a:cs typeface="DejaVu Sans"/>
            </a:endParaRPr>
          </a:p>
        </p:txBody>
      </p:sp>
      <p:sp>
        <p:nvSpPr>
          <p:cNvPr id="67" name="AutoShape 114">
            <a:extLst>
              <a:ext uri="{FF2B5EF4-FFF2-40B4-BE49-F238E27FC236}">
                <a16:creationId xmlns:a16="http://schemas.microsoft.com/office/drawing/2014/main" id="{B71E2128-3023-4625-99A1-B4563146BC02}"/>
              </a:ext>
            </a:extLst>
          </p:cNvPr>
          <p:cNvSpPr>
            <a:spLocks/>
          </p:cNvSpPr>
          <p:nvPr/>
        </p:nvSpPr>
        <p:spPr bwMode="auto">
          <a:xfrm rot="16200000">
            <a:off x="3441958" y="5282832"/>
            <a:ext cx="131762" cy="576265"/>
          </a:xfrm>
          <a:prstGeom prst="leftBrace">
            <a:avLst>
              <a:gd name="adj1" fmla="val 37363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DejaVu Sans"/>
              <a:cs typeface="DejaVu Sans"/>
            </a:endParaRPr>
          </a:p>
        </p:txBody>
      </p:sp>
      <p:sp>
        <p:nvSpPr>
          <p:cNvPr id="68" name="Rectangle 41">
            <a:extLst>
              <a:ext uri="{FF2B5EF4-FFF2-40B4-BE49-F238E27FC236}">
                <a16:creationId xmlns:a16="http://schemas.microsoft.com/office/drawing/2014/main" id="{39BBD22B-0E18-4771-B98B-A16E832B5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88" y="4297438"/>
            <a:ext cx="2207419" cy="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>
            <a:lvl1pPr defTabSz="828675">
              <a:spcBef>
                <a:spcPct val="20000"/>
              </a:spcBef>
              <a:buFont typeface="Arial" charset="0"/>
              <a:buChar char="•"/>
              <a:tabLst>
                <a:tab pos="2079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charset="0"/>
              <a:buChar char="–"/>
              <a:tabLst>
                <a:tab pos="2079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charset="0"/>
              <a:buChar char="•"/>
              <a:tabLst>
                <a:tab pos="2079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charset="0"/>
              <a:buChar char="–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828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artificially limited by a </a:t>
            </a: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LLDC</a:t>
            </a:r>
            <a:endParaRPr kumimoji="0" lang="en-US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DejaVu Sans"/>
              <a:cs typeface="Arial" charset="0"/>
            </a:endParaRPr>
          </a:p>
        </p:txBody>
      </p:sp>
      <p:sp>
        <p:nvSpPr>
          <p:cNvPr id="69" name="AutoShape 28">
            <a:extLst>
              <a:ext uri="{FF2B5EF4-FFF2-40B4-BE49-F238E27FC236}">
                <a16:creationId xmlns:a16="http://schemas.microsoft.com/office/drawing/2014/main" id="{B5A70AC0-8138-4FFD-82DC-B06ABAD88CCF}"/>
              </a:ext>
            </a:extLst>
          </p:cNvPr>
          <p:cNvSpPr>
            <a:spLocks/>
          </p:cNvSpPr>
          <p:nvPr/>
        </p:nvSpPr>
        <p:spPr bwMode="auto">
          <a:xfrm flipH="1">
            <a:off x="4185821" y="4277672"/>
            <a:ext cx="180975" cy="863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DejaVu Sans"/>
              <a:cs typeface="DejaVu Sans"/>
            </a:endParaRPr>
          </a:p>
        </p:txBody>
      </p:sp>
      <p:graphicFrame>
        <p:nvGraphicFramePr>
          <p:cNvPr id="70" name="Objekt 69">
            <a:extLst>
              <a:ext uri="{FF2B5EF4-FFF2-40B4-BE49-F238E27FC236}">
                <a16:creationId xmlns:a16="http://schemas.microsoft.com/office/drawing/2014/main" id="{D2EA6B0A-6FF1-4218-9F0A-92BFCDA21E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770697"/>
              </p:ext>
            </p:extLst>
          </p:nvPr>
        </p:nvGraphicFramePr>
        <p:xfrm>
          <a:off x="191344" y="4457222"/>
          <a:ext cx="1506628" cy="423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41" name="Equation" r:id="rId35" imgW="812520" imgH="228600" progId="Equation.DSMT4">
                  <p:embed/>
                </p:oleObj>
              </mc:Choice>
              <mc:Fallback>
                <p:oleObj name="Equation" r:id="rId35" imgW="812520" imgH="228600" progId="Equation.DSMT4">
                  <p:embed/>
                  <p:pic>
                    <p:nvPicPr>
                      <p:cNvPr id="70" name="Objekt 69">
                        <a:extLst>
                          <a:ext uri="{FF2B5EF4-FFF2-40B4-BE49-F238E27FC236}">
                            <a16:creationId xmlns:a16="http://schemas.microsoft.com/office/drawing/2014/main" id="{D2EA6B0A-6FF1-4218-9F0A-92BFCDA21E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91344" y="4457222"/>
                        <a:ext cx="1506628" cy="4237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kt 70">
            <a:extLst>
              <a:ext uri="{FF2B5EF4-FFF2-40B4-BE49-F238E27FC236}">
                <a16:creationId xmlns:a16="http://schemas.microsoft.com/office/drawing/2014/main" id="{2C4F245C-19B5-49D5-8EDA-D000B2CB34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327665"/>
              </p:ext>
            </p:extLst>
          </p:nvPr>
        </p:nvGraphicFramePr>
        <p:xfrm>
          <a:off x="6439437" y="4273932"/>
          <a:ext cx="426249" cy="35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42" name="Equation" r:id="rId37" imgW="291960" imgH="241200" progId="Equation.DSMT4">
                  <p:embed/>
                </p:oleObj>
              </mc:Choice>
              <mc:Fallback>
                <p:oleObj name="Equation" r:id="rId37" imgW="291960" imgH="241200" progId="Equation.DSMT4">
                  <p:embed/>
                  <p:pic>
                    <p:nvPicPr>
                      <p:cNvPr id="71" name="Objekt 70">
                        <a:extLst>
                          <a:ext uri="{FF2B5EF4-FFF2-40B4-BE49-F238E27FC236}">
                            <a16:creationId xmlns:a16="http://schemas.microsoft.com/office/drawing/2014/main" id="{2C4F245C-19B5-49D5-8EDA-D000B2CB34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6439437" y="4273932"/>
                        <a:ext cx="426249" cy="353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kt 71">
            <a:extLst>
              <a:ext uri="{FF2B5EF4-FFF2-40B4-BE49-F238E27FC236}">
                <a16:creationId xmlns:a16="http://schemas.microsoft.com/office/drawing/2014/main" id="{1DE9CD08-B407-4D68-A5A0-8EA52F4B5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922365"/>
              </p:ext>
            </p:extLst>
          </p:nvPr>
        </p:nvGraphicFramePr>
        <p:xfrm>
          <a:off x="3221482" y="5676557"/>
          <a:ext cx="623566" cy="253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43" name="Equation" r:id="rId39" imgW="527439" imgH="214928" progId="Equation.DSMT4">
                  <p:embed/>
                </p:oleObj>
              </mc:Choice>
              <mc:Fallback>
                <p:oleObj name="Equation" r:id="rId39" imgW="527439" imgH="214928" progId="Equation.DSMT4">
                  <p:embed/>
                  <p:pic>
                    <p:nvPicPr>
                      <p:cNvPr id="72" name="Objekt 71">
                        <a:extLst>
                          <a:ext uri="{FF2B5EF4-FFF2-40B4-BE49-F238E27FC236}">
                            <a16:creationId xmlns:a16="http://schemas.microsoft.com/office/drawing/2014/main" id="{1DE9CD08-B407-4D68-A5A0-8EA52F4B5B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3221482" y="5676557"/>
                        <a:ext cx="623566" cy="253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Gerade Verbindung mit Pfeil 47"/>
          <p:cNvCxnSpPr/>
          <p:nvPr/>
        </p:nvCxnSpPr>
        <p:spPr>
          <a:xfrm>
            <a:off x="6513191" y="4035284"/>
            <a:ext cx="0" cy="272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Objekt 82">
            <a:extLst>
              <a:ext uri="{FF2B5EF4-FFF2-40B4-BE49-F238E27FC236}">
                <a16:creationId xmlns:a16="http://schemas.microsoft.com/office/drawing/2014/main" id="{699118A2-EC6F-40BC-B449-E1F27B1F16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439617"/>
              </p:ext>
            </p:extLst>
          </p:nvPr>
        </p:nvGraphicFramePr>
        <p:xfrm>
          <a:off x="9078055" y="4005064"/>
          <a:ext cx="388937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44" name="Equation" r:id="rId21" imgW="388829" imgH="321852" progId="Equation.DSMT4">
                  <p:embed/>
                </p:oleObj>
              </mc:Choice>
              <mc:Fallback>
                <p:oleObj name="Equation" r:id="rId21" imgW="388829" imgH="321852" progId="Equation.DSMT4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078055" y="4005064"/>
                        <a:ext cx="388937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Rectangle 41">
            <a:extLst>
              <a:ext uri="{FF2B5EF4-FFF2-40B4-BE49-F238E27FC236}">
                <a16:creationId xmlns:a16="http://schemas.microsoft.com/office/drawing/2014/main" id="{39BBD22B-0E18-4771-B98B-A16E832B5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772" y="4611001"/>
            <a:ext cx="2207419" cy="5146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945" tIns="41473" rIns="82945" bIns="41473" anchor="ctr">
            <a:spAutoFit/>
          </a:bodyPr>
          <a:lstStyle>
            <a:lvl1pPr defTabSz="828675">
              <a:spcBef>
                <a:spcPct val="20000"/>
              </a:spcBef>
              <a:buFont typeface="Arial" charset="0"/>
              <a:buChar char="•"/>
              <a:tabLst>
                <a:tab pos="2079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28675">
              <a:spcBef>
                <a:spcPct val="20000"/>
              </a:spcBef>
              <a:buFont typeface="Arial" charset="0"/>
              <a:buChar char="–"/>
              <a:tabLst>
                <a:tab pos="2079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28675">
              <a:spcBef>
                <a:spcPct val="20000"/>
              </a:spcBef>
              <a:buFont typeface="Arial" charset="0"/>
              <a:buChar char="•"/>
              <a:tabLst>
                <a:tab pos="2079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28675">
              <a:spcBef>
                <a:spcPct val="20000"/>
              </a:spcBef>
              <a:buFont typeface="Arial" charset="0"/>
              <a:buChar char="–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28675">
              <a:spcBef>
                <a:spcPct val="20000"/>
              </a:spcBef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079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828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>
                <a:tab pos="207963" algn="l"/>
              </a:tabLst>
              <a:defRPr/>
            </a:pPr>
            <a:r>
              <a:rPr kumimoji="0" lang="en-US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substituting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not  yet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properly represented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STIC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Arial" charset="0"/>
              </a:rPr>
              <a:t>-terms!</a:t>
            </a:r>
          </a:p>
        </p:txBody>
      </p:sp>
      <p:graphicFrame>
        <p:nvGraphicFramePr>
          <p:cNvPr id="45" name="Objek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026196"/>
              </p:ext>
            </p:extLst>
          </p:nvPr>
        </p:nvGraphicFramePr>
        <p:xfrm>
          <a:off x="4283167" y="5456352"/>
          <a:ext cx="618580" cy="53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45" name="Equation" r:id="rId41" imgW="533160" imgH="457200" progId="Equation.DSMT4">
                  <p:embed/>
                </p:oleObj>
              </mc:Choice>
              <mc:Fallback>
                <p:oleObj name="Equation" r:id="rId41" imgW="5331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283167" y="5456352"/>
                        <a:ext cx="618580" cy="530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 Box 14">
            <a:extLst>
              <a:ext uri="{FF2B5EF4-FFF2-40B4-BE49-F238E27FC236}">
                <a16:creationId xmlns:a16="http://schemas.microsoft.com/office/drawing/2014/main" id="{BB94DBA4-FD45-4171-94E6-6FFEDE80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44" y="5404644"/>
            <a:ext cx="12650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400" dirty="0">
                <a:solidFill>
                  <a:srgbClr val="000099"/>
                </a:solidFill>
                <a:latin typeface="Arial Narrow" pitchFamily="34" charset="0"/>
                <a:ea typeface="DejaVu Sans"/>
                <a:cs typeface="DejaVu Sans"/>
              </a:rPr>
              <a:t>s</a:t>
            </a:r>
            <a:r>
              <a:rPr kumimoji="0" lang="en-US" alt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calars</a:t>
            </a:r>
            <a:r>
              <a:rPr kumimoji="0" lang="en-US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like Heat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</a:endParaRPr>
          </a:p>
        </p:txBody>
      </p:sp>
      <p:sp>
        <p:nvSpPr>
          <p:cNvPr id="85" name="Text Box 14">
            <a:extLst>
              <a:ext uri="{FF2B5EF4-FFF2-40B4-BE49-F238E27FC236}">
                <a16:creationId xmlns:a16="http://schemas.microsoft.com/office/drawing/2014/main" id="{BB94DBA4-FD45-4171-94E6-6FFEDE80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944" y="5674804"/>
            <a:ext cx="92365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400" dirty="0" smtClean="0">
                <a:solidFill>
                  <a:srgbClr val="000099"/>
                </a:solidFill>
                <a:latin typeface="Arial Narrow" pitchFamily="34" charset="0"/>
                <a:ea typeface="DejaVu Sans"/>
                <a:cs typeface="DejaVu Sans"/>
              </a:rPr>
              <a:t>Momentum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</a:endParaRPr>
          </a:p>
        </p:txBody>
      </p:sp>
      <p:sp>
        <p:nvSpPr>
          <p:cNvPr id="87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648" y="6515612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23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57" grpId="0" animBg="1"/>
      <p:bldP spid="75" grpId="0"/>
      <p:bldP spid="76" grpId="0"/>
      <p:bldP spid="79" grpId="0"/>
      <p:bldP spid="81" grpId="0"/>
      <p:bldP spid="82" grpId="0"/>
      <p:bldP spid="59" grpId="0"/>
      <p:bldP spid="60" grpId="0" animBg="1"/>
      <p:bldP spid="61" grpId="0"/>
      <p:bldP spid="62" grpId="0"/>
      <p:bldP spid="63" grpId="0" animBg="1"/>
      <p:bldP spid="64" grpId="0"/>
      <p:bldP spid="66" grpId="0" animBg="1"/>
      <p:bldP spid="67" grpId="0" animBg="1"/>
      <p:bldP spid="68" grpId="0"/>
      <p:bldP spid="69" grpId="0" animBg="1"/>
      <p:bldP spid="78" grpId="0" animBg="1"/>
      <p:bldP spid="84" grpId="0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A4EF489B-9CD2-4530-9D28-DEDD5AADC37C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sp>
        <p:nvSpPr>
          <p:cNvPr id="13" name="Rectangle 73">
            <a:extLst>
              <a:ext uri="{FF2B5EF4-FFF2-40B4-BE49-F238E27FC236}">
                <a16:creationId xmlns:a16="http://schemas.microsoft.com/office/drawing/2014/main" id="{8525BD00-88A8-406C-AB77-BBF22218A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24" y="1002933"/>
            <a:ext cx="10467996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shear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from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SSO-wakes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lang="en-GB" altLang="de-DE" sz="1600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sub-grid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thermal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circulation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also connected with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NTC wind </a:t>
            </a:r>
          </a:p>
        </p:txBody>
      </p:sp>
      <p:sp>
        <p:nvSpPr>
          <p:cNvPr id="14" name="Rectangle 73">
            <a:extLst>
              <a:ext uri="{FF2B5EF4-FFF2-40B4-BE49-F238E27FC236}">
                <a16:creationId xmlns:a16="http://schemas.microsoft.com/office/drawing/2014/main" id="{E293C40A-A55E-487A-B52C-BDC6D9078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25" y="1783375"/>
            <a:ext cx="907300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NTC wind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induces </a:t>
            </a:r>
            <a:r>
              <a:rPr kumimoji="0" lang="en-GB" altLang="de-DE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surface shear </a:t>
            </a:r>
          </a:p>
        </p:txBody>
      </p:sp>
      <p:sp>
        <p:nvSpPr>
          <p:cNvPr id="15" name="Rectangle 73">
            <a:extLst>
              <a:ext uri="{FF2B5EF4-FFF2-40B4-BE49-F238E27FC236}">
                <a16:creationId xmlns:a16="http://schemas.microsoft.com/office/drawing/2014/main" id="{72A0E0BA-604E-42F8-9E18-75EECC58B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133575"/>
            <a:ext cx="907300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turbulent transfer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leads to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near surface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cooling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night</a:t>
            </a:r>
          </a:p>
        </p:txBody>
      </p:sp>
      <p:sp>
        <p:nvSpPr>
          <p:cNvPr id="16" name="Rectangle 73">
            <a:extLst>
              <a:ext uri="{FF2B5EF4-FFF2-40B4-BE49-F238E27FC236}">
                <a16:creationId xmlns:a16="http://schemas.microsoft.com/office/drawing/2014/main" id="{FEF254F0-E2B7-4FB2-B164-2020D1E78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2493615"/>
            <a:ext cx="7372572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GB" alt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impact to 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10m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wind-speed </a:t>
            </a:r>
            <a:r>
              <a:rPr kumimoji="0" lang="en-GB" altLang="de-DE" sz="160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diagnostics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(wind-gusts</a:t>
            </a:r>
            <a:r>
              <a:rPr kumimoji="0" lang="en-GB" alt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GB" altLang="de-DE" sz="16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B960529D-504D-41B6-A734-C8A1879E6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341487"/>
            <a:ext cx="9073008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Magnitude of this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NTC wind 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 be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&gt;&gt;</a:t>
            </a:r>
            <a:r>
              <a:rPr kumimoji="0" lang="en-GB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magnitude of </a:t>
            </a:r>
            <a:r>
              <a:rPr kumimoji="0" lang="en-GB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 horizontal wind-vector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BBF933B1-F454-4BF9-B8D0-CA4821B83E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01178"/>
              </p:ext>
            </p:extLst>
          </p:nvPr>
        </p:nvGraphicFramePr>
        <p:xfrm>
          <a:off x="9924801" y="989097"/>
          <a:ext cx="347663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8" name="Equation" r:id="rId4" imgW="347786" imgH="367573" progId="Equation.DSMT4">
                  <p:embed/>
                </p:oleObj>
              </mc:Choice>
              <mc:Fallback>
                <p:oleObj name="Equation" r:id="rId4" imgW="347786" imgH="367573" progId="Equation.DSMT4">
                  <p:embed/>
                  <p:pic>
                    <p:nvPicPr>
                      <p:cNvPr id="11" name="Objek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24801" y="989097"/>
                        <a:ext cx="347663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215A48A2-69CE-4F65-B4DA-8ADB9313CE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652913"/>
              </p:ext>
            </p:extLst>
          </p:nvPr>
        </p:nvGraphicFramePr>
        <p:xfrm>
          <a:off x="9926959" y="1281708"/>
          <a:ext cx="417513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9" name="Equation" r:id="rId6" imgW="417631" imgH="419415" progId="Equation.DSMT4">
                  <p:embed/>
                </p:oleObj>
              </mc:Choice>
              <mc:Fallback>
                <p:oleObj name="Equation" r:id="rId6" imgW="417631" imgH="419415" progId="Equation.DSMT4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26959" y="1281708"/>
                        <a:ext cx="417513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reihandform 77">
            <a:extLst>
              <a:ext uri="{FF2B5EF4-FFF2-40B4-BE49-F238E27FC236}">
                <a16:creationId xmlns:a16="http://schemas.microsoft.com/office/drawing/2014/main" id="{A725310E-6785-4EEC-82A0-50E638092895}"/>
              </a:ext>
            </a:extLst>
          </p:cNvPr>
          <p:cNvSpPr/>
          <p:nvPr/>
        </p:nvSpPr>
        <p:spPr bwMode="auto">
          <a:xfrm>
            <a:off x="2201760" y="2708920"/>
            <a:ext cx="5938221" cy="2741824"/>
          </a:xfrm>
          <a:custGeom>
            <a:avLst/>
            <a:gdLst>
              <a:gd name="connsiteX0" fmla="*/ 0 w 5938221"/>
              <a:gd name="connsiteY0" fmla="*/ 2741824 h 2741824"/>
              <a:gd name="connsiteX1" fmla="*/ 129091 w 5938221"/>
              <a:gd name="connsiteY1" fmla="*/ 2451368 h 2741824"/>
              <a:gd name="connsiteX2" fmla="*/ 204395 w 5938221"/>
              <a:gd name="connsiteY2" fmla="*/ 2053335 h 2741824"/>
              <a:gd name="connsiteX3" fmla="*/ 505609 w 5938221"/>
              <a:gd name="connsiteY3" fmla="*/ 2429852 h 2741824"/>
              <a:gd name="connsiteX4" fmla="*/ 602428 w 5938221"/>
              <a:gd name="connsiteY4" fmla="*/ 2505156 h 2741824"/>
              <a:gd name="connsiteX5" fmla="*/ 742277 w 5938221"/>
              <a:gd name="connsiteY5" fmla="*/ 1956516 h 2741824"/>
              <a:gd name="connsiteX6" fmla="*/ 1097280 w 5938221"/>
              <a:gd name="connsiteY6" fmla="*/ 1579998 h 2741824"/>
              <a:gd name="connsiteX7" fmla="*/ 1376979 w 5938221"/>
              <a:gd name="connsiteY7" fmla="*/ 1547725 h 2741824"/>
              <a:gd name="connsiteX8" fmla="*/ 1678193 w 5938221"/>
              <a:gd name="connsiteY8" fmla="*/ 2053335 h 2741824"/>
              <a:gd name="connsiteX9" fmla="*/ 1850315 w 5938221"/>
              <a:gd name="connsiteY9" fmla="*/ 2085608 h 2741824"/>
              <a:gd name="connsiteX10" fmla="*/ 2000922 w 5938221"/>
              <a:gd name="connsiteY10" fmla="*/ 1579998 h 2741824"/>
              <a:gd name="connsiteX11" fmla="*/ 2302136 w 5938221"/>
              <a:gd name="connsiteY11" fmla="*/ 1493937 h 2741824"/>
              <a:gd name="connsiteX12" fmla="*/ 2571077 w 5938221"/>
              <a:gd name="connsiteY12" fmla="*/ 1935001 h 2741824"/>
              <a:gd name="connsiteX13" fmla="*/ 3065929 w 5938221"/>
              <a:gd name="connsiteY13" fmla="*/ 1547725 h 2741824"/>
              <a:gd name="connsiteX14" fmla="*/ 3141233 w 5938221"/>
              <a:gd name="connsiteY14" fmla="*/ 1472422 h 2741824"/>
              <a:gd name="connsiteX15" fmla="*/ 3302597 w 5938221"/>
              <a:gd name="connsiteY15" fmla="*/ 1311057 h 2741824"/>
              <a:gd name="connsiteX16" fmla="*/ 3732903 w 5938221"/>
              <a:gd name="connsiteY16" fmla="*/ 1418634 h 2741824"/>
              <a:gd name="connsiteX17" fmla="*/ 4055633 w 5938221"/>
              <a:gd name="connsiteY17" fmla="*/ 837721 h 2741824"/>
              <a:gd name="connsiteX18" fmla="*/ 4389120 w 5938221"/>
              <a:gd name="connsiteY18" fmla="*/ 837721 h 2741824"/>
              <a:gd name="connsiteX19" fmla="*/ 4615030 w 5938221"/>
              <a:gd name="connsiteY19" fmla="*/ 1192723 h 2741824"/>
              <a:gd name="connsiteX20" fmla="*/ 4647303 w 5938221"/>
              <a:gd name="connsiteY20" fmla="*/ 1074389 h 2741824"/>
              <a:gd name="connsiteX21" fmla="*/ 4883971 w 5938221"/>
              <a:gd name="connsiteY21" fmla="*/ 536506 h 2741824"/>
              <a:gd name="connsiteX22" fmla="*/ 5120640 w 5938221"/>
              <a:gd name="connsiteY22" fmla="*/ 30897 h 2741824"/>
              <a:gd name="connsiteX23" fmla="*/ 5475642 w 5938221"/>
              <a:gd name="connsiteY23" fmla="*/ 116958 h 2741824"/>
              <a:gd name="connsiteX24" fmla="*/ 5723068 w 5938221"/>
              <a:gd name="connsiteY24" fmla="*/ 622568 h 2741824"/>
              <a:gd name="connsiteX25" fmla="*/ 5938221 w 5938221"/>
              <a:gd name="connsiteY25" fmla="*/ 977570 h 274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38221" h="2741824">
                <a:moveTo>
                  <a:pt x="0" y="2741824"/>
                </a:moveTo>
                <a:cubicBezTo>
                  <a:pt x="47512" y="2653970"/>
                  <a:pt x="95025" y="2566116"/>
                  <a:pt x="129091" y="2451368"/>
                </a:cubicBezTo>
                <a:cubicBezTo>
                  <a:pt x="163157" y="2336620"/>
                  <a:pt x="141642" y="2056921"/>
                  <a:pt x="204395" y="2053335"/>
                </a:cubicBezTo>
                <a:cubicBezTo>
                  <a:pt x="267148" y="2049749"/>
                  <a:pt x="439270" y="2354548"/>
                  <a:pt x="505609" y="2429852"/>
                </a:cubicBezTo>
                <a:cubicBezTo>
                  <a:pt x="571948" y="2505155"/>
                  <a:pt x="562983" y="2584045"/>
                  <a:pt x="602428" y="2505156"/>
                </a:cubicBezTo>
                <a:cubicBezTo>
                  <a:pt x="641873" y="2426267"/>
                  <a:pt x="659802" y="2110709"/>
                  <a:pt x="742277" y="1956516"/>
                </a:cubicBezTo>
                <a:cubicBezTo>
                  <a:pt x="824752" y="1802323"/>
                  <a:pt x="991496" y="1648130"/>
                  <a:pt x="1097280" y="1579998"/>
                </a:cubicBezTo>
                <a:cubicBezTo>
                  <a:pt x="1203064" y="1511866"/>
                  <a:pt x="1280160" y="1468835"/>
                  <a:pt x="1376979" y="1547725"/>
                </a:cubicBezTo>
                <a:cubicBezTo>
                  <a:pt x="1473798" y="1626614"/>
                  <a:pt x="1599304" y="1963688"/>
                  <a:pt x="1678193" y="2053335"/>
                </a:cubicBezTo>
                <a:cubicBezTo>
                  <a:pt x="1757082" y="2142982"/>
                  <a:pt x="1796527" y="2164497"/>
                  <a:pt x="1850315" y="2085608"/>
                </a:cubicBezTo>
                <a:cubicBezTo>
                  <a:pt x="1904103" y="2006719"/>
                  <a:pt x="1925619" y="1678610"/>
                  <a:pt x="2000922" y="1579998"/>
                </a:cubicBezTo>
                <a:cubicBezTo>
                  <a:pt x="2076225" y="1481386"/>
                  <a:pt x="2207110" y="1434770"/>
                  <a:pt x="2302136" y="1493937"/>
                </a:cubicBezTo>
                <a:cubicBezTo>
                  <a:pt x="2397162" y="1553104"/>
                  <a:pt x="2443778" y="1926036"/>
                  <a:pt x="2571077" y="1935001"/>
                </a:cubicBezTo>
                <a:cubicBezTo>
                  <a:pt x="2698376" y="1943966"/>
                  <a:pt x="2970903" y="1624821"/>
                  <a:pt x="3065929" y="1547725"/>
                </a:cubicBezTo>
                <a:cubicBezTo>
                  <a:pt x="3160955" y="1470628"/>
                  <a:pt x="3141233" y="1472422"/>
                  <a:pt x="3141233" y="1472422"/>
                </a:cubicBezTo>
                <a:cubicBezTo>
                  <a:pt x="3180678" y="1432977"/>
                  <a:pt x="3203985" y="1320022"/>
                  <a:pt x="3302597" y="1311057"/>
                </a:cubicBezTo>
                <a:cubicBezTo>
                  <a:pt x="3401209" y="1302092"/>
                  <a:pt x="3607397" y="1497523"/>
                  <a:pt x="3732903" y="1418634"/>
                </a:cubicBezTo>
                <a:cubicBezTo>
                  <a:pt x="3858409" y="1339745"/>
                  <a:pt x="3946264" y="934540"/>
                  <a:pt x="4055633" y="837721"/>
                </a:cubicBezTo>
                <a:cubicBezTo>
                  <a:pt x="4165002" y="740902"/>
                  <a:pt x="4295887" y="778554"/>
                  <a:pt x="4389120" y="837721"/>
                </a:cubicBezTo>
                <a:cubicBezTo>
                  <a:pt x="4482353" y="896888"/>
                  <a:pt x="4572000" y="1153278"/>
                  <a:pt x="4615030" y="1192723"/>
                </a:cubicBezTo>
                <a:cubicBezTo>
                  <a:pt x="4658061" y="1232168"/>
                  <a:pt x="4602480" y="1183758"/>
                  <a:pt x="4647303" y="1074389"/>
                </a:cubicBezTo>
                <a:cubicBezTo>
                  <a:pt x="4692126" y="965020"/>
                  <a:pt x="4805082" y="710421"/>
                  <a:pt x="4883971" y="536506"/>
                </a:cubicBezTo>
                <a:cubicBezTo>
                  <a:pt x="4962860" y="362591"/>
                  <a:pt x="5022028" y="100822"/>
                  <a:pt x="5120640" y="30897"/>
                </a:cubicBezTo>
                <a:cubicBezTo>
                  <a:pt x="5219252" y="-39028"/>
                  <a:pt x="5375238" y="18346"/>
                  <a:pt x="5475642" y="116958"/>
                </a:cubicBezTo>
                <a:cubicBezTo>
                  <a:pt x="5576046" y="215570"/>
                  <a:pt x="5645972" y="479133"/>
                  <a:pt x="5723068" y="622568"/>
                </a:cubicBezTo>
                <a:cubicBezTo>
                  <a:pt x="5800164" y="766003"/>
                  <a:pt x="5869192" y="871786"/>
                  <a:pt x="5938221" y="97757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Freihandform 78">
            <a:extLst>
              <a:ext uri="{FF2B5EF4-FFF2-40B4-BE49-F238E27FC236}">
                <a16:creationId xmlns:a16="http://schemas.microsoft.com/office/drawing/2014/main" id="{274B9283-A92E-45E6-8120-D20437AE51EC}"/>
              </a:ext>
            </a:extLst>
          </p:cNvPr>
          <p:cNvSpPr/>
          <p:nvPr/>
        </p:nvSpPr>
        <p:spPr bwMode="auto">
          <a:xfrm>
            <a:off x="962710" y="3506864"/>
            <a:ext cx="5938221" cy="2741824"/>
          </a:xfrm>
          <a:custGeom>
            <a:avLst/>
            <a:gdLst>
              <a:gd name="connsiteX0" fmla="*/ 0 w 5938221"/>
              <a:gd name="connsiteY0" fmla="*/ 2741824 h 2741824"/>
              <a:gd name="connsiteX1" fmla="*/ 129091 w 5938221"/>
              <a:gd name="connsiteY1" fmla="*/ 2451368 h 2741824"/>
              <a:gd name="connsiteX2" fmla="*/ 204395 w 5938221"/>
              <a:gd name="connsiteY2" fmla="*/ 2053335 h 2741824"/>
              <a:gd name="connsiteX3" fmla="*/ 505609 w 5938221"/>
              <a:gd name="connsiteY3" fmla="*/ 2429852 h 2741824"/>
              <a:gd name="connsiteX4" fmla="*/ 602428 w 5938221"/>
              <a:gd name="connsiteY4" fmla="*/ 2505156 h 2741824"/>
              <a:gd name="connsiteX5" fmla="*/ 742277 w 5938221"/>
              <a:gd name="connsiteY5" fmla="*/ 1956516 h 2741824"/>
              <a:gd name="connsiteX6" fmla="*/ 1097280 w 5938221"/>
              <a:gd name="connsiteY6" fmla="*/ 1579998 h 2741824"/>
              <a:gd name="connsiteX7" fmla="*/ 1376979 w 5938221"/>
              <a:gd name="connsiteY7" fmla="*/ 1547725 h 2741824"/>
              <a:gd name="connsiteX8" fmla="*/ 1678193 w 5938221"/>
              <a:gd name="connsiteY8" fmla="*/ 2053335 h 2741824"/>
              <a:gd name="connsiteX9" fmla="*/ 1850315 w 5938221"/>
              <a:gd name="connsiteY9" fmla="*/ 2085608 h 2741824"/>
              <a:gd name="connsiteX10" fmla="*/ 2000922 w 5938221"/>
              <a:gd name="connsiteY10" fmla="*/ 1579998 h 2741824"/>
              <a:gd name="connsiteX11" fmla="*/ 2302136 w 5938221"/>
              <a:gd name="connsiteY11" fmla="*/ 1493937 h 2741824"/>
              <a:gd name="connsiteX12" fmla="*/ 2571077 w 5938221"/>
              <a:gd name="connsiteY12" fmla="*/ 1935001 h 2741824"/>
              <a:gd name="connsiteX13" fmla="*/ 3065929 w 5938221"/>
              <a:gd name="connsiteY13" fmla="*/ 1547725 h 2741824"/>
              <a:gd name="connsiteX14" fmla="*/ 3141233 w 5938221"/>
              <a:gd name="connsiteY14" fmla="*/ 1472422 h 2741824"/>
              <a:gd name="connsiteX15" fmla="*/ 3302597 w 5938221"/>
              <a:gd name="connsiteY15" fmla="*/ 1311057 h 2741824"/>
              <a:gd name="connsiteX16" fmla="*/ 3732903 w 5938221"/>
              <a:gd name="connsiteY16" fmla="*/ 1418634 h 2741824"/>
              <a:gd name="connsiteX17" fmla="*/ 4055633 w 5938221"/>
              <a:gd name="connsiteY17" fmla="*/ 837721 h 2741824"/>
              <a:gd name="connsiteX18" fmla="*/ 4389120 w 5938221"/>
              <a:gd name="connsiteY18" fmla="*/ 837721 h 2741824"/>
              <a:gd name="connsiteX19" fmla="*/ 4615030 w 5938221"/>
              <a:gd name="connsiteY19" fmla="*/ 1192723 h 2741824"/>
              <a:gd name="connsiteX20" fmla="*/ 4647303 w 5938221"/>
              <a:gd name="connsiteY20" fmla="*/ 1074389 h 2741824"/>
              <a:gd name="connsiteX21" fmla="*/ 4883971 w 5938221"/>
              <a:gd name="connsiteY21" fmla="*/ 536506 h 2741824"/>
              <a:gd name="connsiteX22" fmla="*/ 5120640 w 5938221"/>
              <a:gd name="connsiteY22" fmla="*/ 30897 h 2741824"/>
              <a:gd name="connsiteX23" fmla="*/ 5475642 w 5938221"/>
              <a:gd name="connsiteY23" fmla="*/ 116958 h 2741824"/>
              <a:gd name="connsiteX24" fmla="*/ 5723068 w 5938221"/>
              <a:gd name="connsiteY24" fmla="*/ 622568 h 2741824"/>
              <a:gd name="connsiteX25" fmla="*/ 5938221 w 5938221"/>
              <a:gd name="connsiteY25" fmla="*/ 977570 h 274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38221" h="2741824">
                <a:moveTo>
                  <a:pt x="0" y="2741824"/>
                </a:moveTo>
                <a:cubicBezTo>
                  <a:pt x="47512" y="2653970"/>
                  <a:pt x="95025" y="2566116"/>
                  <a:pt x="129091" y="2451368"/>
                </a:cubicBezTo>
                <a:cubicBezTo>
                  <a:pt x="163157" y="2336620"/>
                  <a:pt x="141642" y="2056921"/>
                  <a:pt x="204395" y="2053335"/>
                </a:cubicBezTo>
                <a:cubicBezTo>
                  <a:pt x="267148" y="2049749"/>
                  <a:pt x="439270" y="2354548"/>
                  <a:pt x="505609" y="2429852"/>
                </a:cubicBezTo>
                <a:cubicBezTo>
                  <a:pt x="571948" y="2505155"/>
                  <a:pt x="562983" y="2584045"/>
                  <a:pt x="602428" y="2505156"/>
                </a:cubicBezTo>
                <a:cubicBezTo>
                  <a:pt x="641873" y="2426267"/>
                  <a:pt x="659802" y="2110709"/>
                  <a:pt x="742277" y="1956516"/>
                </a:cubicBezTo>
                <a:cubicBezTo>
                  <a:pt x="824752" y="1802323"/>
                  <a:pt x="991496" y="1648130"/>
                  <a:pt x="1097280" y="1579998"/>
                </a:cubicBezTo>
                <a:cubicBezTo>
                  <a:pt x="1203064" y="1511866"/>
                  <a:pt x="1280160" y="1468835"/>
                  <a:pt x="1376979" y="1547725"/>
                </a:cubicBezTo>
                <a:cubicBezTo>
                  <a:pt x="1473798" y="1626614"/>
                  <a:pt x="1599304" y="1963688"/>
                  <a:pt x="1678193" y="2053335"/>
                </a:cubicBezTo>
                <a:cubicBezTo>
                  <a:pt x="1757082" y="2142982"/>
                  <a:pt x="1796527" y="2164497"/>
                  <a:pt x="1850315" y="2085608"/>
                </a:cubicBezTo>
                <a:cubicBezTo>
                  <a:pt x="1904103" y="2006719"/>
                  <a:pt x="1925619" y="1678610"/>
                  <a:pt x="2000922" y="1579998"/>
                </a:cubicBezTo>
                <a:cubicBezTo>
                  <a:pt x="2076225" y="1481386"/>
                  <a:pt x="2207110" y="1434770"/>
                  <a:pt x="2302136" y="1493937"/>
                </a:cubicBezTo>
                <a:cubicBezTo>
                  <a:pt x="2397162" y="1553104"/>
                  <a:pt x="2443778" y="1926036"/>
                  <a:pt x="2571077" y="1935001"/>
                </a:cubicBezTo>
                <a:cubicBezTo>
                  <a:pt x="2698376" y="1943966"/>
                  <a:pt x="2970903" y="1624821"/>
                  <a:pt x="3065929" y="1547725"/>
                </a:cubicBezTo>
                <a:cubicBezTo>
                  <a:pt x="3160955" y="1470628"/>
                  <a:pt x="3141233" y="1472422"/>
                  <a:pt x="3141233" y="1472422"/>
                </a:cubicBezTo>
                <a:cubicBezTo>
                  <a:pt x="3180678" y="1432977"/>
                  <a:pt x="3203985" y="1320022"/>
                  <a:pt x="3302597" y="1311057"/>
                </a:cubicBezTo>
                <a:cubicBezTo>
                  <a:pt x="3401209" y="1302092"/>
                  <a:pt x="3607397" y="1497523"/>
                  <a:pt x="3732903" y="1418634"/>
                </a:cubicBezTo>
                <a:cubicBezTo>
                  <a:pt x="3858409" y="1339745"/>
                  <a:pt x="3946264" y="934540"/>
                  <a:pt x="4055633" y="837721"/>
                </a:cubicBezTo>
                <a:cubicBezTo>
                  <a:pt x="4165002" y="740902"/>
                  <a:pt x="4295887" y="778554"/>
                  <a:pt x="4389120" y="837721"/>
                </a:cubicBezTo>
                <a:cubicBezTo>
                  <a:pt x="4482353" y="896888"/>
                  <a:pt x="4572000" y="1153278"/>
                  <a:pt x="4615030" y="1192723"/>
                </a:cubicBezTo>
                <a:cubicBezTo>
                  <a:pt x="4658061" y="1232168"/>
                  <a:pt x="4602480" y="1183758"/>
                  <a:pt x="4647303" y="1074389"/>
                </a:cubicBezTo>
                <a:cubicBezTo>
                  <a:pt x="4692126" y="965020"/>
                  <a:pt x="4805082" y="710421"/>
                  <a:pt x="4883971" y="536506"/>
                </a:cubicBezTo>
                <a:cubicBezTo>
                  <a:pt x="4962860" y="362591"/>
                  <a:pt x="5022028" y="100822"/>
                  <a:pt x="5120640" y="30897"/>
                </a:cubicBezTo>
                <a:cubicBezTo>
                  <a:pt x="5219252" y="-39028"/>
                  <a:pt x="5375238" y="18346"/>
                  <a:pt x="5475642" y="116958"/>
                </a:cubicBezTo>
                <a:cubicBezTo>
                  <a:pt x="5576046" y="215570"/>
                  <a:pt x="5645972" y="479133"/>
                  <a:pt x="5723068" y="622568"/>
                </a:cubicBezTo>
                <a:cubicBezTo>
                  <a:pt x="5800164" y="766003"/>
                  <a:pt x="5869192" y="871786"/>
                  <a:pt x="5938221" y="977570"/>
                </a:cubicBez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Freihandform 80">
            <a:extLst>
              <a:ext uri="{FF2B5EF4-FFF2-40B4-BE49-F238E27FC236}">
                <a16:creationId xmlns:a16="http://schemas.microsoft.com/office/drawing/2014/main" id="{1A060519-67BA-4D61-98E5-F467BD1B6935}"/>
              </a:ext>
            </a:extLst>
          </p:cNvPr>
          <p:cNvSpPr/>
          <p:nvPr/>
        </p:nvSpPr>
        <p:spPr bwMode="auto">
          <a:xfrm>
            <a:off x="1709400" y="3729659"/>
            <a:ext cx="5938221" cy="2741824"/>
          </a:xfrm>
          <a:custGeom>
            <a:avLst/>
            <a:gdLst>
              <a:gd name="connsiteX0" fmla="*/ 0 w 5938221"/>
              <a:gd name="connsiteY0" fmla="*/ 2741824 h 2741824"/>
              <a:gd name="connsiteX1" fmla="*/ 129091 w 5938221"/>
              <a:gd name="connsiteY1" fmla="*/ 2451368 h 2741824"/>
              <a:gd name="connsiteX2" fmla="*/ 204395 w 5938221"/>
              <a:gd name="connsiteY2" fmla="*/ 2053335 h 2741824"/>
              <a:gd name="connsiteX3" fmla="*/ 505609 w 5938221"/>
              <a:gd name="connsiteY3" fmla="*/ 2429852 h 2741824"/>
              <a:gd name="connsiteX4" fmla="*/ 602428 w 5938221"/>
              <a:gd name="connsiteY4" fmla="*/ 2505156 h 2741824"/>
              <a:gd name="connsiteX5" fmla="*/ 742277 w 5938221"/>
              <a:gd name="connsiteY5" fmla="*/ 1956516 h 2741824"/>
              <a:gd name="connsiteX6" fmla="*/ 1097280 w 5938221"/>
              <a:gd name="connsiteY6" fmla="*/ 1579998 h 2741824"/>
              <a:gd name="connsiteX7" fmla="*/ 1376979 w 5938221"/>
              <a:gd name="connsiteY7" fmla="*/ 1547725 h 2741824"/>
              <a:gd name="connsiteX8" fmla="*/ 1678193 w 5938221"/>
              <a:gd name="connsiteY8" fmla="*/ 2053335 h 2741824"/>
              <a:gd name="connsiteX9" fmla="*/ 1850315 w 5938221"/>
              <a:gd name="connsiteY9" fmla="*/ 2085608 h 2741824"/>
              <a:gd name="connsiteX10" fmla="*/ 2000922 w 5938221"/>
              <a:gd name="connsiteY10" fmla="*/ 1579998 h 2741824"/>
              <a:gd name="connsiteX11" fmla="*/ 2302136 w 5938221"/>
              <a:gd name="connsiteY11" fmla="*/ 1493937 h 2741824"/>
              <a:gd name="connsiteX12" fmla="*/ 2571077 w 5938221"/>
              <a:gd name="connsiteY12" fmla="*/ 1935001 h 2741824"/>
              <a:gd name="connsiteX13" fmla="*/ 3065929 w 5938221"/>
              <a:gd name="connsiteY13" fmla="*/ 1547725 h 2741824"/>
              <a:gd name="connsiteX14" fmla="*/ 3141233 w 5938221"/>
              <a:gd name="connsiteY14" fmla="*/ 1472422 h 2741824"/>
              <a:gd name="connsiteX15" fmla="*/ 3302597 w 5938221"/>
              <a:gd name="connsiteY15" fmla="*/ 1311057 h 2741824"/>
              <a:gd name="connsiteX16" fmla="*/ 3732903 w 5938221"/>
              <a:gd name="connsiteY16" fmla="*/ 1418634 h 2741824"/>
              <a:gd name="connsiteX17" fmla="*/ 4055633 w 5938221"/>
              <a:gd name="connsiteY17" fmla="*/ 837721 h 2741824"/>
              <a:gd name="connsiteX18" fmla="*/ 4389120 w 5938221"/>
              <a:gd name="connsiteY18" fmla="*/ 837721 h 2741824"/>
              <a:gd name="connsiteX19" fmla="*/ 4615030 w 5938221"/>
              <a:gd name="connsiteY19" fmla="*/ 1192723 h 2741824"/>
              <a:gd name="connsiteX20" fmla="*/ 4647303 w 5938221"/>
              <a:gd name="connsiteY20" fmla="*/ 1074389 h 2741824"/>
              <a:gd name="connsiteX21" fmla="*/ 4883971 w 5938221"/>
              <a:gd name="connsiteY21" fmla="*/ 536506 h 2741824"/>
              <a:gd name="connsiteX22" fmla="*/ 5120640 w 5938221"/>
              <a:gd name="connsiteY22" fmla="*/ 30897 h 2741824"/>
              <a:gd name="connsiteX23" fmla="*/ 5475642 w 5938221"/>
              <a:gd name="connsiteY23" fmla="*/ 116958 h 2741824"/>
              <a:gd name="connsiteX24" fmla="*/ 5723068 w 5938221"/>
              <a:gd name="connsiteY24" fmla="*/ 622568 h 2741824"/>
              <a:gd name="connsiteX25" fmla="*/ 5938221 w 5938221"/>
              <a:gd name="connsiteY25" fmla="*/ 977570 h 274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938221" h="2741824">
                <a:moveTo>
                  <a:pt x="0" y="2741824"/>
                </a:moveTo>
                <a:cubicBezTo>
                  <a:pt x="47512" y="2653970"/>
                  <a:pt x="95025" y="2566116"/>
                  <a:pt x="129091" y="2451368"/>
                </a:cubicBezTo>
                <a:cubicBezTo>
                  <a:pt x="163157" y="2336620"/>
                  <a:pt x="141642" y="2056921"/>
                  <a:pt x="204395" y="2053335"/>
                </a:cubicBezTo>
                <a:cubicBezTo>
                  <a:pt x="267148" y="2049749"/>
                  <a:pt x="439270" y="2354548"/>
                  <a:pt x="505609" y="2429852"/>
                </a:cubicBezTo>
                <a:cubicBezTo>
                  <a:pt x="571948" y="2505155"/>
                  <a:pt x="562983" y="2584045"/>
                  <a:pt x="602428" y="2505156"/>
                </a:cubicBezTo>
                <a:cubicBezTo>
                  <a:pt x="641873" y="2426267"/>
                  <a:pt x="659802" y="2110709"/>
                  <a:pt x="742277" y="1956516"/>
                </a:cubicBezTo>
                <a:cubicBezTo>
                  <a:pt x="824752" y="1802323"/>
                  <a:pt x="991496" y="1648130"/>
                  <a:pt x="1097280" y="1579998"/>
                </a:cubicBezTo>
                <a:cubicBezTo>
                  <a:pt x="1203064" y="1511866"/>
                  <a:pt x="1280160" y="1468835"/>
                  <a:pt x="1376979" y="1547725"/>
                </a:cubicBezTo>
                <a:cubicBezTo>
                  <a:pt x="1473798" y="1626614"/>
                  <a:pt x="1599304" y="1963688"/>
                  <a:pt x="1678193" y="2053335"/>
                </a:cubicBezTo>
                <a:cubicBezTo>
                  <a:pt x="1757082" y="2142982"/>
                  <a:pt x="1796527" y="2164497"/>
                  <a:pt x="1850315" y="2085608"/>
                </a:cubicBezTo>
                <a:cubicBezTo>
                  <a:pt x="1904103" y="2006719"/>
                  <a:pt x="1925619" y="1678610"/>
                  <a:pt x="2000922" y="1579998"/>
                </a:cubicBezTo>
                <a:cubicBezTo>
                  <a:pt x="2076225" y="1481386"/>
                  <a:pt x="2207110" y="1434770"/>
                  <a:pt x="2302136" y="1493937"/>
                </a:cubicBezTo>
                <a:cubicBezTo>
                  <a:pt x="2397162" y="1553104"/>
                  <a:pt x="2443778" y="1926036"/>
                  <a:pt x="2571077" y="1935001"/>
                </a:cubicBezTo>
                <a:cubicBezTo>
                  <a:pt x="2698376" y="1943966"/>
                  <a:pt x="2970903" y="1624821"/>
                  <a:pt x="3065929" y="1547725"/>
                </a:cubicBezTo>
                <a:cubicBezTo>
                  <a:pt x="3160955" y="1470628"/>
                  <a:pt x="3141233" y="1472422"/>
                  <a:pt x="3141233" y="1472422"/>
                </a:cubicBezTo>
                <a:cubicBezTo>
                  <a:pt x="3180678" y="1432977"/>
                  <a:pt x="3203985" y="1320022"/>
                  <a:pt x="3302597" y="1311057"/>
                </a:cubicBezTo>
                <a:cubicBezTo>
                  <a:pt x="3401209" y="1302092"/>
                  <a:pt x="3607397" y="1497523"/>
                  <a:pt x="3732903" y="1418634"/>
                </a:cubicBezTo>
                <a:cubicBezTo>
                  <a:pt x="3858409" y="1339745"/>
                  <a:pt x="3946264" y="934540"/>
                  <a:pt x="4055633" y="837721"/>
                </a:cubicBezTo>
                <a:cubicBezTo>
                  <a:pt x="4165002" y="740902"/>
                  <a:pt x="4295887" y="778554"/>
                  <a:pt x="4389120" y="837721"/>
                </a:cubicBezTo>
                <a:cubicBezTo>
                  <a:pt x="4482353" y="896888"/>
                  <a:pt x="4572000" y="1153278"/>
                  <a:pt x="4615030" y="1192723"/>
                </a:cubicBezTo>
                <a:cubicBezTo>
                  <a:pt x="4658061" y="1232168"/>
                  <a:pt x="4602480" y="1183758"/>
                  <a:pt x="4647303" y="1074389"/>
                </a:cubicBezTo>
                <a:cubicBezTo>
                  <a:pt x="4692126" y="965020"/>
                  <a:pt x="4805082" y="710421"/>
                  <a:pt x="4883971" y="536506"/>
                </a:cubicBezTo>
                <a:cubicBezTo>
                  <a:pt x="4962860" y="362591"/>
                  <a:pt x="5022028" y="100822"/>
                  <a:pt x="5120640" y="30897"/>
                </a:cubicBezTo>
                <a:cubicBezTo>
                  <a:pt x="5219252" y="-39028"/>
                  <a:pt x="5375238" y="18346"/>
                  <a:pt x="5475642" y="116958"/>
                </a:cubicBezTo>
                <a:cubicBezTo>
                  <a:pt x="5576046" y="215570"/>
                  <a:pt x="5645972" y="479133"/>
                  <a:pt x="5723068" y="622568"/>
                </a:cubicBezTo>
                <a:cubicBezTo>
                  <a:pt x="5800164" y="766003"/>
                  <a:pt x="5869192" y="871786"/>
                  <a:pt x="5938221" y="977570"/>
                </a:cubicBez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4DE9E10F-8D43-4690-A68E-C83F5B0B5B3D}"/>
              </a:ext>
            </a:extLst>
          </p:cNvPr>
          <p:cNvCxnSpPr/>
          <p:nvPr/>
        </p:nvCxnSpPr>
        <p:spPr bwMode="auto">
          <a:xfrm flipH="1" flipV="1">
            <a:off x="2258853" y="5636314"/>
            <a:ext cx="648072" cy="2596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4BDEFD9B-3825-4993-A622-8C36CC9CCA2F}"/>
              </a:ext>
            </a:extLst>
          </p:cNvPr>
          <p:cNvCxnSpPr/>
          <p:nvPr/>
        </p:nvCxnSpPr>
        <p:spPr bwMode="auto">
          <a:xfrm flipV="1">
            <a:off x="3050941" y="5218871"/>
            <a:ext cx="432048" cy="3845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074CDF0-981B-4198-8063-35E7A3087EEA}"/>
              </a:ext>
            </a:extLst>
          </p:cNvPr>
          <p:cNvCxnSpPr/>
          <p:nvPr/>
        </p:nvCxnSpPr>
        <p:spPr bwMode="auto">
          <a:xfrm flipV="1">
            <a:off x="2582889" y="4786822"/>
            <a:ext cx="252028" cy="3600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2CBBDA2-A2E7-46C3-9522-FE7456B13F08}"/>
              </a:ext>
            </a:extLst>
          </p:cNvPr>
          <p:cNvCxnSpPr/>
          <p:nvPr/>
        </p:nvCxnSpPr>
        <p:spPr bwMode="auto">
          <a:xfrm flipV="1">
            <a:off x="3554997" y="4282766"/>
            <a:ext cx="504056" cy="432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BC86CF3-5EBC-4729-AB5D-0137E4FAD633}"/>
              </a:ext>
            </a:extLst>
          </p:cNvPr>
          <p:cNvCxnSpPr/>
          <p:nvPr/>
        </p:nvCxnSpPr>
        <p:spPr bwMode="auto">
          <a:xfrm flipH="1" flipV="1">
            <a:off x="2906925" y="4308753"/>
            <a:ext cx="504056" cy="4583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hteck 41">
            <a:extLst>
              <a:ext uri="{FF2B5EF4-FFF2-40B4-BE49-F238E27FC236}">
                <a16:creationId xmlns:a16="http://schemas.microsoft.com/office/drawing/2014/main" id="{F88D12D5-D38B-430B-943E-1AF4EF0AA937}"/>
              </a:ext>
            </a:extLst>
          </p:cNvPr>
          <p:cNvSpPr/>
          <p:nvPr/>
        </p:nvSpPr>
        <p:spPr bwMode="auto">
          <a:xfrm>
            <a:off x="1144279" y="3085318"/>
            <a:ext cx="1011982" cy="3349651"/>
          </a:xfrm>
          <a:custGeom>
            <a:avLst/>
            <a:gdLst>
              <a:gd name="connsiteX0" fmla="*/ 0 w 981502"/>
              <a:gd name="connsiteY0" fmla="*/ 0 h 3085491"/>
              <a:gd name="connsiteX1" fmla="*/ 981502 w 981502"/>
              <a:gd name="connsiteY1" fmla="*/ 0 h 3085491"/>
              <a:gd name="connsiteX2" fmla="*/ 981502 w 981502"/>
              <a:gd name="connsiteY2" fmla="*/ 3085491 h 3085491"/>
              <a:gd name="connsiteX3" fmla="*/ 0 w 981502"/>
              <a:gd name="connsiteY3" fmla="*/ 3085491 h 3085491"/>
              <a:gd name="connsiteX4" fmla="*/ 0 w 981502"/>
              <a:gd name="connsiteY4" fmla="*/ 0 h 3085491"/>
              <a:gd name="connsiteX0" fmla="*/ 0 w 1001822"/>
              <a:gd name="connsiteY0" fmla="*/ 264160 h 3349651"/>
              <a:gd name="connsiteX1" fmla="*/ 1001822 w 1001822"/>
              <a:gd name="connsiteY1" fmla="*/ 0 h 3349651"/>
              <a:gd name="connsiteX2" fmla="*/ 981502 w 1001822"/>
              <a:gd name="connsiteY2" fmla="*/ 3349651 h 3349651"/>
              <a:gd name="connsiteX3" fmla="*/ 0 w 1001822"/>
              <a:gd name="connsiteY3" fmla="*/ 3349651 h 3349651"/>
              <a:gd name="connsiteX4" fmla="*/ 0 w 1001822"/>
              <a:gd name="connsiteY4" fmla="*/ 264160 h 3349651"/>
              <a:gd name="connsiteX0" fmla="*/ 0 w 1011982"/>
              <a:gd name="connsiteY0" fmla="*/ 264160 h 3349651"/>
              <a:gd name="connsiteX1" fmla="*/ 1001822 w 1011982"/>
              <a:gd name="connsiteY1" fmla="*/ 0 h 3349651"/>
              <a:gd name="connsiteX2" fmla="*/ 1011982 w 1011982"/>
              <a:gd name="connsiteY2" fmla="*/ 2638451 h 3349651"/>
              <a:gd name="connsiteX3" fmla="*/ 0 w 1011982"/>
              <a:gd name="connsiteY3" fmla="*/ 3349651 h 3349651"/>
              <a:gd name="connsiteX4" fmla="*/ 0 w 1011982"/>
              <a:gd name="connsiteY4" fmla="*/ 264160 h 334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82" h="3349651">
                <a:moveTo>
                  <a:pt x="0" y="264160"/>
                </a:moveTo>
                <a:lnTo>
                  <a:pt x="1001822" y="0"/>
                </a:lnTo>
                <a:cubicBezTo>
                  <a:pt x="1005209" y="879484"/>
                  <a:pt x="1008595" y="1758967"/>
                  <a:pt x="1011982" y="2638451"/>
                </a:cubicBezTo>
                <a:lnTo>
                  <a:pt x="0" y="3349651"/>
                </a:lnTo>
                <a:lnTo>
                  <a:pt x="0" y="26416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Rechteck 41">
            <a:extLst>
              <a:ext uri="{FF2B5EF4-FFF2-40B4-BE49-F238E27FC236}">
                <a16:creationId xmlns:a16="http://schemas.microsoft.com/office/drawing/2014/main" id="{2D803A19-158E-4E90-8E71-0C1386C8FD05}"/>
              </a:ext>
            </a:extLst>
          </p:cNvPr>
          <p:cNvSpPr/>
          <p:nvPr/>
        </p:nvSpPr>
        <p:spPr bwMode="auto">
          <a:xfrm>
            <a:off x="4232494" y="2999560"/>
            <a:ext cx="1011982" cy="3349651"/>
          </a:xfrm>
          <a:custGeom>
            <a:avLst/>
            <a:gdLst>
              <a:gd name="connsiteX0" fmla="*/ 0 w 981502"/>
              <a:gd name="connsiteY0" fmla="*/ 0 h 3085491"/>
              <a:gd name="connsiteX1" fmla="*/ 981502 w 981502"/>
              <a:gd name="connsiteY1" fmla="*/ 0 h 3085491"/>
              <a:gd name="connsiteX2" fmla="*/ 981502 w 981502"/>
              <a:gd name="connsiteY2" fmla="*/ 3085491 h 3085491"/>
              <a:gd name="connsiteX3" fmla="*/ 0 w 981502"/>
              <a:gd name="connsiteY3" fmla="*/ 3085491 h 3085491"/>
              <a:gd name="connsiteX4" fmla="*/ 0 w 981502"/>
              <a:gd name="connsiteY4" fmla="*/ 0 h 3085491"/>
              <a:gd name="connsiteX0" fmla="*/ 0 w 1001822"/>
              <a:gd name="connsiteY0" fmla="*/ 264160 h 3349651"/>
              <a:gd name="connsiteX1" fmla="*/ 1001822 w 1001822"/>
              <a:gd name="connsiteY1" fmla="*/ 0 h 3349651"/>
              <a:gd name="connsiteX2" fmla="*/ 981502 w 1001822"/>
              <a:gd name="connsiteY2" fmla="*/ 3349651 h 3349651"/>
              <a:gd name="connsiteX3" fmla="*/ 0 w 1001822"/>
              <a:gd name="connsiteY3" fmla="*/ 3349651 h 3349651"/>
              <a:gd name="connsiteX4" fmla="*/ 0 w 1001822"/>
              <a:gd name="connsiteY4" fmla="*/ 264160 h 3349651"/>
              <a:gd name="connsiteX0" fmla="*/ 0 w 1011982"/>
              <a:gd name="connsiteY0" fmla="*/ 264160 h 3349651"/>
              <a:gd name="connsiteX1" fmla="*/ 1001822 w 1011982"/>
              <a:gd name="connsiteY1" fmla="*/ 0 h 3349651"/>
              <a:gd name="connsiteX2" fmla="*/ 1011982 w 1011982"/>
              <a:gd name="connsiteY2" fmla="*/ 2638451 h 3349651"/>
              <a:gd name="connsiteX3" fmla="*/ 0 w 1011982"/>
              <a:gd name="connsiteY3" fmla="*/ 3349651 h 3349651"/>
              <a:gd name="connsiteX4" fmla="*/ 0 w 1011982"/>
              <a:gd name="connsiteY4" fmla="*/ 264160 h 334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82" h="3349651">
                <a:moveTo>
                  <a:pt x="0" y="264160"/>
                </a:moveTo>
                <a:lnTo>
                  <a:pt x="1001822" y="0"/>
                </a:lnTo>
                <a:cubicBezTo>
                  <a:pt x="1005209" y="879484"/>
                  <a:pt x="1008595" y="1758967"/>
                  <a:pt x="1011982" y="2638451"/>
                </a:cubicBezTo>
                <a:lnTo>
                  <a:pt x="0" y="3349651"/>
                </a:lnTo>
                <a:lnTo>
                  <a:pt x="0" y="264160"/>
                </a:lnTo>
                <a:close/>
              </a:path>
            </a:pathLst>
          </a:custGeom>
          <a:solidFill>
            <a:schemeClr val="accent1">
              <a:alpha val="22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A290BAE7-8B9D-44C5-A9A4-0219CEBB534E}"/>
              </a:ext>
            </a:extLst>
          </p:cNvPr>
          <p:cNvCxnSpPr/>
          <p:nvPr/>
        </p:nvCxnSpPr>
        <p:spPr bwMode="auto">
          <a:xfrm flipV="1">
            <a:off x="4613202" y="4997988"/>
            <a:ext cx="240547" cy="1898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C6321CA-0EC6-4FD6-A6C9-7B7506A78810}"/>
              </a:ext>
            </a:extLst>
          </p:cNvPr>
          <p:cNvCxnSpPr/>
          <p:nvPr/>
        </p:nvCxnSpPr>
        <p:spPr bwMode="auto">
          <a:xfrm flipV="1">
            <a:off x="1543598" y="5092908"/>
            <a:ext cx="220823" cy="2037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34334757-129B-4735-9D86-7FD8F6C9C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881232"/>
              </p:ext>
            </p:extLst>
          </p:nvPr>
        </p:nvGraphicFramePr>
        <p:xfrm>
          <a:off x="7836117" y="4159404"/>
          <a:ext cx="431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0" name="Equation" r:id="rId8" imgW="431640" imgH="228600" progId="Equation.DSMT4">
                  <p:embed/>
                </p:oleObj>
              </mc:Choice>
              <mc:Fallback>
                <p:oleObj name="Equation" r:id="rId8" imgW="431640" imgH="228600" progId="Equation.DSMT4">
                  <p:embed/>
                  <p:pic>
                    <p:nvPicPr>
                      <p:cNvPr id="98" name="Objekt 9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36117" y="4159404"/>
                        <a:ext cx="431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88">
            <a:extLst>
              <a:ext uri="{FF2B5EF4-FFF2-40B4-BE49-F238E27FC236}">
                <a16:creationId xmlns:a16="http://schemas.microsoft.com/office/drawing/2014/main" id="{09738CE5-B7A7-4C3F-A85D-44B3F9244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4" y="3728418"/>
            <a:ext cx="1498719" cy="4924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-surface of lowest model main-level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EDA9775D-A8F4-4FEB-B3F5-CEC34274F940}"/>
              </a:ext>
            </a:extLst>
          </p:cNvPr>
          <p:cNvCxnSpPr/>
          <p:nvPr/>
        </p:nvCxnSpPr>
        <p:spPr bwMode="auto">
          <a:xfrm flipH="1" flipV="1">
            <a:off x="8037854" y="3525283"/>
            <a:ext cx="1" cy="3421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876047B6-2357-4D66-AC35-155F7679FE82}"/>
              </a:ext>
            </a:extLst>
          </p:cNvPr>
          <p:cNvCxnSpPr>
            <a:endCxn id="22" idx="24"/>
          </p:cNvCxnSpPr>
          <p:nvPr/>
        </p:nvCxnSpPr>
        <p:spPr bwMode="auto">
          <a:xfrm flipH="1">
            <a:off x="7432467" y="4214481"/>
            <a:ext cx="330746" cy="1377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BF072880-254D-4AC2-B28C-1AED89BCF0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861007"/>
              </p:ext>
            </p:extLst>
          </p:nvPr>
        </p:nvGraphicFramePr>
        <p:xfrm>
          <a:off x="7364488" y="3747521"/>
          <a:ext cx="189989" cy="265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1" name="Equation" r:id="rId10" imgW="126720" imgH="177480" progId="Equation.DSMT4">
                  <p:embed/>
                </p:oleObj>
              </mc:Choice>
              <mc:Fallback>
                <p:oleObj name="Equation" r:id="rId10" imgW="126720" imgH="177480" progId="Equation.DSMT4">
                  <p:embed/>
                  <p:pic>
                    <p:nvPicPr>
                      <p:cNvPr id="102" name="Objekt 10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4488" y="3747521"/>
                        <a:ext cx="189989" cy="265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kt 36">
            <a:extLst>
              <a:ext uri="{FF2B5EF4-FFF2-40B4-BE49-F238E27FC236}">
                <a16:creationId xmlns:a16="http://schemas.microsoft.com/office/drawing/2014/main" id="{6C2F96B4-83F0-4026-BFF3-1136B32F2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3656523"/>
              </p:ext>
            </p:extLst>
          </p:nvPr>
        </p:nvGraphicFramePr>
        <p:xfrm>
          <a:off x="3758261" y="3913757"/>
          <a:ext cx="347117" cy="366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2" name="Equation" r:id="rId12" imgW="228600" imgH="241200" progId="Equation.DSMT4">
                  <p:embed/>
                </p:oleObj>
              </mc:Choice>
              <mc:Fallback>
                <p:oleObj name="Equation" r:id="rId12" imgW="228600" imgH="241200" progId="Equation.DSMT4">
                  <p:embed/>
                  <p:pic>
                    <p:nvPicPr>
                      <p:cNvPr id="103" name="Objekt 102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58261" y="3913757"/>
                        <a:ext cx="347117" cy="366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kt 37">
            <a:extLst>
              <a:ext uri="{FF2B5EF4-FFF2-40B4-BE49-F238E27FC236}">
                <a16:creationId xmlns:a16="http://schemas.microsoft.com/office/drawing/2014/main" id="{F699B326-35B6-484A-8ACD-E80FA942D2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19503"/>
              </p:ext>
            </p:extLst>
          </p:nvPr>
        </p:nvGraphicFramePr>
        <p:xfrm>
          <a:off x="1319166" y="4703476"/>
          <a:ext cx="418152" cy="41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3" name="Equation" r:id="rId14" imgW="241200" imgH="241200" progId="Equation.DSMT4">
                  <p:embed/>
                </p:oleObj>
              </mc:Choice>
              <mc:Fallback>
                <p:oleObj name="Equation" r:id="rId14" imgW="241200" imgH="241200" progId="Equation.DSMT4">
                  <p:embed/>
                  <p:pic>
                    <p:nvPicPr>
                      <p:cNvPr id="104" name="Objekt 10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319166" y="4703476"/>
                        <a:ext cx="418152" cy="41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hteck 39">
            <a:extLst>
              <a:ext uri="{FF2B5EF4-FFF2-40B4-BE49-F238E27FC236}">
                <a16:creationId xmlns:a16="http://schemas.microsoft.com/office/drawing/2014/main" id="{D26C87CB-D22D-41AE-A881-BA72B009D1B4}"/>
              </a:ext>
            </a:extLst>
          </p:cNvPr>
          <p:cNvSpPr/>
          <p:nvPr/>
        </p:nvSpPr>
        <p:spPr bwMode="auto">
          <a:xfrm>
            <a:off x="9645196" y="4930936"/>
            <a:ext cx="2321558" cy="1450392"/>
          </a:xfrm>
          <a:prstGeom prst="rect">
            <a:avLst/>
          </a:prstGeom>
          <a:solidFill>
            <a:srgbClr val="996633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B74CFE5C-AAA1-47F8-86B8-4B67A8F18A2B}"/>
              </a:ext>
            </a:extLst>
          </p:cNvPr>
          <p:cNvSpPr/>
          <p:nvPr/>
        </p:nvSpPr>
        <p:spPr bwMode="auto">
          <a:xfrm>
            <a:off x="9663860" y="1931156"/>
            <a:ext cx="2336796" cy="2362199"/>
          </a:xfrm>
          <a:prstGeom prst="rect">
            <a:avLst/>
          </a:prstGeom>
          <a:solidFill>
            <a:schemeClr val="accent1">
              <a:alpha val="4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5152D0F-2711-43EC-8B87-46BE26D41853}"/>
              </a:ext>
            </a:extLst>
          </p:cNvPr>
          <p:cNvCxnSpPr>
            <a:endCxn id="41" idx="3"/>
          </p:cNvCxnSpPr>
          <p:nvPr/>
        </p:nvCxnSpPr>
        <p:spPr bwMode="auto">
          <a:xfrm>
            <a:off x="8949339" y="3103034"/>
            <a:ext cx="3051317" cy="9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3" name="Objekt 42">
            <a:extLst>
              <a:ext uri="{FF2B5EF4-FFF2-40B4-BE49-F238E27FC236}">
                <a16:creationId xmlns:a16="http://schemas.microsoft.com/office/drawing/2014/main" id="{5646D9C4-0485-4829-8655-60E83AEB4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40000"/>
              </p:ext>
            </p:extLst>
          </p:nvPr>
        </p:nvGraphicFramePr>
        <p:xfrm>
          <a:off x="9336360" y="2959018"/>
          <a:ext cx="288032" cy="27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4" name="Equation" r:id="rId16" imgW="164880" imgH="164880" progId="Equation.DSMT4">
                  <p:embed/>
                </p:oleObj>
              </mc:Choice>
              <mc:Fallback>
                <p:oleObj name="Equation" r:id="rId16" imgW="164880" imgH="164880" progId="Equation.DSMT4">
                  <p:embed/>
                  <p:pic>
                    <p:nvPicPr>
                      <p:cNvPr id="42" name="Objekt 4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336360" y="2959018"/>
                        <a:ext cx="288032" cy="27483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88">
            <a:extLst>
              <a:ext uri="{FF2B5EF4-FFF2-40B4-BE49-F238E27FC236}">
                <a16:creationId xmlns:a16="http://schemas.microsoft.com/office/drawing/2014/main" id="{2467AB81-7D06-4D06-9839-C5EFC2BB7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288" y="3701320"/>
            <a:ext cx="7841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constant flux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ransfer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-layer</a:t>
            </a:r>
          </a:p>
        </p:txBody>
      </p:sp>
      <p:graphicFrame>
        <p:nvGraphicFramePr>
          <p:cNvPr id="45" name="Objekt 44">
            <a:extLst>
              <a:ext uri="{FF2B5EF4-FFF2-40B4-BE49-F238E27FC236}">
                <a16:creationId xmlns:a16="http://schemas.microsoft.com/office/drawing/2014/main" id="{6ED95EED-3554-4972-B422-A4D70CBEED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691766"/>
              </p:ext>
            </p:extLst>
          </p:nvPr>
        </p:nvGraphicFramePr>
        <p:xfrm>
          <a:off x="9365201" y="1834194"/>
          <a:ext cx="259191" cy="26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5" name="Equation" r:id="rId18" imgW="139680" imgH="164880" progId="Equation.DSMT4">
                  <p:embed/>
                </p:oleObj>
              </mc:Choice>
              <mc:Fallback>
                <p:oleObj name="Equation" r:id="rId18" imgW="139680" imgH="164880" progId="Equation.DSMT4">
                  <p:embed/>
                  <p:pic>
                    <p:nvPicPr>
                      <p:cNvPr id="44" name="Objekt 4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365201" y="1834194"/>
                        <a:ext cx="259191" cy="265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01B8F952-4A6E-4287-BC5B-87F497BFCA90}"/>
              </a:ext>
            </a:extLst>
          </p:cNvPr>
          <p:cNvCxnSpPr/>
          <p:nvPr/>
        </p:nvCxnSpPr>
        <p:spPr bwMode="auto">
          <a:xfrm>
            <a:off x="9659849" y="3101337"/>
            <a:ext cx="31364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C356AFF0-B0D3-48B0-A49E-D07118618065}"/>
              </a:ext>
            </a:extLst>
          </p:cNvPr>
          <p:cNvCxnSpPr/>
          <p:nvPr/>
        </p:nvCxnSpPr>
        <p:spPr bwMode="auto">
          <a:xfrm flipV="1">
            <a:off x="9645196" y="3031026"/>
            <a:ext cx="773689" cy="51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48" name="Objekt 47">
            <a:extLst>
              <a:ext uri="{FF2B5EF4-FFF2-40B4-BE49-F238E27FC236}">
                <a16:creationId xmlns:a16="http://schemas.microsoft.com/office/drawing/2014/main" id="{36ADAB05-0744-4952-9847-8ECA6262E0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413696"/>
              </p:ext>
            </p:extLst>
          </p:nvPr>
        </p:nvGraphicFramePr>
        <p:xfrm>
          <a:off x="9659849" y="3191400"/>
          <a:ext cx="353566" cy="354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6" name="Equation" r:id="rId20" imgW="417631" imgH="419415" progId="Equation.DSMT4">
                  <p:embed/>
                </p:oleObj>
              </mc:Choice>
              <mc:Fallback>
                <p:oleObj name="Equation" r:id="rId20" imgW="417631" imgH="419415" progId="Equation.DSMT4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59849" y="3191400"/>
                        <a:ext cx="353566" cy="354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kt 48">
            <a:extLst>
              <a:ext uri="{FF2B5EF4-FFF2-40B4-BE49-F238E27FC236}">
                <a16:creationId xmlns:a16="http://schemas.microsoft.com/office/drawing/2014/main" id="{5601D9C1-3051-40D5-9E22-435758BF5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558531"/>
              </p:ext>
            </p:extLst>
          </p:nvPr>
        </p:nvGraphicFramePr>
        <p:xfrm>
          <a:off x="9663953" y="2565655"/>
          <a:ext cx="418572" cy="443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7" name="Equation" r:id="rId22" imgW="347786" imgH="367573" progId="Equation.DSMT4">
                  <p:embed/>
                </p:oleObj>
              </mc:Choice>
              <mc:Fallback>
                <p:oleObj name="Equation" r:id="rId22" imgW="347786" imgH="367573" progId="Equation.DSMT4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9663953" y="2565655"/>
                        <a:ext cx="418572" cy="443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Line 3">
            <a:extLst>
              <a:ext uri="{FF2B5EF4-FFF2-40B4-BE49-F238E27FC236}">
                <a16:creationId xmlns:a16="http://schemas.microsoft.com/office/drawing/2014/main" id="{CB573CC7-E4AA-4C99-AC8E-D08EF29ED9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19170" y="3789040"/>
            <a:ext cx="25302" cy="9777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" name="Freeform 44">
            <a:extLst>
              <a:ext uri="{FF2B5EF4-FFF2-40B4-BE49-F238E27FC236}">
                <a16:creationId xmlns:a16="http://schemas.microsoft.com/office/drawing/2014/main" id="{D1440FA7-95E3-4980-9BDB-7EFD665B18C7}"/>
              </a:ext>
            </a:extLst>
          </p:cNvPr>
          <p:cNvSpPr>
            <a:spLocks/>
          </p:cNvSpPr>
          <p:nvPr/>
        </p:nvSpPr>
        <p:spPr bwMode="auto">
          <a:xfrm>
            <a:off x="10110547" y="3697649"/>
            <a:ext cx="247650" cy="233362"/>
          </a:xfrm>
          <a:custGeom>
            <a:avLst/>
            <a:gdLst>
              <a:gd name="T0" fmla="*/ 2147483647 w 156"/>
              <a:gd name="T1" fmla="*/ 0 h 159"/>
              <a:gd name="T2" fmla="*/ 2147483647 w 156"/>
              <a:gd name="T3" fmla="*/ 2147483647 h 159"/>
              <a:gd name="T4" fmla="*/ 0 w 156"/>
              <a:gd name="T5" fmla="*/ 2147483647 h 159"/>
              <a:gd name="T6" fmla="*/ 2147483647 w 156"/>
              <a:gd name="T7" fmla="*/ 2147483647 h 159"/>
              <a:gd name="T8" fmla="*/ 2147483647 w 156"/>
              <a:gd name="T9" fmla="*/ 2147483647 h 159"/>
              <a:gd name="T10" fmla="*/ 2147483647 w 156"/>
              <a:gd name="T11" fmla="*/ 2147483647 h 159"/>
              <a:gd name="T12" fmla="*/ 2147483647 w 156"/>
              <a:gd name="T13" fmla="*/ 2147483647 h 159"/>
              <a:gd name="T14" fmla="*/ 2147483647 w 156"/>
              <a:gd name="T15" fmla="*/ 0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6"/>
              <a:gd name="T25" fmla="*/ 0 h 159"/>
              <a:gd name="T26" fmla="*/ 156 w 156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6" h="159">
                <a:moveTo>
                  <a:pt x="95" y="0"/>
                </a:moveTo>
                <a:cubicBezTo>
                  <a:pt x="80" y="4"/>
                  <a:pt x="63" y="4"/>
                  <a:pt x="51" y="13"/>
                </a:cubicBezTo>
                <a:cubicBezTo>
                  <a:pt x="31" y="28"/>
                  <a:pt x="9" y="65"/>
                  <a:pt x="0" y="89"/>
                </a:cubicBezTo>
                <a:cubicBezTo>
                  <a:pt x="2" y="100"/>
                  <a:pt x="1" y="112"/>
                  <a:pt x="7" y="121"/>
                </a:cubicBezTo>
                <a:cubicBezTo>
                  <a:pt x="12" y="130"/>
                  <a:pt x="72" y="155"/>
                  <a:pt x="83" y="159"/>
                </a:cubicBezTo>
                <a:cubicBezTo>
                  <a:pt x="94" y="155"/>
                  <a:pt x="113" y="150"/>
                  <a:pt x="121" y="140"/>
                </a:cubicBezTo>
                <a:cubicBezTo>
                  <a:pt x="131" y="129"/>
                  <a:pt x="146" y="102"/>
                  <a:pt x="146" y="102"/>
                </a:cubicBezTo>
                <a:cubicBezTo>
                  <a:pt x="143" y="54"/>
                  <a:pt x="156" y="0"/>
                  <a:pt x="95" y="0"/>
                </a:cubicBez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16C53176-5EE8-4506-BC13-546A8F34D548}"/>
              </a:ext>
            </a:extLst>
          </p:cNvPr>
          <p:cNvSpPr>
            <a:spLocks/>
          </p:cNvSpPr>
          <p:nvPr/>
        </p:nvSpPr>
        <p:spPr bwMode="auto">
          <a:xfrm>
            <a:off x="11120137" y="3681068"/>
            <a:ext cx="247650" cy="252412"/>
          </a:xfrm>
          <a:custGeom>
            <a:avLst/>
            <a:gdLst>
              <a:gd name="T0" fmla="*/ 2147483647 w 156"/>
              <a:gd name="T1" fmla="*/ 0 h 159"/>
              <a:gd name="T2" fmla="*/ 2147483647 w 156"/>
              <a:gd name="T3" fmla="*/ 2147483647 h 159"/>
              <a:gd name="T4" fmla="*/ 0 w 156"/>
              <a:gd name="T5" fmla="*/ 2147483647 h 159"/>
              <a:gd name="T6" fmla="*/ 2147483647 w 156"/>
              <a:gd name="T7" fmla="*/ 2147483647 h 159"/>
              <a:gd name="T8" fmla="*/ 2147483647 w 156"/>
              <a:gd name="T9" fmla="*/ 2147483647 h 159"/>
              <a:gd name="T10" fmla="*/ 2147483647 w 156"/>
              <a:gd name="T11" fmla="*/ 2147483647 h 159"/>
              <a:gd name="T12" fmla="*/ 2147483647 w 156"/>
              <a:gd name="T13" fmla="*/ 2147483647 h 159"/>
              <a:gd name="T14" fmla="*/ 2147483647 w 156"/>
              <a:gd name="T15" fmla="*/ 0 h 15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6"/>
              <a:gd name="T25" fmla="*/ 0 h 159"/>
              <a:gd name="T26" fmla="*/ 156 w 156"/>
              <a:gd name="T27" fmla="*/ 159 h 15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6" h="159">
                <a:moveTo>
                  <a:pt x="95" y="0"/>
                </a:moveTo>
                <a:cubicBezTo>
                  <a:pt x="80" y="4"/>
                  <a:pt x="63" y="4"/>
                  <a:pt x="51" y="13"/>
                </a:cubicBezTo>
                <a:cubicBezTo>
                  <a:pt x="31" y="28"/>
                  <a:pt x="9" y="65"/>
                  <a:pt x="0" y="89"/>
                </a:cubicBezTo>
                <a:cubicBezTo>
                  <a:pt x="2" y="100"/>
                  <a:pt x="1" y="112"/>
                  <a:pt x="7" y="121"/>
                </a:cubicBezTo>
                <a:cubicBezTo>
                  <a:pt x="12" y="130"/>
                  <a:pt x="72" y="155"/>
                  <a:pt x="83" y="159"/>
                </a:cubicBezTo>
                <a:cubicBezTo>
                  <a:pt x="94" y="155"/>
                  <a:pt x="113" y="150"/>
                  <a:pt x="121" y="140"/>
                </a:cubicBezTo>
                <a:cubicBezTo>
                  <a:pt x="131" y="129"/>
                  <a:pt x="146" y="102"/>
                  <a:pt x="146" y="102"/>
                </a:cubicBezTo>
                <a:cubicBezTo>
                  <a:pt x="143" y="54"/>
                  <a:pt x="156" y="0"/>
                  <a:pt x="95" y="0"/>
                </a:cubicBezTo>
                <a:close/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" name="Text Box 49">
            <a:extLst>
              <a:ext uri="{FF2B5EF4-FFF2-40B4-BE49-F238E27FC236}">
                <a16:creationId xmlns:a16="http://schemas.microsoft.com/office/drawing/2014/main" id="{1D1E2BCA-46B5-4EC1-9820-5AF01DAF4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6480" y="4654006"/>
            <a:ext cx="5533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cold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4" name="Text Box 49">
            <a:extLst>
              <a:ext uri="{FF2B5EF4-FFF2-40B4-BE49-F238E27FC236}">
                <a16:creationId xmlns:a16="http://schemas.microsoft.com/office/drawing/2014/main" id="{77866087-F6F2-4246-A2EB-43CB870B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6216" y="1539864"/>
            <a:ext cx="6209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warm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5" name="Text Box 49">
            <a:extLst>
              <a:ext uri="{FF2B5EF4-FFF2-40B4-BE49-F238E27FC236}">
                <a16:creationId xmlns:a16="http://schemas.microsoft.com/office/drawing/2014/main" id="{D6FBB8C8-665C-439C-8F59-EB558A853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1471" y="3949300"/>
            <a:ext cx="2318166" cy="6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turbulent transfer </a:t>
            </a:r>
            <a:r>
              <a:rPr kumimoji="0" lang="en-US" altLang="de-DE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with 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400" b="1" noProof="0" dirty="0">
                <a:solidFill>
                  <a:srgbClr val="008000"/>
                </a:solidFill>
                <a:latin typeface="Arial Narrow" panose="020B0606020202030204" pitchFamily="34" charset="0"/>
              </a:rPr>
              <a:t>0-level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TKE-equation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7" name="Text Box 88">
            <a:extLst>
              <a:ext uri="{FF2B5EF4-FFF2-40B4-BE49-F238E27FC236}">
                <a16:creationId xmlns:a16="http://schemas.microsoft.com/office/drawing/2014/main" id="{10BAECAB-3901-4FBB-9B4F-17231B42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4275" y="2262291"/>
            <a:ext cx="1677534" cy="292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lowermost model layer</a:t>
            </a:r>
          </a:p>
        </p:txBody>
      </p:sp>
      <p:sp>
        <p:nvSpPr>
          <p:cNvPr id="58" name="Text Box 88">
            <a:extLst>
              <a:ext uri="{FF2B5EF4-FFF2-40B4-BE49-F238E27FC236}">
                <a16:creationId xmlns:a16="http://schemas.microsoft.com/office/drawing/2014/main" id="{4393B24C-BCAC-4097-AE04-449A84CC4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8488" y="5114902"/>
            <a:ext cx="440888" cy="292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soil</a:t>
            </a:r>
          </a:p>
        </p:txBody>
      </p:sp>
      <p:sp>
        <p:nvSpPr>
          <p:cNvPr id="59" name="Text Box 88">
            <a:extLst>
              <a:ext uri="{FF2B5EF4-FFF2-40B4-BE49-F238E27FC236}">
                <a16:creationId xmlns:a16="http://schemas.microsoft.com/office/drawing/2014/main" id="{7A28C488-B671-425C-8A5D-BEC65CD68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872" y="3193898"/>
            <a:ext cx="1310980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increased surface shear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300" b="1" dirty="0">
                <a:solidFill>
                  <a:srgbClr val="000000"/>
                </a:solidFill>
                <a:latin typeface="Arial Narrow" pitchFamily="34" charset="0"/>
              </a:rPr>
              <a:t>for</a:t>
            </a:r>
            <a:endParaRPr kumimoji="0" lang="en-US" altLang="de-DE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9A3A79A3-6C2B-45B0-9EA2-8C2D8C9A37C8}"/>
              </a:ext>
            </a:extLst>
          </p:cNvPr>
          <p:cNvCxnSpPr/>
          <p:nvPr/>
        </p:nvCxnSpPr>
        <p:spPr bwMode="auto">
          <a:xfrm>
            <a:off x="8888361" y="4927071"/>
            <a:ext cx="3078393" cy="3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69325032-C610-47EB-8A1E-42D54DB1AC10}"/>
              </a:ext>
            </a:extLst>
          </p:cNvPr>
          <p:cNvCxnSpPr/>
          <p:nvPr/>
        </p:nvCxnSpPr>
        <p:spPr bwMode="auto">
          <a:xfrm flipV="1">
            <a:off x="9048328" y="3221664"/>
            <a:ext cx="5889" cy="448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2278BA85-7720-41C6-906A-BAA15E458AE7}"/>
              </a:ext>
            </a:extLst>
          </p:cNvPr>
          <p:cNvCxnSpPr/>
          <p:nvPr/>
        </p:nvCxnSpPr>
        <p:spPr bwMode="auto">
          <a:xfrm flipH="1">
            <a:off x="9048328" y="4552891"/>
            <a:ext cx="1600" cy="3396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63" name="Objekt 62">
            <a:extLst>
              <a:ext uri="{FF2B5EF4-FFF2-40B4-BE49-F238E27FC236}">
                <a16:creationId xmlns:a16="http://schemas.microsoft.com/office/drawing/2014/main" id="{BB1598E8-50C0-4D6C-ABAF-D59E0A4D9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602623"/>
              </p:ext>
            </p:extLst>
          </p:nvPr>
        </p:nvGraphicFramePr>
        <p:xfrm>
          <a:off x="9388019" y="4797152"/>
          <a:ext cx="236373" cy="284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8" name="Equation" r:id="rId24" imgW="139680" imgH="177480" progId="Equation.DSMT4">
                  <p:embed/>
                </p:oleObj>
              </mc:Choice>
              <mc:Fallback>
                <p:oleObj name="Equation" r:id="rId24" imgW="139680" imgH="177480" progId="Equation.DSMT4">
                  <p:embed/>
                  <p:pic>
                    <p:nvPicPr>
                      <p:cNvPr id="41" name="Objekt 40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388019" y="4797152"/>
                        <a:ext cx="236373" cy="2843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Line 3">
            <a:extLst>
              <a:ext uri="{FF2B5EF4-FFF2-40B4-BE49-F238E27FC236}">
                <a16:creationId xmlns:a16="http://schemas.microsoft.com/office/drawing/2014/main" id="{6FF6AB15-0800-44D1-B749-26D129738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49479" y="3787147"/>
            <a:ext cx="3105" cy="10610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07366B85-4ECA-41F6-B78C-50FC7C61AB21}"/>
              </a:ext>
            </a:extLst>
          </p:cNvPr>
          <p:cNvSpPr/>
          <p:nvPr/>
        </p:nvSpPr>
        <p:spPr>
          <a:xfrm>
            <a:off x="4727849" y="97561"/>
            <a:ext cx="504056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</a:t>
            </a:r>
            <a:r>
              <a:rPr lang="en-GB" sz="2000" b="1" u="sng" dirty="0" err="1">
                <a:solidFill>
                  <a:srgbClr val="1B10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Surace</a:t>
            </a:r>
            <a:r>
              <a:rPr lang="en-GB" sz="2000" b="1" u="sng" dirty="0">
                <a:solidFill>
                  <a:srgbClr val="1B10B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-Layer Shear-Amplification</a:t>
            </a:r>
            <a:r>
              <a:rPr lang="en-GB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could be a missing effect: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 73">
            <a:extLst>
              <a:ext uri="{FF2B5EF4-FFF2-40B4-BE49-F238E27FC236}">
                <a16:creationId xmlns:a16="http://schemas.microsoft.com/office/drawing/2014/main" id="{49F714CC-8859-44BB-9C8C-5B1DA3674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1679" y="5787141"/>
            <a:ext cx="422217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Should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substitute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artificial reduction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of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laminar </a:t>
            </a:r>
            <a:r>
              <a:rPr lang="en-GB" altLang="de-DE" sz="1400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</a:t>
            </a:r>
            <a:r>
              <a:rPr kumimoji="0" lang="en-GB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ransfer</a:t>
            </a:r>
            <a:r>
              <a:rPr lang="en-GB" altLang="de-DE" sz="1400" b="1" dirty="0">
                <a:solidFill>
                  <a:srgbClr val="008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resistance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at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steep surface slopes!</a:t>
            </a: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 Box 49">
            <a:extLst>
              <a:ext uri="{FF2B5EF4-FFF2-40B4-BE49-F238E27FC236}">
                <a16:creationId xmlns:a16="http://schemas.microsoft.com/office/drawing/2014/main" id="{A66CECA9-AAB2-4EA4-954F-B1B104FD1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392" y="1824656"/>
            <a:ext cx="2306185" cy="3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P-level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TKE-equation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9" name="Text Box 88">
            <a:extLst>
              <a:ext uri="{FF2B5EF4-FFF2-40B4-BE49-F238E27FC236}">
                <a16:creationId xmlns:a16="http://schemas.microsoft.com/office/drawing/2014/main" id="{815FAFB0-A1F6-45B8-A15E-C57EE03E9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360" y="4108689"/>
            <a:ext cx="22382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800" b="1" dirty="0">
                <a:solidFill>
                  <a:srgbClr val="008000"/>
                </a:solidFill>
                <a:latin typeface="+mn-lt"/>
              </a:rPr>
              <a:t>0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14EC160F-D328-4162-AC5D-E8E198278DB8}"/>
              </a:ext>
            </a:extLst>
          </p:cNvPr>
          <p:cNvCxnSpPr>
            <a:cxnSpLocks/>
            <a:endCxn id="55" idx="1"/>
          </p:cNvCxnSpPr>
          <p:nvPr/>
        </p:nvCxnSpPr>
        <p:spPr>
          <a:xfrm flipH="1">
            <a:off x="9581471" y="4293355"/>
            <a:ext cx="2419185" cy="4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36DEAB6-47C6-4EA2-ACEE-518A4A1C13CE}"/>
              </a:ext>
            </a:extLst>
          </p:cNvPr>
          <p:cNvCxnSpPr>
            <a:endCxn id="55" idx="1"/>
          </p:cNvCxnSpPr>
          <p:nvPr/>
        </p:nvCxnSpPr>
        <p:spPr>
          <a:xfrm flipH="1">
            <a:off x="9581471" y="4295782"/>
            <a:ext cx="2419185" cy="2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E951B365-74AC-4204-ABA0-62F5FB0EB743}"/>
              </a:ext>
            </a:extLst>
          </p:cNvPr>
          <p:cNvCxnSpPr>
            <a:cxnSpLocks/>
          </p:cNvCxnSpPr>
          <p:nvPr/>
        </p:nvCxnSpPr>
        <p:spPr>
          <a:xfrm flipH="1">
            <a:off x="9640878" y="4293355"/>
            <a:ext cx="2369002" cy="0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79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59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39735" y="1007366"/>
            <a:ext cx="7344587" cy="351414"/>
          </a:xfrm>
        </p:spPr>
        <p:txBody>
          <a:bodyPr>
            <a:noAutofit/>
          </a:bodyPr>
          <a:lstStyle/>
          <a:p>
            <a:pPr rtl="0"/>
            <a:r>
              <a:rPr lang="en-US" sz="1800" b="1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en-US" sz="1800" b="1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optical properties for </a:t>
            </a:r>
            <a:r>
              <a:rPr lang="en-US" sz="1800" b="1" u="sng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ecRAD</a:t>
            </a:r>
            <a:r>
              <a:rPr lang="en-US" sz="1800" b="1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e-IL" sz="1800" b="1" u="sng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תמונה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0"/>
          <a:stretch/>
        </p:blipFill>
        <p:spPr bwMode="auto">
          <a:xfrm>
            <a:off x="-24680" y="1986853"/>
            <a:ext cx="7657785" cy="4394475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מלבן 2">
            <a:extLst>
              <a:ext uri="{FF2B5EF4-FFF2-40B4-BE49-F238E27FC236}">
                <a16:creationId xmlns:a16="http://schemas.microsoft.com/office/drawing/2014/main" id="{B3C2D70F-391A-4E68-A741-565A8229CCA3}"/>
              </a:ext>
            </a:extLst>
          </p:cNvPr>
          <p:cNvSpPr/>
          <p:nvPr/>
        </p:nvSpPr>
        <p:spPr>
          <a:xfrm>
            <a:off x="864354" y="159400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Muskatel, Blahak, Khain, Levi &amp; Fu;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89. </a:t>
            </a: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>
            <a:off x="1008370" y="2043027"/>
            <a:ext cx="1656184" cy="315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Extinction efficiency</a:t>
            </a: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08370" y="3429000"/>
            <a:ext cx="208823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Single scattering albedo</a:t>
            </a: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1008370" y="4797152"/>
            <a:ext cx="144016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Asymmetry factor</a:t>
            </a: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22" name="קבוצה 11">
            <a:extLst>
              <a:ext uri="{FF2B5EF4-FFF2-40B4-BE49-F238E27FC236}">
                <a16:creationId xmlns:a16="http://schemas.microsoft.com/office/drawing/2014/main" id="{5AACACE1-E827-4C5C-A7B2-DFFF440B8B80}"/>
              </a:ext>
            </a:extLst>
          </p:cNvPr>
          <p:cNvGrpSpPr/>
          <p:nvPr/>
        </p:nvGrpSpPr>
        <p:grpSpPr>
          <a:xfrm>
            <a:off x="634646" y="107795"/>
            <a:ext cx="1605090" cy="602659"/>
            <a:chOff x="-4546352" y="173601"/>
            <a:chExt cx="2110918" cy="914399"/>
          </a:xfrm>
        </p:grpSpPr>
        <p:pic>
          <p:nvPicPr>
            <p:cNvPr id="23" name="תמונה 5">
              <a:extLst>
                <a:ext uri="{FF2B5EF4-FFF2-40B4-BE49-F238E27FC236}">
                  <a16:creationId xmlns:a16="http://schemas.microsoft.com/office/drawing/2014/main" id="{3ADF77FD-B764-4F04-B777-60FCDECC2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46352" y="173601"/>
              <a:ext cx="857250" cy="914399"/>
            </a:xfrm>
            <a:prstGeom prst="rect">
              <a:avLst/>
            </a:prstGeom>
          </p:spPr>
        </p:pic>
        <p:pic>
          <p:nvPicPr>
            <p:cNvPr id="25" name="תמונה 2">
              <a:extLst>
                <a:ext uri="{FF2B5EF4-FFF2-40B4-BE49-F238E27FC236}">
                  <a16:creationId xmlns:a16="http://schemas.microsoft.com/office/drawing/2014/main" id="{4B145EE8-84D4-4B3F-8D60-CF2B4680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03202" y="173601"/>
              <a:ext cx="867768" cy="867768"/>
            </a:xfrm>
            <a:prstGeom prst="rect">
              <a:avLst/>
            </a:prstGeom>
          </p:spPr>
        </p:pic>
      </p:grpSp>
      <p:pic>
        <p:nvPicPr>
          <p:cNvPr id="27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CAB4DF2E-18A7-4B93-ADE7-AC98C676B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20" y="107796"/>
            <a:ext cx="2257626" cy="6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מלבן 4"/>
          <p:cNvSpPr/>
          <p:nvPr/>
        </p:nvSpPr>
        <p:spPr>
          <a:xfrm>
            <a:off x="7464152" y="2077087"/>
            <a:ext cx="29179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Extended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size and shape: 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µm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 µm 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לבן 4">
            <a:extLst>
              <a:ext uri="{FF2B5EF4-FFF2-40B4-BE49-F238E27FC236}">
                <a16:creationId xmlns:a16="http://schemas.microsoft.com/office/drawing/2014/main" id="{0AE8EB25-37C6-4027-BC6A-6811CC2D145D}"/>
              </a:ext>
            </a:extLst>
          </p:cNvPr>
          <p:cNvSpPr/>
          <p:nvPr/>
        </p:nvSpPr>
        <p:spPr>
          <a:xfrm>
            <a:off x="7467390" y="4290643"/>
            <a:ext cx="21142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resolution: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Wavelength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feld 4">
            <a:extLst>
              <a:ext uri="{FF2B5EF4-FFF2-40B4-BE49-F238E27FC236}">
                <a16:creationId xmlns:a16="http://schemas.microsoft.com/office/drawing/2014/main" id="{4F87089B-9C04-4FC8-AF46-D9D300FCD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390" y="3028891"/>
            <a:ext cx="28518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particles surfaces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Rough/Smooth</a:t>
            </a:r>
          </a:p>
        </p:txBody>
      </p:sp>
      <p:sp>
        <p:nvSpPr>
          <p:cNvPr id="28" name="כותרת 1">
            <a:extLst>
              <a:ext uri="{FF2B5EF4-FFF2-40B4-BE49-F238E27FC236}">
                <a16:creationId xmlns:a16="http://schemas.microsoft.com/office/drawing/2014/main" id="{47493CE1-1504-4BDE-85FD-D3EC11355C59}"/>
              </a:ext>
            </a:extLst>
          </p:cNvPr>
          <p:cNvSpPr txBox="1">
            <a:spLocks/>
          </p:cNvSpPr>
          <p:nvPr/>
        </p:nvSpPr>
        <p:spPr>
          <a:xfrm>
            <a:off x="3181003" y="45314"/>
            <a:ext cx="5867325" cy="82944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louds and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erosols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mprovements in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adiation scheme – COSMO PP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CAIIR</a:t>
            </a:r>
            <a:endParaRPr lang="he-IL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91641" y="6309320"/>
            <a:ext cx="24414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provided by Harel 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Mulkatel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(IMS)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7F1AA19-F5C5-4310-9FE2-92AB1F61F24C}"/>
              </a:ext>
            </a:extLst>
          </p:cNvPr>
          <p:cNvCxnSpPr/>
          <p:nvPr/>
        </p:nvCxnSpPr>
        <p:spPr>
          <a:xfrm>
            <a:off x="0" y="83671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8" descr="Bundesadler_klein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309320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3">
            <a:extLst>
              <a:ext uri="{FF2B5EF4-FFF2-40B4-BE49-F238E27FC236}">
                <a16:creationId xmlns:a16="http://schemas.microsoft.com/office/drawing/2014/main" id="{425FA91D-AD2D-4C68-9E9F-98D70CF59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-2468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4B96A2DB-1E29-47CC-A5BD-A476A917458D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-1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4E19E9B-796C-4C35-A5B1-7C4019F57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9908" r="12077" b="14598"/>
          <a:stretch/>
        </p:blipFill>
        <p:spPr>
          <a:xfrm>
            <a:off x="646646" y="1120512"/>
            <a:ext cx="3390817" cy="2664296"/>
          </a:xfrm>
          <a:prstGeom prst="rect">
            <a:avLst/>
          </a:prstGeom>
        </p:spPr>
      </p:pic>
      <p:sp>
        <p:nvSpPr>
          <p:cNvPr id="13" name="Text Box 88">
            <a:extLst>
              <a:ext uri="{FF2B5EF4-FFF2-40B4-BE49-F238E27FC236}">
                <a16:creationId xmlns:a16="http://schemas.microsoft.com/office/drawing/2014/main" id="{3E8721BC-8F57-4DAE-8D86-98F624A4B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6351138"/>
            <a:ext cx="2868040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Reference: LLDC for heat = 0.75 m</a:t>
            </a:r>
            <a:r>
              <a:rPr lang="en-US" altLang="de-DE" sz="1300" b="1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/s</a:t>
            </a:r>
          </a:p>
        </p:txBody>
      </p:sp>
      <p:sp>
        <p:nvSpPr>
          <p:cNvPr id="14" name="Text Box 88">
            <a:extLst>
              <a:ext uri="{FF2B5EF4-FFF2-40B4-BE49-F238E27FC236}">
                <a16:creationId xmlns:a16="http://schemas.microsoft.com/office/drawing/2014/main" id="{A49F7378-23B0-483C-A9CA-1F78EF976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888" y="6351131"/>
            <a:ext cx="2826290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LLDC for heat = 0.01 m</a:t>
            </a:r>
            <a:r>
              <a:rPr lang="en-US" altLang="de-DE" sz="1300" b="1" baseline="30000" dirty="0">
                <a:solidFill>
                  <a:srgbClr val="FF0000"/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/s + adapted TKE </a:t>
            </a:r>
          </a:p>
        </p:txBody>
      </p:sp>
      <p:sp>
        <p:nvSpPr>
          <p:cNvPr id="15" name="Text Box 88">
            <a:extLst>
              <a:ext uri="{FF2B5EF4-FFF2-40B4-BE49-F238E27FC236}">
                <a16:creationId xmlns:a16="http://schemas.microsoft.com/office/drawing/2014/main" id="{81425B96-07E7-4EE3-AE62-1EB2B6E2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262" y="6359504"/>
            <a:ext cx="3837370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LLDC for heat = 0.01 m</a:t>
            </a:r>
            <a:r>
              <a:rPr lang="en-US" altLang="de-DE" sz="1300" b="1" baseline="30000" dirty="0">
                <a:solidFill>
                  <a:srgbClr val="00B050"/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/s + adapted TKE + SLSA active</a:t>
            </a:r>
          </a:p>
        </p:txBody>
      </p:sp>
      <p:sp>
        <p:nvSpPr>
          <p:cNvPr id="16" name="Text Box 88">
            <a:extLst>
              <a:ext uri="{FF2B5EF4-FFF2-40B4-BE49-F238E27FC236}">
                <a16:creationId xmlns:a16="http://schemas.microsoft.com/office/drawing/2014/main" id="{2F887993-B0B1-4BE7-94A1-418140EBB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264" y="1494447"/>
            <a:ext cx="190722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33CC"/>
                </a:solidFill>
                <a:latin typeface="Arial Narrow" pitchFamily="34" charset="0"/>
              </a:rPr>
              <a:t>(surface height &lt;= 500 m)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35B0169-DF60-4425-BFAE-A1E94AF3A9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19422" r="10833" b="16015"/>
          <a:stretch/>
        </p:blipFill>
        <p:spPr>
          <a:xfrm>
            <a:off x="4223792" y="1124744"/>
            <a:ext cx="3384000" cy="2634406"/>
          </a:xfrm>
          <a:prstGeom prst="rect">
            <a:avLst/>
          </a:prstGeom>
        </p:spPr>
      </p:pic>
      <p:sp>
        <p:nvSpPr>
          <p:cNvPr id="17" name="Text Box 88">
            <a:extLst>
              <a:ext uri="{FF2B5EF4-FFF2-40B4-BE49-F238E27FC236}">
                <a16:creationId xmlns:a16="http://schemas.microsoft.com/office/drawing/2014/main" id="{5F69223A-B8B4-44A7-AE6B-131248AE0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954" y="1513478"/>
            <a:ext cx="190722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CC9900"/>
                </a:solidFill>
                <a:latin typeface="Arial Narrow" pitchFamily="34" charset="0"/>
              </a:rPr>
              <a:t>(surface height &gt; 500 m)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23C2434-A795-48BF-A8C3-90F0E2655A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t="18896" r="11772" b="16015"/>
          <a:stretch/>
        </p:blipFill>
        <p:spPr>
          <a:xfrm>
            <a:off x="4224971" y="3701546"/>
            <a:ext cx="3348000" cy="266429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4C1DC24-E667-4788-93E3-75D5DF69CE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19422" r="12435" b="16015"/>
          <a:stretch/>
        </p:blipFill>
        <p:spPr>
          <a:xfrm>
            <a:off x="659767" y="3717032"/>
            <a:ext cx="3364957" cy="263332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CC6C8A5-3686-4DEB-93EB-41AEDCBDF7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19229" r="12387" b="16031"/>
          <a:stretch/>
        </p:blipFill>
        <p:spPr>
          <a:xfrm>
            <a:off x="7920646" y="1124744"/>
            <a:ext cx="3420000" cy="2628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0321BA7-9081-4718-9474-A92DC7A4BC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19643" r="12298" b="17040"/>
          <a:stretch/>
        </p:blipFill>
        <p:spPr>
          <a:xfrm>
            <a:off x="7938947" y="3729703"/>
            <a:ext cx="3412107" cy="2609185"/>
          </a:xfrm>
          <a:prstGeom prst="rect">
            <a:avLst/>
          </a:prstGeom>
        </p:spPr>
      </p:pic>
      <p:sp>
        <p:nvSpPr>
          <p:cNvPr id="28" name="Text Box 88">
            <a:extLst>
              <a:ext uri="{FF2B5EF4-FFF2-40B4-BE49-F238E27FC236}">
                <a16:creationId xmlns:a16="http://schemas.microsoft.com/office/drawing/2014/main" id="{E6D502F8-14A0-4BF5-930C-3FD68CDC4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6596" y="3495936"/>
            <a:ext cx="432048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10 m</a:t>
            </a:r>
          </a:p>
        </p:txBody>
      </p:sp>
      <p:sp>
        <p:nvSpPr>
          <p:cNvPr id="29" name="Text Box 88">
            <a:extLst>
              <a:ext uri="{FF2B5EF4-FFF2-40B4-BE49-F238E27FC236}">
                <a16:creationId xmlns:a16="http://schemas.microsoft.com/office/drawing/2014/main" id="{E51CAD3A-6A24-4F77-9641-8BED32F5D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7351" y="2869623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40 m</a:t>
            </a:r>
          </a:p>
        </p:txBody>
      </p:sp>
      <p:sp>
        <p:nvSpPr>
          <p:cNvPr id="31" name="Text Box 88">
            <a:extLst>
              <a:ext uri="{FF2B5EF4-FFF2-40B4-BE49-F238E27FC236}">
                <a16:creationId xmlns:a16="http://schemas.microsoft.com/office/drawing/2014/main" id="{E53C0F28-AEF9-47AB-BAA5-87D591AF6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1363" y="2279432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90 m</a:t>
            </a:r>
          </a:p>
        </p:txBody>
      </p:sp>
      <p:sp>
        <p:nvSpPr>
          <p:cNvPr id="34" name="Text Box 88">
            <a:extLst>
              <a:ext uri="{FF2B5EF4-FFF2-40B4-BE49-F238E27FC236}">
                <a16:creationId xmlns:a16="http://schemas.microsoft.com/office/drawing/2014/main" id="{E61E4B8A-C9A4-4AA3-8670-C870A964C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6990" y="1662848"/>
            <a:ext cx="651299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160 m</a:t>
            </a:r>
          </a:p>
        </p:txBody>
      </p:sp>
      <p:sp>
        <p:nvSpPr>
          <p:cNvPr id="36" name="Text Box 88">
            <a:extLst>
              <a:ext uri="{FF2B5EF4-FFF2-40B4-BE49-F238E27FC236}">
                <a16:creationId xmlns:a16="http://schemas.microsoft.com/office/drawing/2014/main" id="{C52399E0-43C8-4EFE-B22D-6219F6817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946" y="1071752"/>
            <a:ext cx="651299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330 m</a:t>
            </a:r>
          </a:p>
        </p:txBody>
      </p:sp>
      <p:sp>
        <p:nvSpPr>
          <p:cNvPr id="37" name="Text Box 88">
            <a:extLst>
              <a:ext uri="{FF2B5EF4-FFF2-40B4-BE49-F238E27FC236}">
                <a16:creationId xmlns:a16="http://schemas.microsoft.com/office/drawing/2014/main" id="{C5A98A58-8A65-49F1-9071-440DFF258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810" y="6135107"/>
            <a:ext cx="432048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10 m</a:t>
            </a:r>
          </a:p>
        </p:txBody>
      </p:sp>
      <p:sp>
        <p:nvSpPr>
          <p:cNvPr id="38" name="Text Box 88">
            <a:extLst>
              <a:ext uri="{FF2B5EF4-FFF2-40B4-BE49-F238E27FC236}">
                <a16:creationId xmlns:a16="http://schemas.microsoft.com/office/drawing/2014/main" id="{F16F7887-1AB2-458E-9B84-BB50C797A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0577" y="5477097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40 m</a:t>
            </a:r>
          </a:p>
        </p:txBody>
      </p:sp>
      <p:sp>
        <p:nvSpPr>
          <p:cNvPr id="39" name="Text Box 88">
            <a:extLst>
              <a:ext uri="{FF2B5EF4-FFF2-40B4-BE49-F238E27FC236}">
                <a16:creationId xmlns:a16="http://schemas.microsoft.com/office/drawing/2014/main" id="{31B0AF0D-F316-46AE-8398-4A4693492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0576" y="4899244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90 m</a:t>
            </a:r>
          </a:p>
        </p:txBody>
      </p:sp>
      <p:sp>
        <p:nvSpPr>
          <p:cNvPr id="40" name="Text Box 88">
            <a:extLst>
              <a:ext uri="{FF2B5EF4-FFF2-40B4-BE49-F238E27FC236}">
                <a16:creationId xmlns:a16="http://schemas.microsoft.com/office/drawing/2014/main" id="{C493FAD4-FC96-4459-B278-4816A9D32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3623" y="4270322"/>
            <a:ext cx="651299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160 m</a:t>
            </a:r>
          </a:p>
        </p:txBody>
      </p:sp>
      <p:sp>
        <p:nvSpPr>
          <p:cNvPr id="41" name="Text Box 88">
            <a:extLst>
              <a:ext uri="{FF2B5EF4-FFF2-40B4-BE49-F238E27FC236}">
                <a16:creationId xmlns:a16="http://schemas.microsoft.com/office/drawing/2014/main" id="{03575FC4-69E9-4DC7-83B8-901D53EBF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8568" y="3698816"/>
            <a:ext cx="651299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330 m</a:t>
            </a:r>
          </a:p>
        </p:txBody>
      </p:sp>
      <p:sp>
        <p:nvSpPr>
          <p:cNvPr id="42" name="Text Box 88">
            <a:extLst>
              <a:ext uri="{FF2B5EF4-FFF2-40B4-BE49-F238E27FC236}">
                <a16:creationId xmlns:a16="http://schemas.microsoft.com/office/drawing/2014/main" id="{53597D35-EDC6-4C4A-BE6B-E5913BBE6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801" y="1248130"/>
            <a:ext cx="1907227" cy="24750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Potential temperature [°C]</a:t>
            </a:r>
          </a:p>
        </p:txBody>
      </p:sp>
      <p:sp>
        <p:nvSpPr>
          <p:cNvPr id="43" name="Text Box 88">
            <a:extLst>
              <a:ext uri="{FF2B5EF4-FFF2-40B4-BE49-F238E27FC236}">
                <a16:creationId xmlns:a16="http://schemas.microsoft.com/office/drawing/2014/main" id="{E36D1700-DBA9-48DF-B5BF-96FA9803F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8" y="3861048"/>
            <a:ext cx="92977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TKE [m</a:t>
            </a:r>
            <a:r>
              <a:rPr lang="en-US" altLang="de-DE" sz="1300" b="1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/s</a:t>
            </a:r>
            <a:r>
              <a:rPr lang="en-US" altLang="de-DE" sz="1300" b="1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]</a:t>
            </a:r>
          </a:p>
        </p:txBody>
      </p:sp>
      <p:sp>
        <p:nvSpPr>
          <p:cNvPr id="44" name="Text Box 88">
            <a:extLst>
              <a:ext uri="{FF2B5EF4-FFF2-40B4-BE49-F238E27FC236}">
                <a16:creationId xmlns:a16="http://schemas.microsoft.com/office/drawing/2014/main" id="{03A603F9-8F4B-424A-B711-FD1377933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562" y="4046101"/>
            <a:ext cx="1865878" cy="246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33CC"/>
                </a:solidFill>
                <a:latin typeface="Arial Narrow" pitchFamily="34" charset="0"/>
              </a:rPr>
              <a:t>(surface height &lt;= 500 m)</a:t>
            </a:r>
          </a:p>
        </p:txBody>
      </p:sp>
      <p:sp>
        <p:nvSpPr>
          <p:cNvPr id="46" name="Text Box 88">
            <a:extLst>
              <a:ext uri="{FF2B5EF4-FFF2-40B4-BE49-F238E27FC236}">
                <a16:creationId xmlns:a16="http://schemas.microsoft.com/office/drawing/2014/main" id="{48D4FD41-2170-4232-A04A-1C15F4027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508" y="1260050"/>
            <a:ext cx="1894580" cy="2528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Potential temperature [°C]</a:t>
            </a:r>
          </a:p>
        </p:txBody>
      </p:sp>
      <p:sp>
        <p:nvSpPr>
          <p:cNvPr id="47" name="Text Box 88">
            <a:extLst>
              <a:ext uri="{FF2B5EF4-FFF2-40B4-BE49-F238E27FC236}">
                <a16:creationId xmlns:a16="http://schemas.microsoft.com/office/drawing/2014/main" id="{1864D225-26C9-4D72-BF55-6D1A2FC2B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007" y="1285142"/>
            <a:ext cx="1907228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latin typeface="Arial Narrow" pitchFamily="34" charset="0"/>
              </a:rPr>
              <a:t>Potential temperature [°C]</a:t>
            </a:r>
          </a:p>
        </p:txBody>
      </p:sp>
      <p:sp>
        <p:nvSpPr>
          <p:cNvPr id="49" name="Text Box 88">
            <a:extLst>
              <a:ext uri="{FF2B5EF4-FFF2-40B4-BE49-F238E27FC236}">
                <a16:creationId xmlns:a16="http://schemas.microsoft.com/office/drawing/2014/main" id="{666763C0-497B-469E-8A5E-FB0175CC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25" y="1527343"/>
            <a:ext cx="122321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(all land points)</a:t>
            </a:r>
          </a:p>
        </p:txBody>
      </p:sp>
      <p:sp>
        <p:nvSpPr>
          <p:cNvPr id="50" name="Text Box 88">
            <a:extLst>
              <a:ext uri="{FF2B5EF4-FFF2-40B4-BE49-F238E27FC236}">
                <a16:creationId xmlns:a16="http://schemas.microsoft.com/office/drawing/2014/main" id="{2C929DB7-09D6-4EA2-BF17-560A2E091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226" y="4088609"/>
            <a:ext cx="122321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(all land points)</a:t>
            </a:r>
          </a:p>
        </p:txBody>
      </p:sp>
      <p:sp>
        <p:nvSpPr>
          <p:cNvPr id="51" name="Text Box 88">
            <a:extLst>
              <a:ext uri="{FF2B5EF4-FFF2-40B4-BE49-F238E27FC236}">
                <a16:creationId xmlns:a16="http://schemas.microsoft.com/office/drawing/2014/main" id="{259207B1-284E-4698-B0C7-23127280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310" y="3892343"/>
            <a:ext cx="92977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TKE [m</a:t>
            </a:r>
            <a:r>
              <a:rPr lang="en-US" altLang="de-DE" sz="1300" b="1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/s</a:t>
            </a:r>
            <a:r>
              <a:rPr lang="en-US" altLang="de-DE" sz="1300" b="1" baseline="30000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]</a:t>
            </a:r>
          </a:p>
        </p:txBody>
      </p:sp>
      <p:sp>
        <p:nvSpPr>
          <p:cNvPr id="52" name="Text Box 88">
            <a:extLst>
              <a:ext uri="{FF2B5EF4-FFF2-40B4-BE49-F238E27FC236}">
                <a16:creationId xmlns:a16="http://schemas.microsoft.com/office/drawing/2014/main" id="{C4B8E6C3-681D-466B-8979-DFEFABE97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242" y="3863350"/>
            <a:ext cx="929774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latin typeface="Arial Narrow" pitchFamily="34" charset="0"/>
              </a:rPr>
              <a:t>TKE [m</a:t>
            </a:r>
            <a:r>
              <a:rPr lang="en-US" altLang="de-DE" sz="1300" b="1" baseline="30000" dirty="0">
                <a:latin typeface="Arial Narrow" pitchFamily="34" charset="0"/>
              </a:rPr>
              <a:t>2</a:t>
            </a:r>
            <a:r>
              <a:rPr lang="en-US" altLang="de-DE" sz="1300" b="1" dirty="0">
                <a:latin typeface="Arial Narrow" pitchFamily="34" charset="0"/>
              </a:rPr>
              <a:t>/s</a:t>
            </a:r>
            <a:r>
              <a:rPr lang="en-US" altLang="de-DE" sz="1300" b="1" baseline="30000" dirty="0">
                <a:latin typeface="Arial Narrow" pitchFamily="34" charset="0"/>
              </a:rPr>
              <a:t>2</a:t>
            </a:r>
            <a:r>
              <a:rPr lang="en-US" altLang="de-DE" sz="1300" b="1" dirty="0">
                <a:latin typeface="Arial Narrow" pitchFamily="34" charset="0"/>
              </a:rPr>
              <a:t>]</a:t>
            </a:r>
          </a:p>
        </p:txBody>
      </p:sp>
      <p:sp>
        <p:nvSpPr>
          <p:cNvPr id="53" name="Text Box 88">
            <a:extLst>
              <a:ext uri="{FF2B5EF4-FFF2-40B4-BE49-F238E27FC236}">
                <a16:creationId xmlns:a16="http://schemas.microsoft.com/office/drawing/2014/main" id="{D1A7E03D-422C-4C9A-98EE-D830957FC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554" y="4096453"/>
            <a:ext cx="190722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CC9900"/>
                </a:solidFill>
                <a:latin typeface="Arial Narrow" pitchFamily="34" charset="0"/>
              </a:rPr>
              <a:t>(surface height &gt; 500 m)</a:t>
            </a:r>
          </a:p>
        </p:txBody>
      </p:sp>
      <p:sp>
        <p:nvSpPr>
          <p:cNvPr id="54" name="Text Box 88">
            <a:extLst>
              <a:ext uri="{FF2B5EF4-FFF2-40B4-BE49-F238E27FC236}">
                <a16:creationId xmlns:a16="http://schemas.microsoft.com/office/drawing/2014/main" id="{ACA6689C-2F9C-43A5-9420-3F5215DD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432" y="947225"/>
            <a:ext cx="190722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at night: lead-time = 03hr</a:t>
            </a:r>
          </a:p>
        </p:txBody>
      </p:sp>
      <p:sp>
        <p:nvSpPr>
          <p:cNvPr id="56" name="Text Box 88">
            <a:extLst>
              <a:ext uri="{FF2B5EF4-FFF2-40B4-BE49-F238E27FC236}">
                <a16:creationId xmlns:a16="http://schemas.microsoft.com/office/drawing/2014/main" id="{FF25E268-25FA-4FDF-8103-A2F8A3E15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3746" y="108779"/>
            <a:ext cx="5460686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20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Vert. profiles: </a:t>
            </a:r>
            <a:r>
              <a:rPr lang="en-US" altLang="de-DE" sz="18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Testcase 00Z 20 Sep 2020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20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averaged </a:t>
            </a:r>
            <a:r>
              <a:rPr lang="en-US" altLang="de-DE" sz="18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</a:rPr>
              <a:t>Lon: -10 – 20; Lat: 29,5 – 70,5:</a:t>
            </a:r>
          </a:p>
        </p:txBody>
      </p:sp>
      <p:sp>
        <p:nvSpPr>
          <p:cNvPr id="57" name="Text Box 88">
            <a:extLst>
              <a:ext uri="{FF2B5EF4-FFF2-40B4-BE49-F238E27FC236}">
                <a16:creationId xmlns:a16="http://schemas.microsoft.com/office/drawing/2014/main" id="{53D72ED7-098E-44CC-9FCF-70C26BD2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722" y="950531"/>
            <a:ext cx="190722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C00000"/>
                </a:solidFill>
                <a:latin typeface="Arial Narrow" pitchFamily="34" charset="0"/>
              </a:rPr>
              <a:t>at noon: lead-time = 12hr</a:t>
            </a:r>
          </a:p>
        </p:txBody>
      </p:sp>
      <p:pic>
        <p:nvPicPr>
          <p:cNvPr id="58" name="Picture 44" descr="logo">
            <a:extLst>
              <a:ext uri="{FF2B5EF4-FFF2-40B4-BE49-F238E27FC236}">
                <a16:creationId xmlns:a16="http://schemas.microsoft.com/office/drawing/2014/main" id="{84622373-A4DA-417E-BD23-500F434B5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97476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 Box 7">
            <a:extLst>
              <a:ext uri="{FF2B5EF4-FFF2-40B4-BE49-F238E27FC236}">
                <a16:creationId xmlns:a16="http://schemas.microsoft.com/office/drawing/2014/main" id="{15FBC7C1-7516-42AF-B22F-B2AC389A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640772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Text Box 13">
            <a:extLst>
              <a:ext uri="{FF2B5EF4-FFF2-40B4-BE49-F238E27FC236}">
                <a16:creationId xmlns:a16="http://schemas.microsoft.com/office/drawing/2014/main" id="{B40AA4A7-58CA-4B89-9460-E48ECD831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632934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sp>
        <p:nvSpPr>
          <p:cNvPr id="62" name="Text Box 88">
            <a:extLst>
              <a:ext uri="{FF2B5EF4-FFF2-40B4-BE49-F238E27FC236}">
                <a16:creationId xmlns:a16="http://schemas.microsoft.com/office/drawing/2014/main" id="{8E9BDA0D-02EA-47C8-8943-F9A64E48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429" y="3029780"/>
            <a:ext cx="1032935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moderate </a:t>
            </a:r>
          </a:p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cooling of </a:t>
            </a:r>
          </a:p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lowest layer</a:t>
            </a:r>
          </a:p>
        </p:txBody>
      </p:sp>
      <p:sp>
        <p:nvSpPr>
          <p:cNvPr id="63" name="Text Box 88">
            <a:extLst>
              <a:ext uri="{FF2B5EF4-FFF2-40B4-BE49-F238E27FC236}">
                <a16:creationId xmlns:a16="http://schemas.microsoft.com/office/drawing/2014/main" id="{0258B15D-EEA0-4D28-82A2-6594226B8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904" y="3079651"/>
            <a:ext cx="996129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moderate </a:t>
            </a:r>
          </a:p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cooling of </a:t>
            </a:r>
          </a:p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lowest layer</a:t>
            </a:r>
          </a:p>
        </p:txBody>
      </p:sp>
      <p:sp>
        <p:nvSpPr>
          <p:cNvPr id="64" name="Text Box 88">
            <a:extLst>
              <a:ext uri="{FF2B5EF4-FFF2-40B4-BE49-F238E27FC236}">
                <a16:creationId xmlns:a16="http://schemas.microsoft.com/office/drawing/2014/main" id="{BB3F6C52-5F63-4657-A323-A56D07141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89" y="2974942"/>
            <a:ext cx="1314988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small cooling </a:t>
            </a:r>
            <a:r>
              <a:rPr lang="en-US" altLang="de-DE" sz="1300" b="1" dirty="0" smtClean="0">
                <a:solidFill>
                  <a:srgbClr val="00B050"/>
                </a:solidFill>
                <a:latin typeface="Arial Narrow" pitchFamily="34" charset="0"/>
              </a:rPr>
              <a:t>of </a:t>
            </a: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lowest layer </a:t>
            </a:r>
            <a:endParaRPr lang="en-US" altLang="de-DE" sz="1300" b="1" dirty="0" smtClean="0">
              <a:solidFill>
                <a:srgbClr val="00B050"/>
              </a:solidFill>
              <a:latin typeface="Arial Narrow" pitchFamily="34" charset="0"/>
            </a:endParaRP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 smtClean="0">
                <a:solidFill>
                  <a:srgbClr val="00B050"/>
                </a:solidFill>
                <a:latin typeface="Arial Narrow" pitchFamily="34" charset="0"/>
              </a:rPr>
              <a:t>by </a:t>
            </a: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SLSA</a:t>
            </a:r>
          </a:p>
        </p:txBody>
      </p:sp>
      <p:sp>
        <p:nvSpPr>
          <p:cNvPr id="65" name="Text Box 88">
            <a:extLst>
              <a:ext uri="{FF2B5EF4-FFF2-40B4-BE49-F238E27FC236}">
                <a16:creationId xmlns:a16="http://schemas.microsoft.com/office/drawing/2014/main" id="{5E93BBC3-09FC-477B-952E-E715212F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057" y="3011778"/>
            <a:ext cx="1406558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significant cooling of lowest layer    by SLSA</a:t>
            </a:r>
          </a:p>
        </p:txBody>
      </p:sp>
      <p:sp>
        <p:nvSpPr>
          <p:cNvPr id="66" name="Text Box 88">
            <a:extLst>
              <a:ext uri="{FF2B5EF4-FFF2-40B4-BE49-F238E27FC236}">
                <a16:creationId xmlns:a16="http://schemas.microsoft.com/office/drawing/2014/main" id="{FE5CA284-769C-4006-A3B0-E3CA83D8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6346" y="3095826"/>
            <a:ext cx="1103823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no combined impact</a:t>
            </a:r>
          </a:p>
        </p:txBody>
      </p:sp>
      <p:sp>
        <p:nvSpPr>
          <p:cNvPr id="68" name="Text Box 88">
            <a:extLst>
              <a:ext uri="{FF2B5EF4-FFF2-40B4-BE49-F238E27FC236}">
                <a16:creationId xmlns:a16="http://schemas.microsoft.com/office/drawing/2014/main" id="{B322E44B-C33A-48D0-A9D4-BE71447AD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417" y="1884045"/>
            <a:ext cx="130003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no </a:t>
            </a: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impact by </a:t>
            </a: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adapted TKE</a:t>
            </a:r>
          </a:p>
        </p:txBody>
      </p:sp>
      <p:sp>
        <p:nvSpPr>
          <p:cNvPr id="69" name="Text Box 88">
            <a:extLst>
              <a:ext uri="{FF2B5EF4-FFF2-40B4-BE49-F238E27FC236}">
                <a16:creationId xmlns:a16="http://schemas.microsoft.com/office/drawing/2014/main" id="{ACFBF48A-F067-45B1-9D46-6B835F2F6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40" y="4344163"/>
            <a:ext cx="1647574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sign. </a:t>
            </a: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reduction </a:t>
            </a:r>
            <a:endParaRPr lang="en-US" altLang="de-DE" sz="13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by TKE-adapt</a:t>
            </a: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.</a:t>
            </a: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o</a:t>
            </a: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f:</a:t>
            </a:r>
            <a:endParaRPr lang="en-US" altLang="de-DE" sz="13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0" name="Text Box 88">
            <a:extLst>
              <a:ext uri="{FF2B5EF4-FFF2-40B4-BE49-F238E27FC236}">
                <a16:creationId xmlns:a16="http://schemas.microsoft.com/office/drawing/2014/main" id="{4CC2FACA-02D2-400A-B2BD-80AEFAA1C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833" y="4404628"/>
            <a:ext cx="1489252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small reduction </a:t>
            </a: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of:</a:t>
            </a:r>
            <a:endParaRPr lang="en-US" altLang="de-DE" sz="13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1" name="Text Box 88">
            <a:extLst>
              <a:ext uri="{FF2B5EF4-FFF2-40B4-BE49-F238E27FC236}">
                <a16:creationId xmlns:a16="http://schemas.microsoft.com/office/drawing/2014/main" id="{4D9A9F46-D194-4C89-BBAC-961D650CB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32" y="5055020"/>
            <a:ext cx="1667975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some small feedback with increased TKE of surface layer by SLSA</a:t>
            </a:r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id="{E0F2AF2D-4EA4-4EDA-9EB7-D112C71C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345" y="4970248"/>
            <a:ext cx="166797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some small feedback with  increased TKE 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of surface layer 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by SLSA</a:t>
            </a:r>
          </a:p>
        </p:txBody>
      </p:sp>
      <p:sp>
        <p:nvSpPr>
          <p:cNvPr id="73" name="Text Box 88">
            <a:extLst>
              <a:ext uri="{FF2B5EF4-FFF2-40B4-BE49-F238E27FC236}">
                <a16:creationId xmlns:a16="http://schemas.microsoft.com/office/drawing/2014/main" id="{55E91C77-AA0A-45F1-B222-CDFA39A90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80" y="4984863"/>
            <a:ext cx="172508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some small feedback with increased TKE 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of surface layer 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00B050"/>
                </a:solidFill>
                <a:latin typeface="Arial Narrow" pitchFamily="34" charset="0"/>
              </a:rPr>
              <a:t>by SLSA</a:t>
            </a:r>
          </a:p>
        </p:txBody>
      </p:sp>
      <p:sp>
        <p:nvSpPr>
          <p:cNvPr id="74" name="Text Box 88">
            <a:extLst>
              <a:ext uri="{FF2B5EF4-FFF2-40B4-BE49-F238E27FC236}">
                <a16:creationId xmlns:a16="http://schemas.microsoft.com/office/drawing/2014/main" id="{97AE8973-769D-41E3-853D-C4AC2CCFB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261" y="4437112"/>
            <a:ext cx="850227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0000"/>
                </a:solidFill>
                <a:latin typeface="Arial Narrow" pitchFamily="34" charset="0"/>
              </a:rPr>
              <a:t>no impact</a:t>
            </a:r>
          </a:p>
        </p:txBody>
      </p:sp>
      <p:sp>
        <p:nvSpPr>
          <p:cNvPr id="75" name="Text Box 88">
            <a:extLst>
              <a:ext uri="{FF2B5EF4-FFF2-40B4-BE49-F238E27FC236}">
                <a16:creationId xmlns:a16="http://schemas.microsoft.com/office/drawing/2014/main" id="{4D7D9D38-7470-4E7F-B487-5869826B7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021" y="4581128"/>
            <a:ext cx="148925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CC9900"/>
                </a:solidFill>
                <a:latin typeface="Arial Narrow" pitchFamily="34" charset="0"/>
              </a:rPr>
              <a:t>moderate TKE level due to SSO-shear </a:t>
            </a:r>
          </a:p>
        </p:txBody>
      </p:sp>
      <p:sp>
        <p:nvSpPr>
          <p:cNvPr id="76" name="Text Box 88">
            <a:extLst>
              <a:ext uri="{FF2B5EF4-FFF2-40B4-BE49-F238E27FC236}">
                <a16:creationId xmlns:a16="http://schemas.microsoft.com/office/drawing/2014/main" id="{3A28C807-76A3-45C0-BF3C-F5467A2F6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24" y="4685074"/>
            <a:ext cx="14774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FF33CC"/>
                </a:solidFill>
                <a:latin typeface="Arial Narrow" pitchFamily="34" charset="0"/>
              </a:rPr>
              <a:t>small TKE level without NTC-shear</a:t>
            </a:r>
          </a:p>
        </p:txBody>
      </p:sp>
      <p:sp>
        <p:nvSpPr>
          <p:cNvPr id="77" name="Text Box 88">
            <a:extLst>
              <a:ext uri="{FF2B5EF4-FFF2-40B4-BE49-F238E27FC236}">
                <a16:creationId xmlns:a16="http://schemas.microsoft.com/office/drawing/2014/main" id="{0647663C-B906-4BA2-B290-DE7966EA4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07" y="3449654"/>
            <a:ext cx="432048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10 m</a:t>
            </a:r>
          </a:p>
        </p:txBody>
      </p:sp>
      <p:sp>
        <p:nvSpPr>
          <p:cNvPr id="78" name="Text Box 88">
            <a:extLst>
              <a:ext uri="{FF2B5EF4-FFF2-40B4-BE49-F238E27FC236}">
                <a16:creationId xmlns:a16="http://schemas.microsoft.com/office/drawing/2014/main" id="{3DEA9E32-1B47-4211-B671-C3B98D3DB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84" y="2852936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40 m</a:t>
            </a:r>
          </a:p>
        </p:txBody>
      </p:sp>
      <p:sp>
        <p:nvSpPr>
          <p:cNvPr id="79" name="Text Box 88">
            <a:extLst>
              <a:ext uri="{FF2B5EF4-FFF2-40B4-BE49-F238E27FC236}">
                <a16:creationId xmlns:a16="http://schemas.microsoft.com/office/drawing/2014/main" id="{C0364C27-1B11-4A3A-AFBF-F6359DF94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83" y="2246675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90 m</a:t>
            </a:r>
          </a:p>
        </p:txBody>
      </p:sp>
      <p:sp>
        <p:nvSpPr>
          <p:cNvPr id="80" name="Text Box 88">
            <a:extLst>
              <a:ext uri="{FF2B5EF4-FFF2-40B4-BE49-F238E27FC236}">
                <a16:creationId xmlns:a16="http://schemas.microsoft.com/office/drawing/2014/main" id="{DA0BB853-E3DE-43FC-93F8-5C0DDEC11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20" y="1023231"/>
            <a:ext cx="651299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330 m</a:t>
            </a:r>
          </a:p>
        </p:txBody>
      </p:sp>
      <p:sp>
        <p:nvSpPr>
          <p:cNvPr id="81" name="Text Box 88">
            <a:extLst>
              <a:ext uri="{FF2B5EF4-FFF2-40B4-BE49-F238E27FC236}">
                <a16:creationId xmlns:a16="http://schemas.microsoft.com/office/drawing/2014/main" id="{E6EBCA33-B765-464E-BAD6-42CA723A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43" y="6073506"/>
            <a:ext cx="432048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10 m</a:t>
            </a:r>
          </a:p>
        </p:txBody>
      </p:sp>
      <p:sp>
        <p:nvSpPr>
          <p:cNvPr id="82" name="Text Box 88">
            <a:extLst>
              <a:ext uri="{FF2B5EF4-FFF2-40B4-BE49-F238E27FC236}">
                <a16:creationId xmlns:a16="http://schemas.microsoft.com/office/drawing/2014/main" id="{A66AB4CF-AE12-4AA9-84C0-B8059CA31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58" y="5487035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40 m</a:t>
            </a:r>
          </a:p>
        </p:txBody>
      </p:sp>
      <p:sp>
        <p:nvSpPr>
          <p:cNvPr id="83" name="Text Box 88">
            <a:extLst>
              <a:ext uri="{FF2B5EF4-FFF2-40B4-BE49-F238E27FC236}">
                <a16:creationId xmlns:a16="http://schemas.microsoft.com/office/drawing/2014/main" id="{39E29801-CF6A-427D-B24B-EA0BD836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57" y="4838963"/>
            <a:ext cx="507281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90 m</a:t>
            </a:r>
          </a:p>
        </p:txBody>
      </p:sp>
      <p:sp>
        <p:nvSpPr>
          <p:cNvPr id="84" name="Text Box 88">
            <a:extLst>
              <a:ext uri="{FF2B5EF4-FFF2-40B4-BE49-F238E27FC236}">
                <a16:creationId xmlns:a16="http://schemas.microsoft.com/office/drawing/2014/main" id="{1292771E-B006-47FC-BA5F-7AB9D83FC21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0941" y="1651077"/>
            <a:ext cx="563303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160 m</a:t>
            </a:r>
          </a:p>
        </p:txBody>
      </p:sp>
      <p:sp>
        <p:nvSpPr>
          <p:cNvPr id="85" name="Text Box 88">
            <a:extLst>
              <a:ext uri="{FF2B5EF4-FFF2-40B4-BE49-F238E27FC236}">
                <a16:creationId xmlns:a16="http://schemas.microsoft.com/office/drawing/2014/main" id="{57F468B3-2102-428A-90A6-D72FBBD40C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09863" y="4220893"/>
            <a:ext cx="651298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160 m</a:t>
            </a:r>
          </a:p>
        </p:txBody>
      </p:sp>
      <p:sp>
        <p:nvSpPr>
          <p:cNvPr id="86" name="Text Box 88">
            <a:extLst>
              <a:ext uri="{FF2B5EF4-FFF2-40B4-BE49-F238E27FC236}">
                <a16:creationId xmlns:a16="http://schemas.microsoft.com/office/drawing/2014/main" id="{8FFF7902-46FF-4E87-A680-5D6684EF9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47" y="3623291"/>
            <a:ext cx="651299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Narrow" pitchFamily="34" charset="0"/>
              </a:rPr>
              <a:t>  330 m</a:t>
            </a:r>
          </a:p>
        </p:txBody>
      </p: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B0981A07-899F-440D-894A-9C8D543D0639}"/>
              </a:ext>
            </a:extLst>
          </p:cNvPr>
          <p:cNvCxnSpPr>
            <a:cxnSpLocks/>
          </p:cNvCxnSpPr>
          <p:nvPr/>
        </p:nvCxnSpPr>
        <p:spPr>
          <a:xfrm flipV="1">
            <a:off x="633417" y="1754258"/>
            <a:ext cx="3339008" cy="34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E9056320-83F6-431E-BCE9-F53EBC7AEF38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645564" y="2367650"/>
            <a:ext cx="3321352" cy="213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B61E7C15-3C31-4F2C-9656-1E00174CBC39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645565" y="2976047"/>
            <a:ext cx="3290195" cy="385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A904B422-CBD7-420A-98D3-F479CC6470AE}"/>
              </a:ext>
            </a:extLst>
          </p:cNvPr>
          <p:cNvCxnSpPr>
            <a:cxnSpLocks/>
          </p:cNvCxnSpPr>
          <p:nvPr/>
        </p:nvCxnSpPr>
        <p:spPr>
          <a:xfrm flipV="1">
            <a:off x="582540" y="4365104"/>
            <a:ext cx="3343524" cy="192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B57D9665-D997-488C-B326-6B4E577443CD}"/>
              </a:ext>
            </a:extLst>
          </p:cNvPr>
          <p:cNvCxnSpPr>
            <a:cxnSpLocks/>
          </p:cNvCxnSpPr>
          <p:nvPr/>
        </p:nvCxnSpPr>
        <p:spPr>
          <a:xfrm flipV="1">
            <a:off x="582540" y="4987457"/>
            <a:ext cx="3343524" cy="192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4EE239F6-D86B-4AEC-A190-C4707606F9FB}"/>
              </a:ext>
            </a:extLst>
          </p:cNvPr>
          <p:cNvCxnSpPr>
            <a:cxnSpLocks/>
          </p:cNvCxnSpPr>
          <p:nvPr/>
        </p:nvCxnSpPr>
        <p:spPr>
          <a:xfrm flipV="1">
            <a:off x="592236" y="5590039"/>
            <a:ext cx="3343524" cy="192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083404E2-D2C2-44FF-A72A-09D243852E95}"/>
              </a:ext>
            </a:extLst>
          </p:cNvPr>
          <p:cNvCxnSpPr>
            <a:cxnSpLocks/>
          </p:cNvCxnSpPr>
          <p:nvPr/>
        </p:nvCxnSpPr>
        <p:spPr>
          <a:xfrm flipV="1">
            <a:off x="4186920" y="1772816"/>
            <a:ext cx="3343524" cy="192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D8F34489-A675-4E41-A08C-D00BD4D7F2C4}"/>
              </a:ext>
            </a:extLst>
          </p:cNvPr>
          <p:cNvCxnSpPr>
            <a:cxnSpLocks/>
          </p:cNvCxnSpPr>
          <p:nvPr/>
        </p:nvCxnSpPr>
        <p:spPr>
          <a:xfrm flipV="1">
            <a:off x="4186920" y="2386341"/>
            <a:ext cx="3343524" cy="192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B5ACE909-540C-4B2B-BDBB-B042C44E9501}"/>
              </a:ext>
            </a:extLst>
          </p:cNvPr>
          <p:cNvCxnSpPr>
            <a:cxnSpLocks/>
          </p:cNvCxnSpPr>
          <p:nvPr/>
        </p:nvCxnSpPr>
        <p:spPr>
          <a:xfrm flipV="1">
            <a:off x="4192636" y="2994225"/>
            <a:ext cx="3343524" cy="192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D6C24121-31DD-4602-B86C-FBEDBD29352D}"/>
              </a:ext>
            </a:extLst>
          </p:cNvPr>
          <p:cNvCxnSpPr>
            <a:cxnSpLocks/>
          </p:cNvCxnSpPr>
          <p:nvPr/>
        </p:nvCxnSpPr>
        <p:spPr>
          <a:xfrm flipV="1">
            <a:off x="4186920" y="4390920"/>
            <a:ext cx="3358045" cy="276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31F33048-275D-4E1A-984C-910BBD17A173}"/>
              </a:ext>
            </a:extLst>
          </p:cNvPr>
          <p:cNvCxnSpPr>
            <a:cxnSpLocks/>
          </p:cNvCxnSpPr>
          <p:nvPr/>
        </p:nvCxnSpPr>
        <p:spPr>
          <a:xfrm>
            <a:off x="4182444" y="4997067"/>
            <a:ext cx="334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4F2F8598-B07E-4424-9A3F-CE113F3BF159}"/>
              </a:ext>
            </a:extLst>
          </p:cNvPr>
          <p:cNvCxnSpPr>
            <a:cxnSpLocks/>
          </p:cNvCxnSpPr>
          <p:nvPr/>
        </p:nvCxnSpPr>
        <p:spPr>
          <a:xfrm flipV="1">
            <a:off x="4164901" y="5609845"/>
            <a:ext cx="3374680" cy="21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7295196C-6371-412F-8681-B0FB9E9AACAD}"/>
              </a:ext>
            </a:extLst>
          </p:cNvPr>
          <p:cNvCxnSpPr>
            <a:cxnSpLocks/>
          </p:cNvCxnSpPr>
          <p:nvPr/>
        </p:nvCxnSpPr>
        <p:spPr>
          <a:xfrm>
            <a:off x="7928539" y="1785959"/>
            <a:ext cx="34240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Gerader Verbinder 128">
            <a:extLst>
              <a:ext uri="{FF2B5EF4-FFF2-40B4-BE49-F238E27FC236}">
                <a16:creationId xmlns:a16="http://schemas.microsoft.com/office/drawing/2014/main" id="{3B1F864F-5347-4807-A041-6EE65B619966}"/>
              </a:ext>
            </a:extLst>
          </p:cNvPr>
          <p:cNvCxnSpPr>
            <a:cxnSpLocks/>
          </p:cNvCxnSpPr>
          <p:nvPr/>
        </p:nvCxnSpPr>
        <p:spPr>
          <a:xfrm>
            <a:off x="7947912" y="2406998"/>
            <a:ext cx="34240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0CCABAD2-932A-4DC6-BEBB-66BD921AE497}"/>
              </a:ext>
            </a:extLst>
          </p:cNvPr>
          <p:cNvCxnSpPr>
            <a:cxnSpLocks/>
          </p:cNvCxnSpPr>
          <p:nvPr/>
        </p:nvCxnSpPr>
        <p:spPr>
          <a:xfrm>
            <a:off x="7947912" y="3005639"/>
            <a:ext cx="34240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r Verbinder 130">
            <a:extLst>
              <a:ext uri="{FF2B5EF4-FFF2-40B4-BE49-F238E27FC236}">
                <a16:creationId xmlns:a16="http://schemas.microsoft.com/office/drawing/2014/main" id="{F088653B-2504-43C4-9A52-7148762E4954}"/>
              </a:ext>
            </a:extLst>
          </p:cNvPr>
          <p:cNvCxnSpPr>
            <a:cxnSpLocks/>
          </p:cNvCxnSpPr>
          <p:nvPr/>
        </p:nvCxnSpPr>
        <p:spPr>
          <a:xfrm>
            <a:off x="7896200" y="4388781"/>
            <a:ext cx="34240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r Verbinder 131">
            <a:extLst>
              <a:ext uri="{FF2B5EF4-FFF2-40B4-BE49-F238E27FC236}">
                <a16:creationId xmlns:a16="http://schemas.microsoft.com/office/drawing/2014/main" id="{0B9252AE-CFB5-4718-8143-DFDC32279479}"/>
              </a:ext>
            </a:extLst>
          </p:cNvPr>
          <p:cNvCxnSpPr>
            <a:cxnSpLocks/>
          </p:cNvCxnSpPr>
          <p:nvPr/>
        </p:nvCxnSpPr>
        <p:spPr>
          <a:xfrm>
            <a:off x="7896199" y="5005789"/>
            <a:ext cx="34240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r Verbinder 132">
            <a:extLst>
              <a:ext uri="{FF2B5EF4-FFF2-40B4-BE49-F238E27FC236}">
                <a16:creationId xmlns:a16="http://schemas.microsoft.com/office/drawing/2014/main" id="{51D4E349-75FE-4C95-8EC8-400678F71882}"/>
              </a:ext>
            </a:extLst>
          </p:cNvPr>
          <p:cNvCxnSpPr>
            <a:cxnSpLocks/>
          </p:cNvCxnSpPr>
          <p:nvPr/>
        </p:nvCxnSpPr>
        <p:spPr>
          <a:xfrm>
            <a:off x="7896198" y="5632706"/>
            <a:ext cx="34240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hteck 140">
            <a:extLst>
              <a:ext uri="{FF2B5EF4-FFF2-40B4-BE49-F238E27FC236}">
                <a16:creationId xmlns:a16="http://schemas.microsoft.com/office/drawing/2014/main" id="{EE25425A-1A5B-4CDD-9B9C-316E93401693}"/>
              </a:ext>
            </a:extLst>
          </p:cNvPr>
          <p:cNvSpPr/>
          <p:nvPr/>
        </p:nvSpPr>
        <p:spPr>
          <a:xfrm>
            <a:off x="592236" y="3623291"/>
            <a:ext cx="162712" cy="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2" name="Rechteck 141">
            <a:extLst>
              <a:ext uri="{FF2B5EF4-FFF2-40B4-BE49-F238E27FC236}">
                <a16:creationId xmlns:a16="http://schemas.microsoft.com/office/drawing/2014/main" id="{C3D49B6E-BDD4-400D-A25A-3EB4E78A40A0}"/>
              </a:ext>
            </a:extLst>
          </p:cNvPr>
          <p:cNvSpPr/>
          <p:nvPr/>
        </p:nvSpPr>
        <p:spPr>
          <a:xfrm>
            <a:off x="4154453" y="3636793"/>
            <a:ext cx="162712" cy="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3" name="Rechteck 142">
            <a:extLst>
              <a:ext uri="{FF2B5EF4-FFF2-40B4-BE49-F238E27FC236}">
                <a16:creationId xmlns:a16="http://schemas.microsoft.com/office/drawing/2014/main" id="{2B196963-888A-422B-9392-081475ACEBBB}"/>
              </a:ext>
            </a:extLst>
          </p:cNvPr>
          <p:cNvSpPr/>
          <p:nvPr/>
        </p:nvSpPr>
        <p:spPr>
          <a:xfrm>
            <a:off x="7860576" y="3637166"/>
            <a:ext cx="162712" cy="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4" name="Rechteck 143">
            <a:extLst>
              <a:ext uri="{FF2B5EF4-FFF2-40B4-BE49-F238E27FC236}">
                <a16:creationId xmlns:a16="http://schemas.microsoft.com/office/drawing/2014/main" id="{A952E19E-40B1-4ED4-ACE8-11294E9D8503}"/>
              </a:ext>
            </a:extLst>
          </p:cNvPr>
          <p:cNvSpPr/>
          <p:nvPr/>
        </p:nvSpPr>
        <p:spPr>
          <a:xfrm>
            <a:off x="606436" y="6224209"/>
            <a:ext cx="162712" cy="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6" name="Gleichschenkliges Dreieck 145">
            <a:extLst>
              <a:ext uri="{FF2B5EF4-FFF2-40B4-BE49-F238E27FC236}">
                <a16:creationId xmlns:a16="http://schemas.microsoft.com/office/drawing/2014/main" id="{23E0F159-8565-4476-AB4E-DF7800FA8F70}"/>
              </a:ext>
            </a:extLst>
          </p:cNvPr>
          <p:cNvSpPr/>
          <p:nvPr/>
        </p:nvSpPr>
        <p:spPr>
          <a:xfrm flipH="1">
            <a:off x="1458055" y="3559275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7" name="Gleichschenkliges Dreieck 146">
            <a:extLst>
              <a:ext uri="{FF2B5EF4-FFF2-40B4-BE49-F238E27FC236}">
                <a16:creationId xmlns:a16="http://schemas.microsoft.com/office/drawing/2014/main" id="{DCC8C1D0-646F-47DF-BAD4-26D6B3BFE4A6}"/>
              </a:ext>
            </a:extLst>
          </p:cNvPr>
          <p:cNvSpPr/>
          <p:nvPr/>
        </p:nvSpPr>
        <p:spPr>
          <a:xfrm flipH="1">
            <a:off x="3071664" y="1728566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8" name="Gleichschenkliges Dreieck 147">
            <a:extLst>
              <a:ext uri="{FF2B5EF4-FFF2-40B4-BE49-F238E27FC236}">
                <a16:creationId xmlns:a16="http://schemas.microsoft.com/office/drawing/2014/main" id="{29E89BA6-2EAB-4390-8F5D-EC6D07C53197}"/>
              </a:ext>
            </a:extLst>
          </p:cNvPr>
          <p:cNvSpPr/>
          <p:nvPr/>
        </p:nvSpPr>
        <p:spPr>
          <a:xfrm flipH="1">
            <a:off x="5071685" y="3593968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9" name="Gleichschenkliges Dreieck 148">
            <a:extLst>
              <a:ext uri="{FF2B5EF4-FFF2-40B4-BE49-F238E27FC236}">
                <a16:creationId xmlns:a16="http://schemas.microsoft.com/office/drawing/2014/main" id="{7203D433-F5C0-4B54-BB64-2144947E773F}"/>
              </a:ext>
            </a:extLst>
          </p:cNvPr>
          <p:cNvSpPr/>
          <p:nvPr/>
        </p:nvSpPr>
        <p:spPr>
          <a:xfrm flipH="1">
            <a:off x="2619756" y="2344790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0" name="Gleichschenkliges Dreieck 149">
            <a:extLst>
              <a:ext uri="{FF2B5EF4-FFF2-40B4-BE49-F238E27FC236}">
                <a16:creationId xmlns:a16="http://schemas.microsoft.com/office/drawing/2014/main" id="{BB42B029-4B2C-4E79-AFFC-09F0129FF336}"/>
              </a:ext>
            </a:extLst>
          </p:cNvPr>
          <p:cNvSpPr/>
          <p:nvPr/>
        </p:nvSpPr>
        <p:spPr>
          <a:xfrm flipH="1">
            <a:off x="2263998" y="2950098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1" name="Freihandform: Form 150">
            <a:extLst>
              <a:ext uri="{FF2B5EF4-FFF2-40B4-BE49-F238E27FC236}">
                <a16:creationId xmlns:a16="http://schemas.microsoft.com/office/drawing/2014/main" id="{BAAE63CD-DDEC-4575-B474-4DB4DDC679B2}"/>
              </a:ext>
            </a:extLst>
          </p:cNvPr>
          <p:cNvSpPr/>
          <p:nvPr/>
        </p:nvSpPr>
        <p:spPr>
          <a:xfrm>
            <a:off x="2009775" y="2054225"/>
            <a:ext cx="1952625" cy="1546225"/>
          </a:xfrm>
          <a:custGeom>
            <a:avLst/>
            <a:gdLst>
              <a:gd name="connsiteX0" fmla="*/ 0 w 1952625"/>
              <a:gd name="connsiteY0" fmla="*/ 1546225 h 1546225"/>
              <a:gd name="connsiteX1" fmla="*/ 942975 w 1952625"/>
              <a:gd name="connsiteY1" fmla="*/ 927100 h 1546225"/>
              <a:gd name="connsiteX2" fmla="*/ 1463675 w 1952625"/>
              <a:gd name="connsiteY2" fmla="*/ 342900 h 1546225"/>
              <a:gd name="connsiteX3" fmla="*/ 1952625 w 1952625"/>
              <a:gd name="connsiteY3" fmla="*/ 3175 h 1546225"/>
              <a:gd name="connsiteX4" fmla="*/ 1952625 w 1952625"/>
              <a:gd name="connsiteY4" fmla="*/ 0 h 154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5" h="1546225">
                <a:moveTo>
                  <a:pt x="0" y="1546225"/>
                </a:moveTo>
                <a:lnTo>
                  <a:pt x="942975" y="927100"/>
                </a:lnTo>
                <a:lnTo>
                  <a:pt x="1463675" y="342900"/>
                </a:lnTo>
                <a:lnTo>
                  <a:pt x="1952625" y="3175"/>
                </a:lnTo>
                <a:lnTo>
                  <a:pt x="19526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3" name="Freihandform: Form 152">
            <a:extLst>
              <a:ext uri="{FF2B5EF4-FFF2-40B4-BE49-F238E27FC236}">
                <a16:creationId xmlns:a16="http://schemas.microsoft.com/office/drawing/2014/main" id="{23A8CE68-0985-45AE-975F-4493903FCFEC}"/>
              </a:ext>
            </a:extLst>
          </p:cNvPr>
          <p:cNvSpPr/>
          <p:nvPr/>
        </p:nvSpPr>
        <p:spPr>
          <a:xfrm>
            <a:off x="1436554" y="1146342"/>
            <a:ext cx="2111070" cy="2454496"/>
          </a:xfrm>
          <a:custGeom>
            <a:avLst/>
            <a:gdLst>
              <a:gd name="connsiteX0" fmla="*/ 0 w 1946275"/>
              <a:gd name="connsiteY0" fmla="*/ 1819275 h 1819275"/>
              <a:gd name="connsiteX1" fmla="*/ 971550 w 1946275"/>
              <a:gd name="connsiteY1" fmla="*/ 1196975 h 1819275"/>
              <a:gd name="connsiteX2" fmla="*/ 1441450 w 1946275"/>
              <a:gd name="connsiteY2" fmla="*/ 593725 h 1819275"/>
              <a:gd name="connsiteX3" fmla="*/ 1946275 w 1946275"/>
              <a:gd name="connsiteY3" fmla="*/ 0 h 1819275"/>
              <a:gd name="connsiteX4" fmla="*/ 1946275 w 1946275"/>
              <a:gd name="connsiteY4" fmla="*/ 0 h 1819275"/>
              <a:gd name="connsiteX0" fmla="*/ 0 w 1946275"/>
              <a:gd name="connsiteY0" fmla="*/ 1819275 h 1819275"/>
              <a:gd name="connsiteX1" fmla="*/ 788896 w 1946275"/>
              <a:gd name="connsiteY1" fmla="*/ 1357942 h 1819275"/>
              <a:gd name="connsiteX2" fmla="*/ 1441450 w 1946275"/>
              <a:gd name="connsiteY2" fmla="*/ 593725 h 1819275"/>
              <a:gd name="connsiteX3" fmla="*/ 1946275 w 1946275"/>
              <a:gd name="connsiteY3" fmla="*/ 0 h 1819275"/>
              <a:gd name="connsiteX4" fmla="*/ 1946275 w 1946275"/>
              <a:gd name="connsiteY4" fmla="*/ 0 h 1819275"/>
              <a:gd name="connsiteX0" fmla="*/ 0 w 1946275"/>
              <a:gd name="connsiteY0" fmla="*/ 1819275 h 1819275"/>
              <a:gd name="connsiteX1" fmla="*/ 788896 w 1946275"/>
              <a:gd name="connsiteY1" fmla="*/ 1357942 h 1819275"/>
              <a:gd name="connsiteX2" fmla="*/ 1441450 w 1946275"/>
              <a:gd name="connsiteY2" fmla="*/ 593725 h 1819275"/>
              <a:gd name="connsiteX3" fmla="*/ 1946275 w 1946275"/>
              <a:gd name="connsiteY3" fmla="*/ 0 h 1819275"/>
              <a:gd name="connsiteX4" fmla="*/ 1946275 w 1946275"/>
              <a:gd name="connsiteY4" fmla="*/ 0 h 1819275"/>
              <a:gd name="connsiteX0" fmla="*/ 0 w 1946275"/>
              <a:gd name="connsiteY0" fmla="*/ 1819275 h 1819275"/>
              <a:gd name="connsiteX1" fmla="*/ 788896 w 1946275"/>
              <a:gd name="connsiteY1" fmla="*/ 1357942 h 1819275"/>
              <a:gd name="connsiteX2" fmla="*/ 1127369 w 1946275"/>
              <a:gd name="connsiteY2" fmla="*/ 906843 h 1819275"/>
              <a:gd name="connsiteX3" fmla="*/ 1441450 w 1946275"/>
              <a:gd name="connsiteY3" fmla="*/ 593725 h 1819275"/>
              <a:gd name="connsiteX4" fmla="*/ 1946275 w 1946275"/>
              <a:gd name="connsiteY4" fmla="*/ 0 h 1819275"/>
              <a:gd name="connsiteX5" fmla="*/ 1946275 w 1946275"/>
              <a:gd name="connsiteY5" fmla="*/ 0 h 1819275"/>
              <a:gd name="connsiteX0" fmla="*/ 0 w 1946275"/>
              <a:gd name="connsiteY0" fmla="*/ 1819275 h 1819275"/>
              <a:gd name="connsiteX1" fmla="*/ 788896 w 1946275"/>
              <a:gd name="connsiteY1" fmla="*/ 1357942 h 1819275"/>
              <a:gd name="connsiteX2" fmla="*/ 1127369 w 1946275"/>
              <a:gd name="connsiteY2" fmla="*/ 906843 h 1819275"/>
              <a:gd name="connsiteX3" fmla="*/ 1511702 w 1946275"/>
              <a:gd name="connsiteY3" fmla="*/ 441230 h 1819275"/>
              <a:gd name="connsiteX4" fmla="*/ 1946275 w 1946275"/>
              <a:gd name="connsiteY4" fmla="*/ 0 h 1819275"/>
              <a:gd name="connsiteX5" fmla="*/ 1946275 w 1946275"/>
              <a:gd name="connsiteY5" fmla="*/ 0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6275" h="1819275">
                <a:moveTo>
                  <a:pt x="0" y="1819275"/>
                </a:moveTo>
                <a:lnTo>
                  <a:pt x="788896" y="1357942"/>
                </a:lnTo>
                <a:cubicBezTo>
                  <a:pt x="983816" y="1207753"/>
                  <a:pt x="1018610" y="1034212"/>
                  <a:pt x="1127369" y="906843"/>
                </a:cubicBezTo>
                <a:cubicBezTo>
                  <a:pt x="1236128" y="779474"/>
                  <a:pt x="1382243" y="594253"/>
                  <a:pt x="1511702" y="441230"/>
                </a:cubicBezTo>
                <a:lnTo>
                  <a:pt x="1946275" y="0"/>
                </a:lnTo>
                <a:lnTo>
                  <a:pt x="1946275" y="0"/>
                </a:lnTo>
              </a:path>
            </a:pathLst>
          </a:custGeom>
          <a:noFill/>
          <a:ln w="12700">
            <a:solidFill>
              <a:srgbClr val="1B10B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1" name="Gleichschenkliges Dreieck 160">
            <a:extLst>
              <a:ext uri="{FF2B5EF4-FFF2-40B4-BE49-F238E27FC236}">
                <a16:creationId xmlns:a16="http://schemas.microsoft.com/office/drawing/2014/main" id="{D0621910-2EAB-4EC3-B007-29E948783CCC}"/>
              </a:ext>
            </a:extLst>
          </p:cNvPr>
          <p:cNvSpPr/>
          <p:nvPr/>
        </p:nvSpPr>
        <p:spPr>
          <a:xfrm flipH="1">
            <a:off x="8335336" y="1163775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2" name="Gleichschenkliges Dreieck 161">
            <a:extLst>
              <a:ext uri="{FF2B5EF4-FFF2-40B4-BE49-F238E27FC236}">
                <a16:creationId xmlns:a16="http://schemas.microsoft.com/office/drawing/2014/main" id="{F290A390-E5CF-4A9D-B1E1-7D9F3B5351B3}"/>
              </a:ext>
            </a:extLst>
          </p:cNvPr>
          <p:cNvSpPr/>
          <p:nvPr/>
        </p:nvSpPr>
        <p:spPr>
          <a:xfrm flipH="1">
            <a:off x="3935760" y="4960070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3" name="Gleichschenkliges Dreieck 162">
            <a:extLst>
              <a:ext uri="{FF2B5EF4-FFF2-40B4-BE49-F238E27FC236}">
                <a16:creationId xmlns:a16="http://schemas.microsoft.com/office/drawing/2014/main" id="{F6E7A6EF-4724-4A8C-A13E-CC8EE0E7BF76}"/>
              </a:ext>
            </a:extLst>
          </p:cNvPr>
          <p:cNvSpPr/>
          <p:nvPr/>
        </p:nvSpPr>
        <p:spPr>
          <a:xfrm flipH="1">
            <a:off x="3476094" y="5572207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4" name="Gleichschenkliges Dreieck 163">
            <a:extLst>
              <a:ext uri="{FF2B5EF4-FFF2-40B4-BE49-F238E27FC236}">
                <a16:creationId xmlns:a16="http://schemas.microsoft.com/office/drawing/2014/main" id="{B5BDCDAB-CBF0-4FF3-BB2F-22B18DB70A17}"/>
              </a:ext>
            </a:extLst>
          </p:cNvPr>
          <p:cNvSpPr/>
          <p:nvPr/>
        </p:nvSpPr>
        <p:spPr>
          <a:xfrm flipH="1">
            <a:off x="3171938" y="3734289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5" name="Gleichschenkliges Dreieck 164">
            <a:extLst>
              <a:ext uri="{FF2B5EF4-FFF2-40B4-BE49-F238E27FC236}">
                <a16:creationId xmlns:a16="http://schemas.microsoft.com/office/drawing/2014/main" id="{BAEEAD11-7A0C-41F5-AAF1-400B25DAF019}"/>
              </a:ext>
            </a:extLst>
          </p:cNvPr>
          <p:cNvSpPr/>
          <p:nvPr/>
        </p:nvSpPr>
        <p:spPr>
          <a:xfrm flipH="1">
            <a:off x="6163197" y="2978483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6" name="Gleichschenkliges Dreieck 165">
            <a:extLst>
              <a:ext uri="{FF2B5EF4-FFF2-40B4-BE49-F238E27FC236}">
                <a16:creationId xmlns:a16="http://schemas.microsoft.com/office/drawing/2014/main" id="{67624D7B-1118-4075-B8F0-4E01FC8F1ACF}"/>
              </a:ext>
            </a:extLst>
          </p:cNvPr>
          <p:cNvSpPr/>
          <p:nvPr/>
        </p:nvSpPr>
        <p:spPr>
          <a:xfrm flipH="1">
            <a:off x="1513777" y="6188521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8" name="Gleichschenkliges Dreieck 167">
            <a:extLst>
              <a:ext uri="{FF2B5EF4-FFF2-40B4-BE49-F238E27FC236}">
                <a16:creationId xmlns:a16="http://schemas.microsoft.com/office/drawing/2014/main" id="{C96BAE49-B5B8-4B71-87DB-0F3001403870}"/>
              </a:ext>
            </a:extLst>
          </p:cNvPr>
          <p:cNvSpPr/>
          <p:nvPr/>
        </p:nvSpPr>
        <p:spPr>
          <a:xfrm flipH="1">
            <a:off x="3521813" y="1127165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9" name="Freihandform: Form 168">
            <a:extLst>
              <a:ext uri="{FF2B5EF4-FFF2-40B4-BE49-F238E27FC236}">
                <a16:creationId xmlns:a16="http://schemas.microsoft.com/office/drawing/2014/main" id="{E0E705AD-5654-47BA-9C8B-09977B5A22E7}"/>
              </a:ext>
            </a:extLst>
          </p:cNvPr>
          <p:cNvSpPr/>
          <p:nvPr/>
        </p:nvSpPr>
        <p:spPr>
          <a:xfrm>
            <a:off x="1538288" y="622458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0" name="Freihandform: Form 169">
            <a:extLst>
              <a:ext uri="{FF2B5EF4-FFF2-40B4-BE49-F238E27FC236}">
                <a16:creationId xmlns:a16="http://schemas.microsoft.com/office/drawing/2014/main" id="{77D6EF71-AD00-4460-B4F1-A92656A870CD}"/>
              </a:ext>
            </a:extLst>
          </p:cNvPr>
          <p:cNvSpPr/>
          <p:nvPr/>
        </p:nvSpPr>
        <p:spPr>
          <a:xfrm>
            <a:off x="1543050" y="3743325"/>
            <a:ext cx="2428875" cy="2447925"/>
          </a:xfrm>
          <a:custGeom>
            <a:avLst/>
            <a:gdLst>
              <a:gd name="connsiteX0" fmla="*/ 0 w 2428875"/>
              <a:gd name="connsiteY0" fmla="*/ 2447925 h 2447925"/>
              <a:gd name="connsiteX1" fmla="*/ 1952625 w 2428875"/>
              <a:gd name="connsiteY1" fmla="*/ 1852613 h 2447925"/>
              <a:gd name="connsiteX2" fmla="*/ 2428875 w 2428875"/>
              <a:gd name="connsiteY2" fmla="*/ 1238250 h 2447925"/>
              <a:gd name="connsiteX3" fmla="*/ 1657350 w 2428875"/>
              <a:gd name="connsiteY3" fmla="*/ 9525 h 2447925"/>
              <a:gd name="connsiteX4" fmla="*/ 1657350 w 2428875"/>
              <a:gd name="connsiteY4" fmla="*/ 0 h 2447925"/>
              <a:gd name="connsiteX5" fmla="*/ 1657350 w 2428875"/>
              <a:gd name="connsiteY5" fmla="*/ 19050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875" h="2447925">
                <a:moveTo>
                  <a:pt x="0" y="2447925"/>
                </a:moveTo>
                <a:lnTo>
                  <a:pt x="1952625" y="1852613"/>
                </a:lnTo>
                <a:lnTo>
                  <a:pt x="2428875" y="1238250"/>
                </a:lnTo>
                <a:lnTo>
                  <a:pt x="1657350" y="9525"/>
                </a:lnTo>
                <a:lnTo>
                  <a:pt x="1657350" y="0"/>
                </a:lnTo>
                <a:lnTo>
                  <a:pt x="1657350" y="19050"/>
                </a:lnTo>
              </a:path>
            </a:pathLst>
          </a:custGeom>
          <a:noFill/>
          <a:ln w="12700">
            <a:solidFill>
              <a:srgbClr val="1B10B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Gleichschenkliges Dreieck 170">
            <a:extLst>
              <a:ext uri="{FF2B5EF4-FFF2-40B4-BE49-F238E27FC236}">
                <a16:creationId xmlns:a16="http://schemas.microsoft.com/office/drawing/2014/main" id="{0156D5CC-664A-4C97-A515-FEDACD7F7962}"/>
              </a:ext>
            </a:extLst>
          </p:cNvPr>
          <p:cNvSpPr/>
          <p:nvPr/>
        </p:nvSpPr>
        <p:spPr>
          <a:xfrm flipH="1">
            <a:off x="6410321" y="2365766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2" name="Gleichschenkliges Dreieck 171">
            <a:extLst>
              <a:ext uri="{FF2B5EF4-FFF2-40B4-BE49-F238E27FC236}">
                <a16:creationId xmlns:a16="http://schemas.microsoft.com/office/drawing/2014/main" id="{5512FEDA-F141-4C07-AA5A-089A95BEA29D}"/>
              </a:ext>
            </a:extLst>
          </p:cNvPr>
          <p:cNvSpPr/>
          <p:nvPr/>
        </p:nvSpPr>
        <p:spPr>
          <a:xfrm flipH="1">
            <a:off x="6986385" y="1155790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3" name="Gleichschenkliges Dreieck 172">
            <a:extLst>
              <a:ext uri="{FF2B5EF4-FFF2-40B4-BE49-F238E27FC236}">
                <a16:creationId xmlns:a16="http://schemas.microsoft.com/office/drawing/2014/main" id="{91C0D426-3011-4B38-AD02-750EC2D0FC16}"/>
              </a:ext>
            </a:extLst>
          </p:cNvPr>
          <p:cNvSpPr/>
          <p:nvPr/>
        </p:nvSpPr>
        <p:spPr>
          <a:xfrm flipH="1">
            <a:off x="6719273" y="1751283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4" name="Freihandform: Form 173">
            <a:extLst>
              <a:ext uri="{FF2B5EF4-FFF2-40B4-BE49-F238E27FC236}">
                <a16:creationId xmlns:a16="http://schemas.microsoft.com/office/drawing/2014/main" id="{1698246F-E36A-4CBB-91EB-6FA57E7E6412}"/>
              </a:ext>
            </a:extLst>
          </p:cNvPr>
          <p:cNvSpPr/>
          <p:nvPr/>
        </p:nvSpPr>
        <p:spPr>
          <a:xfrm>
            <a:off x="5091113" y="1181100"/>
            <a:ext cx="1914525" cy="2438400"/>
          </a:xfrm>
          <a:custGeom>
            <a:avLst/>
            <a:gdLst>
              <a:gd name="connsiteX0" fmla="*/ 0 w 1914525"/>
              <a:gd name="connsiteY0" fmla="*/ 2438400 h 2438400"/>
              <a:gd name="connsiteX1" fmla="*/ 1100137 w 1914525"/>
              <a:gd name="connsiteY1" fmla="*/ 1819275 h 2438400"/>
              <a:gd name="connsiteX2" fmla="*/ 1347787 w 1914525"/>
              <a:gd name="connsiteY2" fmla="*/ 1214438 h 2438400"/>
              <a:gd name="connsiteX3" fmla="*/ 1652587 w 1914525"/>
              <a:gd name="connsiteY3" fmla="*/ 604838 h 2438400"/>
              <a:gd name="connsiteX4" fmla="*/ 1914525 w 1914525"/>
              <a:gd name="connsiteY4" fmla="*/ 4763 h 2438400"/>
              <a:gd name="connsiteX5" fmla="*/ 1914525 w 1914525"/>
              <a:gd name="connsiteY5" fmla="*/ 0 h 2438400"/>
              <a:gd name="connsiteX6" fmla="*/ 1914525 w 1914525"/>
              <a:gd name="connsiteY6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4525" h="2438400">
                <a:moveTo>
                  <a:pt x="0" y="2438400"/>
                </a:moveTo>
                <a:lnTo>
                  <a:pt x="1100137" y="1819275"/>
                </a:lnTo>
                <a:lnTo>
                  <a:pt x="1347787" y="1214438"/>
                </a:lnTo>
                <a:lnTo>
                  <a:pt x="1652587" y="604838"/>
                </a:lnTo>
                <a:lnTo>
                  <a:pt x="1914525" y="4763"/>
                </a:lnTo>
                <a:lnTo>
                  <a:pt x="1914525" y="0"/>
                </a:lnTo>
                <a:lnTo>
                  <a:pt x="1914525" y="0"/>
                </a:lnTo>
              </a:path>
            </a:pathLst>
          </a:custGeom>
          <a:noFill/>
          <a:ln w="12700">
            <a:solidFill>
              <a:srgbClr val="1B10B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6" name="Gleichschenkliges Dreieck 175">
            <a:extLst>
              <a:ext uri="{FF2B5EF4-FFF2-40B4-BE49-F238E27FC236}">
                <a16:creationId xmlns:a16="http://schemas.microsoft.com/office/drawing/2014/main" id="{F3B1493E-1CB8-4449-BE33-564889E917C9}"/>
              </a:ext>
            </a:extLst>
          </p:cNvPr>
          <p:cNvSpPr/>
          <p:nvPr/>
        </p:nvSpPr>
        <p:spPr>
          <a:xfrm flipH="1">
            <a:off x="7152685" y="3749407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7" name="Gleichschenkliges Dreieck 176">
            <a:extLst>
              <a:ext uri="{FF2B5EF4-FFF2-40B4-BE49-F238E27FC236}">
                <a16:creationId xmlns:a16="http://schemas.microsoft.com/office/drawing/2014/main" id="{ADA48E60-6685-4B4D-8AE0-A6E3DDCF1BA7}"/>
              </a:ext>
            </a:extLst>
          </p:cNvPr>
          <p:cNvSpPr/>
          <p:nvPr/>
        </p:nvSpPr>
        <p:spPr>
          <a:xfrm flipH="1">
            <a:off x="7126808" y="4349190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8" name="Gleichschenkliges Dreieck 177">
            <a:extLst>
              <a:ext uri="{FF2B5EF4-FFF2-40B4-BE49-F238E27FC236}">
                <a16:creationId xmlns:a16="http://schemas.microsoft.com/office/drawing/2014/main" id="{7E24150E-DBCE-4490-8BFB-8782D544D451}"/>
              </a:ext>
            </a:extLst>
          </p:cNvPr>
          <p:cNvSpPr/>
          <p:nvPr/>
        </p:nvSpPr>
        <p:spPr>
          <a:xfrm flipH="1">
            <a:off x="6874197" y="4970248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9" name="Gleichschenkliges Dreieck 178">
            <a:extLst>
              <a:ext uri="{FF2B5EF4-FFF2-40B4-BE49-F238E27FC236}">
                <a16:creationId xmlns:a16="http://schemas.microsoft.com/office/drawing/2014/main" id="{98131545-A4F9-4EC7-8C26-46717D086A11}"/>
              </a:ext>
            </a:extLst>
          </p:cNvPr>
          <p:cNvSpPr/>
          <p:nvPr/>
        </p:nvSpPr>
        <p:spPr>
          <a:xfrm flipH="1">
            <a:off x="6140337" y="5582371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0" name="Gleichschenkliges Dreieck 179">
            <a:extLst>
              <a:ext uri="{FF2B5EF4-FFF2-40B4-BE49-F238E27FC236}">
                <a16:creationId xmlns:a16="http://schemas.microsoft.com/office/drawing/2014/main" id="{628BEACE-3C02-4B82-B970-FF92626AE128}"/>
              </a:ext>
            </a:extLst>
          </p:cNvPr>
          <p:cNvSpPr/>
          <p:nvPr/>
        </p:nvSpPr>
        <p:spPr>
          <a:xfrm flipH="1">
            <a:off x="4782035" y="6187431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1" name="Freihandform: Form 180">
            <a:extLst>
              <a:ext uri="{FF2B5EF4-FFF2-40B4-BE49-F238E27FC236}">
                <a16:creationId xmlns:a16="http://schemas.microsoft.com/office/drawing/2014/main" id="{3B7F0787-3B1E-45DA-A050-1F6AEA0E6FF2}"/>
              </a:ext>
            </a:extLst>
          </p:cNvPr>
          <p:cNvSpPr/>
          <p:nvPr/>
        </p:nvSpPr>
        <p:spPr>
          <a:xfrm>
            <a:off x="4799856" y="3776663"/>
            <a:ext cx="2381250" cy="2447925"/>
          </a:xfrm>
          <a:custGeom>
            <a:avLst/>
            <a:gdLst>
              <a:gd name="connsiteX0" fmla="*/ 0 w 2381250"/>
              <a:gd name="connsiteY0" fmla="*/ 2447925 h 2447925"/>
              <a:gd name="connsiteX1" fmla="*/ 0 w 2381250"/>
              <a:gd name="connsiteY1" fmla="*/ 2447925 h 2447925"/>
              <a:gd name="connsiteX2" fmla="*/ 1357312 w 2381250"/>
              <a:gd name="connsiteY2" fmla="*/ 1843087 h 2447925"/>
              <a:gd name="connsiteX3" fmla="*/ 2109787 w 2381250"/>
              <a:gd name="connsiteY3" fmla="*/ 1233487 h 2447925"/>
              <a:gd name="connsiteX4" fmla="*/ 2352675 w 2381250"/>
              <a:gd name="connsiteY4" fmla="*/ 609600 h 2447925"/>
              <a:gd name="connsiteX5" fmla="*/ 2381250 w 2381250"/>
              <a:gd name="connsiteY5" fmla="*/ 0 h 2447925"/>
              <a:gd name="connsiteX6" fmla="*/ 2381250 w 2381250"/>
              <a:gd name="connsiteY6" fmla="*/ 0 h 2447925"/>
              <a:gd name="connsiteX7" fmla="*/ 2381250 w 2381250"/>
              <a:gd name="connsiteY7" fmla="*/ 0 h 244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1250" h="2447925">
                <a:moveTo>
                  <a:pt x="0" y="2447925"/>
                </a:moveTo>
                <a:lnTo>
                  <a:pt x="0" y="2447925"/>
                </a:lnTo>
                <a:lnTo>
                  <a:pt x="1357312" y="1843087"/>
                </a:lnTo>
                <a:lnTo>
                  <a:pt x="2109787" y="1233487"/>
                </a:lnTo>
                <a:lnTo>
                  <a:pt x="2352675" y="609600"/>
                </a:lnTo>
                <a:lnTo>
                  <a:pt x="2381250" y="0"/>
                </a:lnTo>
                <a:lnTo>
                  <a:pt x="2381250" y="0"/>
                </a:lnTo>
                <a:lnTo>
                  <a:pt x="2381250" y="0"/>
                </a:lnTo>
              </a:path>
            </a:pathLst>
          </a:custGeom>
          <a:noFill/>
          <a:ln w="12700">
            <a:solidFill>
              <a:srgbClr val="1B10B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3" name="Gleichschenkliges Dreieck 182">
            <a:extLst>
              <a:ext uri="{FF2B5EF4-FFF2-40B4-BE49-F238E27FC236}">
                <a16:creationId xmlns:a16="http://schemas.microsoft.com/office/drawing/2014/main" id="{3C27918A-38E6-465F-821F-C19AB84E2B86}"/>
              </a:ext>
            </a:extLst>
          </p:cNvPr>
          <p:cNvSpPr/>
          <p:nvPr/>
        </p:nvSpPr>
        <p:spPr>
          <a:xfrm flipH="1">
            <a:off x="8431543" y="1757968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4" name="Gleichschenkliges Dreieck 183">
            <a:extLst>
              <a:ext uri="{FF2B5EF4-FFF2-40B4-BE49-F238E27FC236}">
                <a16:creationId xmlns:a16="http://schemas.microsoft.com/office/drawing/2014/main" id="{05EF418F-5C13-4DBA-ABFE-E1DD9952FCF2}"/>
              </a:ext>
            </a:extLst>
          </p:cNvPr>
          <p:cNvSpPr/>
          <p:nvPr/>
        </p:nvSpPr>
        <p:spPr>
          <a:xfrm flipH="1">
            <a:off x="8714577" y="2362425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5" name="Gleichschenkliges Dreieck 184">
            <a:extLst>
              <a:ext uri="{FF2B5EF4-FFF2-40B4-BE49-F238E27FC236}">
                <a16:creationId xmlns:a16="http://schemas.microsoft.com/office/drawing/2014/main" id="{AF50D890-E813-45B7-AD7E-D75AF9AE04A1}"/>
              </a:ext>
            </a:extLst>
          </p:cNvPr>
          <p:cNvSpPr/>
          <p:nvPr/>
        </p:nvSpPr>
        <p:spPr>
          <a:xfrm flipH="1">
            <a:off x="9218633" y="2972603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6" name="Gleichschenkliges Dreieck 185">
            <a:extLst>
              <a:ext uri="{FF2B5EF4-FFF2-40B4-BE49-F238E27FC236}">
                <a16:creationId xmlns:a16="http://schemas.microsoft.com/office/drawing/2014/main" id="{8AF44E2F-ACDD-4C64-9976-9539EE9B8F42}"/>
              </a:ext>
            </a:extLst>
          </p:cNvPr>
          <p:cNvSpPr/>
          <p:nvPr/>
        </p:nvSpPr>
        <p:spPr>
          <a:xfrm flipH="1">
            <a:off x="10742375" y="3577590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7" name="Freihandform: Form 186">
            <a:extLst>
              <a:ext uri="{FF2B5EF4-FFF2-40B4-BE49-F238E27FC236}">
                <a16:creationId xmlns:a16="http://schemas.microsoft.com/office/drawing/2014/main" id="{1DB77B08-310E-4EC2-B452-4938E0100A3A}"/>
              </a:ext>
            </a:extLst>
          </p:cNvPr>
          <p:cNvSpPr/>
          <p:nvPr/>
        </p:nvSpPr>
        <p:spPr>
          <a:xfrm>
            <a:off x="8352408" y="1166624"/>
            <a:ext cx="2424112" cy="2443351"/>
          </a:xfrm>
          <a:custGeom>
            <a:avLst/>
            <a:gdLst>
              <a:gd name="connsiteX0" fmla="*/ 2400300 w 2400300"/>
              <a:gd name="connsiteY0" fmla="*/ 2419350 h 2419350"/>
              <a:gd name="connsiteX1" fmla="*/ 866775 w 2400300"/>
              <a:gd name="connsiteY1" fmla="*/ 1809750 h 2419350"/>
              <a:gd name="connsiteX2" fmla="*/ 371475 w 2400300"/>
              <a:gd name="connsiteY2" fmla="*/ 1219200 h 2419350"/>
              <a:gd name="connsiteX3" fmla="*/ 95250 w 2400300"/>
              <a:gd name="connsiteY3" fmla="*/ 604838 h 2419350"/>
              <a:gd name="connsiteX4" fmla="*/ 0 w 2400300"/>
              <a:gd name="connsiteY4" fmla="*/ 0 h 2419350"/>
              <a:gd name="connsiteX5" fmla="*/ 0 w 2400300"/>
              <a:gd name="connsiteY5" fmla="*/ 0 h 2419350"/>
              <a:gd name="connsiteX6" fmla="*/ 0 w 2400300"/>
              <a:gd name="connsiteY6" fmla="*/ 0 h 2419350"/>
              <a:gd name="connsiteX7" fmla="*/ 0 w 2400300"/>
              <a:gd name="connsiteY7" fmla="*/ 0 h 2419350"/>
              <a:gd name="connsiteX8" fmla="*/ 0 w 2400300"/>
              <a:gd name="connsiteY8" fmla="*/ 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300" h="2419350">
                <a:moveTo>
                  <a:pt x="2400300" y="2419350"/>
                </a:moveTo>
                <a:lnTo>
                  <a:pt x="866775" y="1809750"/>
                </a:lnTo>
                <a:lnTo>
                  <a:pt x="371475" y="1219200"/>
                </a:lnTo>
                <a:lnTo>
                  <a:pt x="95250" y="604838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1B10B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9" name="Gleichschenkliges Dreieck 188">
            <a:extLst>
              <a:ext uri="{FF2B5EF4-FFF2-40B4-BE49-F238E27FC236}">
                <a16:creationId xmlns:a16="http://schemas.microsoft.com/office/drawing/2014/main" id="{17AA60B6-F9C4-4B1F-8683-F6B7228F2577}"/>
              </a:ext>
            </a:extLst>
          </p:cNvPr>
          <p:cNvSpPr/>
          <p:nvPr/>
        </p:nvSpPr>
        <p:spPr>
          <a:xfrm flipH="1">
            <a:off x="10760798" y="3743179"/>
            <a:ext cx="45897" cy="45897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0" name="Gleichschenkliges Dreieck 189">
            <a:extLst>
              <a:ext uri="{FF2B5EF4-FFF2-40B4-BE49-F238E27FC236}">
                <a16:creationId xmlns:a16="http://schemas.microsoft.com/office/drawing/2014/main" id="{D1F340FC-C2ED-435E-A07A-0CC72D433C5F}"/>
              </a:ext>
            </a:extLst>
          </p:cNvPr>
          <p:cNvSpPr/>
          <p:nvPr/>
        </p:nvSpPr>
        <p:spPr>
          <a:xfrm flipH="1">
            <a:off x="10619475" y="4349102"/>
            <a:ext cx="45897" cy="45897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1" name="Gleichschenkliges Dreieck 190">
            <a:extLst>
              <a:ext uri="{FF2B5EF4-FFF2-40B4-BE49-F238E27FC236}">
                <a16:creationId xmlns:a16="http://schemas.microsoft.com/office/drawing/2014/main" id="{9153FE00-E31F-4D49-9322-86604BDE27F1}"/>
              </a:ext>
            </a:extLst>
          </p:cNvPr>
          <p:cNvSpPr/>
          <p:nvPr/>
        </p:nvSpPr>
        <p:spPr>
          <a:xfrm flipH="1">
            <a:off x="10066426" y="4963752"/>
            <a:ext cx="45897" cy="45897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2" name="Gleichschenkliges Dreieck 191">
            <a:extLst>
              <a:ext uri="{FF2B5EF4-FFF2-40B4-BE49-F238E27FC236}">
                <a16:creationId xmlns:a16="http://schemas.microsoft.com/office/drawing/2014/main" id="{FC2A67AB-48AC-4066-897E-5B58AAF8607D}"/>
              </a:ext>
            </a:extLst>
          </p:cNvPr>
          <p:cNvSpPr/>
          <p:nvPr/>
        </p:nvSpPr>
        <p:spPr>
          <a:xfrm flipH="1">
            <a:off x="9082016" y="5606384"/>
            <a:ext cx="45897" cy="45897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3" name="Gleichschenkliges Dreieck 192">
            <a:extLst>
              <a:ext uri="{FF2B5EF4-FFF2-40B4-BE49-F238E27FC236}">
                <a16:creationId xmlns:a16="http://schemas.microsoft.com/office/drawing/2014/main" id="{FBB6DCD0-3070-4600-99E4-C4AFBD0E3357}"/>
              </a:ext>
            </a:extLst>
          </p:cNvPr>
          <p:cNvSpPr/>
          <p:nvPr/>
        </p:nvSpPr>
        <p:spPr>
          <a:xfrm flipH="1">
            <a:off x="8322455" y="6211380"/>
            <a:ext cx="45719" cy="45719"/>
          </a:xfrm>
          <a:prstGeom prst="triangle">
            <a:avLst/>
          </a:prstGeom>
          <a:noFill/>
          <a:ln w="12700">
            <a:solidFill>
              <a:srgbClr val="1B1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4" name="Freihandform: Form 193">
            <a:extLst>
              <a:ext uri="{FF2B5EF4-FFF2-40B4-BE49-F238E27FC236}">
                <a16:creationId xmlns:a16="http://schemas.microsoft.com/office/drawing/2014/main" id="{233DC201-70DF-40F3-A40F-6908B7C76DE3}"/>
              </a:ext>
            </a:extLst>
          </p:cNvPr>
          <p:cNvSpPr/>
          <p:nvPr/>
        </p:nvSpPr>
        <p:spPr>
          <a:xfrm>
            <a:off x="8328248" y="3776662"/>
            <a:ext cx="2462212" cy="2471737"/>
          </a:xfrm>
          <a:custGeom>
            <a:avLst/>
            <a:gdLst>
              <a:gd name="connsiteX0" fmla="*/ 0 w 2462212"/>
              <a:gd name="connsiteY0" fmla="*/ 2471737 h 2471737"/>
              <a:gd name="connsiteX1" fmla="*/ 781050 w 2462212"/>
              <a:gd name="connsiteY1" fmla="*/ 1862137 h 2471737"/>
              <a:gd name="connsiteX2" fmla="*/ 1757362 w 2462212"/>
              <a:gd name="connsiteY2" fmla="*/ 1209675 h 2471737"/>
              <a:gd name="connsiteX3" fmla="*/ 2309812 w 2462212"/>
              <a:gd name="connsiteY3" fmla="*/ 609600 h 2471737"/>
              <a:gd name="connsiteX4" fmla="*/ 2462212 w 2462212"/>
              <a:gd name="connsiteY4" fmla="*/ 0 h 2471737"/>
              <a:gd name="connsiteX5" fmla="*/ 2462212 w 2462212"/>
              <a:gd name="connsiteY5" fmla="*/ 0 h 2471737"/>
              <a:gd name="connsiteX6" fmla="*/ 2462212 w 2462212"/>
              <a:gd name="connsiteY6" fmla="*/ 0 h 247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2212" h="2471737">
                <a:moveTo>
                  <a:pt x="0" y="2471737"/>
                </a:moveTo>
                <a:lnTo>
                  <a:pt x="781050" y="1862137"/>
                </a:lnTo>
                <a:lnTo>
                  <a:pt x="1757362" y="1209675"/>
                </a:lnTo>
                <a:lnTo>
                  <a:pt x="2309812" y="609600"/>
                </a:lnTo>
                <a:lnTo>
                  <a:pt x="2462212" y="0"/>
                </a:lnTo>
                <a:lnTo>
                  <a:pt x="2462212" y="0"/>
                </a:lnTo>
                <a:lnTo>
                  <a:pt x="2462212" y="0"/>
                </a:lnTo>
              </a:path>
            </a:pathLst>
          </a:custGeom>
          <a:noFill/>
          <a:ln w="12700">
            <a:solidFill>
              <a:srgbClr val="1B10B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5" name="Text Box 88">
            <a:extLst>
              <a:ext uri="{FF2B5EF4-FFF2-40B4-BE49-F238E27FC236}">
                <a16:creationId xmlns:a16="http://schemas.microsoft.com/office/drawing/2014/main" id="{EAF5F202-4475-4BA0-90D1-5F15F921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80" y="6359832"/>
            <a:ext cx="1980220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LLDC for heat = 0.01 m</a:t>
            </a:r>
            <a:r>
              <a:rPr lang="en-US" altLang="de-DE" sz="1300" b="1" baseline="30000" dirty="0">
                <a:solidFill>
                  <a:srgbClr val="1B10B0"/>
                </a:solidFill>
                <a:latin typeface="Arial Narrow" pitchFamily="34" charset="0"/>
              </a:rPr>
              <a:t>2</a:t>
            </a: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/s</a:t>
            </a:r>
          </a:p>
        </p:txBody>
      </p:sp>
      <p:sp>
        <p:nvSpPr>
          <p:cNvPr id="196" name="Text Box 88">
            <a:extLst>
              <a:ext uri="{FF2B5EF4-FFF2-40B4-BE49-F238E27FC236}">
                <a16:creationId xmlns:a16="http://schemas.microsoft.com/office/drawing/2014/main" id="{13268C53-5F5D-44C2-AAC7-24F561814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6947" y="4504184"/>
            <a:ext cx="968608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TKE </a:t>
            </a:r>
            <a:r>
              <a:rPr lang="en-US" altLang="de-DE" sz="1300" b="1" u="sng" dirty="0">
                <a:solidFill>
                  <a:srgbClr val="1B10B0"/>
                </a:solidFill>
                <a:latin typeface="Arial Narrow" pitchFamily="34" charset="0"/>
              </a:rPr>
              <a:t>not</a:t>
            </a: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 reduced accordingly</a:t>
            </a:r>
          </a:p>
        </p:txBody>
      </p:sp>
      <p:sp>
        <p:nvSpPr>
          <p:cNvPr id="197" name="Text Box 88">
            <a:extLst>
              <a:ext uri="{FF2B5EF4-FFF2-40B4-BE49-F238E27FC236}">
                <a16:creationId xmlns:a16="http://schemas.microsoft.com/office/drawing/2014/main" id="{A2F335E0-2D61-4F66-903B-BA0A65351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419" y="5138696"/>
            <a:ext cx="8630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almost </a:t>
            </a:r>
          </a:p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no impact</a:t>
            </a:r>
          </a:p>
        </p:txBody>
      </p:sp>
      <p:sp>
        <p:nvSpPr>
          <p:cNvPr id="198" name="Text Box 88">
            <a:extLst>
              <a:ext uri="{FF2B5EF4-FFF2-40B4-BE49-F238E27FC236}">
                <a16:creationId xmlns:a16="http://schemas.microsoft.com/office/drawing/2014/main" id="{FB31914B-C201-44AC-9B02-025AA7B36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822" y="4730675"/>
            <a:ext cx="863092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no impact</a:t>
            </a:r>
          </a:p>
        </p:txBody>
      </p:sp>
      <p:sp>
        <p:nvSpPr>
          <p:cNvPr id="199" name="Text Box 88">
            <a:extLst>
              <a:ext uri="{FF2B5EF4-FFF2-40B4-BE49-F238E27FC236}">
                <a16:creationId xmlns:a16="http://schemas.microsoft.com/office/drawing/2014/main" id="{2F589D60-852B-4735-AFF1-9BF365ED9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324" y="2492896"/>
            <a:ext cx="863092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almost </a:t>
            </a:r>
          </a:p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>
                <a:solidFill>
                  <a:srgbClr val="1B10B0"/>
                </a:solidFill>
                <a:latin typeface="Arial Narrow" pitchFamily="34" charset="0"/>
              </a:rPr>
              <a:t>no impact</a:t>
            </a:r>
          </a:p>
        </p:txBody>
      </p:sp>
      <p:sp>
        <p:nvSpPr>
          <p:cNvPr id="138" name="Rechteck 137">
            <a:extLst>
              <a:ext uri="{FF2B5EF4-FFF2-40B4-BE49-F238E27FC236}">
                <a16:creationId xmlns:a16="http://schemas.microsoft.com/office/drawing/2014/main" id="{6F8BC7C6-B5D9-4D82-96BE-65CAED7C22FD}"/>
              </a:ext>
            </a:extLst>
          </p:cNvPr>
          <p:cNvSpPr/>
          <p:nvPr/>
        </p:nvSpPr>
        <p:spPr>
          <a:xfrm>
            <a:off x="700307" y="1147586"/>
            <a:ext cx="3245660" cy="5061960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id="{D2FAB970-1DA8-4832-817D-CF85F6C258E2}"/>
              </a:ext>
            </a:extLst>
          </p:cNvPr>
          <p:cNvSpPr/>
          <p:nvPr/>
        </p:nvSpPr>
        <p:spPr>
          <a:xfrm>
            <a:off x="7934408" y="1162860"/>
            <a:ext cx="3346168" cy="5061960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0572DBC7-89C3-4555-8F34-5CFBD0B4DF81}"/>
              </a:ext>
            </a:extLst>
          </p:cNvPr>
          <p:cNvSpPr/>
          <p:nvPr/>
        </p:nvSpPr>
        <p:spPr>
          <a:xfrm>
            <a:off x="4238389" y="1156685"/>
            <a:ext cx="3225763" cy="5061960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Text Box 88">
            <a:extLst>
              <a:ext uri="{FF2B5EF4-FFF2-40B4-BE49-F238E27FC236}">
                <a16:creationId xmlns:a16="http://schemas.microsoft.com/office/drawing/2014/main" id="{8E9BDA0D-02EA-47C8-8943-F9A64E48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817" y="1700808"/>
            <a:ext cx="103293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small additional cooling by adapted TKE </a:t>
            </a:r>
            <a:endParaRPr lang="en-US" altLang="de-DE" sz="13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5" name="Text Box 88">
            <a:extLst>
              <a:ext uri="{FF2B5EF4-FFF2-40B4-BE49-F238E27FC236}">
                <a16:creationId xmlns:a16="http://schemas.microsoft.com/office/drawing/2014/main" id="{8E9BDA0D-02EA-47C8-8943-F9A64E48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320" y="1724062"/>
            <a:ext cx="1032935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de-DE" sz="1300" b="1" dirty="0" smtClean="0">
                <a:solidFill>
                  <a:srgbClr val="FF0000"/>
                </a:solidFill>
                <a:latin typeface="Arial Narrow" pitchFamily="34" charset="0"/>
              </a:rPr>
              <a:t>small additional cooling by adapted TKE </a:t>
            </a:r>
            <a:endParaRPr lang="en-US" altLang="de-DE" sz="13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36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625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  <p:bldP spid="29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7" grpId="0"/>
      <p:bldP spid="63" grpId="0"/>
      <p:bldP spid="65" grpId="0"/>
      <p:bldP spid="66" grpId="0"/>
      <p:bldP spid="68" grpId="0"/>
      <p:bldP spid="70" grpId="0"/>
      <p:bldP spid="72" grpId="0"/>
      <p:bldP spid="73" grpId="0"/>
      <p:bldP spid="74" grpId="0"/>
      <p:bldP spid="75" grpId="0"/>
      <p:bldP spid="148" grpId="0" animBg="1"/>
      <p:bldP spid="161" grpId="0" animBg="1"/>
      <p:bldP spid="165" grpId="0" animBg="1"/>
      <p:bldP spid="171" grpId="0" animBg="1"/>
      <p:bldP spid="172" grpId="0" animBg="1"/>
      <p:bldP spid="173" grpId="0" animBg="1"/>
      <p:bldP spid="174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7" grpId="0"/>
      <p:bldP spid="198" grpId="0"/>
      <p:bldP spid="199" grpId="0"/>
      <p:bldP spid="140" grpId="0" animBg="1"/>
      <p:bldP spid="139" grpId="0" animBg="1"/>
      <p:bldP spid="1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Objekt 73">
            <a:extLst>
              <a:ext uri="{FF2B5EF4-FFF2-40B4-BE49-F238E27FC236}">
                <a16:creationId xmlns:a16="http://schemas.microsoft.com/office/drawing/2014/main" id="{227B8644-1947-48F4-AAA2-E3AFA978F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02198"/>
              </p:ext>
            </p:extLst>
          </p:nvPr>
        </p:nvGraphicFramePr>
        <p:xfrm>
          <a:off x="7392144" y="1268760"/>
          <a:ext cx="4459287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7" name="Equation" r:id="rId4" imgW="2628720" imgH="482400" progId="Equation.DSMT4">
                  <p:embed/>
                </p:oleObj>
              </mc:Choice>
              <mc:Fallback>
                <p:oleObj name="Equation" r:id="rId4" imgW="2628720" imgH="482400" progId="Equation.DSMT4">
                  <p:embed/>
                  <p:pic>
                    <p:nvPicPr>
                      <p:cNvPr id="74" name="Objekt 73">
                        <a:extLst>
                          <a:ext uri="{FF2B5EF4-FFF2-40B4-BE49-F238E27FC236}">
                            <a16:creationId xmlns:a16="http://schemas.microsoft.com/office/drawing/2014/main" id="{227B8644-1947-48F4-AAA2-E3AFA978F5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2144" y="1268760"/>
                        <a:ext cx="4459287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feld 58">
            <a:extLst>
              <a:ext uri="{FF2B5EF4-FFF2-40B4-BE49-F238E27FC236}">
                <a16:creationId xmlns:a16="http://schemas.microsoft.com/office/drawing/2014/main" id="{09F4F08E-2576-4D1B-9703-37D340BCB104}"/>
              </a:ext>
            </a:extLst>
          </p:cNvPr>
          <p:cNvSpPr txBox="1"/>
          <p:nvPr/>
        </p:nvSpPr>
        <p:spPr>
          <a:xfrm>
            <a:off x="3755700" y="2852936"/>
            <a:ext cx="1551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Transition Layer</a:t>
            </a:r>
          </a:p>
        </p:txBody>
      </p:sp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247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4B96A2DB-1E29-47CC-A5BD-A476A917458D}"/>
              </a:ext>
            </a:extLst>
          </p:cNvPr>
          <p:cNvSpPr/>
          <p:nvPr/>
        </p:nvSpPr>
        <p:spPr>
          <a:xfrm>
            <a:off x="2423592" y="125886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-1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CA82903-6A7D-4D4B-802A-C6EE3D1EF9D3}"/>
              </a:ext>
            </a:extLst>
          </p:cNvPr>
          <p:cNvSpPr/>
          <p:nvPr/>
        </p:nvSpPr>
        <p:spPr>
          <a:xfrm>
            <a:off x="4223792" y="0"/>
            <a:ext cx="57716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GBLA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en-GB" sz="2000" b="1" u="sng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 far</a:t>
            </a: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missing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3D-effects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ertically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esolved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oughness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VRRL </a:t>
            </a: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</a:t>
            </a: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“envelope”-approach</a:t>
            </a:r>
            <a:r>
              <a:rPr kumimoji="0" lang="en-GB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Freihandform 83">
            <a:extLst>
              <a:ext uri="{FF2B5EF4-FFF2-40B4-BE49-F238E27FC236}">
                <a16:creationId xmlns:a16="http://schemas.microsoft.com/office/drawing/2014/main" id="{6FB4AA54-E6CD-4321-80C9-AC3C536F668A}"/>
              </a:ext>
            </a:extLst>
          </p:cNvPr>
          <p:cNvSpPr/>
          <p:nvPr/>
        </p:nvSpPr>
        <p:spPr bwMode="auto">
          <a:xfrm>
            <a:off x="529509" y="1637582"/>
            <a:ext cx="6892729" cy="1886724"/>
          </a:xfrm>
          <a:custGeom>
            <a:avLst/>
            <a:gdLst>
              <a:gd name="connsiteX0" fmla="*/ 6570482 w 6579909"/>
              <a:gd name="connsiteY0" fmla="*/ 1706251 h 1753385"/>
              <a:gd name="connsiteX1" fmla="*/ 6579909 w 6579909"/>
              <a:gd name="connsiteY1" fmla="*/ 575035 h 1753385"/>
              <a:gd name="connsiteX2" fmla="*/ 6117996 w 6579909"/>
              <a:gd name="connsiteY2" fmla="*/ 358218 h 1753385"/>
              <a:gd name="connsiteX3" fmla="*/ 5561814 w 6579909"/>
              <a:gd name="connsiteY3" fmla="*/ 188536 h 1753385"/>
              <a:gd name="connsiteX4" fmla="*/ 5147035 w 6579909"/>
              <a:gd name="connsiteY4" fmla="*/ 94268 h 1753385"/>
              <a:gd name="connsiteX5" fmla="*/ 4402317 w 6579909"/>
              <a:gd name="connsiteY5" fmla="*/ 9426 h 1753385"/>
              <a:gd name="connsiteX6" fmla="*/ 3318235 w 6579909"/>
              <a:gd name="connsiteY6" fmla="*/ 0 h 1753385"/>
              <a:gd name="connsiteX7" fmla="*/ 2215299 w 6579909"/>
              <a:gd name="connsiteY7" fmla="*/ 18853 h 1753385"/>
              <a:gd name="connsiteX8" fmla="*/ 1668544 w 6579909"/>
              <a:gd name="connsiteY8" fmla="*/ 65987 h 1753385"/>
              <a:gd name="connsiteX9" fmla="*/ 1263191 w 6579909"/>
              <a:gd name="connsiteY9" fmla="*/ 122548 h 1753385"/>
              <a:gd name="connsiteX10" fmla="*/ 810705 w 6579909"/>
              <a:gd name="connsiteY10" fmla="*/ 188536 h 1753385"/>
              <a:gd name="connsiteX11" fmla="*/ 537327 w 6579909"/>
              <a:gd name="connsiteY11" fmla="*/ 263950 h 1753385"/>
              <a:gd name="connsiteX12" fmla="*/ 188536 w 6579909"/>
              <a:gd name="connsiteY12" fmla="*/ 329938 h 1753385"/>
              <a:gd name="connsiteX13" fmla="*/ 18853 w 6579909"/>
              <a:gd name="connsiteY13" fmla="*/ 433633 h 1753385"/>
              <a:gd name="connsiteX14" fmla="*/ 0 w 6579909"/>
              <a:gd name="connsiteY14" fmla="*/ 1753385 h 1753385"/>
              <a:gd name="connsiteX15" fmla="*/ 386499 w 6579909"/>
              <a:gd name="connsiteY15" fmla="*/ 1517715 h 1753385"/>
              <a:gd name="connsiteX16" fmla="*/ 659876 w 6579909"/>
              <a:gd name="connsiteY16" fmla="*/ 1461154 h 1753385"/>
              <a:gd name="connsiteX17" fmla="*/ 1018094 w 6579909"/>
              <a:gd name="connsiteY17" fmla="*/ 1338606 h 1753385"/>
              <a:gd name="connsiteX18" fmla="*/ 1649690 w 6579909"/>
              <a:gd name="connsiteY18" fmla="*/ 1216057 h 1753385"/>
              <a:gd name="connsiteX19" fmla="*/ 2007909 w 6579909"/>
              <a:gd name="connsiteY19" fmla="*/ 1197204 h 1753385"/>
              <a:gd name="connsiteX20" fmla="*/ 2733773 w 6579909"/>
              <a:gd name="connsiteY20" fmla="*/ 1140643 h 1753385"/>
              <a:gd name="connsiteX21" fmla="*/ 3629319 w 6579909"/>
              <a:gd name="connsiteY21" fmla="*/ 1112362 h 1753385"/>
              <a:gd name="connsiteX22" fmla="*/ 4506012 w 6579909"/>
              <a:gd name="connsiteY22" fmla="*/ 1140643 h 1753385"/>
              <a:gd name="connsiteX23" fmla="*/ 5137608 w 6579909"/>
              <a:gd name="connsiteY23" fmla="*/ 1216057 h 1753385"/>
              <a:gd name="connsiteX24" fmla="*/ 5693789 w 6579909"/>
              <a:gd name="connsiteY24" fmla="*/ 1310325 h 1753385"/>
              <a:gd name="connsiteX25" fmla="*/ 6202837 w 6579909"/>
              <a:gd name="connsiteY25" fmla="*/ 1489435 h 1753385"/>
              <a:gd name="connsiteX26" fmla="*/ 6570482 w 6579909"/>
              <a:gd name="connsiteY26" fmla="*/ 1706251 h 1753385"/>
              <a:gd name="connsiteX0" fmla="*/ 6570482 w 6796477"/>
              <a:gd name="connsiteY0" fmla="*/ 1706251 h 1753385"/>
              <a:gd name="connsiteX1" fmla="*/ 6796477 w 6796477"/>
              <a:gd name="connsiteY1" fmla="*/ 635193 h 1753385"/>
              <a:gd name="connsiteX2" fmla="*/ 6117996 w 6796477"/>
              <a:gd name="connsiteY2" fmla="*/ 358218 h 1753385"/>
              <a:gd name="connsiteX3" fmla="*/ 5561814 w 6796477"/>
              <a:gd name="connsiteY3" fmla="*/ 188536 h 1753385"/>
              <a:gd name="connsiteX4" fmla="*/ 5147035 w 6796477"/>
              <a:gd name="connsiteY4" fmla="*/ 94268 h 1753385"/>
              <a:gd name="connsiteX5" fmla="*/ 4402317 w 6796477"/>
              <a:gd name="connsiteY5" fmla="*/ 9426 h 1753385"/>
              <a:gd name="connsiteX6" fmla="*/ 3318235 w 6796477"/>
              <a:gd name="connsiteY6" fmla="*/ 0 h 1753385"/>
              <a:gd name="connsiteX7" fmla="*/ 2215299 w 6796477"/>
              <a:gd name="connsiteY7" fmla="*/ 18853 h 1753385"/>
              <a:gd name="connsiteX8" fmla="*/ 1668544 w 6796477"/>
              <a:gd name="connsiteY8" fmla="*/ 65987 h 1753385"/>
              <a:gd name="connsiteX9" fmla="*/ 1263191 w 6796477"/>
              <a:gd name="connsiteY9" fmla="*/ 122548 h 1753385"/>
              <a:gd name="connsiteX10" fmla="*/ 810705 w 6796477"/>
              <a:gd name="connsiteY10" fmla="*/ 188536 h 1753385"/>
              <a:gd name="connsiteX11" fmla="*/ 537327 w 6796477"/>
              <a:gd name="connsiteY11" fmla="*/ 263950 h 1753385"/>
              <a:gd name="connsiteX12" fmla="*/ 188536 w 6796477"/>
              <a:gd name="connsiteY12" fmla="*/ 329938 h 1753385"/>
              <a:gd name="connsiteX13" fmla="*/ 18853 w 6796477"/>
              <a:gd name="connsiteY13" fmla="*/ 433633 h 1753385"/>
              <a:gd name="connsiteX14" fmla="*/ 0 w 6796477"/>
              <a:gd name="connsiteY14" fmla="*/ 1753385 h 1753385"/>
              <a:gd name="connsiteX15" fmla="*/ 386499 w 6796477"/>
              <a:gd name="connsiteY15" fmla="*/ 1517715 h 1753385"/>
              <a:gd name="connsiteX16" fmla="*/ 659876 w 6796477"/>
              <a:gd name="connsiteY16" fmla="*/ 1461154 h 1753385"/>
              <a:gd name="connsiteX17" fmla="*/ 1018094 w 6796477"/>
              <a:gd name="connsiteY17" fmla="*/ 1338606 h 1753385"/>
              <a:gd name="connsiteX18" fmla="*/ 1649690 w 6796477"/>
              <a:gd name="connsiteY18" fmla="*/ 1216057 h 1753385"/>
              <a:gd name="connsiteX19" fmla="*/ 2007909 w 6796477"/>
              <a:gd name="connsiteY19" fmla="*/ 1197204 h 1753385"/>
              <a:gd name="connsiteX20" fmla="*/ 2733773 w 6796477"/>
              <a:gd name="connsiteY20" fmla="*/ 1140643 h 1753385"/>
              <a:gd name="connsiteX21" fmla="*/ 3629319 w 6796477"/>
              <a:gd name="connsiteY21" fmla="*/ 1112362 h 1753385"/>
              <a:gd name="connsiteX22" fmla="*/ 4506012 w 6796477"/>
              <a:gd name="connsiteY22" fmla="*/ 1140643 h 1753385"/>
              <a:gd name="connsiteX23" fmla="*/ 5137608 w 6796477"/>
              <a:gd name="connsiteY23" fmla="*/ 1216057 h 1753385"/>
              <a:gd name="connsiteX24" fmla="*/ 5693789 w 6796477"/>
              <a:gd name="connsiteY24" fmla="*/ 1310325 h 1753385"/>
              <a:gd name="connsiteX25" fmla="*/ 6202837 w 6796477"/>
              <a:gd name="connsiteY25" fmla="*/ 1489435 h 1753385"/>
              <a:gd name="connsiteX26" fmla="*/ 6570482 w 6796477"/>
              <a:gd name="connsiteY26" fmla="*/ 1706251 h 1753385"/>
              <a:gd name="connsiteX0" fmla="*/ 6787050 w 6796477"/>
              <a:gd name="connsiteY0" fmla="*/ 1838598 h 1838598"/>
              <a:gd name="connsiteX1" fmla="*/ 6796477 w 6796477"/>
              <a:gd name="connsiteY1" fmla="*/ 635193 h 1838598"/>
              <a:gd name="connsiteX2" fmla="*/ 6117996 w 6796477"/>
              <a:gd name="connsiteY2" fmla="*/ 358218 h 1838598"/>
              <a:gd name="connsiteX3" fmla="*/ 5561814 w 6796477"/>
              <a:gd name="connsiteY3" fmla="*/ 188536 h 1838598"/>
              <a:gd name="connsiteX4" fmla="*/ 5147035 w 6796477"/>
              <a:gd name="connsiteY4" fmla="*/ 94268 h 1838598"/>
              <a:gd name="connsiteX5" fmla="*/ 4402317 w 6796477"/>
              <a:gd name="connsiteY5" fmla="*/ 9426 h 1838598"/>
              <a:gd name="connsiteX6" fmla="*/ 3318235 w 6796477"/>
              <a:gd name="connsiteY6" fmla="*/ 0 h 1838598"/>
              <a:gd name="connsiteX7" fmla="*/ 2215299 w 6796477"/>
              <a:gd name="connsiteY7" fmla="*/ 18853 h 1838598"/>
              <a:gd name="connsiteX8" fmla="*/ 1668544 w 6796477"/>
              <a:gd name="connsiteY8" fmla="*/ 65987 h 1838598"/>
              <a:gd name="connsiteX9" fmla="*/ 1263191 w 6796477"/>
              <a:gd name="connsiteY9" fmla="*/ 122548 h 1838598"/>
              <a:gd name="connsiteX10" fmla="*/ 810705 w 6796477"/>
              <a:gd name="connsiteY10" fmla="*/ 188536 h 1838598"/>
              <a:gd name="connsiteX11" fmla="*/ 537327 w 6796477"/>
              <a:gd name="connsiteY11" fmla="*/ 263950 h 1838598"/>
              <a:gd name="connsiteX12" fmla="*/ 188536 w 6796477"/>
              <a:gd name="connsiteY12" fmla="*/ 329938 h 1838598"/>
              <a:gd name="connsiteX13" fmla="*/ 18853 w 6796477"/>
              <a:gd name="connsiteY13" fmla="*/ 433633 h 1838598"/>
              <a:gd name="connsiteX14" fmla="*/ 0 w 6796477"/>
              <a:gd name="connsiteY14" fmla="*/ 1753385 h 1838598"/>
              <a:gd name="connsiteX15" fmla="*/ 386499 w 6796477"/>
              <a:gd name="connsiteY15" fmla="*/ 1517715 h 1838598"/>
              <a:gd name="connsiteX16" fmla="*/ 659876 w 6796477"/>
              <a:gd name="connsiteY16" fmla="*/ 1461154 h 1838598"/>
              <a:gd name="connsiteX17" fmla="*/ 1018094 w 6796477"/>
              <a:gd name="connsiteY17" fmla="*/ 1338606 h 1838598"/>
              <a:gd name="connsiteX18" fmla="*/ 1649690 w 6796477"/>
              <a:gd name="connsiteY18" fmla="*/ 1216057 h 1838598"/>
              <a:gd name="connsiteX19" fmla="*/ 2007909 w 6796477"/>
              <a:gd name="connsiteY19" fmla="*/ 1197204 h 1838598"/>
              <a:gd name="connsiteX20" fmla="*/ 2733773 w 6796477"/>
              <a:gd name="connsiteY20" fmla="*/ 1140643 h 1838598"/>
              <a:gd name="connsiteX21" fmla="*/ 3629319 w 6796477"/>
              <a:gd name="connsiteY21" fmla="*/ 1112362 h 1838598"/>
              <a:gd name="connsiteX22" fmla="*/ 4506012 w 6796477"/>
              <a:gd name="connsiteY22" fmla="*/ 1140643 h 1838598"/>
              <a:gd name="connsiteX23" fmla="*/ 5137608 w 6796477"/>
              <a:gd name="connsiteY23" fmla="*/ 1216057 h 1838598"/>
              <a:gd name="connsiteX24" fmla="*/ 5693789 w 6796477"/>
              <a:gd name="connsiteY24" fmla="*/ 1310325 h 1838598"/>
              <a:gd name="connsiteX25" fmla="*/ 6202837 w 6796477"/>
              <a:gd name="connsiteY25" fmla="*/ 1489435 h 1838598"/>
              <a:gd name="connsiteX26" fmla="*/ 6787050 w 6796477"/>
              <a:gd name="connsiteY26" fmla="*/ 1838598 h 1838598"/>
              <a:gd name="connsiteX0" fmla="*/ 6787050 w 6892729"/>
              <a:gd name="connsiteY0" fmla="*/ 1838598 h 1838598"/>
              <a:gd name="connsiteX1" fmla="*/ 6892729 w 6892729"/>
              <a:gd name="connsiteY1" fmla="*/ 671288 h 1838598"/>
              <a:gd name="connsiteX2" fmla="*/ 6117996 w 6892729"/>
              <a:gd name="connsiteY2" fmla="*/ 358218 h 1838598"/>
              <a:gd name="connsiteX3" fmla="*/ 5561814 w 6892729"/>
              <a:gd name="connsiteY3" fmla="*/ 188536 h 1838598"/>
              <a:gd name="connsiteX4" fmla="*/ 5147035 w 6892729"/>
              <a:gd name="connsiteY4" fmla="*/ 94268 h 1838598"/>
              <a:gd name="connsiteX5" fmla="*/ 4402317 w 6892729"/>
              <a:gd name="connsiteY5" fmla="*/ 9426 h 1838598"/>
              <a:gd name="connsiteX6" fmla="*/ 3318235 w 6892729"/>
              <a:gd name="connsiteY6" fmla="*/ 0 h 1838598"/>
              <a:gd name="connsiteX7" fmla="*/ 2215299 w 6892729"/>
              <a:gd name="connsiteY7" fmla="*/ 18853 h 1838598"/>
              <a:gd name="connsiteX8" fmla="*/ 1668544 w 6892729"/>
              <a:gd name="connsiteY8" fmla="*/ 65987 h 1838598"/>
              <a:gd name="connsiteX9" fmla="*/ 1263191 w 6892729"/>
              <a:gd name="connsiteY9" fmla="*/ 122548 h 1838598"/>
              <a:gd name="connsiteX10" fmla="*/ 810705 w 6892729"/>
              <a:gd name="connsiteY10" fmla="*/ 188536 h 1838598"/>
              <a:gd name="connsiteX11" fmla="*/ 537327 w 6892729"/>
              <a:gd name="connsiteY11" fmla="*/ 263950 h 1838598"/>
              <a:gd name="connsiteX12" fmla="*/ 188536 w 6892729"/>
              <a:gd name="connsiteY12" fmla="*/ 329938 h 1838598"/>
              <a:gd name="connsiteX13" fmla="*/ 18853 w 6892729"/>
              <a:gd name="connsiteY13" fmla="*/ 433633 h 1838598"/>
              <a:gd name="connsiteX14" fmla="*/ 0 w 6892729"/>
              <a:gd name="connsiteY14" fmla="*/ 1753385 h 1838598"/>
              <a:gd name="connsiteX15" fmla="*/ 386499 w 6892729"/>
              <a:gd name="connsiteY15" fmla="*/ 1517715 h 1838598"/>
              <a:gd name="connsiteX16" fmla="*/ 659876 w 6892729"/>
              <a:gd name="connsiteY16" fmla="*/ 1461154 h 1838598"/>
              <a:gd name="connsiteX17" fmla="*/ 1018094 w 6892729"/>
              <a:gd name="connsiteY17" fmla="*/ 1338606 h 1838598"/>
              <a:gd name="connsiteX18" fmla="*/ 1649690 w 6892729"/>
              <a:gd name="connsiteY18" fmla="*/ 1216057 h 1838598"/>
              <a:gd name="connsiteX19" fmla="*/ 2007909 w 6892729"/>
              <a:gd name="connsiteY19" fmla="*/ 1197204 h 1838598"/>
              <a:gd name="connsiteX20" fmla="*/ 2733773 w 6892729"/>
              <a:gd name="connsiteY20" fmla="*/ 1140643 h 1838598"/>
              <a:gd name="connsiteX21" fmla="*/ 3629319 w 6892729"/>
              <a:gd name="connsiteY21" fmla="*/ 1112362 h 1838598"/>
              <a:gd name="connsiteX22" fmla="*/ 4506012 w 6892729"/>
              <a:gd name="connsiteY22" fmla="*/ 1140643 h 1838598"/>
              <a:gd name="connsiteX23" fmla="*/ 5137608 w 6892729"/>
              <a:gd name="connsiteY23" fmla="*/ 1216057 h 1838598"/>
              <a:gd name="connsiteX24" fmla="*/ 5693789 w 6892729"/>
              <a:gd name="connsiteY24" fmla="*/ 1310325 h 1838598"/>
              <a:gd name="connsiteX25" fmla="*/ 6202837 w 6892729"/>
              <a:gd name="connsiteY25" fmla="*/ 1489435 h 1838598"/>
              <a:gd name="connsiteX26" fmla="*/ 6787050 w 6892729"/>
              <a:gd name="connsiteY26" fmla="*/ 1838598 h 1838598"/>
              <a:gd name="connsiteX0" fmla="*/ 6883303 w 6892729"/>
              <a:gd name="connsiteY0" fmla="*/ 1886724 h 1886724"/>
              <a:gd name="connsiteX1" fmla="*/ 6892729 w 6892729"/>
              <a:gd name="connsiteY1" fmla="*/ 671288 h 1886724"/>
              <a:gd name="connsiteX2" fmla="*/ 6117996 w 6892729"/>
              <a:gd name="connsiteY2" fmla="*/ 358218 h 1886724"/>
              <a:gd name="connsiteX3" fmla="*/ 5561814 w 6892729"/>
              <a:gd name="connsiteY3" fmla="*/ 188536 h 1886724"/>
              <a:gd name="connsiteX4" fmla="*/ 5147035 w 6892729"/>
              <a:gd name="connsiteY4" fmla="*/ 94268 h 1886724"/>
              <a:gd name="connsiteX5" fmla="*/ 4402317 w 6892729"/>
              <a:gd name="connsiteY5" fmla="*/ 9426 h 1886724"/>
              <a:gd name="connsiteX6" fmla="*/ 3318235 w 6892729"/>
              <a:gd name="connsiteY6" fmla="*/ 0 h 1886724"/>
              <a:gd name="connsiteX7" fmla="*/ 2215299 w 6892729"/>
              <a:gd name="connsiteY7" fmla="*/ 18853 h 1886724"/>
              <a:gd name="connsiteX8" fmla="*/ 1668544 w 6892729"/>
              <a:gd name="connsiteY8" fmla="*/ 65987 h 1886724"/>
              <a:gd name="connsiteX9" fmla="*/ 1263191 w 6892729"/>
              <a:gd name="connsiteY9" fmla="*/ 122548 h 1886724"/>
              <a:gd name="connsiteX10" fmla="*/ 810705 w 6892729"/>
              <a:gd name="connsiteY10" fmla="*/ 188536 h 1886724"/>
              <a:gd name="connsiteX11" fmla="*/ 537327 w 6892729"/>
              <a:gd name="connsiteY11" fmla="*/ 263950 h 1886724"/>
              <a:gd name="connsiteX12" fmla="*/ 188536 w 6892729"/>
              <a:gd name="connsiteY12" fmla="*/ 329938 h 1886724"/>
              <a:gd name="connsiteX13" fmla="*/ 18853 w 6892729"/>
              <a:gd name="connsiteY13" fmla="*/ 433633 h 1886724"/>
              <a:gd name="connsiteX14" fmla="*/ 0 w 6892729"/>
              <a:gd name="connsiteY14" fmla="*/ 1753385 h 1886724"/>
              <a:gd name="connsiteX15" fmla="*/ 386499 w 6892729"/>
              <a:gd name="connsiteY15" fmla="*/ 1517715 h 1886724"/>
              <a:gd name="connsiteX16" fmla="*/ 659876 w 6892729"/>
              <a:gd name="connsiteY16" fmla="*/ 1461154 h 1886724"/>
              <a:gd name="connsiteX17" fmla="*/ 1018094 w 6892729"/>
              <a:gd name="connsiteY17" fmla="*/ 1338606 h 1886724"/>
              <a:gd name="connsiteX18" fmla="*/ 1649690 w 6892729"/>
              <a:gd name="connsiteY18" fmla="*/ 1216057 h 1886724"/>
              <a:gd name="connsiteX19" fmla="*/ 2007909 w 6892729"/>
              <a:gd name="connsiteY19" fmla="*/ 1197204 h 1886724"/>
              <a:gd name="connsiteX20" fmla="*/ 2733773 w 6892729"/>
              <a:gd name="connsiteY20" fmla="*/ 1140643 h 1886724"/>
              <a:gd name="connsiteX21" fmla="*/ 3629319 w 6892729"/>
              <a:gd name="connsiteY21" fmla="*/ 1112362 h 1886724"/>
              <a:gd name="connsiteX22" fmla="*/ 4506012 w 6892729"/>
              <a:gd name="connsiteY22" fmla="*/ 1140643 h 1886724"/>
              <a:gd name="connsiteX23" fmla="*/ 5137608 w 6892729"/>
              <a:gd name="connsiteY23" fmla="*/ 1216057 h 1886724"/>
              <a:gd name="connsiteX24" fmla="*/ 5693789 w 6892729"/>
              <a:gd name="connsiteY24" fmla="*/ 1310325 h 1886724"/>
              <a:gd name="connsiteX25" fmla="*/ 6202837 w 6892729"/>
              <a:gd name="connsiteY25" fmla="*/ 1489435 h 1886724"/>
              <a:gd name="connsiteX26" fmla="*/ 6883303 w 6892729"/>
              <a:gd name="connsiteY26" fmla="*/ 1886724 h 188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92729" h="1886724">
                <a:moveTo>
                  <a:pt x="6883303" y="1886724"/>
                </a:moveTo>
                <a:cubicBezTo>
                  <a:pt x="6886445" y="1509652"/>
                  <a:pt x="6889587" y="1048360"/>
                  <a:pt x="6892729" y="671288"/>
                </a:cubicBezTo>
                <a:lnTo>
                  <a:pt x="6117996" y="358218"/>
                </a:lnTo>
                <a:lnTo>
                  <a:pt x="5561814" y="188536"/>
                </a:lnTo>
                <a:lnTo>
                  <a:pt x="5147035" y="94268"/>
                </a:lnTo>
                <a:lnTo>
                  <a:pt x="4402317" y="9426"/>
                </a:lnTo>
                <a:lnTo>
                  <a:pt x="3318235" y="0"/>
                </a:lnTo>
                <a:lnTo>
                  <a:pt x="2215299" y="18853"/>
                </a:lnTo>
                <a:lnTo>
                  <a:pt x="1668544" y="65987"/>
                </a:lnTo>
                <a:lnTo>
                  <a:pt x="1263191" y="122548"/>
                </a:lnTo>
                <a:lnTo>
                  <a:pt x="810705" y="188536"/>
                </a:lnTo>
                <a:lnTo>
                  <a:pt x="537327" y="263950"/>
                </a:lnTo>
                <a:lnTo>
                  <a:pt x="188536" y="329938"/>
                </a:lnTo>
                <a:lnTo>
                  <a:pt x="18853" y="433633"/>
                </a:lnTo>
                <a:lnTo>
                  <a:pt x="0" y="1753385"/>
                </a:lnTo>
                <a:lnTo>
                  <a:pt x="386499" y="1517715"/>
                </a:lnTo>
                <a:lnTo>
                  <a:pt x="659876" y="1461154"/>
                </a:lnTo>
                <a:lnTo>
                  <a:pt x="1018094" y="1338606"/>
                </a:lnTo>
                <a:lnTo>
                  <a:pt x="1649690" y="1216057"/>
                </a:lnTo>
                <a:lnTo>
                  <a:pt x="2007909" y="1197204"/>
                </a:lnTo>
                <a:lnTo>
                  <a:pt x="2733773" y="1140643"/>
                </a:lnTo>
                <a:lnTo>
                  <a:pt x="3629319" y="1112362"/>
                </a:lnTo>
                <a:lnTo>
                  <a:pt x="4506012" y="1140643"/>
                </a:lnTo>
                <a:lnTo>
                  <a:pt x="5137608" y="1216057"/>
                </a:lnTo>
                <a:lnTo>
                  <a:pt x="5693789" y="1310325"/>
                </a:lnTo>
                <a:lnTo>
                  <a:pt x="6202837" y="1489435"/>
                </a:lnTo>
                <a:lnTo>
                  <a:pt x="6883303" y="1886724"/>
                </a:lnTo>
                <a:close/>
              </a:path>
            </a:pathLst>
          </a:custGeom>
          <a:solidFill>
            <a:srgbClr val="FFC000">
              <a:alpha val="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15" name="Freihandform 82">
            <a:extLst>
              <a:ext uri="{FF2B5EF4-FFF2-40B4-BE49-F238E27FC236}">
                <a16:creationId xmlns:a16="http://schemas.microsoft.com/office/drawing/2014/main" id="{2A96FD10-5DC5-45B0-BA6D-EBA7A37A12AF}"/>
              </a:ext>
            </a:extLst>
          </p:cNvPr>
          <p:cNvSpPr/>
          <p:nvPr/>
        </p:nvSpPr>
        <p:spPr bwMode="auto">
          <a:xfrm>
            <a:off x="557788" y="3287270"/>
            <a:ext cx="6828355" cy="1875934"/>
          </a:xfrm>
          <a:custGeom>
            <a:avLst/>
            <a:gdLst>
              <a:gd name="connsiteX0" fmla="*/ 6551629 w 6561056"/>
              <a:gd name="connsiteY0" fmla="*/ 1480009 h 1875934"/>
              <a:gd name="connsiteX1" fmla="*/ 6561056 w 6561056"/>
              <a:gd name="connsiteY1" fmla="*/ 622169 h 1875934"/>
              <a:gd name="connsiteX2" fmla="*/ 6165130 w 6561056"/>
              <a:gd name="connsiteY2" fmla="*/ 320512 h 1875934"/>
              <a:gd name="connsiteX3" fmla="*/ 5816338 w 6561056"/>
              <a:gd name="connsiteY3" fmla="*/ 150829 h 1875934"/>
              <a:gd name="connsiteX4" fmla="*/ 5401559 w 6561056"/>
              <a:gd name="connsiteY4" fmla="*/ 65988 h 1875934"/>
              <a:gd name="connsiteX5" fmla="*/ 5260157 w 6561056"/>
              <a:gd name="connsiteY5" fmla="*/ 56561 h 1875934"/>
              <a:gd name="connsiteX6" fmla="*/ 5090474 w 6561056"/>
              <a:gd name="connsiteY6" fmla="*/ 56561 h 1875934"/>
              <a:gd name="connsiteX7" fmla="*/ 4901938 w 6561056"/>
              <a:gd name="connsiteY7" fmla="*/ 56561 h 1875934"/>
              <a:gd name="connsiteX8" fmla="*/ 4779390 w 6561056"/>
              <a:gd name="connsiteY8" fmla="*/ 84842 h 1875934"/>
              <a:gd name="connsiteX9" fmla="*/ 4590854 w 6561056"/>
              <a:gd name="connsiteY9" fmla="*/ 160256 h 1875934"/>
              <a:gd name="connsiteX10" fmla="*/ 4336330 w 6561056"/>
              <a:gd name="connsiteY10" fmla="*/ 386499 h 1875934"/>
              <a:gd name="connsiteX11" fmla="*/ 4062953 w 6561056"/>
              <a:gd name="connsiteY11" fmla="*/ 631596 h 1875934"/>
              <a:gd name="connsiteX12" fmla="*/ 3733014 w 6561056"/>
              <a:gd name="connsiteY12" fmla="*/ 895547 h 1875934"/>
              <a:gd name="connsiteX13" fmla="*/ 3412503 w 6561056"/>
              <a:gd name="connsiteY13" fmla="*/ 1093510 h 1875934"/>
              <a:gd name="connsiteX14" fmla="*/ 3223967 w 6561056"/>
              <a:gd name="connsiteY14" fmla="*/ 1234912 h 1875934"/>
              <a:gd name="connsiteX15" fmla="*/ 3091992 w 6561056"/>
              <a:gd name="connsiteY15" fmla="*/ 1291472 h 1875934"/>
              <a:gd name="connsiteX16" fmla="*/ 3026004 w 6561056"/>
              <a:gd name="connsiteY16" fmla="*/ 1329180 h 1875934"/>
              <a:gd name="connsiteX17" fmla="*/ 2931736 w 6561056"/>
              <a:gd name="connsiteY17" fmla="*/ 1329180 h 1875934"/>
              <a:gd name="connsiteX18" fmla="*/ 2837468 w 6561056"/>
              <a:gd name="connsiteY18" fmla="*/ 1282046 h 1875934"/>
              <a:gd name="connsiteX19" fmla="*/ 2686639 w 6561056"/>
              <a:gd name="connsiteY19" fmla="*/ 1206631 h 1875934"/>
              <a:gd name="connsiteX20" fmla="*/ 2300140 w 6561056"/>
              <a:gd name="connsiteY20" fmla="*/ 810705 h 1875934"/>
              <a:gd name="connsiteX21" fmla="*/ 1753386 w 6561056"/>
              <a:gd name="connsiteY21" fmla="*/ 131976 h 1875934"/>
              <a:gd name="connsiteX22" fmla="*/ 1621410 w 6561056"/>
              <a:gd name="connsiteY22" fmla="*/ 0 h 1875934"/>
              <a:gd name="connsiteX23" fmla="*/ 1480008 w 6561056"/>
              <a:gd name="connsiteY23" fmla="*/ 0 h 1875934"/>
              <a:gd name="connsiteX24" fmla="*/ 1338606 w 6561056"/>
              <a:gd name="connsiteY24" fmla="*/ 56561 h 1875934"/>
              <a:gd name="connsiteX25" fmla="*/ 1055802 w 6561056"/>
              <a:gd name="connsiteY25" fmla="*/ 301658 h 1875934"/>
              <a:gd name="connsiteX26" fmla="*/ 791852 w 6561056"/>
              <a:gd name="connsiteY26" fmla="*/ 603316 h 1875934"/>
              <a:gd name="connsiteX27" fmla="*/ 622169 w 6561056"/>
              <a:gd name="connsiteY27" fmla="*/ 763571 h 1875934"/>
              <a:gd name="connsiteX28" fmla="*/ 527901 w 6561056"/>
              <a:gd name="connsiteY28" fmla="*/ 848413 h 1875934"/>
              <a:gd name="connsiteX29" fmla="*/ 471340 w 6561056"/>
              <a:gd name="connsiteY29" fmla="*/ 886120 h 1875934"/>
              <a:gd name="connsiteX30" fmla="*/ 395926 w 6561056"/>
              <a:gd name="connsiteY30" fmla="*/ 904973 h 1875934"/>
              <a:gd name="connsiteX31" fmla="*/ 141402 w 6561056"/>
              <a:gd name="connsiteY31" fmla="*/ 867266 h 1875934"/>
              <a:gd name="connsiteX32" fmla="*/ 0 w 6561056"/>
              <a:gd name="connsiteY32" fmla="*/ 848413 h 1875934"/>
              <a:gd name="connsiteX33" fmla="*/ 28280 w 6561056"/>
              <a:gd name="connsiteY33" fmla="*/ 1395167 h 1875934"/>
              <a:gd name="connsiteX34" fmla="*/ 207390 w 6561056"/>
              <a:gd name="connsiteY34" fmla="*/ 1395167 h 1875934"/>
              <a:gd name="connsiteX35" fmla="*/ 443060 w 6561056"/>
              <a:gd name="connsiteY35" fmla="*/ 1461155 h 1875934"/>
              <a:gd name="connsiteX36" fmla="*/ 612742 w 6561056"/>
              <a:gd name="connsiteY36" fmla="*/ 1376314 h 1875934"/>
              <a:gd name="connsiteX37" fmla="*/ 1027522 w 6561056"/>
              <a:gd name="connsiteY37" fmla="*/ 933254 h 1875934"/>
              <a:gd name="connsiteX38" fmla="*/ 1310326 w 6561056"/>
              <a:gd name="connsiteY38" fmla="*/ 612743 h 1875934"/>
              <a:gd name="connsiteX39" fmla="*/ 1423447 w 6561056"/>
              <a:gd name="connsiteY39" fmla="*/ 565609 h 1875934"/>
              <a:gd name="connsiteX40" fmla="*/ 1574276 w 6561056"/>
              <a:gd name="connsiteY40" fmla="*/ 565609 h 1875934"/>
              <a:gd name="connsiteX41" fmla="*/ 1696825 w 6561056"/>
              <a:gd name="connsiteY41" fmla="*/ 650450 h 1875934"/>
              <a:gd name="connsiteX42" fmla="*/ 2007909 w 6561056"/>
              <a:gd name="connsiteY42" fmla="*/ 1027522 h 1875934"/>
              <a:gd name="connsiteX43" fmla="*/ 2601798 w 6561056"/>
              <a:gd name="connsiteY43" fmla="*/ 1753386 h 1875934"/>
              <a:gd name="connsiteX44" fmla="*/ 2837468 w 6561056"/>
              <a:gd name="connsiteY44" fmla="*/ 1875934 h 1875934"/>
              <a:gd name="connsiteX45" fmla="*/ 3120272 w 6561056"/>
              <a:gd name="connsiteY45" fmla="*/ 1800520 h 1875934"/>
              <a:gd name="connsiteX46" fmla="*/ 3685880 w 6561056"/>
              <a:gd name="connsiteY46" fmla="*/ 1423448 h 1875934"/>
              <a:gd name="connsiteX47" fmla="*/ 4176074 w 6561056"/>
              <a:gd name="connsiteY47" fmla="*/ 904973 h 1875934"/>
              <a:gd name="connsiteX48" fmla="*/ 4562573 w 6561056"/>
              <a:gd name="connsiteY48" fmla="*/ 659877 h 1875934"/>
              <a:gd name="connsiteX49" fmla="*/ 4835951 w 6561056"/>
              <a:gd name="connsiteY49" fmla="*/ 603316 h 1875934"/>
              <a:gd name="connsiteX50" fmla="*/ 5213023 w 6561056"/>
              <a:gd name="connsiteY50" fmla="*/ 641023 h 1875934"/>
              <a:gd name="connsiteX51" fmla="*/ 5788058 w 6561056"/>
              <a:gd name="connsiteY51" fmla="*/ 801279 h 1875934"/>
              <a:gd name="connsiteX52" fmla="*/ 6381946 w 6561056"/>
              <a:gd name="connsiteY52" fmla="*/ 1272619 h 1875934"/>
              <a:gd name="connsiteX53" fmla="*/ 6551629 w 6561056"/>
              <a:gd name="connsiteY53" fmla="*/ 1480009 h 1875934"/>
              <a:gd name="connsiteX0" fmla="*/ 6551629 w 6789656"/>
              <a:gd name="connsiteY0" fmla="*/ 1480009 h 1875934"/>
              <a:gd name="connsiteX1" fmla="*/ 6789656 w 6789656"/>
              <a:gd name="connsiteY1" fmla="*/ 850769 h 1875934"/>
              <a:gd name="connsiteX2" fmla="*/ 6165130 w 6789656"/>
              <a:gd name="connsiteY2" fmla="*/ 320512 h 1875934"/>
              <a:gd name="connsiteX3" fmla="*/ 5816338 w 6789656"/>
              <a:gd name="connsiteY3" fmla="*/ 150829 h 1875934"/>
              <a:gd name="connsiteX4" fmla="*/ 5401559 w 6789656"/>
              <a:gd name="connsiteY4" fmla="*/ 65988 h 1875934"/>
              <a:gd name="connsiteX5" fmla="*/ 5260157 w 6789656"/>
              <a:gd name="connsiteY5" fmla="*/ 56561 h 1875934"/>
              <a:gd name="connsiteX6" fmla="*/ 5090474 w 6789656"/>
              <a:gd name="connsiteY6" fmla="*/ 56561 h 1875934"/>
              <a:gd name="connsiteX7" fmla="*/ 4901938 w 6789656"/>
              <a:gd name="connsiteY7" fmla="*/ 56561 h 1875934"/>
              <a:gd name="connsiteX8" fmla="*/ 4779390 w 6789656"/>
              <a:gd name="connsiteY8" fmla="*/ 84842 h 1875934"/>
              <a:gd name="connsiteX9" fmla="*/ 4590854 w 6789656"/>
              <a:gd name="connsiteY9" fmla="*/ 160256 h 1875934"/>
              <a:gd name="connsiteX10" fmla="*/ 4336330 w 6789656"/>
              <a:gd name="connsiteY10" fmla="*/ 386499 h 1875934"/>
              <a:gd name="connsiteX11" fmla="*/ 4062953 w 6789656"/>
              <a:gd name="connsiteY11" fmla="*/ 631596 h 1875934"/>
              <a:gd name="connsiteX12" fmla="*/ 3733014 w 6789656"/>
              <a:gd name="connsiteY12" fmla="*/ 895547 h 1875934"/>
              <a:gd name="connsiteX13" fmla="*/ 3412503 w 6789656"/>
              <a:gd name="connsiteY13" fmla="*/ 1093510 h 1875934"/>
              <a:gd name="connsiteX14" fmla="*/ 3223967 w 6789656"/>
              <a:gd name="connsiteY14" fmla="*/ 1234912 h 1875934"/>
              <a:gd name="connsiteX15" fmla="*/ 3091992 w 6789656"/>
              <a:gd name="connsiteY15" fmla="*/ 1291472 h 1875934"/>
              <a:gd name="connsiteX16" fmla="*/ 3026004 w 6789656"/>
              <a:gd name="connsiteY16" fmla="*/ 1329180 h 1875934"/>
              <a:gd name="connsiteX17" fmla="*/ 2931736 w 6789656"/>
              <a:gd name="connsiteY17" fmla="*/ 1329180 h 1875934"/>
              <a:gd name="connsiteX18" fmla="*/ 2837468 w 6789656"/>
              <a:gd name="connsiteY18" fmla="*/ 1282046 h 1875934"/>
              <a:gd name="connsiteX19" fmla="*/ 2686639 w 6789656"/>
              <a:gd name="connsiteY19" fmla="*/ 1206631 h 1875934"/>
              <a:gd name="connsiteX20" fmla="*/ 2300140 w 6789656"/>
              <a:gd name="connsiteY20" fmla="*/ 810705 h 1875934"/>
              <a:gd name="connsiteX21" fmla="*/ 1753386 w 6789656"/>
              <a:gd name="connsiteY21" fmla="*/ 131976 h 1875934"/>
              <a:gd name="connsiteX22" fmla="*/ 1621410 w 6789656"/>
              <a:gd name="connsiteY22" fmla="*/ 0 h 1875934"/>
              <a:gd name="connsiteX23" fmla="*/ 1480008 w 6789656"/>
              <a:gd name="connsiteY23" fmla="*/ 0 h 1875934"/>
              <a:gd name="connsiteX24" fmla="*/ 1338606 w 6789656"/>
              <a:gd name="connsiteY24" fmla="*/ 56561 h 1875934"/>
              <a:gd name="connsiteX25" fmla="*/ 1055802 w 6789656"/>
              <a:gd name="connsiteY25" fmla="*/ 301658 h 1875934"/>
              <a:gd name="connsiteX26" fmla="*/ 791852 w 6789656"/>
              <a:gd name="connsiteY26" fmla="*/ 603316 h 1875934"/>
              <a:gd name="connsiteX27" fmla="*/ 622169 w 6789656"/>
              <a:gd name="connsiteY27" fmla="*/ 763571 h 1875934"/>
              <a:gd name="connsiteX28" fmla="*/ 527901 w 6789656"/>
              <a:gd name="connsiteY28" fmla="*/ 848413 h 1875934"/>
              <a:gd name="connsiteX29" fmla="*/ 471340 w 6789656"/>
              <a:gd name="connsiteY29" fmla="*/ 886120 h 1875934"/>
              <a:gd name="connsiteX30" fmla="*/ 395926 w 6789656"/>
              <a:gd name="connsiteY30" fmla="*/ 904973 h 1875934"/>
              <a:gd name="connsiteX31" fmla="*/ 141402 w 6789656"/>
              <a:gd name="connsiteY31" fmla="*/ 867266 h 1875934"/>
              <a:gd name="connsiteX32" fmla="*/ 0 w 6789656"/>
              <a:gd name="connsiteY32" fmla="*/ 848413 h 1875934"/>
              <a:gd name="connsiteX33" fmla="*/ 28280 w 6789656"/>
              <a:gd name="connsiteY33" fmla="*/ 1395167 h 1875934"/>
              <a:gd name="connsiteX34" fmla="*/ 207390 w 6789656"/>
              <a:gd name="connsiteY34" fmla="*/ 1395167 h 1875934"/>
              <a:gd name="connsiteX35" fmla="*/ 443060 w 6789656"/>
              <a:gd name="connsiteY35" fmla="*/ 1461155 h 1875934"/>
              <a:gd name="connsiteX36" fmla="*/ 612742 w 6789656"/>
              <a:gd name="connsiteY36" fmla="*/ 1376314 h 1875934"/>
              <a:gd name="connsiteX37" fmla="*/ 1027522 w 6789656"/>
              <a:gd name="connsiteY37" fmla="*/ 933254 h 1875934"/>
              <a:gd name="connsiteX38" fmla="*/ 1310326 w 6789656"/>
              <a:gd name="connsiteY38" fmla="*/ 612743 h 1875934"/>
              <a:gd name="connsiteX39" fmla="*/ 1423447 w 6789656"/>
              <a:gd name="connsiteY39" fmla="*/ 565609 h 1875934"/>
              <a:gd name="connsiteX40" fmla="*/ 1574276 w 6789656"/>
              <a:gd name="connsiteY40" fmla="*/ 565609 h 1875934"/>
              <a:gd name="connsiteX41" fmla="*/ 1696825 w 6789656"/>
              <a:gd name="connsiteY41" fmla="*/ 650450 h 1875934"/>
              <a:gd name="connsiteX42" fmla="*/ 2007909 w 6789656"/>
              <a:gd name="connsiteY42" fmla="*/ 1027522 h 1875934"/>
              <a:gd name="connsiteX43" fmla="*/ 2601798 w 6789656"/>
              <a:gd name="connsiteY43" fmla="*/ 1753386 h 1875934"/>
              <a:gd name="connsiteX44" fmla="*/ 2837468 w 6789656"/>
              <a:gd name="connsiteY44" fmla="*/ 1875934 h 1875934"/>
              <a:gd name="connsiteX45" fmla="*/ 3120272 w 6789656"/>
              <a:gd name="connsiteY45" fmla="*/ 1800520 h 1875934"/>
              <a:gd name="connsiteX46" fmla="*/ 3685880 w 6789656"/>
              <a:gd name="connsiteY46" fmla="*/ 1423448 h 1875934"/>
              <a:gd name="connsiteX47" fmla="*/ 4176074 w 6789656"/>
              <a:gd name="connsiteY47" fmla="*/ 904973 h 1875934"/>
              <a:gd name="connsiteX48" fmla="*/ 4562573 w 6789656"/>
              <a:gd name="connsiteY48" fmla="*/ 659877 h 1875934"/>
              <a:gd name="connsiteX49" fmla="*/ 4835951 w 6789656"/>
              <a:gd name="connsiteY49" fmla="*/ 603316 h 1875934"/>
              <a:gd name="connsiteX50" fmla="*/ 5213023 w 6789656"/>
              <a:gd name="connsiteY50" fmla="*/ 641023 h 1875934"/>
              <a:gd name="connsiteX51" fmla="*/ 5788058 w 6789656"/>
              <a:gd name="connsiteY51" fmla="*/ 801279 h 1875934"/>
              <a:gd name="connsiteX52" fmla="*/ 6381946 w 6789656"/>
              <a:gd name="connsiteY52" fmla="*/ 1272619 h 1875934"/>
              <a:gd name="connsiteX53" fmla="*/ 6551629 w 6789656"/>
              <a:gd name="connsiteY53" fmla="*/ 1480009 h 1875934"/>
              <a:gd name="connsiteX0" fmla="*/ 6768197 w 6789656"/>
              <a:gd name="connsiteY0" fmla="*/ 1780799 h 1875934"/>
              <a:gd name="connsiteX1" fmla="*/ 6789656 w 6789656"/>
              <a:gd name="connsiteY1" fmla="*/ 850769 h 1875934"/>
              <a:gd name="connsiteX2" fmla="*/ 6165130 w 6789656"/>
              <a:gd name="connsiteY2" fmla="*/ 320512 h 1875934"/>
              <a:gd name="connsiteX3" fmla="*/ 5816338 w 6789656"/>
              <a:gd name="connsiteY3" fmla="*/ 150829 h 1875934"/>
              <a:gd name="connsiteX4" fmla="*/ 5401559 w 6789656"/>
              <a:gd name="connsiteY4" fmla="*/ 65988 h 1875934"/>
              <a:gd name="connsiteX5" fmla="*/ 5260157 w 6789656"/>
              <a:gd name="connsiteY5" fmla="*/ 56561 h 1875934"/>
              <a:gd name="connsiteX6" fmla="*/ 5090474 w 6789656"/>
              <a:gd name="connsiteY6" fmla="*/ 56561 h 1875934"/>
              <a:gd name="connsiteX7" fmla="*/ 4901938 w 6789656"/>
              <a:gd name="connsiteY7" fmla="*/ 56561 h 1875934"/>
              <a:gd name="connsiteX8" fmla="*/ 4779390 w 6789656"/>
              <a:gd name="connsiteY8" fmla="*/ 84842 h 1875934"/>
              <a:gd name="connsiteX9" fmla="*/ 4590854 w 6789656"/>
              <a:gd name="connsiteY9" fmla="*/ 160256 h 1875934"/>
              <a:gd name="connsiteX10" fmla="*/ 4336330 w 6789656"/>
              <a:gd name="connsiteY10" fmla="*/ 386499 h 1875934"/>
              <a:gd name="connsiteX11" fmla="*/ 4062953 w 6789656"/>
              <a:gd name="connsiteY11" fmla="*/ 631596 h 1875934"/>
              <a:gd name="connsiteX12" fmla="*/ 3733014 w 6789656"/>
              <a:gd name="connsiteY12" fmla="*/ 895547 h 1875934"/>
              <a:gd name="connsiteX13" fmla="*/ 3412503 w 6789656"/>
              <a:gd name="connsiteY13" fmla="*/ 1093510 h 1875934"/>
              <a:gd name="connsiteX14" fmla="*/ 3223967 w 6789656"/>
              <a:gd name="connsiteY14" fmla="*/ 1234912 h 1875934"/>
              <a:gd name="connsiteX15" fmla="*/ 3091992 w 6789656"/>
              <a:gd name="connsiteY15" fmla="*/ 1291472 h 1875934"/>
              <a:gd name="connsiteX16" fmla="*/ 3026004 w 6789656"/>
              <a:gd name="connsiteY16" fmla="*/ 1329180 h 1875934"/>
              <a:gd name="connsiteX17" fmla="*/ 2931736 w 6789656"/>
              <a:gd name="connsiteY17" fmla="*/ 1329180 h 1875934"/>
              <a:gd name="connsiteX18" fmla="*/ 2837468 w 6789656"/>
              <a:gd name="connsiteY18" fmla="*/ 1282046 h 1875934"/>
              <a:gd name="connsiteX19" fmla="*/ 2686639 w 6789656"/>
              <a:gd name="connsiteY19" fmla="*/ 1206631 h 1875934"/>
              <a:gd name="connsiteX20" fmla="*/ 2300140 w 6789656"/>
              <a:gd name="connsiteY20" fmla="*/ 810705 h 1875934"/>
              <a:gd name="connsiteX21" fmla="*/ 1753386 w 6789656"/>
              <a:gd name="connsiteY21" fmla="*/ 131976 h 1875934"/>
              <a:gd name="connsiteX22" fmla="*/ 1621410 w 6789656"/>
              <a:gd name="connsiteY22" fmla="*/ 0 h 1875934"/>
              <a:gd name="connsiteX23" fmla="*/ 1480008 w 6789656"/>
              <a:gd name="connsiteY23" fmla="*/ 0 h 1875934"/>
              <a:gd name="connsiteX24" fmla="*/ 1338606 w 6789656"/>
              <a:gd name="connsiteY24" fmla="*/ 56561 h 1875934"/>
              <a:gd name="connsiteX25" fmla="*/ 1055802 w 6789656"/>
              <a:gd name="connsiteY25" fmla="*/ 301658 h 1875934"/>
              <a:gd name="connsiteX26" fmla="*/ 791852 w 6789656"/>
              <a:gd name="connsiteY26" fmla="*/ 603316 h 1875934"/>
              <a:gd name="connsiteX27" fmla="*/ 622169 w 6789656"/>
              <a:gd name="connsiteY27" fmla="*/ 763571 h 1875934"/>
              <a:gd name="connsiteX28" fmla="*/ 527901 w 6789656"/>
              <a:gd name="connsiteY28" fmla="*/ 848413 h 1875934"/>
              <a:gd name="connsiteX29" fmla="*/ 471340 w 6789656"/>
              <a:gd name="connsiteY29" fmla="*/ 886120 h 1875934"/>
              <a:gd name="connsiteX30" fmla="*/ 395926 w 6789656"/>
              <a:gd name="connsiteY30" fmla="*/ 904973 h 1875934"/>
              <a:gd name="connsiteX31" fmla="*/ 141402 w 6789656"/>
              <a:gd name="connsiteY31" fmla="*/ 867266 h 1875934"/>
              <a:gd name="connsiteX32" fmla="*/ 0 w 6789656"/>
              <a:gd name="connsiteY32" fmla="*/ 848413 h 1875934"/>
              <a:gd name="connsiteX33" fmla="*/ 28280 w 6789656"/>
              <a:gd name="connsiteY33" fmla="*/ 1395167 h 1875934"/>
              <a:gd name="connsiteX34" fmla="*/ 207390 w 6789656"/>
              <a:gd name="connsiteY34" fmla="*/ 1395167 h 1875934"/>
              <a:gd name="connsiteX35" fmla="*/ 443060 w 6789656"/>
              <a:gd name="connsiteY35" fmla="*/ 1461155 h 1875934"/>
              <a:gd name="connsiteX36" fmla="*/ 612742 w 6789656"/>
              <a:gd name="connsiteY36" fmla="*/ 1376314 h 1875934"/>
              <a:gd name="connsiteX37" fmla="*/ 1027522 w 6789656"/>
              <a:gd name="connsiteY37" fmla="*/ 933254 h 1875934"/>
              <a:gd name="connsiteX38" fmla="*/ 1310326 w 6789656"/>
              <a:gd name="connsiteY38" fmla="*/ 612743 h 1875934"/>
              <a:gd name="connsiteX39" fmla="*/ 1423447 w 6789656"/>
              <a:gd name="connsiteY39" fmla="*/ 565609 h 1875934"/>
              <a:gd name="connsiteX40" fmla="*/ 1574276 w 6789656"/>
              <a:gd name="connsiteY40" fmla="*/ 565609 h 1875934"/>
              <a:gd name="connsiteX41" fmla="*/ 1696825 w 6789656"/>
              <a:gd name="connsiteY41" fmla="*/ 650450 h 1875934"/>
              <a:gd name="connsiteX42" fmla="*/ 2007909 w 6789656"/>
              <a:gd name="connsiteY42" fmla="*/ 1027522 h 1875934"/>
              <a:gd name="connsiteX43" fmla="*/ 2601798 w 6789656"/>
              <a:gd name="connsiteY43" fmla="*/ 1753386 h 1875934"/>
              <a:gd name="connsiteX44" fmla="*/ 2837468 w 6789656"/>
              <a:gd name="connsiteY44" fmla="*/ 1875934 h 1875934"/>
              <a:gd name="connsiteX45" fmla="*/ 3120272 w 6789656"/>
              <a:gd name="connsiteY45" fmla="*/ 1800520 h 1875934"/>
              <a:gd name="connsiteX46" fmla="*/ 3685880 w 6789656"/>
              <a:gd name="connsiteY46" fmla="*/ 1423448 h 1875934"/>
              <a:gd name="connsiteX47" fmla="*/ 4176074 w 6789656"/>
              <a:gd name="connsiteY47" fmla="*/ 904973 h 1875934"/>
              <a:gd name="connsiteX48" fmla="*/ 4562573 w 6789656"/>
              <a:gd name="connsiteY48" fmla="*/ 659877 h 1875934"/>
              <a:gd name="connsiteX49" fmla="*/ 4835951 w 6789656"/>
              <a:gd name="connsiteY49" fmla="*/ 603316 h 1875934"/>
              <a:gd name="connsiteX50" fmla="*/ 5213023 w 6789656"/>
              <a:gd name="connsiteY50" fmla="*/ 641023 h 1875934"/>
              <a:gd name="connsiteX51" fmla="*/ 5788058 w 6789656"/>
              <a:gd name="connsiteY51" fmla="*/ 801279 h 1875934"/>
              <a:gd name="connsiteX52" fmla="*/ 6381946 w 6789656"/>
              <a:gd name="connsiteY52" fmla="*/ 1272619 h 1875934"/>
              <a:gd name="connsiteX53" fmla="*/ 6768197 w 6789656"/>
              <a:gd name="connsiteY53" fmla="*/ 1780799 h 1875934"/>
              <a:gd name="connsiteX0" fmla="*/ 6828355 w 6828355"/>
              <a:gd name="connsiteY0" fmla="*/ 1865020 h 1875934"/>
              <a:gd name="connsiteX1" fmla="*/ 6789656 w 6828355"/>
              <a:gd name="connsiteY1" fmla="*/ 850769 h 1875934"/>
              <a:gd name="connsiteX2" fmla="*/ 6165130 w 6828355"/>
              <a:gd name="connsiteY2" fmla="*/ 320512 h 1875934"/>
              <a:gd name="connsiteX3" fmla="*/ 5816338 w 6828355"/>
              <a:gd name="connsiteY3" fmla="*/ 150829 h 1875934"/>
              <a:gd name="connsiteX4" fmla="*/ 5401559 w 6828355"/>
              <a:gd name="connsiteY4" fmla="*/ 65988 h 1875934"/>
              <a:gd name="connsiteX5" fmla="*/ 5260157 w 6828355"/>
              <a:gd name="connsiteY5" fmla="*/ 56561 h 1875934"/>
              <a:gd name="connsiteX6" fmla="*/ 5090474 w 6828355"/>
              <a:gd name="connsiteY6" fmla="*/ 56561 h 1875934"/>
              <a:gd name="connsiteX7" fmla="*/ 4901938 w 6828355"/>
              <a:gd name="connsiteY7" fmla="*/ 56561 h 1875934"/>
              <a:gd name="connsiteX8" fmla="*/ 4779390 w 6828355"/>
              <a:gd name="connsiteY8" fmla="*/ 84842 h 1875934"/>
              <a:gd name="connsiteX9" fmla="*/ 4590854 w 6828355"/>
              <a:gd name="connsiteY9" fmla="*/ 160256 h 1875934"/>
              <a:gd name="connsiteX10" fmla="*/ 4336330 w 6828355"/>
              <a:gd name="connsiteY10" fmla="*/ 386499 h 1875934"/>
              <a:gd name="connsiteX11" fmla="*/ 4062953 w 6828355"/>
              <a:gd name="connsiteY11" fmla="*/ 631596 h 1875934"/>
              <a:gd name="connsiteX12" fmla="*/ 3733014 w 6828355"/>
              <a:gd name="connsiteY12" fmla="*/ 895547 h 1875934"/>
              <a:gd name="connsiteX13" fmla="*/ 3412503 w 6828355"/>
              <a:gd name="connsiteY13" fmla="*/ 1093510 h 1875934"/>
              <a:gd name="connsiteX14" fmla="*/ 3223967 w 6828355"/>
              <a:gd name="connsiteY14" fmla="*/ 1234912 h 1875934"/>
              <a:gd name="connsiteX15" fmla="*/ 3091992 w 6828355"/>
              <a:gd name="connsiteY15" fmla="*/ 1291472 h 1875934"/>
              <a:gd name="connsiteX16" fmla="*/ 3026004 w 6828355"/>
              <a:gd name="connsiteY16" fmla="*/ 1329180 h 1875934"/>
              <a:gd name="connsiteX17" fmla="*/ 2931736 w 6828355"/>
              <a:gd name="connsiteY17" fmla="*/ 1329180 h 1875934"/>
              <a:gd name="connsiteX18" fmla="*/ 2837468 w 6828355"/>
              <a:gd name="connsiteY18" fmla="*/ 1282046 h 1875934"/>
              <a:gd name="connsiteX19" fmla="*/ 2686639 w 6828355"/>
              <a:gd name="connsiteY19" fmla="*/ 1206631 h 1875934"/>
              <a:gd name="connsiteX20" fmla="*/ 2300140 w 6828355"/>
              <a:gd name="connsiteY20" fmla="*/ 810705 h 1875934"/>
              <a:gd name="connsiteX21" fmla="*/ 1753386 w 6828355"/>
              <a:gd name="connsiteY21" fmla="*/ 131976 h 1875934"/>
              <a:gd name="connsiteX22" fmla="*/ 1621410 w 6828355"/>
              <a:gd name="connsiteY22" fmla="*/ 0 h 1875934"/>
              <a:gd name="connsiteX23" fmla="*/ 1480008 w 6828355"/>
              <a:gd name="connsiteY23" fmla="*/ 0 h 1875934"/>
              <a:gd name="connsiteX24" fmla="*/ 1338606 w 6828355"/>
              <a:gd name="connsiteY24" fmla="*/ 56561 h 1875934"/>
              <a:gd name="connsiteX25" fmla="*/ 1055802 w 6828355"/>
              <a:gd name="connsiteY25" fmla="*/ 301658 h 1875934"/>
              <a:gd name="connsiteX26" fmla="*/ 791852 w 6828355"/>
              <a:gd name="connsiteY26" fmla="*/ 603316 h 1875934"/>
              <a:gd name="connsiteX27" fmla="*/ 622169 w 6828355"/>
              <a:gd name="connsiteY27" fmla="*/ 763571 h 1875934"/>
              <a:gd name="connsiteX28" fmla="*/ 527901 w 6828355"/>
              <a:gd name="connsiteY28" fmla="*/ 848413 h 1875934"/>
              <a:gd name="connsiteX29" fmla="*/ 471340 w 6828355"/>
              <a:gd name="connsiteY29" fmla="*/ 886120 h 1875934"/>
              <a:gd name="connsiteX30" fmla="*/ 395926 w 6828355"/>
              <a:gd name="connsiteY30" fmla="*/ 904973 h 1875934"/>
              <a:gd name="connsiteX31" fmla="*/ 141402 w 6828355"/>
              <a:gd name="connsiteY31" fmla="*/ 867266 h 1875934"/>
              <a:gd name="connsiteX32" fmla="*/ 0 w 6828355"/>
              <a:gd name="connsiteY32" fmla="*/ 848413 h 1875934"/>
              <a:gd name="connsiteX33" fmla="*/ 28280 w 6828355"/>
              <a:gd name="connsiteY33" fmla="*/ 1395167 h 1875934"/>
              <a:gd name="connsiteX34" fmla="*/ 207390 w 6828355"/>
              <a:gd name="connsiteY34" fmla="*/ 1395167 h 1875934"/>
              <a:gd name="connsiteX35" fmla="*/ 443060 w 6828355"/>
              <a:gd name="connsiteY35" fmla="*/ 1461155 h 1875934"/>
              <a:gd name="connsiteX36" fmla="*/ 612742 w 6828355"/>
              <a:gd name="connsiteY36" fmla="*/ 1376314 h 1875934"/>
              <a:gd name="connsiteX37" fmla="*/ 1027522 w 6828355"/>
              <a:gd name="connsiteY37" fmla="*/ 933254 h 1875934"/>
              <a:gd name="connsiteX38" fmla="*/ 1310326 w 6828355"/>
              <a:gd name="connsiteY38" fmla="*/ 612743 h 1875934"/>
              <a:gd name="connsiteX39" fmla="*/ 1423447 w 6828355"/>
              <a:gd name="connsiteY39" fmla="*/ 565609 h 1875934"/>
              <a:gd name="connsiteX40" fmla="*/ 1574276 w 6828355"/>
              <a:gd name="connsiteY40" fmla="*/ 565609 h 1875934"/>
              <a:gd name="connsiteX41" fmla="*/ 1696825 w 6828355"/>
              <a:gd name="connsiteY41" fmla="*/ 650450 h 1875934"/>
              <a:gd name="connsiteX42" fmla="*/ 2007909 w 6828355"/>
              <a:gd name="connsiteY42" fmla="*/ 1027522 h 1875934"/>
              <a:gd name="connsiteX43" fmla="*/ 2601798 w 6828355"/>
              <a:gd name="connsiteY43" fmla="*/ 1753386 h 1875934"/>
              <a:gd name="connsiteX44" fmla="*/ 2837468 w 6828355"/>
              <a:gd name="connsiteY44" fmla="*/ 1875934 h 1875934"/>
              <a:gd name="connsiteX45" fmla="*/ 3120272 w 6828355"/>
              <a:gd name="connsiteY45" fmla="*/ 1800520 h 1875934"/>
              <a:gd name="connsiteX46" fmla="*/ 3685880 w 6828355"/>
              <a:gd name="connsiteY46" fmla="*/ 1423448 h 1875934"/>
              <a:gd name="connsiteX47" fmla="*/ 4176074 w 6828355"/>
              <a:gd name="connsiteY47" fmla="*/ 904973 h 1875934"/>
              <a:gd name="connsiteX48" fmla="*/ 4562573 w 6828355"/>
              <a:gd name="connsiteY48" fmla="*/ 659877 h 1875934"/>
              <a:gd name="connsiteX49" fmla="*/ 4835951 w 6828355"/>
              <a:gd name="connsiteY49" fmla="*/ 603316 h 1875934"/>
              <a:gd name="connsiteX50" fmla="*/ 5213023 w 6828355"/>
              <a:gd name="connsiteY50" fmla="*/ 641023 h 1875934"/>
              <a:gd name="connsiteX51" fmla="*/ 5788058 w 6828355"/>
              <a:gd name="connsiteY51" fmla="*/ 801279 h 1875934"/>
              <a:gd name="connsiteX52" fmla="*/ 6381946 w 6828355"/>
              <a:gd name="connsiteY52" fmla="*/ 1272619 h 1875934"/>
              <a:gd name="connsiteX53" fmla="*/ 6828355 w 6828355"/>
              <a:gd name="connsiteY53" fmla="*/ 1865020 h 1875934"/>
              <a:gd name="connsiteX0" fmla="*/ 6828355 w 6828355"/>
              <a:gd name="connsiteY0" fmla="*/ 1865020 h 1875934"/>
              <a:gd name="connsiteX1" fmla="*/ 6813719 w 6828355"/>
              <a:gd name="connsiteY1" fmla="*/ 862800 h 1875934"/>
              <a:gd name="connsiteX2" fmla="*/ 6165130 w 6828355"/>
              <a:gd name="connsiteY2" fmla="*/ 320512 h 1875934"/>
              <a:gd name="connsiteX3" fmla="*/ 5816338 w 6828355"/>
              <a:gd name="connsiteY3" fmla="*/ 150829 h 1875934"/>
              <a:gd name="connsiteX4" fmla="*/ 5401559 w 6828355"/>
              <a:gd name="connsiteY4" fmla="*/ 65988 h 1875934"/>
              <a:gd name="connsiteX5" fmla="*/ 5260157 w 6828355"/>
              <a:gd name="connsiteY5" fmla="*/ 56561 h 1875934"/>
              <a:gd name="connsiteX6" fmla="*/ 5090474 w 6828355"/>
              <a:gd name="connsiteY6" fmla="*/ 56561 h 1875934"/>
              <a:gd name="connsiteX7" fmla="*/ 4901938 w 6828355"/>
              <a:gd name="connsiteY7" fmla="*/ 56561 h 1875934"/>
              <a:gd name="connsiteX8" fmla="*/ 4779390 w 6828355"/>
              <a:gd name="connsiteY8" fmla="*/ 84842 h 1875934"/>
              <a:gd name="connsiteX9" fmla="*/ 4590854 w 6828355"/>
              <a:gd name="connsiteY9" fmla="*/ 160256 h 1875934"/>
              <a:gd name="connsiteX10" fmla="*/ 4336330 w 6828355"/>
              <a:gd name="connsiteY10" fmla="*/ 386499 h 1875934"/>
              <a:gd name="connsiteX11" fmla="*/ 4062953 w 6828355"/>
              <a:gd name="connsiteY11" fmla="*/ 631596 h 1875934"/>
              <a:gd name="connsiteX12" fmla="*/ 3733014 w 6828355"/>
              <a:gd name="connsiteY12" fmla="*/ 895547 h 1875934"/>
              <a:gd name="connsiteX13" fmla="*/ 3412503 w 6828355"/>
              <a:gd name="connsiteY13" fmla="*/ 1093510 h 1875934"/>
              <a:gd name="connsiteX14" fmla="*/ 3223967 w 6828355"/>
              <a:gd name="connsiteY14" fmla="*/ 1234912 h 1875934"/>
              <a:gd name="connsiteX15" fmla="*/ 3091992 w 6828355"/>
              <a:gd name="connsiteY15" fmla="*/ 1291472 h 1875934"/>
              <a:gd name="connsiteX16" fmla="*/ 3026004 w 6828355"/>
              <a:gd name="connsiteY16" fmla="*/ 1329180 h 1875934"/>
              <a:gd name="connsiteX17" fmla="*/ 2931736 w 6828355"/>
              <a:gd name="connsiteY17" fmla="*/ 1329180 h 1875934"/>
              <a:gd name="connsiteX18" fmla="*/ 2837468 w 6828355"/>
              <a:gd name="connsiteY18" fmla="*/ 1282046 h 1875934"/>
              <a:gd name="connsiteX19" fmla="*/ 2686639 w 6828355"/>
              <a:gd name="connsiteY19" fmla="*/ 1206631 h 1875934"/>
              <a:gd name="connsiteX20" fmla="*/ 2300140 w 6828355"/>
              <a:gd name="connsiteY20" fmla="*/ 810705 h 1875934"/>
              <a:gd name="connsiteX21" fmla="*/ 1753386 w 6828355"/>
              <a:gd name="connsiteY21" fmla="*/ 131976 h 1875934"/>
              <a:gd name="connsiteX22" fmla="*/ 1621410 w 6828355"/>
              <a:gd name="connsiteY22" fmla="*/ 0 h 1875934"/>
              <a:gd name="connsiteX23" fmla="*/ 1480008 w 6828355"/>
              <a:gd name="connsiteY23" fmla="*/ 0 h 1875934"/>
              <a:gd name="connsiteX24" fmla="*/ 1338606 w 6828355"/>
              <a:gd name="connsiteY24" fmla="*/ 56561 h 1875934"/>
              <a:gd name="connsiteX25" fmla="*/ 1055802 w 6828355"/>
              <a:gd name="connsiteY25" fmla="*/ 301658 h 1875934"/>
              <a:gd name="connsiteX26" fmla="*/ 791852 w 6828355"/>
              <a:gd name="connsiteY26" fmla="*/ 603316 h 1875934"/>
              <a:gd name="connsiteX27" fmla="*/ 622169 w 6828355"/>
              <a:gd name="connsiteY27" fmla="*/ 763571 h 1875934"/>
              <a:gd name="connsiteX28" fmla="*/ 527901 w 6828355"/>
              <a:gd name="connsiteY28" fmla="*/ 848413 h 1875934"/>
              <a:gd name="connsiteX29" fmla="*/ 471340 w 6828355"/>
              <a:gd name="connsiteY29" fmla="*/ 886120 h 1875934"/>
              <a:gd name="connsiteX30" fmla="*/ 395926 w 6828355"/>
              <a:gd name="connsiteY30" fmla="*/ 904973 h 1875934"/>
              <a:gd name="connsiteX31" fmla="*/ 141402 w 6828355"/>
              <a:gd name="connsiteY31" fmla="*/ 867266 h 1875934"/>
              <a:gd name="connsiteX32" fmla="*/ 0 w 6828355"/>
              <a:gd name="connsiteY32" fmla="*/ 848413 h 1875934"/>
              <a:gd name="connsiteX33" fmla="*/ 28280 w 6828355"/>
              <a:gd name="connsiteY33" fmla="*/ 1395167 h 1875934"/>
              <a:gd name="connsiteX34" fmla="*/ 207390 w 6828355"/>
              <a:gd name="connsiteY34" fmla="*/ 1395167 h 1875934"/>
              <a:gd name="connsiteX35" fmla="*/ 443060 w 6828355"/>
              <a:gd name="connsiteY35" fmla="*/ 1461155 h 1875934"/>
              <a:gd name="connsiteX36" fmla="*/ 612742 w 6828355"/>
              <a:gd name="connsiteY36" fmla="*/ 1376314 h 1875934"/>
              <a:gd name="connsiteX37" fmla="*/ 1027522 w 6828355"/>
              <a:gd name="connsiteY37" fmla="*/ 933254 h 1875934"/>
              <a:gd name="connsiteX38" fmla="*/ 1310326 w 6828355"/>
              <a:gd name="connsiteY38" fmla="*/ 612743 h 1875934"/>
              <a:gd name="connsiteX39" fmla="*/ 1423447 w 6828355"/>
              <a:gd name="connsiteY39" fmla="*/ 565609 h 1875934"/>
              <a:gd name="connsiteX40" fmla="*/ 1574276 w 6828355"/>
              <a:gd name="connsiteY40" fmla="*/ 565609 h 1875934"/>
              <a:gd name="connsiteX41" fmla="*/ 1696825 w 6828355"/>
              <a:gd name="connsiteY41" fmla="*/ 650450 h 1875934"/>
              <a:gd name="connsiteX42" fmla="*/ 2007909 w 6828355"/>
              <a:gd name="connsiteY42" fmla="*/ 1027522 h 1875934"/>
              <a:gd name="connsiteX43" fmla="*/ 2601798 w 6828355"/>
              <a:gd name="connsiteY43" fmla="*/ 1753386 h 1875934"/>
              <a:gd name="connsiteX44" fmla="*/ 2837468 w 6828355"/>
              <a:gd name="connsiteY44" fmla="*/ 1875934 h 1875934"/>
              <a:gd name="connsiteX45" fmla="*/ 3120272 w 6828355"/>
              <a:gd name="connsiteY45" fmla="*/ 1800520 h 1875934"/>
              <a:gd name="connsiteX46" fmla="*/ 3685880 w 6828355"/>
              <a:gd name="connsiteY46" fmla="*/ 1423448 h 1875934"/>
              <a:gd name="connsiteX47" fmla="*/ 4176074 w 6828355"/>
              <a:gd name="connsiteY47" fmla="*/ 904973 h 1875934"/>
              <a:gd name="connsiteX48" fmla="*/ 4562573 w 6828355"/>
              <a:gd name="connsiteY48" fmla="*/ 659877 h 1875934"/>
              <a:gd name="connsiteX49" fmla="*/ 4835951 w 6828355"/>
              <a:gd name="connsiteY49" fmla="*/ 603316 h 1875934"/>
              <a:gd name="connsiteX50" fmla="*/ 5213023 w 6828355"/>
              <a:gd name="connsiteY50" fmla="*/ 641023 h 1875934"/>
              <a:gd name="connsiteX51" fmla="*/ 5788058 w 6828355"/>
              <a:gd name="connsiteY51" fmla="*/ 801279 h 1875934"/>
              <a:gd name="connsiteX52" fmla="*/ 6381946 w 6828355"/>
              <a:gd name="connsiteY52" fmla="*/ 1272619 h 1875934"/>
              <a:gd name="connsiteX53" fmla="*/ 6828355 w 6828355"/>
              <a:gd name="connsiteY53" fmla="*/ 1865020 h 187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828355" h="1875934">
                <a:moveTo>
                  <a:pt x="6828355" y="1865020"/>
                </a:moveTo>
                <a:lnTo>
                  <a:pt x="6813719" y="862800"/>
                </a:lnTo>
                <a:lnTo>
                  <a:pt x="6165130" y="320512"/>
                </a:lnTo>
                <a:lnTo>
                  <a:pt x="5816338" y="150829"/>
                </a:lnTo>
                <a:lnTo>
                  <a:pt x="5401559" y="65988"/>
                </a:lnTo>
                <a:lnTo>
                  <a:pt x="5260157" y="56561"/>
                </a:lnTo>
                <a:lnTo>
                  <a:pt x="5090474" y="56561"/>
                </a:lnTo>
                <a:lnTo>
                  <a:pt x="4901938" y="56561"/>
                </a:lnTo>
                <a:lnTo>
                  <a:pt x="4779390" y="84842"/>
                </a:lnTo>
                <a:lnTo>
                  <a:pt x="4590854" y="160256"/>
                </a:lnTo>
                <a:lnTo>
                  <a:pt x="4336330" y="386499"/>
                </a:lnTo>
                <a:lnTo>
                  <a:pt x="4062953" y="631596"/>
                </a:lnTo>
                <a:lnTo>
                  <a:pt x="3733014" y="895547"/>
                </a:lnTo>
                <a:lnTo>
                  <a:pt x="3412503" y="1093510"/>
                </a:lnTo>
                <a:lnTo>
                  <a:pt x="3223967" y="1234912"/>
                </a:lnTo>
                <a:lnTo>
                  <a:pt x="3091992" y="1291472"/>
                </a:lnTo>
                <a:lnTo>
                  <a:pt x="3026004" y="1329180"/>
                </a:lnTo>
                <a:lnTo>
                  <a:pt x="2931736" y="1329180"/>
                </a:lnTo>
                <a:lnTo>
                  <a:pt x="2837468" y="1282046"/>
                </a:lnTo>
                <a:lnTo>
                  <a:pt x="2686639" y="1206631"/>
                </a:lnTo>
                <a:lnTo>
                  <a:pt x="2300140" y="810705"/>
                </a:lnTo>
                <a:lnTo>
                  <a:pt x="1753386" y="131976"/>
                </a:lnTo>
                <a:lnTo>
                  <a:pt x="1621410" y="0"/>
                </a:lnTo>
                <a:lnTo>
                  <a:pt x="1480008" y="0"/>
                </a:lnTo>
                <a:lnTo>
                  <a:pt x="1338606" y="56561"/>
                </a:lnTo>
                <a:lnTo>
                  <a:pt x="1055802" y="301658"/>
                </a:lnTo>
                <a:lnTo>
                  <a:pt x="791852" y="603316"/>
                </a:lnTo>
                <a:lnTo>
                  <a:pt x="622169" y="763571"/>
                </a:lnTo>
                <a:lnTo>
                  <a:pt x="527901" y="848413"/>
                </a:lnTo>
                <a:lnTo>
                  <a:pt x="471340" y="886120"/>
                </a:lnTo>
                <a:lnTo>
                  <a:pt x="395926" y="904973"/>
                </a:lnTo>
                <a:lnTo>
                  <a:pt x="141402" y="867266"/>
                </a:lnTo>
                <a:lnTo>
                  <a:pt x="0" y="848413"/>
                </a:lnTo>
                <a:lnTo>
                  <a:pt x="28280" y="1395167"/>
                </a:lnTo>
                <a:lnTo>
                  <a:pt x="207390" y="1395167"/>
                </a:lnTo>
                <a:lnTo>
                  <a:pt x="443060" y="1461155"/>
                </a:lnTo>
                <a:lnTo>
                  <a:pt x="612742" y="1376314"/>
                </a:lnTo>
                <a:lnTo>
                  <a:pt x="1027522" y="933254"/>
                </a:lnTo>
                <a:lnTo>
                  <a:pt x="1310326" y="612743"/>
                </a:lnTo>
                <a:lnTo>
                  <a:pt x="1423447" y="565609"/>
                </a:lnTo>
                <a:lnTo>
                  <a:pt x="1574276" y="565609"/>
                </a:lnTo>
                <a:lnTo>
                  <a:pt x="1696825" y="650450"/>
                </a:lnTo>
                <a:lnTo>
                  <a:pt x="2007909" y="1027522"/>
                </a:lnTo>
                <a:lnTo>
                  <a:pt x="2601798" y="1753386"/>
                </a:lnTo>
                <a:lnTo>
                  <a:pt x="2837468" y="1875934"/>
                </a:lnTo>
                <a:lnTo>
                  <a:pt x="3120272" y="1800520"/>
                </a:lnTo>
                <a:lnTo>
                  <a:pt x="3685880" y="1423448"/>
                </a:lnTo>
                <a:lnTo>
                  <a:pt x="4176074" y="904973"/>
                </a:lnTo>
                <a:lnTo>
                  <a:pt x="4562573" y="659877"/>
                </a:lnTo>
                <a:lnTo>
                  <a:pt x="4835951" y="603316"/>
                </a:lnTo>
                <a:lnTo>
                  <a:pt x="5213023" y="641023"/>
                </a:lnTo>
                <a:lnTo>
                  <a:pt x="5788058" y="801279"/>
                </a:lnTo>
                <a:lnTo>
                  <a:pt x="6381946" y="1272619"/>
                </a:lnTo>
                <a:lnTo>
                  <a:pt x="6828355" y="1865020"/>
                </a:lnTo>
                <a:close/>
              </a:path>
            </a:pathLst>
          </a:custGeom>
          <a:solidFill>
            <a:srgbClr val="FFC000">
              <a:alpha val="1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16" name="Freihandform 5">
            <a:extLst>
              <a:ext uri="{FF2B5EF4-FFF2-40B4-BE49-F238E27FC236}">
                <a16:creationId xmlns:a16="http://schemas.microsoft.com/office/drawing/2014/main" id="{1E35D671-1C35-405F-AA9B-ECB9EF2F07A4}"/>
              </a:ext>
            </a:extLst>
          </p:cNvPr>
          <p:cNvSpPr/>
          <p:nvPr/>
        </p:nvSpPr>
        <p:spPr bwMode="auto">
          <a:xfrm>
            <a:off x="386790" y="3974693"/>
            <a:ext cx="7091916" cy="2437268"/>
          </a:xfrm>
          <a:custGeom>
            <a:avLst/>
            <a:gdLst>
              <a:gd name="connsiteX0" fmla="*/ 0 w 7091916"/>
              <a:gd name="connsiteY0" fmla="*/ 1382233 h 1935126"/>
              <a:gd name="connsiteX1" fmla="*/ 31898 w 7091916"/>
              <a:gd name="connsiteY1" fmla="*/ 1286540 h 1935126"/>
              <a:gd name="connsiteX2" fmla="*/ 42530 w 7091916"/>
              <a:gd name="connsiteY2" fmla="*/ 1254642 h 1935126"/>
              <a:gd name="connsiteX3" fmla="*/ 53163 w 7091916"/>
              <a:gd name="connsiteY3" fmla="*/ 1212112 h 1935126"/>
              <a:gd name="connsiteX4" fmla="*/ 74428 w 7091916"/>
              <a:gd name="connsiteY4" fmla="*/ 1180214 h 1935126"/>
              <a:gd name="connsiteX5" fmla="*/ 95693 w 7091916"/>
              <a:gd name="connsiteY5" fmla="*/ 1105786 h 1935126"/>
              <a:gd name="connsiteX6" fmla="*/ 106326 w 7091916"/>
              <a:gd name="connsiteY6" fmla="*/ 1073889 h 1935126"/>
              <a:gd name="connsiteX7" fmla="*/ 116958 w 7091916"/>
              <a:gd name="connsiteY7" fmla="*/ 1020726 h 1935126"/>
              <a:gd name="connsiteX8" fmla="*/ 138223 w 7091916"/>
              <a:gd name="connsiteY8" fmla="*/ 967563 h 1935126"/>
              <a:gd name="connsiteX9" fmla="*/ 148856 w 7091916"/>
              <a:gd name="connsiteY9" fmla="*/ 935666 h 1935126"/>
              <a:gd name="connsiteX10" fmla="*/ 170121 w 7091916"/>
              <a:gd name="connsiteY10" fmla="*/ 967563 h 1935126"/>
              <a:gd name="connsiteX11" fmla="*/ 244549 w 7091916"/>
              <a:gd name="connsiteY11" fmla="*/ 786810 h 1935126"/>
              <a:gd name="connsiteX12" fmla="*/ 265814 w 7091916"/>
              <a:gd name="connsiteY12" fmla="*/ 723014 h 1935126"/>
              <a:gd name="connsiteX13" fmla="*/ 276447 w 7091916"/>
              <a:gd name="connsiteY13" fmla="*/ 903768 h 1935126"/>
              <a:gd name="connsiteX14" fmla="*/ 297712 w 7091916"/>
              <a:gd name="connsiteY14" fmla="*/ 839973 h 1935126"/>
              <a:gd name="connsiteX15" fmla="*/ 318977 w 7091916"/>
              <a:gd name="connsiteY15" fmla="*/ 765545 h 1935126"/>
              <a:gd name="connsiteX16" fmla="*/ 350875 w 7091916"/>
              <a:gd name="connsiteY16" fmla="*/ 776177 h 1935126"/>
              <a:gd name="connsiteX17" fmla="*/ 361507 w 7091916"/>
              <a:gd name="connsiteY17" fmla="*/ 829340 h 1935126"/>
              <a:gd name="connsiteX18" fmla="*/ 372140 w 7091916"/>
              <a:gd name="connsiteY18" fmla="*/ 861238 h 1935126"/>
              <a:gd name="connsiteX19" fmla="*/ 382772 w 7091916"/>
              <a:gd name="connsiteY19" fmla="*/ 914400 h 1935126"/>
              <a:gd name="connsiteX20" fmla="*/ 404037 w 7091916"/>
              <a:gd name="connsiteY20" fmla="*/ 956931 h 1935126"/>
              <a:gd name="connsiteX21" fmla="*/ 425303 w 7091916"/>
              <a:gd name="connsiteY21" fmla="*/ 893135 h 1935126"/>
              <a:gd name="connsiteX22" fmla="*/ 446568 w 7091916"/>
              <a:gd name="connsiteY22" fmla="*/ 797442 h 1935126"/>
              <a:gd name="connsiteX23" fmla="*/ 457200 w 7091916"/>
              <a:gd name="connsiteY23" fmla="*/ 839973 h 1935126"/>
              <a:gd name="connsiteX24" fmla="*/ 467833 w 7091916"/>
              <a:gd name="connsiteY24" fmla="*/ 871870 h 1935126"/>
              <a:gd name="connsiteX25" fmla="*/ 478465 w 7091916"/>
              <a:gd name="connsiteY25" fmla="*/ 839973 h 1935126"/>
              <a:gd name="connsiteX26" fmla="*/ 499730 w 7091916"/>
              <a:gd name="connsiteY26" fmla="*/ 808075 h 1935126"/>
              <a:gd name="connsiteX27" fmla="*/ 531628 w 7091916"/>
              <a:gd name="connsiteY27" fmla="*/ 829340 h 1935126"/>
              <a:gd name="connsiteX28" fmla="*/ 595423 w 7091916"/>
              <a:gd name="connsiteY28" fmla="*/ 850605 h 1935126"/>
              <a:gd name="connsiteX29" fmla="*/ 606056 w 7091916"/>
              <a:gd name="connsiteY29" fmla="*/ 935666 h 1935126"/>
              <a:gd name="connsiteX30" fmla="*/ 627321 w 7091916"/>
              <a:gd name="connsiteY30" fmla="*/ 1063256 h 1935126"/>
              <a:gd name="connsiteX31" fmla="*/ 637954 w 7091916"/>
              <a:gd name="connsiteY31" fmla="*/ 1158949 h 1935126"/>
              <a:gd name="connsiteX32" fmla="*/ 659219 w 7091916"/>
              <a:gd name="connsiteY32" fmla="*/ 1244010 h 1935126"/>
              <a:gd name="connsiteX33" fmla="*/ 680484 w 7091916"/>
              <a:gd name="connsiteY33" fmla="*/ 1350335 h 1935126"/>
              <a:gd name="connsiteX34" fmla="*/ 712382 w 7091916"/>
              <a:gd name="connsiteY34" fmla="*/ 1339703 h 1935126"/>
              <a:gd name="connsiteX35" fmla="*/ 723014 w 7091916"/>
              <a:gd name="connsiteY35" fmla="*/ 1297173 h 1935126"/>
              <a:gd name="connsiteX36" fmla="*/ 733647 w 7091916"/>
              <a:gd name="connsiteY36" fmla="*/ 1222745 h 1935126"/>
              <a:gd name="connsiteX37" fmla="*/ 786810 w 7091916"/>
              <a:gd name="connsiteY37" fmla="*/ 1020726 h 1935126"/>
              <a:gd name="connsiteX38" fmla="*/ 808075 w 7091916"/>
              <a:gd name="connsiteY38" fmla="*/ 935666 h 1935126"/>
              <a:gd name="connsiteX39" fmla="*/ 829340 w 7091916"/>
              <a:gd name="connsiteY39" fmla="*/ 839973 h 1935126"/>
              <a:gd name="connsiteX40" fmla="*/ 861237 w 7091916"/>
              <a:gd name="connsiteY40" fmla="*/ 765545 h 1935126"/>
              <a:gd name="connsiteX41" fmla="*/ 871870 w 7091916"/>
              <a:gd name="connsiteY41" fmla="*/ 723014 h 1935126"/>
              <a:gd name="connsiteX42" fmla="*/ 882503 w 7091916"/>
              <a:gd name="connsiteY42" fmla="*/ 691117 h 1935126"/>
              <a:gd name="connsiteX43" fmla="*/ 903768 w 7091916"/>
              <a:gd name="connsiteY43" fmla="*/ 723014 h 1935126"/>
              <a:gd name="connsiteX44" fmla="*/ 914400 w 7091916"/>
              <a:gd name="connsiteY44" fmla="*/ 754912 h 1935126"/>
              <a:gd name="connsiteX45" fmla="*/ 935665 w 7091916"/>
              <a:gd name="connsiteY45" fmla="*/ 808075 h 1935126"/>
              <a:gd name="connsiteX46" fmla="*/ 956930 w 7091916"/>
              <a:gd name="connsiteY46" fmla="*/ 999461 h 1935126"/>
              <a:gd name="connsiteX47" fmla="*/ 978196 w 7091916"/>
              <a:gd name="connsiteY47" fmla="*/ 1265275 h 1935126"/>
              <a:gd name="connsiteX48" fmla="*/ 999461 w 7091916"/>
              <a:gd name="connsiteY48" fmla="*/ 1180214 h 1935126"/>
              <a:gd name="connsiteX49" fmla="*/ 1031358 w 7091916"/>
              <a:gd name="connsiteY49" fmla="*/ 1095154 h 1935126"/>
              <a:gd name="connsiteX50" fmla="*/ 1052623 w 7091916"/>
              <a:gd name="connsiteY50" fmla="*/ 1010093 h 1935126"/>
              <a:gd name="connsiteX51" fmla="*/ 1063256 w 7091916"/>
              <a:gd name="connsiteY51" fmla="*/ 967563 h 1935126"/>
              <a:gd name="connsiteX52" fmla="*/ 1073889 w 7091916"/>
              <a:gd name="connsiteY52" fmla="*/ 925033 h 1935126"/>
              <a:gd name="connsiteX53" fmla="*/ 1095154 w 7091916"/>
              <a:gd name="connsiteY53" fmla="*/ 861238 h 1935126"/>
              <a:gd name="connsiteX54" fmla="*/ 1127051 w 7091916"/>
              <a:gd name="connsiteY54" fmla="*/ 754912 h 1935126"/>
              <a:gd name="connsiteX55" fmla="*/ 1148316 w 7091916"/>
              <a:gd name="connsiteY55" fmla="*/ 691117 h 1935126"/>
              <a:gd name="connsiteX56" fmla="*/ 1212112 w 7091916"/>
              <a:gd name="connsiteY56" fmla="*/ 691117 h 1935126"/>
              <a:gd name="connsiteX57" fmla="*/ 1222744 w 7091916"/>
              <a:gd name="connsiteY57" fmla="*/ 637954 h 1935126"/>
              <a:gd name="connsiteX58" fmla="*/ 1233377 w 7091916"/>
              <a:gd name="connsiteY58" fmla="*/ 595424 h 1935126"/>
              <a:gd name="connsiteX59" fmla="*/ 1244010 w 7091916"/>
              <a:gd name="connsiteY59" fmla="*/ 542261 h 1935126"/>
              <a:gd name="connsiteX60" fmla="*/ 1265275 w 7091916"/>
              <a:gd name="connsiteY60" fmla="*/ 457200 h 1935126"/>
              <a:gd name="connsiteX61" fmla="*/ 1286540 w 7091916"/>
              <a:gd name="connsiteY61" fmla="*/ 425303 h 1935126"/>
              <a:gd name="connsiteX62" fmla="*/ 1392865 w 7091916"/>
              <a:gd name="connsiteY62" fmla="*/ 393405 h 1935126"/>
              <a:gd name="connsiteX63" fmla="*/ 1446028 w 7091916"/>
              <a:gd name="connsiteY63" fmla="*/ 340242 h 1935126"/>
              <a:gd name="connsiteX64" fmla="*/ 1467293 w 7091916"/>
              <a:gd name="connsiteY64" fmla="*/ 297712 h 1935126"/>
              <a:gd name="connsiteX65" fmla="*/ 1488558 w 7091916"/>
              <a:gd name="connsiteY65" fmla="*/ 265814 h 1935126"/>
              <a:gd name="connsiteX66" fmla="*/ 1446028 w 7091916"/>
              <a:gd name="connsiteY66" fmla="*/ 467833 h 1935126"/>
              <a:gd name="connsiteX67" fmla="*/ 1477926 w 7091916"/>
              <a:gd name="connsiteY67" fmla="*/ 478466 h 1935126"/>
              <a:gd name="connsiteX68" fmla="*/ 1594884 w 7091916"/>
              <a:gd name="connsiteY68" fmla="*/ 255182 h 1935126"/>
              <a:gd name="connsiteX69" fmla="*/ 1626782 w 7091916"/>
              <a:gd name="connsiteY69" fmla="*/ 191386 h 1935126"/>
              <a:gd name="connsiteX70" fmla="*/ 1648047 w 7091916"/>
              <a:gd name="connsiteY70" fmla="*/ 63796 h 1935126"/>
              <a:gd name="connsiteX71" fmla="*/ 1658679 w 7091916"/>
              <a:gd name="connsiteY71" fmla="*/ 21266 h 1935126"/>
              <a:gd name="connsiteX72" fmla="*/ 1679944 w 7091916"/>
              <a:gd name="connsiteY72" fmla="*/ 0 h 1935126"/>
              <a:gd name="connsiteX73" fmla="*/ 1637414 w 7091916"/>
              <a:gd name="connsiteY73" fmla="*/ 138224 h 1935126"/>
              <a:gd name="connsiteX74" fmla="*/ 1626782 w 7091916"/>
              <a:gd name="connsiteY74" fmla="*/ 212652 h 1935126"/>
              <a:gd name="connsiteX75" fmla="*/ 1637414 w 7091916"/>
              <a:gd name="connsiteY75" fmla="*/ 435935 h 1935126"/>
              <a:gd name="connsiteX76" fmla="*/ 1701210 w 7091916"/>
              <a:gd name="connsiteY76" fmla="*/ 393405 h 1935126"/>
              <a:gd name="connsiteX77" fmla="*/ 1711842 w 7091916"/>
              <a:gd name="connsiteY77" fmla="*/ 361507 h 1935126"/>
              <a:gd name="connsiteX78" fmla="*/ 1743740 w 7091916"/>
              <a:gd name="connsiteY78" fmla="*/ 329610 h 1935126"/>
              <a:gd name="connsiteX79" fmla="*/ 1754372 w 7091916"/>
              <a:gd name="connsiteY79" fmla="*/ 361507 h 1935126"/>
              <a:gd name="connsiteX80" fmla="*/ 1775637 w 7091916"/>
              <a:gd name="connsiteY80" fmla="*/ 446568 h 1935126"/>
              <a:gd name="connsiteX81" fmla="*/ 1754372 w 7091916"/>
              <a:gd name="connsiteY81" fmla="*/ 595424 h 1935126"/>
              <a:gd name="connsiteX82" fmla="*/ 1733107 w 7091916"/>
              <a:gd name="connsiteY82" fmla="*/ 648586 h 1935126"/>
              <a:gd name="connsiteX83" fmla="*/ 1722475 w 7091916"/>
              <a:gd name="connsiteY83" fmla="*/ 701749 h 1935126"/>
              <a:gd name="connsiteX84" fmla="*/ 1711842 w 7091916"/>
              <a:gd name="connsiteY84" fmla="*/ 733647 h 1935126"/>
              <a:gd name="connsiteX85" fmla="*/ 1775637 w 7091916"/>
              <a:gd name="connsiteY85" fmla="*/ 701749 h 1935126"/>
              <a:gd name="connsiteX86" fmla="*/ 1850065 w 7091916"/>
              <a:gd name="connsiteY86" fmla="*/ 595424 h 1935126"/>
              <a:gd name="connsiteX87" fmla="*/ 1881963 w 7091916"/>
              <a:gd name="connsiteY87" fmla="*/ 520996 h 1935126"/>
              <a:gd name="connsiteX88" fmla="*/ 1924493 w 7091916"/>
              <a:gd name="connsiteY88" fmla="*/ 446568 h 1935126"/>
              <a:gd name="connsiteX89" fmla="*/ 1956391 w 7091916"/>
              <a:gd name="connsiteY89" fmla="*/ 372140 h 1935126"/>
              <a:gd name="connsiteX90" fmla="*/ 2009554 w 7091916"/>
              <a:gd name="connsiteY90" fmla="*/ 265814 h 1935126"/>
              <a:gd name="connsiteX91" fmla="*/ 2030819 w 7091916"/>
              <a:gd name="connsiteY91" fmla="*/ 180754 h 1935126"/>
              <a:gd name="connsiteX92" fmla="*/ 2009554 w 7091916"/>
              <a:gd name="connsiteY92" fmla="*/ 297712 h 1935126"/>
              <a:gd name="connsiteX93" fmla="*/ 1967023 w 7091916"/>
              <a:gd name="connsiteY93" fmla="*/ 435935 h 1935126"/>
              <a:gd name="connsiteX94" fmla="*/ 1860698 w 7091916"/>
              <a:gd name="connsiteY94" fmla="*/ 723014 h 1935126"/>
              <a:gd name="connsiteX95" fmla="*/ 1828800 w 7091916"/>
              <a:gd name="connsiteY95" fmla="*/ 850605 h 1935126"/>
              <a:gd name="connsiteX96" fmla="*/ 1818168 w 7091916"/>
              <a:gd name="connsiteY96" fmla="*/ 903768 h 1935126"/>
              <a:gd name="connsiteX97" fmla="*/ 1828800 w 7091916"/>
              <a:gd name="connsiteY97" fmla="*/ 871870 h 1935126"/>
              <a:gd name="connsiteX98" fmla="*/ 1839433 w 7091916"/>
              <a:gd name="connsiteY98" fmla="*/ 797442 h 1935126"/>
              <a:gd name="connsiteX99" fmla="*/ 1860698 w 7091916"/>
              <a:gd name="connsiteY99" fmla="*/ 723014 h 1935126"/>
              <a:gd name="connsiteX100" fmla="*/ 1871330 w 7091916"/>
              <a:gd name="connsiteY100" fmla="*/ 680484 h 1935126"/>
              <a:gd name="connsiteX101" fmla="*/ 1956391 w 7091916"/>
              <a:gd name="connsiteY101" fmla="*/ 574159 h 1935126"/>
              <a:gd name="connsiteX102" fmla="*/ 1998921 w 7091916"/>
              <a:gd name="connsiteY102" fmla="*/ 520996 h 1935126"/>
              <a:gd name="connsiteX103" fmla="*/ 2041451 w 7091916"/>
              <a:gd name="connsiteY103" fmla="*/ 467833 h 1935126"/>
              <a:gd name="connsiteX104" fmla="*/ 2094614 w 7091916"/>
              <a:gd name="connsiteY104" fmla="*/ 393405 h 1935126"/>
              <a:gd name="connsiteX105" fmla="*/ 2105247 w 7091916"/>
              <a:gd name="connsiteY105" fmla="*/ 361507 h 1935126"/>
              <a:gd name="connsiteX106" fmla="*/ 2094614 w 7091916"/>
              <a:gd name="connsiteY106" fmla="*/ 499731 h 1935126"/>
              <a:gd name="connsiteX107" fmla="*/ 2083982 w 7091916"/>
              <a:gd name="connsiteY107" fmla="*/ 542261 h 1935126"/>
              <a:gd name="connsiteX108" fmla="*/ 2073349 w 7091916"/>
              <a:gd name="connsiteY108" fmla="*/ 627321 h 1935126"/>
              <a:gd name="connsiteX109" fmla="*/ 2083982 w 7091916"/>
              <a:gd name="connsiteY109" fmla="*/ 754912 h 1935126"/>
              <a:gd name="connsiteX110" fmla="*/ 2105247 w 7091916"/>
              <a:gd name="connsiteY110" fmla="*/ 786810 h 1935126"/>
              <a:gd name="connsiteX111" fmla="*/ 2158410 w 7091916"/>
              <a:gd name="connsiteY111" fmla="*/ 776177 h 1935126"/>
              <a:gd name="connsiteX112" fmla="*/ 2179675 w 7091916"/>
              <a:gd name="connsiteY112" fmla="*/ 744280 h 1935126"/>
              <a:gd name="connsiteX113" fmla="*/ 2200940 w 7091916"/>
              <a:gd name="connsiteY113" fmla="*/ 723014 h 1935126"/>
              <a:gd name="connsiteX114" fmla="*/ 2211572 w 7091916"/>
              <a:gd name="connsiteY114" fmla="*/ 754912 h 1935126"/>
              <a:gd name="connsiteX115" fmla="*/ 2222205 w 7091916"/>
              <a:gd name="connsiteY115" fmla="*/ 925033 h 1935126"/>
              <a:gd name="connsiteX116" fmla="*/ 2254103 w 7091916"/>
              <a:gd name="connsiteY116" fmla="*/ 914400 h 1935126"/>
              <a:gd name="connsiteX117" fmla="*/ 2296633 w 7091916"/>
              <a:gd name="connsiteY117" fmla="*/ 967563 h 1935126"/>
              <a:gd name="connsiteX118" fmla="*/ 2328530 w 7091916"/>
              <a:gd name="connsiteY118" fmla="*/ 988828 h 1935126"/>
              <a:gd name="connsiteX119" fmla="*/ 2371061 w 7091916"/>
              <a:gd name="connsiteY119" fmla="*/ 978196 h 1935126"/>
              <a:gd name="connsiteX120" fmla="*/ 2381693 w 7091916"/>
              <a:gd name="connsiteY120" fmla="*/ 946298 h 1935126"/>
              <a:gd name="connsiteX121" fmla="*/ 2413591 w 7091916"/>
              <a:gd name="connsiteY121" fmla="*/ 925033 h 1935126"/>
              <a:gd name="connsiteX122" fmla="*/ 2424223 w 7091916"/>
              <a:gd name="connsiteY122" fmla="*/ 1233377 h 1935126"/>
              <a:gd name="connsiteX123" fmla="*/ 2445489 w 7091916"/>
              <a:gd name="connsiteY123" fmla="*/ 1190847 h 1935126"/>
              <a:gd name="connsiteX124" fmla="*/ 2456121 w 7091916"/>
              <a:gd name="connsiteY124" fmla="*/ 1158949 h 1935126"/>
              <a:gd name="connsiteX125" fmla="*/ 2488019 w 7091916"/>
              <a:gd name="connsiteY125" fmla="*/ 1052624 h 1935126"/>
              <a:gd name="connsiteX126" fmla="*/ 2509284 w 7091916"/>
              <a:gd name="connsiteY126" fmla="*/ 988828 h 1935126"/>
              <a:gd name="connsiteX127" fmla="*/ 2541182 w 7091916"/>
              <a:gd name="connsiteY127" fmla="*/ 978196 h 1935126"/>
              <a:gd name="connsiteX128" fmla="*/ 2530549 w 7091916"/>
              <a:gd name="connsiteY128" fmla="*/ 1158949 h 1935126"/>
              <a:gd name="connsiteX129" fmla="*/ 2509284 w 7091916"/>
              <a:gd name="connsiteY129" fmla="*/ 1212112 h 1935126"/>
              <a:gd name="connsiteX130" fmla="*/ 2498651 w 7091916"/>
              <a:gd name="connsiteY130" fmla="*/ 1265275 h 1935126"/>
              <a:gd name="connsiteX131" fmla="*/ 2519916 w 7091916"/>
              <a:gd name="connsiteY131" fmla="*/ 1297173 h 1935126"/>
              <a:gd name="connsiteX132" fmla="*/ 2562447 w 7091916"/>
              <a:gd name="connsiteY132" fmla="*/ 1233377 h 1935126"/>
              <a:gd name="connsiteX133" fmla="*/ 2594344 w 7091916"/>
              <a:gd name="connsiteY133" fmla="*/ 1329070 h 1935126"/>
              <a:gd name="connsiteX134" fmla="*/ 2615610 w 7091916"/>
              <a:gd name="connsiteY134" fmla="*/ 1360968 h 1935126"/>
              <a:gd name="connsiteX135" fmla="*/ 2668772 w 7091916"/>
              <a:gd name="connsiteY135" fmla="*/ 1329070 h 1935126"/>
              <a:gd name="connsiteX136" fmla="*/ 2690037 w 7091916"/>
              <a:gd name="connsiteY136" fmla="*/ 1286540 h 1935126"/>
              <a:gd name="connsiteX137" fmla="*/ 2711303 w 7091916"/>
              <a:gd name="connsiteY137" fmla="*/ 1254642 h 1935126"/>
              <a:gd name="connsiteX138" fmla="*/ 2732568 w 7091916"/>
              <a:gd name="connsiteY138" fmla="*/ 1297173 h 1935126"/>
              <a:gd name="connsiteX139" fmla="*/ 2743200 w 7091916"/>
              <a:gd name="connsiteY139" fmla="*/ 1339703 h 1935126"/>
              <a:gd name="connsiteX140" fmla="*/ 2817628 w 7091916"/>
              <a:gd name="connsiteY140" fmla="*/ 1350335 h 1935126"/>
              <a:gd name="connsiteX141" fmla="*/ 2870791 w 7091916"/>
              <a:gd name="connsiteY141" fmla="*/ 1414131 h 1935126"/>
              <a:gd name="connsiteX142" fmla="*/ 2881423 w 7091916"/>
              <a:gd name="connsiteY142" fmla="*/ 1446028 h 1935126"/>
              <a:gd name="connsiteX143" fmla="*/ 2902689 w 7091916"/>
              <a:gd name="connsiteY143" fmla="*/ 1488559 h 1935126"/>
              <a:gd name="connsiteX144" fmla="*/ 2934586 w 7091916"/>
              <a:gd name="connsiteY144" fmla="*/ 1562986 h 1935126"/>
              <a:gd name="connsiteX145" fmla="*/ 2977116 w 7091916"/>
              <a:gd name="connsiteY145" fmla="*/ 1552354 h 1935126"/>
              <a:gd name="connsiteX146" fmla="*/ 2998382 w 7091916"/>
              <a:gd name="connsiteY146" fmla="*/ 1509824 h 1935126"/>
              <a:gd name="connsiteX147" fmla="*/ 3009014 w 7091916"/>
              <a:gd name="connsiteY147" fmla="*/ 1446028 h 1935126"/>
              <a:gd name="connsiteX148" fmla="*/ 3040912 w 7091916"/>
              <a:gd name="connsiteY148" fmla="*/ 1414131 h 1935126"/>
              <a:gd name="connsiteX149" fmla="*/ 3072810 w 7091916"/>
              <a:gd name="connsiteY149" fmla="*/ 1350335 h 1935126"/>
              <a:gd name="connsiteX150" fmla="*/ 3104707 w 7091916"/>
              <a:gd name="connsiteY150" fmla="*/ 1403498 h 1935126"/>
              <a:gd name="connsiteX151" fmla="*/ 3115340 w 7091916"/>
              <a:gd name="connsiteY151" fmla="*/ 1456661 h 1935126"/>
              <a:gd name="connsiteX152" fmla="*/ 3147237 w 7091916"/>
              <a:gd name="connsiteY152" fmla="*/ 1637414 h 1935126"/>
              <a:gd name="connsiteX153" fmla="*/ 3179135 w 7091916"/>
              <a:gd name="connsiteY153" fmla="*/ 1605517 h 1935126"/>
              <a:gd name="connsiteX154" fmla="*/ 3232298 w 7091916"/>
              <a:gd name="connsiteY154" fmla="*/ 1509824 h 1935126"/>
              <a:gd name="connsiteX155" fmla="*/ 3242930 w 7091916"/>
              <a:gd name="connsiteY155" fmla="*/ 1477926 h 1935126"/>
              <a:gd name="connsiteX156" fmla="*/ 3274828 w 7091916"/>
              <a:gd name="connsiteY156" fmla="*/ 1424763 h 1935126"/>
              <a:gd name="connsiteX157" fmla="*/ 3285461 w 7091916"/>
              <a:gd name="connsiteY157" fmla="*/ 1392866 h 1935126"/>
              <a:gd name="connsiteX158" fmla="*/ 3306726 w 7091916"/>
              <a:gd name="connsiteY158" fmla="*/ 1339703 h 1935126"/>
              <a:gd name="connsiteX159" fmla="*/ 3317358 w 7091916"/>
              <a:gd name="connsiteY159" fmla="*/ 1392866 h 1935126"/>
              <a:gd name="connsiteX160" fmla="*/ 3349256 w 7091916"/>
              <a:gd name="connsiteY160" fmla="*/ 1499191 h 1935126"/>
              <a:gd name="connsiteX161" fmla="*/ 3381154 w 7091916"/>
              <a:gd name="connsiteY161" fmla="*/ 1520456 h 1935126"/>
              <a:gd name="connsiteX162" fmla="*/ 3444949 w 7091916"/>
              <a:gd name="connsiteY162" fmla="*/ 1456661 h 1935126"/>
              <a:gd name="connsiteX163" fmla="*/ 3540642 w 7091916"/>
              <a:gd name="connsiteY163" fmla="*/ 1371600 h 1935126"/>
              <a:gd name="connsiteX164" fmla="*/ 3572540 w 7091916"/>
              <a:gd name="connsiteY164" fmla="*/ 1382233 h 1935126"/>
              <a:gd name="connsiteX165" fmla="*/ 3593805 w 7091916"/>
              <a:gd name="connsiteY165" fmla="*/ 1456661 h 1935126"/>
              <a:gd name="connsiteX166" fmla="*/ 3636335 w 7091916"/>
              <a:gd name="connsiteY166" fmla="*/ 1435396 h 1935126"/>
              <a:gd name="connsiteX167" fmla="*/ 3689498 w 7091916"/>
              <a:gd name="connsiteY167" fmla="*/ 1371600 h 1935126"/>
              <a:gd name="connsiteX168" fmla="*/ 3732028 w 7091916"/>
              <a:gd name="connsiteY168" fmla="*/ 1350335 h 1935126"/>
              <a:gd name="connsiteX169" fmla="*/ 3785191 w 7091916"/>
              <a:gd name="connsiteY169" fmla="*/ 1286540 h 1935126"/>
              <a:gd name="connsiteX170" fmla="*/ 3859619 w 7091916"/>
              <a:gd name="connsiteY170" fmla="*/ 1190847 h 1935126"/>
              <a:gd name="connsiteX171" fmla="*/ 3870251 w 7091916"/>
              <a:gd name="connsiteY171" fmla="*/ 1233377 h 1935126"/>
              <a:gd name="connsiteX172" fmla="*/ 3880884 w 7091916"/>
              <a:gd name="connsiteY172" fmla="*/ 1307805 h 1935126"/>
              <a:gd name="connsiteX173" fmla="*/ 3912782 w 7091916"/>
              <a:gd name="connsiteY173" fmla="*/ 1329070 h 1935126"/>
              <a:gd name="connsiteX174" fmla="*/ 3934047 w 7091916"/>
              <a:gd name="connsiteY174" fmla="*/ 1297173 h 1935126"/>
              <a:gd name="connsiteX175" fmla="*/ 3934047 w 7091916"/>
              <a:gd name="connsiteY175" fmla="*/ 1190847 h 1935126"/>
              <a:gd name="connsiteX176" fmla="*/ 3912782 w 7091916"/>
              <a:gd name="connsiteY176" fmla="*/ 1158949 h 1935126"/>
              <a:gd name="connsiteX177" fmla="*/ 3870251 w 7091916"/>
              <a:gd name="connsiteY177" fmla="*/ 1063256 h 1935126"/>
              <a:gd name="connsiteX178" fmla="*/ 3880884 w 7091916"/>
              <a:gd name="connsiteY178" fmla="*/ 903768 h 1935126"/>
              <a:gd name="connsiteX179" fmla="*/ 3891516 w 7091916"/>
              <a:gd name="connsiteY179" fmla="*/ 935666 h 1935126"/>
              <a:gd name="connsiteX180" fmla="*/ 3923414 w 7091916"/>
              <a:gd name="connsiteY180" fmla="*/ 946298 h 1935126"/>
              <a:gd name="connsiteX181" fmla="*/ 3955312 w 7091916"/>
              <a:gd name="connsiteY181" fmla="*/ 861238 h 1935126"/>
              <a:gd name="connsiteX182" fmla="*/ 3987210 w 7091916"/>
              <a:gd name="connsiteY182" fmla="*/ 829340 h 1935126"/>
              <a:gd name="connsiteX183" fmla="*/ 4019107 w 7091916"/>
              <a:gd name="connsiteY183" fmla="*/ 839973 h 1935126"/>
              <a:gd name="connsiteX184" fmla="*/ 4029740 w 7091916"/>
              <a:gd name="connsiteY184" fmla="*/ 882503 h 1935126"/>
              <a:gd name="connsiteX185" fmla="*/ 4040372 w 7091916"/>
              <a:gd name="connsiteY185" fmla="*/ 935666 h 1935126"/>
              <a:gd name="connsiteX186" fmla="*/ 4093535 w 7091916"/>
              <a:gd name="connsiteY186" fmla="*/ 1212112 h 1935126"/>
              <a:gd name="connsiteX187" fmla="*/ 4104168 w 7091916"/>
              <a:gd name="connsiteY187" fmla="*/ 1169582 h 1935126"/>
              <a:gd name="connsiteX188" fmla="*/ 4114800 w 7091916"/>
              <a:gd name="connsiteY188" fmla="*/ 1041991 h 1935126"/>
              <a:gd name="connsiteX189" fmla="*/ 4146698 w 7091916"/>
              <a:gd name="connsiteY189" fmla="*/ 999461 h 1935126"/>
              <a:gd name="connsiteX190" fmla="*/ 4167963 w 7091916"/>
              <a:gd name="connsiteY190" fmla="*/ 946298 h 1935126"/>
              <a:gd name="connsiteX191" fmla="*/ 4189228 w 7091916"/>
              <a:gd name="connsiteY191" fmla="*/ 903768 h 1935126"/>
              <a:gd name="connsiteX192" fmla="*/ 4221126 w 7091916"/>
              <a:gd name="connsiteY192" fmla="*/ 797442 h 1935126"/>
              <a:gd name="connsiteX193" fmla="*/ 4263656 w 7091916"/>
              <a:gd name="connsiteY193" fmla="*/ 723014 h 1935126"/>
              <a:gd name="connsiteX194" fmla="*/ 4295554 w 7091916"/>
              <a:gd name="connsiteY194" fmla="*/ 786810 h 1935126"/>
              <a:gd name="connsiteX195" fmla="*/ 4327451 w 7091916"/>
              <a:gd name="connsiteY195" fmla="*/ 946298 h 1935126"/>
              <a:gd name="connsiteX196" fmla="*/ 4369982 w 7091916"/>
              <a:gd name="connsiteY196" fmla="*/ 882503 h 1935126"/>
              <a:gd name="connsiteX197" fmla="*/ 4391247 w 7091916"/>
              <a:gd name="connsiteY197" fmla="*/ 797442 h 1935126"/>
              <a:gd name="connsiteX198" fmla="*/ 4412512 w 7091916"/>
              <a:gd name="connsiteY198" fmla="*/ 691117 h 1935126"/>
              <a:gd name="connsiteX199" fmla="*/ 4423144 w 7091916"/>
              <a:gd name="connsiteY199" fmla="*/ 648586 h 1935126"/>
              <a:gd name="connsiteX200" fmla="*/ 4444410 w 7091916"/>
              <a:gd name="connsiteY200" fmla="*/ 574159 h 1935126"/>
              <a:gd name="connsiteX201" fmla="*/ 4465675 w 7091916"/>
              <a:gd name="connsiteY201" fmla="*/ 478466 h 1935126"/>
              <a:gd name="connsiteX202" fmla="*/ 4486940 w 7091916"/>
              <a:gd name="connsiteY202" fmla="*/ 361507 h 1935126"/>
              <a:gd name="connsiteX203" fmla="*/ 4518837 w 7091916"/>
              <a:gd name="connsiteY203" fmla="*/ 446568 h 1935126"/>
              <a:gd name="connsiteX204" fmla="*/ 4540103 w 7091916"/>
              <a:gd name="connsiteY204" fmla="*/ 510363 h 1935126"/>
              <a:gd name="connsiteX205" fmla="*/ 4572000 w 7091916"/>
              <a:gd name="connsiteY205" fmla="*/ 531628 h 1935126"/>
              <a:gd name="connsiteX206" fmla="*/ 4582633 w 7091916"/>
              <a:gd name="connsiteY206" fmla="*/ 595424 h 1935126"/>
              <a:gd name="connsiteX207" fmla="*/ 4593265 w 7091916"/>
              <a:gd name="connsiteY207" fmla="*/ 701749 h 1935126"/>
              <a:gd name="connsiteX208" fmla="*/ 4625163 w 7091916"/>
              <a:gd name="connsiteY208" fmla="*/ 595424 h 1935126"/>
              <a:gd name="connsiteX209" fmla="*/ 4646428 w 7091916"/>
              <a:gd name="connsiteY209" fmla="*/ 563526 h 1935126"/>
              <a:gd name="connsiteX210" fmla="*/ 4688958 w 7091916"/>
              <a:gd name="connsiteY210" fmla="*/ 446568 h 1935126"/>
              <a:gd name="connsiteX211" fmla="*/ 4699591 w 7091916"/>
              <a:gd name="connsiteY211" fmla="*/ 404038 h 1935126"/>
              <a:gd name="connsiteX212" fmla="*/ 4720856 w 7091916"/>
              <a:gd name="connsiteY212" fmla="*/ 372140 h 1935126"/>
              <a:gd name="connsiteX213" fmla="*/ 4752754 w 7091916"/>
              <a:gd name="connsiteY213" fmla="*/ 287080 h 1935126"/>
              <a:gd name="connsiteX214" fmla="*/ 4784651 w 7091916"/>
              <a:gd name="connsiteY214" fmla="*/ 318977 h 1935126"/>
              <a:gd name="connsiteX215" fmla="*/ 4816549 w 7091916"/>
              <a:gd name="connsiteY215" fmla="*/ 329610 h 1935126"/>
              <a:gd name="connsiteX216" fmla="*/ 4848447 w 7091916"/>
              <a:gd name="connsiteY216" fmla="*/ 287080 h 1935126"/>
              <a:gd name="connsiteX217" fmla="*/ 4869712 w 7091916"/>
              <a:gd name="connsiteY217" fmla="*/ 255182 h 1935126"/>
              <a:gd name="connsiteX218" fmla="*/ 4933507 w 7091916"/>
              <a:gd name="connsiteY218" fmla="*/ 233917 h 1935126"/>
              <a:gd name="connsiteX219" fmla="*/ 4944140 w 7091916"/>
              <a:gd name="connsiteY219" fmla="*/ 457200 h 1935126"/>
              <a:gd name="connsiteX220" fmla="*/ 4976037 w 7091916"/>
              <a:gd name="connsiteY220" fmla="*/ 414670 h 1935126"/>
              <a:gd name="connsiteX221" fmla="*/ 5018568 w 7091916"/>
              <a:gd name="connsiteY221" fmla="*/ 287080 h 1935126"/>
              <a:gd name="connsiteX222" fmla="*/ 5029200 w 7091916"/>
              <a:gd name="connsiteY222" fmla="*/ 255182 h 1935126"/>
              <a:gd name="connsiteX223" fmla="*/ 5050465 w 7091916"/>
              <a:gd name="connsiteY223" fmla="*/ 202019 h 1935126"/>
              <a:gd name="connsiteX224" fmla="*/ 5082363 w 7091916"/>
              <a:gd name="connsiteY224" fmla="*/ 116959 h 1935126"/>
              <a:gd name="connsiteX225" fmla="*/ 5114261 w 7091916"/>
              <a:gd name="connsiteY225" fmla="*/ 106326 h 1935126"/>
              <a:gd name="connsiteX226" fmla="*/ 5124893 w 7091916"/>
              <a:gd name="connsiteY226" fmla="*/ 138224 h 1935126"/>
              <a:gd name="connsiteX227" fmla="*/ 5135526 w 7091916"/>
              <a:gd name="connsiteY227" fmla="*/ 340242 h 1935126"/>
              <a:gd name="connsiteX228" fmla="*/ 5178056 w 7091916"/>
              <a:gd name="connsiteY228" fmla="*/ 329610 h 1935126"/>
              <a:gd name="connsiteX229" fmla="*/ 5252484 w 7091916"/>
              <a:gd name="connsiteY229" fmla="*/ 361507 h 1935126"/>
              <a:gd name="connsiteX230" fmla="*/ 5263116 w 7091916"/>
              <a:gd name="connsiteY230" fmla="*/ 393405 h 1935126"/>
              <a:gd name="connsiteX231" fmla="*/ 5284382 w 7091916"/>
              <a:gd name="connsiteY231" fmla="*/ 425303 h 1935126"/>
              <a:gd name="connsiteX232" fmla="*/ 5295014 w 7091916"/>
              <a:gd name="connsiteY232" fmla="*/ 457200 h 1935126"/>
              <a:gd name="connsiteX233" fmla="*/ 5337544 w 7091916"/>
              <a:gd name="connsiteY233" fmla="*/ 467833 h 1935126"/>
              <a:gd name="connsiteX234" fmla="*/ 5497033 w 7091916"/>
              <a:gd name="connsiteY234" fmla="*/ 457200 h 1935126"/>
              <a:gd name="connsiteX235" fmla="*/ 5613991 w 7091916"/>
              <a:gd name="connsiteY235" fmla="*/ 467833 h 1935126"/>
              <a:gd name="connsiteX236" fmla="*/ 5635256 w 7091916"/>
              <a:gd name="connsiteY236" fmla="*/ 552893 h 1935126"/>
              <a:gd name="connsiteX237" fmla="*/ 5645889 w 7091916"/>
              <a:gd name="connsiteY237" fmla="*/ 648586 h 1935126"/>
              <a:gd name="connsiteX238" fmla="*/ 5667154 w 7091916"/>
              <a:gd name="connsiteY238" fmla="*/ 723014 h 1935126"/>
              <a:gd name="connsiteX239" fmla="*/ 5773479 w 7091916"/>
              <a:gd name="connsiteY239" fmla="*/ 680484 h 1935126"/>
              <a:gd name="connsiteX240" fmla="*/ 5964865 w 7091916"/>
              <a:gd name="connsiteY240" fmla="*/ 467833 h 1935126"/>
              <a:gd name="connsiteX241" fmla="*/ 6071191 w 7091916"/>
              <a:gd name="connsiteY241" fmla="*/ 297712 h 1935126"/>
              <a:gd name="connsiteX242" fmla="*/ 6113721 w 7091916"/>
              <a:gd name="connsiteY242" fmla="*/ 244549 h 1935126"/>
              <a:gd name="connsiteX243" fmla="*/ 6092456 w 7091916"/>
              <a:gd name="connsiteY243" fmla="*/ 297712 h 1935126"/>
              <a:gd name="connsiteX244" fmla="*/ 6081823 w 7091916"/>
              <a:gd name="connsiteY244" fmla="*/ 340242 h 1935126"/>
              <a:gd name="connsiteX245" fmla="*/ 6049926 w 7091916"/>
              <a:gd name="connsiteY245" fmla="*/ 499731 h 1935126"/>
              <a:gd name="connsiteX246" fmla="*/ 6060558 w 7091916"/>
              <a:gd name="connsiteY246" fmla="*/ 871870 h 1935126"/>
              <a:gd name="connsiteX247" fmla="*/ 6113721 w 7091916"/>
              <a:gd name="connsiteY247" fmla="*/ 1041991 h 1935126"/>
              <a:gd name="connsiteX248" fmla="*/ 6156251 w 7091916"/>
              <a:gd name="connsiteY248" fmla="*/ 1105786 h 1935126"/>
              <a:gd name="connsiteX249" fmla="*/ 6198782 w 7091916"/>
              <a:gd name="connsiteY249" fmla="*/ 1020726 h 1935126"/>
              <a:gd name="connsiteX250" fmla="*/ 6262577 w 7091916"/>
              <a:gd name="connsiteY250" fmla="*/ 978196 h 1935126"/>
              <a:gd name="connsiteX251" fmla="*/ 6283842 w 7091916"/>
              <a:gd name="connsiteY251" fmla="*/ 935666 h 1935126"/>
              <a:gd name="connsiteX252" fmla="*/ 6305107 w 7091916"/>
              <a:gd name="connsiteY252" fmla="*/ 903768 h 1935126"/>
              <a:gd name="connsiteX253" fmla="*/ 6273210 w 7091916"/>
              <a:gd name="connsiteY253" fmla="*/ 1052624 h 1935126"/>
              <a:gd name="connsiteX254" fmla="*/ 6283842 w 7091916"/>
              <a:gd name="connsiteY254" fmla="*/ 1105786 h 1935126"/>
              <a:gd name="connsiteX255" fmla="*/ 6315740 w 7091916"/>
              <a:gd name="connsiteY255" fmla="*/ 1116419 h 1935126"/>
              <a:gd name="connsiteX256" fmla="*/ 6390168 w 7091916"/>
              <a:gd name="connsiteY256" fmla="*/ 1127052 h 1935126"/>
              <a:gd name="connsiteX257" fmla="*/ 6453963 w 7091916"/>
              <a:gd name="connsiteY257" fmla="*/ 1286540 h 1935126"/>
              <a:gd name="connsiteX258" fmla="*/ 6475228 w 7091916"/>
              <a:gd name="connsiteY258" fmla="*/ 1371600 h 1935126"/>
              <a:gd name="connsiteX259" fmla="*/ 6528391 w 7091916"/>
              <a:gd name="connsiteY259" fmla="*/ 1446028 h 1935126"/>
              <a:gd name="connsiteX260" fmla="*/ 6560289 w 7091916"/>
              <a:gd name="connsiteY260" fmla="*/ 1456661 h 1935126"/>
              <a:gd name="connsiteX261" fmla="*/ 6613451 w 7091916"/>
              <a:gd name="connsiteY261" fmla="*/ 1403498 h 1935126"/>
              <a:gd name="connsiteX262" fmla="*/ 6677247 w 7091916"/>
              <a:gd name="connsiteY262" fmla="*/ 1382233 h 1935126"/>
              <a:gd name="connsiteX263" fmla="*/ 6762307 w 7091916"/>
              <a:gd name="connsiteY263" fmla="*/ 1350335 h 1935126"/>
              <a:gd name="connsiteX264" fmla="*/ 6815470 w 7091916"/>
              <a:gd name="connsiteY264" fmla="*/ 1307805 h 1935126"/>
              <a:gd name="connsiteX265" fmla="*/ 6847368 w 7091916"/>
              <a:gd name="connsiteY265" fmla="*/ 1297173 h 1935126"/>
              <a:gd name="connsiteX266" fmla="*/ 6858000 w 7091916"/>
              <a:gd name="connsiteY266" fmla="*/ 1265275 h 1935126"/>
              <a:gd name="connsiteX267" fmla="*/ 6836735 w 7091916"/>
              <a:gd name="connsiteY267" fmla="*/ 1318438 h 1935126"/>
              <a:gd name="connsiteX268" fmla="*/ 6858000 w 7091916"/>
              <a:gd name="connsiteY268" fmla="*/ 1743740 h 1935126"/>
              <a:gd name="connsiteX269" fmla="*/ 6911163 w 7091916"/>
              <a:gd name="connsiteY269" fmla="*/ 1850066 h 1935126"/>
              <a:gd name="connsiteX270" fmla="*/ 6943061 w 7091916"/>
              <a:gd name="connsiteY270" fmla="*/ 1913861 h 1935126"/>
              <a:gd name="connsiteX271" fmla="*/ 6974958 w 7091916"/>
              <a:gd name="connsiteY271" fmla="*/ 1935126 h 1935126"/>
              <a:gd name="connsiteX272" fmla="*/ 7038754 w 7091916"/>
              <a:gd name="connsiteY272" fmla="*/ 1892596 h 1935126"/>
              <a:gd name="connsiteX273" fmla="*/ 7091916 w 7091916"/>
              <a:gd name="connsiteY273" fmla="*/ 1850066 h 1935126"/>
              <a:gd name="connsiteX274" fmla="*/ 7070651 w 7091916"/>
              <a:gd name="connsiteY274" fmla="*/ 1892596 h 1935126"/>
              <a:gd name="connsiteX0" fmla="*/ 0 w 7091916"/>
              <a:gd name="connsiteY0" fmla="*/ 1382233 h 2509285"/>
              <a:gd name="connsiteX1" fmla="*/ 31898 w 7091916"/>
              <a:gd name="connsiteY1" fmla="*/ 1286540 h 2509285"/>
              <a:gd name="connsiteX2" fmla="*/ 42530 w 7091916"/>
              <a:gd name="connsiteY2" fmla="*/ 1254642 h 2509285"/>
              <a:gd name="connsiteX3" fmla="*/ 53163 w 7091916"/>
              <a:gd name="connsiteY3" fmla="*/ 1212112 h 2509285"/>
              <a:gd name="connsiteX4" fmla="*/ 74428 w 7091916"/>
              <a:gd name="connsiteY4" fmla="*/ 1180214 h 2509285"/>
              <a:gd name="connsiteX5" fmla="*/ 95693 w 7091916"/>
              <a:gd name="connsiteY5" fmla="*/ 1105786 h 2509285"/>
              <a:gd name="connsiteX6" fmla="*/ 106326 w 7091916"/>
              <a:gd name="connsiteY6" fmla="*/ 1073889 h 2509285"/>
              <a:gd name="connsiteX7" fmla="*/ 116958 w 7091916"/>
              <a:gd name="connsiteY7" fmla="*/ 1020726 h 2509285"/>
              <a:gd name="connsiteX8" fmla="*/ 138223 w 7091916"/>
              <a:gd name="connsiteY8" fmla="*/ 967563 h 2509285"/>
              <a:gd name="connsiteX9" fmla="*/ 148856 w 7091916"/>
              <a:gd name="connsiteY9" fmla="*/ 935666 h 2509285"/>
              <a:gd name="connsiteX10" fmla="*/ 170121 w 7091916"/>
              <a:gd name="connsiteY10" fmla="*/ 967563 h 2509285"/>
              <a:gd name="connsiteX11" fmla="*/ 244549 w 7091916"/>
              <a:gd name="connsiteY11" fmla="*/ 786810 h 2509285"/>
              <a:gd name="connsiteX12" fmla="*/ 265814 w 7091916"/>
              <a:gd name="connsiteY12" fmla="*/ 723014 h 2509285"/>
              <a:gd name="connsiteX13" fmla="*/ 276447 w 7091916"/>
              <a:gd name="connsiteY13" fmla="*/ 903768 h 2509285"/>
              <a:gd name="connsiteX14" fmla="*/ 297712 w 7091916"/>
              <a:gd name="connsiteY14" fmla="*/ 839973 h 2509285"/>
              <a:gd name="connsiteX15" fmla="*/ 318977 w 7091916"/>
              <a:gd name="connsiteY15" fmla="*/ 765545 h 2509285"/>
              <a:gd name="connsiteX16" fmla="*/ 350875 w 7091916"/>
              <a:gd name="connsiteY16" fmla="*/ 776177 h 2509285"/>
              <a:gd name="connsiteX17" fmla="*/ 361507 w 7091916"/>
              <a:gd name="connsiteY17" fmla="*/ 829340 h 2509285"/>
              <a:gd name="connsiteX18" fmla="*/ 372140 w 7091916"/>
              <a:gd name="connsiteY18" fmla="*/ 861238 h 2509285"/>
              <a:gd name="connsiteX19" fmla="*/ 382772 w 7091916"/>
              <a:gd name="connsiteY19" fmla="*/ 914400 h 2509285"/>
              <a:gd name="connsiteX20" fmla="*/ 404037 w 7091916"/>
              <a:gd name="connsiteY20" fmla="*/ 956931 h 2509285"/>
              <a:gd name="connsiteX21" fmla="*/ 425303 w 7091916"/>
              <a:gd name="connsiteY21" fmla="*/ 893135 h 2509285"/>
              <a:gd name="connsiteX22" fmla="*/ 446568 w 7091916"/>
              <a:gd name="connsiteY22" fmla="*/ 797442 h 2509285"/>
              <a:gd name="connsiteX23" fmla="*/ 457200 w 7091916"/>
              <a:gd name="connsiteY23" fmla="*/ 839973 h 2509285"/>
              <a:gd name="connsiteX24" fmla="*/ 467833 w 7091916"/>
              <a:gd name="connsiteY24" fmla="*/ 871870 h 2509285"/>
              <a:gd name="connsiteX25" fmla="*/ 478465 w 7091916"/>
              <a:gd name="connsiteY25" fmla="*/ 839973 h 2509285"/>
              <a:gd name="connsiteX26" fmla="*/ 499730 w 7091916"/>
              <a:gd name="connsiteY26" fmla="*/ 808075 h 2509285"/>
              <a:gd name="connsiteX27" fmla="*/ 531628 w 7091916"/>
              <a:gd name="connsiteY27" fmla="*/ 829340 h 2509285"/>
              <a:gd name="connsiteX28" fmla="*/ 595423 w 7091916"/>
              <a:gd name="connsiteY28" fmla="*/ 850605 h 2509285"/>
              <a:gd name="connsiteX29" fmla="*/ 606056 w 7091916"/>
              <a:gd name="connsiteY29" fmla="*/ 935666 h 2509285"/>
              <a:gd name="connsiteX30" fmla="*/ 627321 w 7091916"/>
              <a:gd name="connsiteY30" fmla="*/ 1063256 h 2509285"/>
              <a:gd name="connsiteX31" fmla="*/ 637954 w 7091916"/>
              <a:gd name="connsiteY31" fmla="*/ 1158949 h 2509285"/>
              <a:gd name="connsiteX32" fmla="*/ 659219 w 7091916"/>
              <a:gd name="connsiteY32" fmla="*/ 1244010 h 2509285"/>
              <a:gd name="connsiteX33" fmla="*/ 680484 w 7091916"/>
              <a:gd name="connsiteY33" fmla="*/ 1350335 h 2509285"/>
              <a:gd name="connsiteX34" fmla="*/ 712382 w 7091916"/>
              <a:gd name="connsiteY34" fmla="*/ 1339703 h 2509285"/>
              <a:gd name="connsiteX35" fmla="*/ 723014 w 7091916"/>
              <a:gd name="connsiteY35" fmla="*/ 1297173 h 2509285"/>
              <a:gd name="connsiteX36" fmla="*/ 733647 w 7091916"/>
              <a:gd name="connsiteY36" fmla="*/ 1222745 h 2509285"/>
              <a:gd name="connsiteX37" fmla="*/ 786810 w 7091916"/>
              <a:gd name="connsiteY37" fmla="*/ 1020726 h 2509285"/>
              <a:gd name="connsiteX38" fmla="*/ 808075 w 7091916"/>
              <a:gd name="connsiteY38" fmla="*/ 935666 h 2509285"/>
              <a:gd name="connsiteX39" fmla="*/ 829340 w 7091916"/>
              <a:gd name="connsiteY39" fmla="*/ 839973 h 2509285"/>
              <a:gd name="connsiteX40" fmla="*/ 861237 w 7091916"/>
              <a:gd name="connsiteY40" fmla="*/ 765545 h 2509285"/>
              <a:gd name="connsiteX41" fmla="*/ 871870 w 7091916"/>
              <a:gd name="connsiteY41" fmla="*/ 723014 h 2509285"/>
              <a:gd name="connsiteX42" fmla="*/ 882503 w 7091916"/>
              <a:gd name="connsiteY42" fmla="*/ 691117 h 2509285"/>
              <a:gd name="connsiteX43" fmla="*/ 903768 w 7091916"/>
              <a:gd name="connsiteY43" fmla="*/ 723014 h 2509285"/>
              <a:gd name="connsiteX44" fmla="*/ 914400 w 7091916"/>
              <a:gd name="connsiteY44" fmla="*/ 754912 h 2509285"/>
              <a:gd name="connsiteX45" fmla="*/ 935665 w 7091916"/>
              <a:gd name="connsiteY45" fmla="*/ 808075 h 2509285"/>
              <a:gd name="connsiteX46" fmla="*/ 956930 w 7091916"/>
              <a:gd name="connsiteY46" fmla="*/ 999461 h 2509285"/>
              <a:gd name="connsiteX47" fmla="*/ 978196 w 7091916"/>
              <a:gd name="connsiteY47" fmla="*/ 1265275 h 2509285"/>
              <a:gd name="connsiteX48" fmla="*/ 999461 w 7091916"/>
              <a:gd name="connsiteY48" fmla="*/ 1180214 h 2509285"/>
              <a:gd name="connsiteX49" fmla="*/ 1031358 w 7091916"/>
              <a:gd name="connsiteY49" fmla="*/ 1095154 h 2509285"/>
              <a:gd name="connsiteX50" fmla="*/ 1052623 w 7091916"/>
              <a:gd name="connsiteY50" fmla="*/ 1010093 h 2509285"/>
              <a:gd name="connsiteX51" fmla="*/ 1063256 w 7091916"/>
              <a:gd name="connsiteY51" fmla="*/ 967563 h 2509285"/>
              <a:gd name="connsiteX52" fmla="*/ 1073889 w 7091916"/>
              <a:gd name="connsiteY52" fmla="*/ 925033 h 2509285"/>
              <a:gd name="connsiteX53" fmla="*/ 1095154 w 7091916"/>
              <a:gd name="connsiteY53" fmla="*/ 861238 h 2509285"/>
              <a:gd name="connsiteX54" fmla="*/ 1127051 w 7091916"/>
              <a:gd name="connsiteY54" fmla="*/ 754912 h 2509285"/>
              <a:gd name="connsiteX55" fmla="*/ 1148316 w 7091916"/>
              <a:gd name="connsiteY55" fmla="*/ 691117 h 2509285"/>
              <a:gd name="connsiteX56" fmla="*/ 1212112 w 7091916"/>
              <a:gd name="connsiteY56" fmla="*/ 691117 h 2509285"/>
              <a:gd name="connsiteX57" fmla="*/ 1222744 w 7091916"/>
              <a:gd name="connsiteY57" fmla="*/ 637954 h 2509285"/>
              <a:gd name="connsiteX58" fmla="*/ 1233377 w 7091916"/>
              <a:gd name="connsiteY58" fmla="*/ 595424 h 2509285"/>
              <a:gd name="connsiteX59" fmla="*/ 1244010 w 7091916"/>
              <a:gd name="connsiteY59" fmla="*/ 542261 h 2509285"/>
              <a:gd name="connsiteX60" fmla="*/ 1265275 w 7091916"/>
              <a:gd name="connsiteY60" fmla="*/ 457200 h 2509285"/>
              <a:gd name="connsiteX61" fmla="*/ 1286540 w 7091916"/>
              <a:gd name="connsiteY61" fmla="*/ 425303 h 2509285"/>
              <a:gd name="connsiteX62" fmla="*/ 1392865 w 7091916"/>
              <a:gd name="connsiteY62" fmla="*/ 393405 h 2509285"/>
              <a:gd name="connsiteX63" fmla="*/ 1446028 w 7091916"/>
              <a:gd name="connsiteY63" fmla="*/ 340242 h 2509285"/>
              <a:gd name="connsiteX64" fmla="*/ 1467293 w 7091916"/>
              <a:gd name="connsiteY64" fmla="*/ 297712 h 2509285"/>
              <a:gd name="connsiteX65" fmla="*/ 1488558 w 7091916"/>
              <a:gd name="connsiteY65" fmla="*/ 265814 h 2509285"/>
              <a:gd name="connsiteX66" fmla="*/ 1446028 w 7091916"/>
              <a:gd name="connsiteY66" fmla="*/ 467833 h 2509285"/>
              <a:gd name="connsiteX67" fmla="*/ 1477926 w 7091916"/>
              <a:gd name="connsiteY67" fmla="*/ 478466 h 2509285"/>
              <a:gd name="connsiteX68" fmla="*/ 1594884 w 7091916"/>
              <a:gd name="connsiteY68" fmla="*/ 255182 h 2509285"/>
              <a:gd name="connsiteX69" fmla="*/ 1626782 w 7091916"/>
              <a:gd name="connsiteY69" fmla="*/ 191386 h 2509285"/>
              <a:gd name="connsiteX70" fmla="*/ 1648047 w 7091916"/>
              <a:gd name="connsiteY70" fmla="*/ 63796 h 2509285"/>
              <a:gd name="connsiteX71" fmla="*/ 1658679 w 7091916"/>
              <a:gd name="connsiteY71" fmla="*/ 21266 h 2509285"/>
              <a:gd name="connsiteX72" fmla="*/ 1679944 w 7091916"/>
              <a:gd name="connsiteY72" fmla="*/ 0 h 2509285"/>
              <a:gd name="connsiteX73" fmla="*/ 1637414 w 7091916"/>
              <a:gd name="connsiteY73" fmla="*/ 138224 h 2509285"/>
              <a:gd name="connsiteX74" fmla="*/ 1626782 w 7091916"/>
              <a:gd name="connsiteY74" fmla="*/ 212652 h 2509285"/>
              <a:gd name="connsiteX75" fmla="*/ 1637414 w 7091916"/>
              <a:gd name="connsiteY75" fmla="*/ 435935 h 2509285"/>
              <a:gd name="connsiteX76" fmla="*/ 1701210 w 7091916"/>
              <a:gd name="connsiteY76" fmla="*/ 393405 h 2509285"/>
              <a:gd name="connsiteX77" fmla="*/ 1711842 w 7091916"/>
              <a:gd name="connsiteY77" fmla="*/ 361507 h 2509285"/>
              <a:gd name="connsiteX78" fmla="*/ 1743740 w 7091916"/>
              <a:gd name="connsiteY78" fmla="*/ 329610 h 2509285"/>
              <a:gd name="connsiteX79" fmla="*/ 1754372 w 7091916"/>
              <a:gd name="connsiteY79" fmla="*/ 361507 h 2509285"/>
              <a:gd name="connsiteX80" fmla="*/ 1775637 w 7091916"/>
              <a:gd name="connsiteY80" fmla="*/ 446568 h 2509285"/>
              <a:gd name="connsiteX81" fmla="*/ 1754372 w 7091916"/>
              <a:gd name="connsiteY81" fmla="*/ 595424 h 2509285"/>
              <a:gd name="connsiteX82" fmla="*/ 1733107 w 7091916"/>
              <a:gd name="connsiteY82" fmla="*/ 648586 h 2509285"/>
              <a:gd name="connsiteX83" fmla="*/ 1722475 w 7091916"/>
              <a:gd name="connsiteY83" fmla="*/ 701749 h 2509285"/>
              <a:gd name="connsiteX84" fmla="*/ 1711842 w 7091916"/>
              <a:gd name="connsiteY84" fmla="*/ 733647 h 2509285"/>
              <a:gd name="connsiteX85" fmla="*/ 1775637 w 7091916"/>
              <a:gd name="connsiteY85" fmla="*/ 701749 h 2509285"/>
              <a:gd name="connsiteX86" fmla="*/ 1850065 w 7091916"/>
              <a:gd name="connsiteY86" fmla="*/ 595424 h 2509285"/>
              <a:gd name="connsiteX87" fmla="*/ 1881963 w 7091916"/>
              <a:gd name="connsiteY87" fmla="*/ 520996 h 2509285"/>
              <a:gd name="connsiteX88" fmla="*/ 1924493 w 7091916"/>
              <a:gd name="connsiteY88" fmla="*/ 446568 h 2509285"/>
              <a:gd name="connsiteX89" fmla="*/ 1956391 w 7091916"/>
              <a:gd name="connsiteY89" fmla="*/ 372140 h 2509285"/>
              <a:gd name="connsiteX90" fmla="*/ 2009554 w 7091916"/>
              <a:gd name="connsiteY90" fmla="*/ 265814 h 2509285"/>
              <a:gd name="connsiteX91" fmla="*/ 2030819 w 7091916"/>
              <a:gd name="connsiteY91" fmla="*/ 180754 h 2509285"/>
              <a:gd name="connsiteX92" fmla="*/ 2009554 w 7091916"/>
              <a:gd name="connsiteY92" fmla="*/ 297712 h 2509285"/>
              <a:gd name="connsiteX93" fmla="*/ 1967023 w 7091916"/>
              <a:gd name="connsiteY93" fmla="*/ 435935 h 2509285"/>
              <a:gd name="connsiteX94" fmla="*/ 1860698 w 7091916"/>
              <a:gd name="connsiteY94" fmla="*/ 723014 h 2509285"/>
              <a:gd name="connsiteX95" fmla="*/ 1828800 w 7091916"/>
              <a:gd name="connsiteY95" fmla="*/ 850605 h 2509285"/>
              <a:gd name="connsiteX96" fmla="*/ 1818168 w 7091916"/>
              <a:gd name="connsiteY96" fmla="*/ 903768 h 2509285"/>
              <a:gd name="connsiteX97" fmla="*/ 1828800 w 7091916"/>
              <a:gd name="connsiteY97" fmla="*/ 871870 h 2509285"/>
              <a:gd name="connsiteX98" fmla="*/ 1839433 w 7091916"/>
              <a:gd name="connsiteY98" fmla="*/ 797442 h 2509285"/>
              <a:gd name="connsiteX99" fmla="*/ 1860698 w 7091916"/>
              <a:gd name="connsiteY99" fmla="*/ 723014 h 2509285"/>
              <a:gd name="connsiteX100" fmla="*/ 1871330 w 7091916"/>
              <a:gd name="connsiteY100" fmla="*/ 680484 h 2509285"/>
              <a:gd name="connsiteX101" fmla="*/ 1956391 w 7091916"/>
              <a:gd name="connsiteY101" fmla="*/ 574159 h 2509285"/>
              <a:gd name="connsiteX102" fmla="*/ 1998921 w 7091916"/>
              <a:gd name="connsiteY102" fmla="*/ 520996 h 2509285"/>
              <a:gd name="connsiteX103" fmla="*/ 2041451 w 7091916"/>
              <a:gd name="connsiteY103" fmla="*/ 467833 h 2509285"/>
              <a:gd name="connsiteX104" fmla="*/ 2094614 w 7091916"/>
              <a:gd name="connsiteY104" fmla="*/ 393405 h 2509285"/>
              <a:gd name="connsiteX105" fmla="*/ 2105247 w 7091916"/>
              <a:gd name="connsiteY105" fmla="*/ 361507 h 2509285"/>
              <a:gd name="connsiteX106" fmla="*/ 2094614 w 7091916"/>
              <a:gd name="connsiteY106" fmla="*/ 499731 h 2509285"/>
              <a:gd name="connsiteX107" fmla="*/ 2083982 w 7091916"/>
              <a:gd name="connsiteY107" fmla="*/ 542261 h 2509285"/>
              <a:gd name="connsiteX108" fmla="*/ 2073349 w 7091916"/>
              <a:gd name="connsiteY108" fmla="*/ 627321 h 2509285"/>
              <a:gd name="connsiteX109" fmla="*/ 2083982 w 7091916"/>
              <a:gd name="connsiteY109" fmla="*/ 754912 h 2509285"/>
              <a:gd name="connsiteX110" fmla="*/ 2105247 w 7091916"/>
              <a:gd name="connsiteY110" fmla="*/ 786810 h 2509285"/>
              <a:gd name="connsiteX111" fmla="*/ 2158410 w 7091916"/>
              <a:gd name="connsiteY111" fmla="*/ 776177 h 2509285"/>
              <a:gd name="connsiteX112" fmla="*/ 2179675 w 7091916"/>
              <a:gd name="connsiteY112" fmla="*/ 744280 h 2509285"/>
              <a:gd name="connsiteX113" fmla="*/ 2200940 w 7091916"/>
              <a:gd name="connsiteY113" fmla="*/ 723014 h 2509285"/>
              <a:gd name="connsiteX114" fmla="*/ 2211572 w 7091916"/>
              <a:gd name="connsiteY114" fmla="*/ 754912 h 2509285"/>
              <a:gd name="connsiteX115" fmla="*/ 2222205 w 7091916"/>
              <a:gd name="connsiteY115" fmla="*/ 925033 h 2509285"/>
              <a:gd name="connsiteX116" fmla="*/ 2254103 w 7091916"/>
              <a:gd name="connsiteY116" fmla="*/ 914400 h 2509285"/>
              <a:gd name="connsiteX117" fmla="*/ 2296633 w 7091916"/>
              <a:gd name="connsiteY117" fmla="*/ 967563 h 2509285"/>
              <a:gd name="connsiteX118" fmla="*/ 2328530 w 7091916"/>
              <a:gd name="connsiteY118" fmla="*/ 988828 h 2509285"/>
              <a:gd name="connsiteX119" fmla="*/ 2371061 w 7091916"/>
              <a:gd name="connsiteY119" fmla="*/ 978196 h 2509285"/>
              <a:gd name="connsiteX120" fmla="*/ 2381693 w 7091916"/>
              <a:gd name="connsiteY120" fmla="*/ 946298 h 2509285"/>
              <a:gd name="connsiteX121" fmla="*/ 2413591 w 7091916"/>
              <a:gd name="connsiteY121" fmla="*/ 925033 h 2509285"/>
              <a:gd name="connsiteX122" fmla="*/ 2424223 w 7091916"/>
              <a:gd name="connsiteY122" fmla="*/ 1233377 h 2509285"/>
              <a:gd name="connsiteX123" fmla="*/ 2445489 w 7091916"/>
              <a:gd name="connsiteY123" fmla="*/ 1190847 h 2509285"/>
              <a:gd name="connsiteX124" fmla="*/ 2456121 w 7091916"/>
              <a:gd name="connsiteY124" fmla="*/ 1158949 h 2509285"/>
              <a:gd name="connsiteX125" fmla="*/ 2488019 w 7091916"/>
              <a:gd name="connsiteY125" fmla="*/ 1052624 h 2509285"/>
              <a:gd name="connsiteX126" fmla="*/ 2509284 w 7091916"/>
              <a:gd name="connsiteY126" fmla="*/ 988828 h 2509285"/>
              <a:gd name="connsiteX127" fmla="*/ 2541182 w 7091916"/>
              <a:gd name="connsiteY127" fmla="*/ 978196 h 2509285"/>
              <a:gd name="connsiteX128" fmla="*/ 2530549 w 7091916"/>
              <a:gd name="connsiteY128" fmla="*/ 1158949 h 2509285"/>
              <a:gd name="connsiteX129" fmla="*/ 2509284 w 7091916"/>
              <a:gd name="connsiteY129" fmla="*/ 1212112 h 2509285"/>
              <a:gd name="connsiteX130" fmla="*/ 2498651 w 7091916"/>
              <a:gd name="connsiteY130" fmla="*/ 1265275 h 2509285"/>
              <a:gd name="connsiteX131" fmla="*/ 2519916 w 7091916"/>
              <a:gd name="connsiteY131" fmla="*/ 1297173 h 2509285"/>
              <a:gd name="connsiteX132" fmla="*/ 2562447 w 7091916"/>
              <a:gd name="connsiteY132" fmla="*/ 1233377 h 2509285"/>
              <a:gd name="connsiteX133" fmla="*/ 2594344 w 7091916"/>
              <a:gd name="connsiteY133" fmla="*/ 1329070 h 2509285"/>
              <a:gd name="connsiteX134" fmla="*/ 2615610 w 7091916"/>
              <a:gd name="connsiteY134" fmla="*/ 1360968 h 2509285"/>
              <a:gd name="connsiteX135" fmla="*/ 2668772 w 7091916"/>
              <a:gd name="connsiteY135" fmla="*/ 1329070 h 2509285"/>
              <a:gd name="connsiteX136" fmla="*/ 2690037 w 7091916"/>
              <a:gd name="connsiteY136" fmla="*/ 1286540 h 2509285"/>
              <a:gd name="connsiteX137" fmla="*/ 2711303 w 7091916"/>
              <a:gd name="connsiteY137" fmla="*/ 1254642 h 2509285"/>
              <a:gd name="connsiteX138" fmla="*/ 2732568 w 7091916"/>
              <a:gd name="connsiteY138" fmla="*/ 1297173 h 2509285"/>
              <a:gd name="connsiteX139" fmla="*/ 2743200 w 7091916"/>
              <a:gd name="connsiteY139" fmla="*/ 1339703 h 2509285"/>
              <a:gd name="connsiteX140" fmla="*/ 2817628 w 7091916"/>
              <a:gd name="connsiteY140" fmla="*/ 1350335 h 2509285"/>
              <a:gd name="connsiteX141" fmla="*/ 2870791 w 7091916"/>
              <a:gd name="connsiteY141" fmla="*/ 1414131 h 2509285"/>
              <a:gd name="connsiteX142" fmla="*/ 2881423 w 7091916"/>
              <a:gd name="connsiteY142" fmla="*/ 1446028 h 2509285"/>
              <a:gd name="connsiteX143" fmla="*/ 2902689 w 7091916"/>
              <a:gd name="connsiteY143" fmla="*/ 1488559 h 2509285"/>
              <a:gd name="connsiteX144" fmla="*/ 2934586 w 7091916"/>
              <a:gd name="connsiteY144" fmla="*/ 1562986 h 2509285"/>
              <a:gd name="connsiteX145" fmla="*/ 2977116 w 7091916"/>
              <a:gd name="connsiteY145" fmla="*/ 1552354 h 2509285"/>
              <a:gd name="connsiteX146" fmla="*/ 2998382 w 7091916"/>
              <a:gd name="connsiteY146" fmla="*/ 1509824 h 2509285"/>
              <a:gd name="connsiteX147" fmla="*/ 3009014 w 7091916"/>
              <a:gd name="connsiteY147" fmla="*/ 1446028 h 2509285"/>
              <a:gd name="connsiteX148" fmla="*/ 3040912 w 7091916"/>
              <a:gd name="connsiteY148" fmla="*/ 1414131 h 2509285"/>
              <a:gd name="connsiteX149" fmla="*/ 3072810 w 7091916"/>
              <a:gd name="connsiteY149" fmla="*/ 1350335 h 2509285"/>
              <a:gd name="connsiteX150" fmla="*/ 3104707 w 7091916"/>
              <a:gd name="connsiteY150" fmla="*/ 1403498 h 2509285"/>
              <a:gd name="connsiteX151" fmla="*/ 3115340 w 7091916"/>
              <a:gd name="connsiteY151" fmla="*/ 1456661 h 2509285"/>
              <a:gd name="connsiteX152" fmla="*/ 3147237 w 7091916"/>
              <a:gd name="connsiteY152" fmla="*/ 1637414 h 2509285"/>
              <a:gd name="connsiteX153" fmla="*/ 3179135 w 7091916"/>
              <a:gd name="connsiteY153" fmla="*/ 1605517 h 2509285"/>
              <a:gd name="connsiteX154" fmla="*/ 3232298 w 7091916"/>
              <a:gd name="connsiteY154" fmla="*/ 1509824 h 2509285"/>
              <a:gd name="connsiteX155" fmla="*/ 3242930 w 7091916"/>
              <a:gd name="connsiteY155" fmla="*/ 1477926 h 2509285"/>
              <a:gd name="connsiteX156" fmla="*/ 3274828 w 7091916"/>
              <a:gd name="connsiteY156" fmla="*/ 1424763 h 2509285"/>
              <a:gd name="connsiteX157" fmla="*/ 3285461 w 7091916"/>
              <a:gd name="connsiteY157" fmla="*/ 1392866 h 2509285"/>
              <a:gd name="connsiteX158" fmla="*/ 3306726 w 7091916"/>
              <a:gd name="connsiteY158" fmla="*/ 1339703 h 2509285"/>
              <a:gd name="connsiteX159" fmla="*/ 3317358 w 7091916"/>
              <a:gd name="connsiteY159" fmla="*/ 1392866 h 2509285"/>
              <a:gd name="connsiteX160" fmla="*/ 3349256 w 7091916"/>
              <a:gd name="connsiteY160" fmla="*/ 1499191 h 2509285"/>
              <a:gd name="connsiteX161" fmla="*/ 3381154 w 7091916"/>
              <a:gd name="connsiteY161" fmla="*/ 1520456 h 2509285"/>
              <a:gd name="connsiteX162" fmla="*/ 3444949 w 7091916"/>
              <a:gd name="connsiteY162" fmla="*/ 1456661 h 2509285"/>
              <a:gd name="connsiteX163" fmla="*/ 3540642 w 7091916"/>
              <a:gd name="connsiteY163" fmla="*/ 1371600 h 2509285"/>
              <a:gd name="connsiteX164" fmla="*/ 3572540 w 7091916"/>
              <a:gd name="connsiteY164" fmla="*/ 1382233 h 2509285"/>
              <a:gd name="connsiteX165" fmla="*/ 3593805 w 7091916"/>
              <a:gd name="connsiteY165" fmla="*/ 1456661 h 2509285"/>
              <a:gd name="connsiteX166" fmla="*/ 3636335 w 7091916"/>
              <a:gd name="connsiteY166" fmla="*/ 1435396 h 2509285"/>
              <a:gd name="connsiteX167" fmla="*/ 3689498 w 7091916"/>
              <a:gd name="connsiteY167" fmla="*/ 1371600 h 2509285"/>
              <a:gd name="connsiteX168" fmla="*/ 3732028 w 7091916"/>
              <a:gd name="connsiteY168" fmla="*/ 1350335 h 2509285"/>
              <a:gd name="connsiteX169" fmla="*/ 3785191 w 7091916"/>
              <a:gd name="connsiteY169" fmla="*/ 1286540 h 2509285"/>
              <a:gd name="connsiteX170" fmla="*/ 3859619 w 7091916"/>
              <a:gd name="connsiteY170" fmla="*/ 1190847 h 2509285"/>
              <a:gd name="connsiteX171" fmla="*/ 3870251 w 7091916"/>
              <a:gd name="connsiteY171" fmla="*/ 1233377 h 2509285"/>
              <a:gd name="connsiteX172" fmla="*/ 3880884 w 7091916"/>
              <a:gd name="connsiteY172" fmla="*/ 1307805 h 2509285"/>
              <a:gd name="connsiteX173" fmla="*/ 3912782 w 7091916"/>
              <a:gd name="connsiteY173" fmla="*/ 1329070 h 2509285"/>
              <a:gd name="connsiteX174" fmla="*/ 3934047 w 7091916"/>
              <a:gd name="connsiteY174" fmla="*/ 1297173 h 2509285"/>
              <a:gd name="connsiteX175" fmla="*/ 3934047 w 7091916"/>
              <a:gd name="connsiteY175" fmla="*/ 1190847 h 2509285"/>
              <a:gd name="connsiteX176" fmla="*/ 3912782 w 7091916"/>
              <a:gd name="connsiteY176" fmla="*/ 1158949 h 2509285"/>
              <a:gd name="connsiteX177" fmla="*/ 3870251 w 7091916"/>
              <a:gd name="connsiteY177" fmla="*/ 1063256 h 2509285"/>
              <a:gd name="connsiteX178" fmla="*/ 3880884 w 7091916"/>
              <a:gd name="connsiteY178" fmla="*/ 903768 h 2509285"/>
              <a:gd name="connsiteX179" fmla="*/ 3891516 w 7091916"/>
              <a:gd name="connsiteY179" fmla="*/ 935666 h 2509285"/>
              <a:gd name="connsiteX180" fmla="*/ 3923414 w 7091916"/>
              <a:gd name="connsiteY180" fmla="*/ 946298 h 2509285"/>
              <a:gd name="connsiteX181" fmla="*/ 3955312 w 7091916"/>
              <a:gd name="connsiteY181" fmla="*/ 861238 h 2509285"/>
              <a:gd name="connsiteX182" fmla="*/ 3987210 w 7091916"/>
              <a:gd name="connsiteY182" fmla="*/ 829340 h 2509285"/>
              <a:gd name="connsiteX183" fmla="*/ 4019107 w 7091916"/>
              <a:gd name="connsiteY183" fmla="*/ 839973 h 2509285"/>
              <a:gd name="connsiteX184" fmla="*/ 4029740 w 7091916"/>
              <a:gd name="connsiteY184" fmla="*/ 882503 h 2509285"/>
              <a:gd name="connsiteX185" fmla="*/ 4040372 w 7091916"/>
              <a:gd name="connsiteY185" fmla="*/ 935666 h 2509285"/>
              <a:gd name="connsiteX186" fmla="*/ 4093535 w 7091916"/>
              <a:gd name="connsiteY186" fmla="*/ 1212112 h 2509285"/>
              <a:gd name="connsiteX187" fmla="*/ 4104168 w 7091916"/>
              <a:gd name="connsiteY187" fmla="*/ 1169582 h 2509285"/>
              <a:gd name="connsiteX188" fmla="*/ 4114800 w 7091916"/>
              <a:gd name="connsiteY188" fmla="*/ 1041991 h 2509285"/>
              <a:gd name="connsiteX189" fmla="*/ 4146698 w 7091916"/>
              <a:gd name="connsiteY189" fmla="*/ 999461 h 2509285"/>
              <a:gd name="connsiteX190" fmla="*/ 4167963 w 7091916"/>
              <a:gd name="connsiteY190" fmla="*/ 946298 h 2509285"/>
              <a:gd name="connsiteX191" fmla="*/ 4189228 w 7091916"/>
              <a:gd name="connsiteY191" fmla="*/ 903768 h 2509285"/>
              <a:gd name="connsiteX192" fmla="*/ 4221126 w 7091916"/>
              <a:gd name="connsiteY192" fmla="*/ 797442 h 2509285"/>
              <a:gd name="connsiteX193" fmla="*/ 4263656 w 7091916"/>
              <a:gd name="connsiteY193" fmla="*/ 723014 h 2509285"/>
              <a:gd name="connsiteX194" fmla="*/ 4295554 w 7091916"/>
              <a:gd name="connsiteY194" fmla="*/ 786810 h 2509285"/>
              <a:gd name="connsiteX195" fmla="*/ 4327451 w 7091916"/>
              <a:gd name="connsiteY195" fmla="*/ 946298 h 2509285"/>
              <a:gd name="connsiteX196" fmla="*/ 4369982 w 7091916"/>
              <a:gd name="connsiteY196" fmla="*/ 882503 h 2509285"/>
              <a:gd name="connsiteX197" fmla="*/ 4391247 w 7091916"/>
              <a:gd name="connsiteY197" fmla="*/ 797442 h 2509285"/>
              <a:gd name="connsiteX198" fmla="*/ 4412512 w 7091916"/>
              <a:gd name="connsiteY198" fmla="*/ 691117 h 2509285"/>
              <a:gd name="connsiteX199" fmla="*/ 4423144 w 7091916"/>
              <a:gd name="connsiteY199" fmla="*/ 648586 h 2509285"/>
              <a:gd name="connsiteX200" fmla="*/ 4444410 w 7091916"/>
              <a:gd name="connsiteY200" fmla="*/ 574159 h 2509285"/>
              <a:gd name="connsiteX201" fmla="*/ 4465675 w 7091916"/>
              <a:gd name="connsiteY201" fmla="*/ 478466 h 2509285"/>
              <a:gd name="connsiteX202" fmla="*/ 4486940 w 7091916"/>
              <a:gd name="connsiteY202" fmla="*/ 361507 h 2509285"/>
              <a:gd name="connsiteX203" fmla="*/ 4518837 w 7091916"/>
              <a:gd name="connsiteY203" fmla="*/ 446568 h 2509285"/>
              <a:gd name="connsiteX204" fmla="*/ 4540103 w 7091916"/>
              <a:gd name="connsiteY204" fmla="*/ 510363 h 2509285"/>
              <a:gd name="connsiteX205" fmla="*/ 4572000 w 7091916"/>
              <a:gd name="connsiteY205" fmla="*/ 531628 h 2509285"/>
              <a:gd name="connsiteX206" fmla="*/ 4582633 w 7091916"/>
              <a:gd name="connsiteY206" fmla="*/ 595424 h 2509285"/>
              <a:gd name="connsiteX207" fmla="*/ 4593265 w 7091916"/>
              <a:gd name="connsiteY207" fmla="*/ 701749 h 2509285"/>
              <a:gd name="connsiteX208" fmla="*/ 4625163 w 7091916"/>
              <a:gd name="connsiteY208" fmla="*/ 595424 h 2509285"/>
              <a:gd name="connsiteX209" fmla="*/ 4646428 w 7091916"/>
              <a:gd name="connsiteY209" fmla="*/ 563526 h 2509285"/>
              <a:gd name="connsiteX210" fmla="*/ 4688958 w 7091916"/>
              <a:gd name="connsiteY210" fmla="*/ 446568 h 2509285"/>
              <a:gd name="connsiteX211" fmla="*/ 4699591 w 7091916"/>
              <a:gd name="connsiteY211" fmla="*/ 404038 h 2509285"/>
              <a:gd name="connsiteX212" fmla="*/ 4720856 w 7091916"/>
              <a:gd name="connsiteY212" fmla="*/ 372140 h 2509285"/>
              <a:gd name="connsiteX213" fmla="*/ 4752754 w 7091916"/>
              <a:gd name="connsiteY213" fmla="*/ 287080 h 2509285"/>
              <a:gd name="connsiteX214" fmla="*/ 4784651 w 7091916"/>
              <a:gd name="connsiteY214" fmla="*/ 318977 h 2509285"/>
              <a:gd name="connsiteX215" fmla="*/ 4816549 w 7091916"/>
              <a:gd name="connsiteY215" fmla="*/ 329610 h 2509285"/>
              <a:gd name="connsiteX216" fmla="*/ 4848447 w 7091916"/>
              <a:gd name="connsiteY216" fmla="*/ 287080 h 2509285"/>
              <a:gd name="connsiteX217" fmla="*/ 4869712 w 7091916"/>
              <a:gd name="connsiteY217" fmla="*/ 255182 h 2509285"/>
              <a:gd name="connsiteX218" fmla="*/ 4933507 w 7091916"/>
              <a:gd name="connsiteY218" fmla="*/ 233917 h 2509285"/>
              <a:gd name="connsiteX219" fmla="*/ 4944140 w 7091916"/>
              <a:gd name="connsiteY219" fmla="*/ 457200 h 2509285"/>
              <a:gd name="connsiteX220" fmla="*/ 4976037 w 7091916"/>
              <a:gd name="connsiteY220" fmla="*/ 414670 h 2509285"/>
              <a:gd name="connsiteX221" fmla="*/ 5018568 w 7091916"/>
              <a:gd name="connsiteY221" fmla="*/ 287080 h 2509285"/>
              <a:gd name="connsiteX222" fmla="*/ 5029200 w 7091916"/>
              <a:gd name="connsiteY222" fmla="*/ 255182 h 2509285"/>
              <a:gd name="connsiteX223" fmla="*/ 5050465 w 7091916"/>
              <a:gd name="connsiteY223" fmla="*/ 202019 h 2509285"/>
              <a:gd name="connsiteX224" fmla="*/ 5082363 w 7091916"/>
              <a:gd name="connsiteY224" fmla="*/ 116959 h 2509285"/>
              <a:gd name="connsiteX225" fmla="*/ 5114261 w 7091916"/>
              <a:gd name="connsiteY225" fmla="*/ 106326 h 2509285"/>
              <a:gd name="connsiteX226" fmla="*/ 5124893 w 7091916"/>
              <a:gd name="connsiteY226" fmla="*/ 138224 h 2509285"/>
              <a:gd name="connsiteX227" fmla="*/ 5135526 w 7091916"/>
              <a:gd name="connsiteY227" fmla="*/ 340242 h 2509285"/>
              <a:gd name="connsiteX228" fmla="*/ 5178056 w 7091916"/>
              <a:gd name="connsiteY228" fmla="*/ 329610 h 2509285"/>
              <a:gd name="connsiteX229" fmla="*/ 5252484 w 7091916"/>
              <a:gd name="connsiteY229" fmla="*/ 361507 h 2509285"/>
              <a:gd name="connsiteX230" fmla="*/ 5263116 w 7091916"/>
              <a:gd name="connsiteY230" fmla="*/ 393405 h 2509285"/>
              <a:gd name="connsiteX231" fmla="*/ 5284382 w 7091916"/>
              <a:gd name="connsiteY231" fmla="*/ 425303 h 2509285"/>
              <a:gd name="connsiteX232" fmla="*/ 5295014 w 7091916"/>
              <a:gd name="connsiteY232" fmla="*/ 457200 h 2509285"/>
              <a:gd name="connsiteX233" fmla="*/ 5337544 w 7091916"/>
              <a:gd name="connsiteY233" fmla="*/ 467833 h 2509285"/>
              <a:gd name="connsiteX234" fmla="*/ 5497033 w 7091916"/>
              <a:gd name="connsiteY234" fmla="*/ 457200 h 2509285"/>
              <a:gd name="connsiteX235" fmla="*/ 5613991 w 7091916"/>
              <a:gd name="connsiteY235" fmla="*/ 467833 h 2509285"/>
              <a:gd name="connsiteX236" fmla="*/ 5635256 w 7091916"/>
              <a:gd name="connsiteY236" fmla="*/ 552893 h 2509285"/>
              <a:gd name="connsiteX237" fmla="*/ 5645889 w 7091916"/>
              <a:gd name="connsiteY237" fmla="*/ 648586 h 2509285"/>
              <a:gd name="connsiteX238" fmla="*/ 5667154 w 7091916"/>
              <a:gd name="connsiteY238" fmla="*/ 723014 h 2509285"/>
              <a:gd name="connsiteX239" fmla="*/ 5773479 w 7091916"/>
              <a:gd name="connsiteY239" fmla="*/ 680484 h 2509285"/>
              <a:gd name="connsiteX240" fmla="*/ 5964865 w 7091916"/>
              <a:gd name="connsiteY240" fmla="*/ 467833 h 2509285"/>
              <a:gd name="connsiteX241" fmla="*/ 6071191 w 7091916"/>
              <a:gd name="connsiteY241" fmla="*/ 297712 h 2509285"/>
              <a:gd name="connsiteX242" fmla="*/ 6113721 w 7091916"/>
              <a:gd name="connsiteY242" fmla="*/ 244549 h 2509285"/>
              <a:gd name="connsiteX243" fmla="*/ 6092456 w 7091916"/>
              <a:gd name="connsiteY243" fmla="*/ 297712 h 2509285"/>
              <a:gd name="connsiteX244" fmla="*/ 6081823 w 7091916"/>
              <a:gd name="connsiteY244" fmla="*/ 340242 h 2509285"/>
              <a:gd name="connsiteX245" fmla="*/ 6049926 w 7091916"/>
              <a:gd name="connsiteY245" fmla="*/ 499731 h 2509285"/>
              <a:gd name="connsiteX246" fmla="*/ 6060558 w 7091916"/>
              <a:gd name="connsiteY246" fmla="*/ 871870 h 2509285"/>
              <a:gd name="connsiteX247" fmla="*/ 6113721 w 7091916"/>
              <a:gd name="connsiteY247" fmla="*/ 1041991 h 2509285"/>
              <a:gd name="connsiteX248" fmla="*/ 6156251 w 7091916"/>
              <a:gd name="connsiteY248" fmla="*/ 1105786 h 2509285"/>
              <a:gd name="connsiteX249" fmla="*/ 6198782 w 7091916"/>
              <a:gd name="connsiteY249" fmla="*/ 1020726 h 2509285"/>
              <a:gd name="connsiteX250" fmla="*/ 6262577 w 7091916"/>
              <a:gd name="connsiteY250" fmla="*/ 978196 h 2509285"/>
              <a:gd name="connsiteX251" fmla="*/ 6283842 w 7091916"/>
              <a:gd name="connsiteY251" fmla="*/ 935666 h 2509285"/>
              <a:gd name="connsiteX252" fmla="*/ 6305107 w 7091916"/>
              <a:gd name="connsiteY252" fmla="*/ 903768 h 2509285"/>
              <a:gd name="connsiteX253" fmla="*/ 6273210 w 7091916"/>
              <a:gd name="connsiteY253" fmla="*/ 1052624 h 2509285"/>
              <a:gd name="connsiteX254" fmla="*/ 6283842 w 7091916"/>
              <a:gd name="connsiteY254" fmla="*/ 1105786 h 2509285"/>
              <a:gd name="connsiteX255" fmla="*/ 6315740 w 7091916"/>
              <a:gd name="connsiteY255" fmla="*/ 1116419 h 2509285"/>
              <a:gd name="connsiteX256" fmla="*/ 6390168 w 7091916"/>
              <a:gd name="connsiteY256" fmla="*/ 1127052 h 2509285"/>
              <a:gd name="connsiteX257" fmla="*/ 6453963 w 7091916"/>
              <a:gd name="connsiteY257" fmla="*/ 1286540 h 2509285"/>
              <a:gd name="connsiteX258" fmla="*/ 6475228 w 7091916"/>
              <a:gd name="connsiteY258" fmla="*/ 1371600 h 2509285"/>
              <a:gd name="connsiteX259" fmla="*/ 6528391 w 7091916"/>
              <a:gd name="connsiteY259" fmla="*/ 1446028 h 2509285"/>
              <a:gd name="connsiteX260" fmla="*/ 6560289 w 7091916"/>
              <a:gd name="connsiteY260" fmla="*/ 1456661 h 2509285"/>
              <a:gd name="connsiteX261" fmla="*/ 6613451 w 7091916"/>
              <a:gd name="connsiteY261" fmla="*/ 1403498 h 2509285"/>
              <a:gd name="connsiteX262" fmla="*/ 6677247 w 7091916"/>
              <a:gd name="connsiteY262" fmla="*/ 1382233 h 2509285"/>
              <a:gd name="connsiteX263" fmla="*/ 6762307 w 7091916"/>
              <a:gd name="connsiteY263" fmla="*/ 1350335 h 2509285"/>
              <a:gd name="connsiteX264" fmla="*/ 6815470 w 7091916"/>
              <a:gd name="connsiteY264" fmla="*/ 1307805 h 2509285"/>
              <a:gd name="connsiteX265" fmla="*/ 6847368 w 7091916"/>
              <a:gd name="connsiteY265" fmla="*/ 1297173 h 2509285"/>
              <a:gd name="connsiteX266" fmla="*/ 6858000 w 7091916"/>
              <a:gd name="connsiteY266" fmla="*/ 1265275 h 2509285"/>
              <a:gd name="connsiteX267" fmla="*/ 6836735 w 7091916"/>
              <a:gd name="connsiteY267" fmla="*/ 1318438 h 2509285"/>
              <a:gd name="connsiteX268" fmla="*/ 6858000 w 7091916"/>
              <a:gd name="connsiteY268" fmla="*/ 1743740 h 2509285"/>
              <a:gd name="connsiteX269" fmla="*/ 6911163 w 7091916"/>
              <a:gd name="connsiteY269" fmla="*/ 1850066 h 2509285"/>
              <a:gd name="connsiteX270" fmla="*/ 6943061 w 7091916"/>
              <a:gd name="connsiteY270" fmla="*/ 1913861 h 2509285"/>
              <a:gd name="connsiteX271" fmla="*/ 6974958 w 7091916"/>
              <a:gd name="connsiteY271" fmla="*/ 1935126 h 2509285"/>
              <a:gd name="connsiteX272" fmla="*/ 7038754 w 7091916"/>
              <a:gd name="connsiteY272" fmla="*/ 1892596 h 2509285"/>
              <a:gd name="connsiteX273" fmla="*/ 7091916 w 7091916"/>
              <a:gd name="connsiteY273" fmla="*/ 1850066 h 2509285"/>
              <a:gd name="connsiteX274" fmla="*/ 7070651 w 7091916"/>
              <a:gd name="connsiteY274" fmla="*/ 2509285 h 2509285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70121 w 7091916"/>
              <a:gd name="connsiteY10" fmla="*/ 967563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97712 w 7091916"/>
              <a:gd name="connsiteY14" fmla="*/ 839973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850065 w 7091916"/>
              <a:gd name="connsiteY86" fmla="*/ 595424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337544 w 7091916"/>
              <a:gd name="connsiteY233" fmla="*/ 467833 h 2456122"/>
              <a:gd name="connsiteX234" fmla="*/ 5497033 w 7091916"/>
              <a:gd name="connsiteY234" fmla="*/ 457200 h 2456122"/>
              <a:gd name="connsiteX235" fmla="*/ 5613991 w 7091916"/>
              <a:gd name="connsiteY235" fmla="*/ 46783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51268 w 7091916"/>
              <a:gd name="connsiteY10" fmla="*/ 1212660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97712 w 7091916"/>
              <a:gd name="connsiteY14" fmla="*/ 839973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850065 w 7091916"/>
              <a:gd name="connsiteY86" fmla="*/ 595424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337544 w 7091916"/>
              <a:gd name="connsiteY233" fmla="*/ 467833 h 2456122"/>
              <a:gd name="connsiteX234" fmla="*/ 5497033 w 7091916"/>
              <a:gd name="connsiteY234" fmla="*/ 457200 h 2456122"/>
              <a:gd name="connsiteX235" fmla="*/ 5613991 w 7091916"/>
              <a:gd name="connsiteY235" fmla="*/ 46783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  <a:gd name="connsiteX0" fmla="*/ 0 w 7091916"/>
              <a:gd name="connsiteY0" fmla="*/ 1382233 h 2456122"/>
              <a:gd name="connsiteX1" fmla="*/ 31898 w 7091916"/>
              <a:gd name="connsiteY1" fmla="*/ 1286540 h 2456122"/>
              <a:gd name="connsiteX2" fmla="*/ 42530 w 7091916"/>
              <a:gd name="connsiteY2" fmla="*/ 1254642 h 2456122"/>
              <a:gd name="connsiteX3" fmla="*/ 53163 w 7091916"/>
              <a:gd name="connsiteY3" fmla="*/ 1212112 h 2456122"/>
              <a:gd name="connsiteX4" fmla="*/ 74428 w 7091916"/>
              <a:gd name="connsiteY4" fmla="*/ 1180214 h 2456122"/>
              <a:gd name="connsiteX5" fmla="*/ 95693 w 7091916"/>
              <a:gd name="connsiteY5" fmla="*/ 1105786 h 2456122"/>
              <a:gd name="connsiteX6" fmla="*/ 106326 w 7091916"/>
              <a:gd name="connsiteY6" fmla="*/ 1073889 h 2456122"/>
              <a:gd name="connsiteX7" fmla="*/ 116958 w 7091916"/>
              <a:gd name="connsiteY7" fmla="*/ 1020726 h 2456122"/>
              <a:gd name="connsiteX8" fmla="*/ 138223 w 7091916"/>
              <a:gd name="connsiteY8" fmla="*/ 967563 h 2456122"/>
              <a:gd name="connsiteX9" fmla="*/ 148856 w 7091916"/>
              <a:gd name="connsiteY9" fmla="*/ 935666 h 2456122"/>
              <a:gd name="connsiteX10" fmla="*/ 151268 w 7091916"/>
              <a:gd name="connsiteY10" fmla="*/ 1212660 h 2456122"/>
              <a:gd name="connsiteX11" fmla="*/ 244549 w 7091916"/>
              <a:gd name="connsiteY11" fmla="*/ 786810 h 2456122"/>
              <a:gd name="connsiteX12" fmla="*/ 265814 w 7091916"/>
              <a:gd name="connsiteY12" fmla="*/ 723014 h 2456122"/>
              <a:gd name="connsiteX13" fmla="*/ 276447 w 7091916"/>
              <a:gd name="connsiteY13" fmla="*/ 903768 h 2456122"/>
              <a:gd name="connsiteX14" fmla="*/ 288285 w 7091916"/>
              <a:gd name="connsiteY14" fmla="*/ 1056790 h 2456122"/>
              <a:gd name="connsiteX15" fmla="*/ 318977 w 7091916"/>
              <a:gd name="connsiteY15" fmla="*/ 765545 h 2456122"/>
              <a:gd name="connsiteX16" fmla="*/ 350875 w 7091916"/>
              <a:gd name="connsiteY16" fmla="*/ 776177 h 2456122"/>
              <a:gd name="connsiteX17" fmla="*/ 361507 w 7091916"/>
              <a:gd name="connsiteY17" fmla="*/ 829340 h 2456122"/>
              <a:gd name="connsiteX18" fmla="*/ 372140 w 7091916"/>
              <a:gd name="connsiteY18" fmla="*/ 861238 h 2456122"/>
              <a:gd name="connsiteX19" fmla="*/ 382772 w 7091916"/>
              <a:gd name="connsiteY19" fmla="*/ 914400 h 2456122"/>
              <a:gd name="connsiteX20" fmla="*/ 404037 w 7091916"/>
              <a:gd name="connsiteY20" fmla="*/ 956931 h 2456122"/>
              <a:gd name="connsiteX21" fmla="*/ 425303 w 7091916"/>
              <a:gd name="connsiteY21" fmla="*/ 893135 h 2456122"/>
              <a:gd name="connsiteX22" fmla="*/ 446568 w 7091916"/>
              <a:gd name="connsiteY22" fmla="*/ 797442 h 2456122"/>
              <a:gd name="connsiteX23" fmla="*/ 457200 w 7091916"/>
              <a:gd name="connsiteY23" fmla="*/ 839973 h 2456122"/>
              <a:gd name="connsiteX24" fmla="*/ 467833 w 7091916"/>
              <a:gd name="connsiteY24" fmla="*/ 871870 h 2456122"/>
              <a:gd name="connsiteX25" fmla="*/ 478465 w 7091916"/>
              <a:gd name="connsiteY25" fmla="*/ 839973 h 2456122"/>
              <a:gd name="connsiteX26" fmla="*/ 499730 w 7091916"/>
              <a:gd name="connsiteY26" fmla="*/ 808075 h 2456122"/>
              <a:gd name="connsiteX27" fmla="*/ 531628 w 7091916"/>
              <a:gd name="connsiteY27" fmla="*/ 829340 h 2456122"/>
              <a:gd name="connsiteX28" fmla="*/ 595423 w 7091916"/>
              <a:gd name="connsiteY28" fmla="*/ 850605 h 2456122"/>
              <a:gd name="connsiteX29" fmla="*/ 606056 w 7091916"/>
              <a:gd name="connsiteY29" fmla="*/ 935666 h 2456122"/>
              <a:gd name="connsiteX30" fmla="*/ 627321 w 7091916"/>
              <a:gd name="connsiteY30" fmla="*/ 1063256 h 2456122"/>
              <a:gd name="connsiteX31" fmla="*/ 637954 w 7091916"/>
              <a:gd name="connsiteY31" fmla="*/ 1158949 h 2456122"/>
              <a:gd name="connsiteX32" fmla="*/ 659219 w 7091916"/>
              <a:gd name="connsiteY32" fmla="*/ 1244010 h 2456122"/>
              <a:gd name="connsiteX33" fmla="*/ 680484 w 7091916"/>
              <a:gd name="connsiteY33" fmla="*/ 1350335 h 2456122"/>
              <a:gd name="connsiteX34" fmla="*/ 712382 w 7091916"/>
              <a:gd name="connsiteY34" fmla="*/ 1339703 h 2456122"/>
              <a:gd name="connsiteX35" fmla="*/ 723014 w 7091916"/>
              <a:gd name="connsiteY35" fmla="*/ 1297173 h 2456122"/>
              <a:gd name="connsiteX36" fmla="*/ 733647 w 7091916"/>
              <a:gd name="connsiteY36" fmla="*/ 1222745 h 2456122"/>
              <a:gd name="connsiteX37" fmla="*/ 786810 w 7091916"/>
              <a:gd name="connsiteY37" fmla="*/ 1020726 h 2456122"/>
              <a:gd name="connsiteX38" fmla="*/ 808075 w 7091916"/>
              <a:gd name="connsiteY38" fmla="*/ 935666 h 2456122"/>
              <a:gd name="connsiteX39" fmla="*/ 829340 w 7091916"/>
              <a:gd name="connsiteY39" fmla="*/ 839973 h 2456122"/>
              <a:gd name="connsiteX40" fmla="*/ 861237 w 7091916"/>
              <a:gd name="connsiteY40" fmla="*/ 765545 h 2456122"/>
              <a:gd name="connsiteX41" fmla="*/ 871870 w 7091916"/>
              <a:gd name="connsiteY41" fmla="*/ 723014 h 2456122"/>
              <a:gd name="connsiteX42" fmla="*/ 882503 w 7091916"/>
              <a:gd name="connsiteY42" fmla="*/ 691117 h 2456122"/>
              <a:gd name="connsiteX43" fmla="*/ 903768 w 7091916"/>
              <a:gd name="connsiteY43" fmla="*/ 723014 h 2456122"/>
              <a:gd name="connsiteX44" fmla="*/ 914400 w 7091916"/>
              <a:gd name="connsiteY44" fmla="*/ 754912 h 2456122"/>
              <a:gd name="connsiteX45" fmla="*/ 935665 w 7091916"/>
              <a:gd name="connsiteY45" fmla="*/ 808075 h 2456122"/>
              <a:gd name="connsiteX46" fmla="*/ 956930 w 7091916"/>
              <a:gd name="connsiteY46" fmla="*/ 999461 h 2456122"/>
              <a:gd name="connsiteX47" fmla="*/ 978196 w 7091916"/>
              <a:gd name="connsiteY47" fmla="*/ 1265275 h 2456122"/>
              <a:gd name="connsiteX48" fmla="*/ 999461 w 7091916"/>
              <a:gd name="connsiteY48" fmla="*/ 1180214 h 2456122"/>
              <a:gd name="connsiteX49" fmla="*/ 1031358 w 7091916"/>
              <a:gd name="connsiteY49" fmla="*/ 1095154 h 2456122"/>
              <a:gd name="connsiteX50" fmla="*/ 1052623 w 7091916"/>
              <a:gd name="connsiteY50" fmla="*/ 1010093 h 2456122"/>
              <a:gd name="connsiteX51" fmla="*/ 1063256 w 7091916"/>
              <a:gd name="connsiteY51" fmla="*/ 967563 h 2456122"/>
              <a:gd name="connsiteX52" fmla="*/ 1073889 w 7091916"/>
              <a:gd name="connsiteY52" fmla="*/ 925033 h 2456122"/>
              <a:gd name="connsiteX53" fmla="*/ 1095154 w 7091916"/>
              <a:gd name="connsiteY53" fmla="*/ 861238 h 2456122"/>
              <a:gd name="connsiteX54" fmla="*/ 1127051 w 7091916"/>
              <a:gd name="connsiteY54" fmla="*/ 754912 h 2456122"/>
              <a:gd name="connsiteX55" fmla="*/ 1148316 w 7091916"/>
              <a:gd name="connsiteY55" fmla="*/ 691117 h 2456122"/>
              <a:gd name="connsiteX56" fmla="*/ 1212112 w 7091916"/>
              <a:gd name="connsiteY56" fmla="*/ 691117 h 2456122"/>
              <a:gd name="connsiteX57" fmla="*/ 1222744 w 7091916"/>
              <a:gd name="connsiteY57" fmla="*/ 637954 h 2456122"/>
              <a:gd name="connsiteX58" fmla="*/ 1233377 w 7091916"/>
              <a:gd name="connsiteY58" fmla="*/ 595424 h 2456122"/>
              <a:gd name="connsiteX59" fmla="*/ 1244010 w 7091916"/>
              <a:gd name="connsiteY59" fmla="*/ 542261 h 2456122"/>
              <a:gd name="connsiteX60" fmla="*/ 1265275 w 7091916"/>
              <a:gd name="connsiteY60" fmla="*/ 457200 h 2456122"/>
              <a:gd name="connsiteX61" fmla="*/ 1286540 w 7091916"/>
              <a:gd name="connsiteY61" fmla="*/ 425303 h 2456122"/>
              <a:gd name="connsiteX62" fmla="*/ 1392865 w 7091916"/>
              <a:gd name="connsiteY62" fmla="*/ 393405 h 2456122"/>
              <a:gd name="connsiteX63" fmla="*/ 1446028 w 7091916"/>
              <a:gd name="connsiteY63" fmla="*/ 340242 h 2456122"/>
              <a:gd name="connsiteX64" fmla="*/ 1467293 w 7091916"/>
              <a:gd name="connsiteY64" fmla="*/ 297712 h 2456122"/>
              <a:gd name="connsiteX65" fmla="*/ 1488558 w 7091916"/>
              <a:gd name="connsiteY65" fmla="*/ 265814 h 2456122"/>
              <a:gd name="connsiteX66" fmla="*/ 1446028 w 7091916"/>
              <a:gd name="connsiteY66" fmla="*/ 467833 h 2456122"/>
              <a:gd name="connsiteX67" fmla="*/ 1477926 w 7091916"/>
              <a:gd name="connsiteY67" fmla="*/ 478466 h 2456122"/>
              <a:gd name="connsiteX68" fmla="*/ 1594884 w 7091916"/>
              <a:gd name="connsiteY68" fmla="*/ 255182 h 2456122"/>
              <a:gd name="connsiteX69" fmla="*/ 1626782 w 7091916"/>
              <a:gd name="connsiteY69" fmla="*/ 191386 h 2456122"/>
              <a:gd name="connsiteX70" fmla="*/ 1648047 w 7091916"/>
              <a:gd name="connsiteY70" fmla="*/ 63796 h 2456122"/>
              <a:gd name="connsiteX71" fmla="*/ 1658679 w 7091916"/>
              <a:gd name="connsiteY71" fmla="*/ 21266 h 2456122"/>
              <a:gd name="connsiteX72" fmla="*/ 1679944 w 7091916"/>
              <a:gd name="connsiteY72" fmla="*/ 0 h 2456122"/>
              <a:gd name="connsiteX73" fmla="*/ 1637414 w 7091916"/>
              <a:gd name="connsiteY73" fmla="*/ 138224 h 2456122"/>
              <a:gd name="connsiteX74" fmla="*/ 1626782 w 7091916"/>
              <a:gd name="connsiteY74" fmla="*/ 212652 h 2456122"/>
              <a:gd name="connsiteX75" fmla="*/ 1637414 w 7091916"/>
              <a:gd name="connsiteY75" fmla="*/ 435935 h 2456122"/>
              <a:gd name="connsiteX76" fmla="*/ 1701210 w 7091916"/>
              <a:gd name="connsiteY76" fmla="*/ 393405 h 2456122"/>
              <a:gd name="connsiteX77" fmla="*/ 1711842 w 7091916"/>
              <a:gd name="connsiteY77" fmla="*/ 361507 h 2456122"/>
              <a:gd name="connsiteX78" fmla="*/ 1743740 w 7091916"/>
              <a:gd name="connsiteY78" fmla="*/ 329610 h 2456122"/>
              <a:gd name="connsiteX79" fmla="*/ 1754372 w 7091916"/>
              <a:gd name="connsiteY79" fmla="*/ 361507 h 2456122"/>
              <a:gd name="connsiteX80" fmla="*/ 1775637 w 7091916"/>
              <a:gd name="connsiteY80" fmla="*/ 446568 h 2456122"/>
              <a:gd name="connsiteX81" fmla="*/ 1754372 w 7091916"/>
              <a:gd name="connsiteY81" fmla="*/ 595424 h 2456122"/>
              <a:gd name="connsiteX82" fmla="*/ 1733107 w 7091916"/>
              <a:gd name="connsiteY82" fmla="*/ 648586 h 2456122"/>
              <a:gd name="connsiteX83" fmla="*/ 1722475 w 7091916"/>
              <a:gd name="connsiteY83" fmla="*/ 701749 h 2456122"/>
              <a:gd name="connsiteX84" fmla="*/ 1711842 w 7091916"/>
              <a:gd name="connsiteY84" fmla="*/ 733647 h 2456122"/>
              <a:gd name="connsiteX85" fmla="*/ 1775637 w 7091916"/>
              <a:gd name="connsiteY85" fmla="*/ 701749 h 2456122"/>
              <a:gd name="connsiteX86" fmla="*/ 1850065 w 7091916"/>
              <a:gd name="connsiteY86" fmla="*/ 595424 h 2456122"/>
              <a:gd name="connsiteX87" fmla="*/ 1881963 w 7091916"/>
              <a:gd name="connsiteY87" fmla="*/ 520996 h 2456122"/>
              <a:gd name="connsiteX88" fmla="*/ 1924493 w 7091916"/>
              <a:gd name="connsiteY88" fmla="*/ 446568 h 2456122"/>
              <a:gd name="connsiteX89" fmla="*/ 1956391 w 7091916"/>
              <a:gd name="connsiteY89" fmla="*/ 372140 h 2456122"/>
              <a:gd name="connsiteX90" fmla="*/ 2009554 w 7091916"/>
              <a:gd name="connsiteY90" fmla="*/ 265814 h 2456122"/>
              <a:gd name="connsiteX91" fmla="*/ 2030819 w 7091916"/>
              <a:gd name="connsiteY91" fmla="*/ 180754 h 2456122"/>
              <a:gd name="connsiteX92" fmla="*/ 2009554 w 7091916"/>
              <a:gd name="connsiteY92" fmla="*/ 297712 h 2456122"/>
              <a:gd name="connsiteX93" fmla="*/ 1967023 w 7091916"/>
              <a:gd name="connsiteY93" fmla="*/ 435935 h 2456122"/>
              <a:gd name="connsiteX94" fmla="*/ 1860698 w 7091916"/>
              <a:gd name="connsiteY94" fmla="*/ 723014 h 2456122"/>
              <a:gd name="connsiteX95" fmla="*/ 1828800 w 7091916"/>
              <a:gd name="connsiteY95" fmla="*/ 850605 h 2456122"/>
              <a:gd name="connsiteX96" fmla="*/ 1818168 w 7091916"/>
              <a:gd name="connsiteY96" fmla="*/ 903768 h 2456122"/>
              <a:gd name="connsiteX97" fmla="*/ 1828800 w 7091916"/>
              <a:gd name="connsiteY97" fmla="*/ 871870 h 2456122"/>
              <a:gd name="connsiteX98" fmla="*/ 1839433 w 7091916"/>
              <a:gd name="connsiteY98" fmla="*/ 797442 h 2456122"/>
              <a:gd name="connsiteX99" fmla="*/ 1860698 w 7091916"/>
              <a:gd name="connsiteY99" fmla="*/ 723014 h 2456122"/>
              <a:gd name="connsiteX100" fmla="*/ 1871330 w 7091916"/>
              <a:gd name="connsiteY100" fmla="*/ 680484 h 2456122"/>
              <a:gd name="connsiteX101" fmla="*/ 1956391 w 7091916"/>
              <a:gd name="connsiteY101" fmla="*/ 574159 h 2456122"/>
              <a:gd name="connsiteX102" fmla="*/ 1998921 w 7091916"/>
              <a:gd name="connsiteY102" fmla="*/ 520996 h 2456122"/>
              <a:gd name="connsiteX103" fmla="*/ 2041451 w 7091916"/>
              <a:gd name="connsiteY103" fmla="*/ 467833 h 2456122"/>
              <a:gd name="connsiteX104" fmla="*/ 2094614 w 7091916"/>
              <a:gd name="connsiteY104" fmla="*/ 393405 h 2456122"/>
              <a:gd name="connsiteX105" fmla="*/ 2105247 w 7091916"/>
              <a:gd name="connsiteY105" fmla="*/ 361507 h 2456122"/>
              <a:gd name="connsiteX106" fmla="*/ 2094614 w 7091916"/>
              <a:gd name="connsiteY106" fmla="*/ 499731 h 2456122"/>
              <a:gd name="connsiteX107" fmla="*/ 2083982 w 7091916"/>
              <a:gd name="connsiteY107" fmla="*/ 542261 h 2456122"/>
              <a:gd name="connsiteX108" fmla="*/ 2073349 w 7091916"/>
              <a:gd name="connsiteY108" fmla="*/ 627321 h 2456122"/>
              <a:gd name="connsiteX109" fmla="*/ 2083982 w 7091916"/>
              <a:gd name="connsiteY109" fmla="*/ 754912 h 2456122"/>
              <a:gd name="connsiteX110" fmla="*/ 2105247 w 7091916"/>
              <a:gd name="connsiteY110" fmla="*/ 786810 h 2456122"/>
              <a:gd name="connsiteX111" fmla="*/ 2158410 w 7091916"/>
              <a:gd name="connsiteY111" fmla="*/ 776177 h 2456122"/>
              <a:gd name="connsiteX112" fmla="*/ 2179675 w 7091916"/>
              <a:gd name="connsiteY112" fmla="*/ 744280 h 2456122"/>
              <a:gd name="connsiteX113" fmla="*/ 2200940 w 7091916"/>
              <a:gd name="connsiteY113" fmla="*/ 723014 h 2456122"/>
              <a:gd name="connsiteX114" fmla="*/ 2211572 w 7091916"/>
              <a:gd name="connsiteY114" fmla="*/ 754912 h 2456122"/>
              <a:gd name="connsiteX115" fmla="*/ 2222205 w 7091916"/>
              <a:gd name="connsiteY115" fmla="*/ 925033 h 2456122"/>
              <a:gd name="connsiteX116" fmla="*/ 2254103 w 7091916"/>
              <a:gd name="connsiteY116" fmla="*/ 914400 h 2456122"/>
              <a:gd name="connsiteX117" fmla="*/ 2296633 w 7091916"/>
              <a:gd name="connsiteY117" fmla="*/ 967563 h 2456122"/>
              <a:gd name="connsiteX118" fmla="*/ 2328530 w 7091916"/>
              <a:gd name="connsiteY118" fmla="*/ 988828 h 2456122"/>
              <a:gd name="connsiteX119" fmla="*/ 2371061 w 7091916"/>
              <a:gd name="connsiteY119" fmla="*/ 978196 h 2456122"/>
              <a:gd name="connsiteX120" fmla="*/ 2381693 w 7091916"/>
              <a:gd name="connsiteY120" fmla="*/ 946298 h 2456122"/>
              <a:gd name="connsiteX121" fmla="*/ 2413591 w 7091916"/>
              <a:gd name="connsiteY121" fmla="*/ 925033 h 2456122"/>
              <a:gd name="connsiteX122" fmla="*/ 2424223 w 7091916"/>
              <a:gd name="connsiteY122" fmla="*/ 1233377 h 2456122"/>
              <a:gd name="connsiteX123" fmla="*/ 2445489 w 7091916"/>
              <a:gd name="connsiteY123" fmla="*/ 1190847 h 2456122"/>
              <a:gd name="connsiteX124" fmla="*/ 2456121 w 7091916"/>
              <a:gd name="connsiteY124" fmla="*/ 1158949 h 2456122"/>
              <a:gd name="connsiteX125" fmla="*/ 2488019 w 7091916"/>
              <a:gd name="connsiteY125" fmla="*/ 1052624 h 2456122"/>
              <a:gd name="connsiteX126" fmla="*/ 2509284 w 7091916"/>
              <a:gd name="connsiteY126" fmla="*/ 988828 h 2456122"/>
              <a:gd name="connsiteX127" fmla="*/ 2541182 w 7091916"/>
              <a:gd name="connsiteY127" fmla="*/ 978196 h 2456122"/>
              <a:gd name="connsiteX128" fmla="*/ 2530549 w 7091916"/>
              <a:gd name="connsiteY128" fmla="*/ 1158949 h 2456122"/>
              <a:gd name="connsiteX129" fmla="*/ 2509284 w 7091916"/>
              <a:gd name="connsiteY129" fmla="*/ 1212112 h 2456122"/>
              <a:gd name="connsiteX130" fmla="*/ 2498651 w 7091916"/>
              <a:gd name="connsiteY130" fmla="*/ 1265275 h 2456122"/>
              <a:gd name="connsiteX131" fmla="*/ 2519916 w 7091916"/>
              <a:gd name="connsiteY131" fmla="*/ 1297173 h 2456122"/>
              <a:gd name="connsiteX132" fmla="*/ 2562447 w 7091916"/>
              <a:gd name="connsiteY132" fmla="*/ 1233377 h 2456122"/>
              <a:gd name="connsiteX133" fmla="*/ 2594344 w 7091916"/>
              <a:gd name="connsiteY133" fmla="*/ 1329070 h 2456122"/>
              <a:gd name="connsiteX134" fmla="*/ 2615610 w 7091916"/>
              <a:gd name="connsiteY134" fmla="*/ 1360968 h 2456122"/>
              <a:gd name="connsiteX135" fmla="*/ 2668772 w 7091916"/>
              <a:gd name="connsiteY135" fmla="*/ 1329070 h 2456122"/>
              <a:gd name="connsiteX136" fmla="*/ 2690037 w 7091916"/>
              <a:gd name="connsiteY136" fmla="*/ 1286540 h 2456122"/>
              <a:gd name="connsiteX137" fmla="*/ 2711303 w 7091916"/>
              <a:gd name="connsiteY137" fmla="*/ 1254642 h 2456122"/>
              <a:gd name="connsiteX138" fmla="*/ 2732568 w 7091916"/>
              <a:gd name="connsiteY138" fmla="*/ 1297173 h 2456122"/>
              <a:gd name="connsiteX139" fmla="*/ 2743200 w 7091916"/>
              <a:gd name="connsiteY139" fmla="*/ 1339703 h 2456122"/>
              <a:gd name="connsiteX140" fmla="*/ 2817628 w 7091916"/>
              <a:gd name="connsiteY140" fmla="*/ 1350335 h 2456122"/>
              <a:gd name="connsiteX141" fmla="*/ 2870791 w 7091916"/>
              <a:gd name="connsiteY141" fmla="*/ 1414131 h 2456122"/>
              <a:gd name="connsiteX142" fmla="*/ 2881423 w 7091916"/>
              <a:gd name="connsiteY142" fmla="*/ 1446028 h 2456122"/>
              <a:gd name="connsiteX143" fmla="*/ 2902689 w 7091916"/>
              <a:gd name="connsiteY143" fmla="*/ 1488559 h 2456122"/>
              <a:gd name="connsiteX144" fmla="*/ 2934586 w 7091916"/>
              <a:gd name="connsiteY144" fmla="*/ 1562986 h 2456122"/>
              <a:gd name="connsiteX145" fmla="*/ 2977116 w 7091916"/>
              <a:gd name="connsiteY145" fmla="*/ 1552354 h 2456122"/>
              <a:gd name="connsiteX146" fmla="*/ 2998382 w 7091916"/>
              <a:gd name="connsiteY146" fmla="*/ 1509824 h 2456122"/>
              <a:gd name="connsiteX147" fmla="*/ 3009014 w 7091916"/>
              <a:gd name="connsiteY147" fmla="*/ 1446028 h 2456122"/>
              <a:gd name="connsiteX148" fmla="*/ 3040912 w 7091916"/>
              <a:gd name="connsiteY148" fmla="*/ 1414131 h 2456122"/>
              <a:gd name="connsiteX149" fmla="*/ 3072810 w 7091916"/>
              <a:gd name="connsiteY149" fmla="*/ 1350335 h 2456122"/>
              <a:gd name="connsiteX150" fmla="*/ 3104707 w 7091916"/>
              <a:gd name="connsiteY150" fmla="*/ 1403498 h 2456122"/>
              <a:gd name="connsiteX151" fmla="*/ 3115340 w 7091916"/>
              <a:gd name="connsiteY151" fmla="*/ 1456661 h 2456122"/>
              <a:gd name="connsiteX152" fmla="*/ 3147237 w 7091916"/>
              <a:gd name="connsiteY152" fmla="*/ 1637414 h 2456122"/>
              <a:gd name="connsiteX153" fmla="*/ 3179135 w 7091916"/>
              <a:gd name="connsiteY153" fmla="*/ 1605517 h 2456122"/>
              <a:gd name="connsiteX154" fmla="*/ 3232298 w 7091916"/>
              <a:gd name="connsiteY154" fmla="*/ 1509824 h 2456122"/>
              <a:gd name="connsiteX155" fmla="*/ 3242930 w 7091916"/>
              <a:gd name="connsiteY155" fmla="*/ 1477926 h 2456122"/>
              <a:gd name="connsiteX156" fmla="*/ 3274828 w 7091916"/>
              <a:gd name="connsiteY156" fmla="*/ 1424763 h 2456122"/>
              <a:gd name="connsiteX157" fmla="*/ 3285461 w 7091916"/>
              <a:gd name="connsiteY157" fmla="*/ 1392866 h 2456122"/>
              <a:gd name="connsiteX158" fmla="*/ 3306726 w 7091916"/>
              <a:gd name="connsiteY158" fmla="*/ 1339703 h 2456122"/>
              <a:gd name="connsiteX159" fmla="*/ 3317358 w 7091916"/>
              <a:gd name="connsiteY159" fmla="*/ 1392866 h 2456122"/>
              <a:gd name="connsiteX160" fmla="*/ 3349256 w 7091916"/>
              <a:gd name="connsiteY160" fmla="*/ 1499191 h 2456122"/>
              <a:gd name="connsiteX161" fmla="*/ 3381154 w 7091916"/>
              <a:gd name="connsiteY161" fmla="*/ 1520456 h 2456122"/>
              <a:gd name="connsiteX162" fmla="*/ 3444949 w 7091916"/>
              <a:gd name="connsiteY162" fmla="*/ 1456661 h 2456122"/>
              <a:gd name="connsiteX163" fmla="*/ 3540642 w 7091916"/>
              <a:gd name="connsiteY163" fmla="*/ 1371600 h 2456122"/>
              <a:gd name="connsiteX164" fmla="*/ 3572540 w 7091916"/>
              <a:gd name="connsiteY164" fmla="*/ 1382233 h 2456122"/>
              <a:gd name="connsiteX165" fmla="*/ 3593805 w 7091916"/>
              <a:gd name="connsiteY165" fmla="*/ 1456661 h 2456122"/>
              <a:gd name="connsiteX166" fmla="*/ 3636335 w 7091916"/>
              <a:gd name="connsiteY166" fmla="*/ 1435396 h 2456122"/>
              <a:gd name="connsiteX167" fmla="*/ 3689498 w 7091916"/>
              <a:gd name="connsiteY167" fmla="*/ 1371600 h 2456122"/>
              <a:gd name="connsiteX168" fmla="*/ 3732028 w 7091916"/>
              <a:gd name="connsiteY168" fmla="*/ 1350335 h 2456122"/>
              <a:gd name="connsiteX169" fmla="*/ 3785191 w 7091916"/>
              <a:gd name="connsiteY169" fmla="*/ 1286540 h 2456122"/>
              <a:gd name="connsiteX170" fmla="*/ 3859619 w 7091916"/>
              <a:gd name="connsiteY170" fmla="*/ 1190847 h 2456122"/>
              <a:gd name="connsiteX171" fmla="*/ 3870251 w 7091916"/>
              <a:gd name="connsiteY171" fmla="*/ 1233377 h 2456122"/>
              <a:gd name="connsiteX172" fmla="*/ 3880884 w 7091916"/>
              <a:gd name="connsiteY172" fmla="*/ 1307805 h 2456122"/>
              <a:gd name="connsiteX173" fmla="*/ 3912782 w 7091916"/>
              <a:gd name="connsiteY173" fmla="*/ 1329070 h 2456122"/>
              <a:gd name="connsiteX174" fmla="*/ 3934047 w 7091916"/>
              <a:gd name="connsiteY174" fmla="*/ 1297173 h 2456122"/>
              <a:gd name="connsiteX175" fmla="*/ 3934047 w 7091916"/>
              <a:gd name="connsiteY175" fmla="*/ 1190847 h 2456122"/>
              <a:gd name="connsiteX176" fmla="*/ 3912782 w 7091916"/>
              <a:gd name="connsiteY176" fmla="*/ 1158949 h 2456122"/>
              <a:gd name="connsiteX177" fmla="*/ 3870251 w 7091916"/>
              <a:gd name="connsiteY177" fmla="*/ 1063256 h 2456122"/>
              <a:gd name="connsiteX178" fmla="*/ 3880884 w 7091916"/>
              <a:gd name="connsiteY178" fmla="*/ 903768 h 2456122"/>
              <a:gd name="connsiteX179" fmla="*/ 3891516 w 7091916"/>
              <a:gd name="connsiteY179" fmla="*/ 935666 h 2456122"/>
              <a:gd name="connsiteX180" fmla="*/ 3923414 w 7091916"/>
              <a:gd name="connsiteY180" fmla="*/ 946298 h 2456122"/>
              <a:gd name="connsiteX181" fmla="*/ 3955312 w 7091916"/>
              <a:gd name="connsiteY181" fmla="*/ 861238 h 2456122"/>
              <a:gd name="connsiteX182" fmla="*/ 3987210 w 7091916"/>
              <a:gd name="connsiteY182" fmla="*/ 829340 h 2456122"/>
              <a:gd name="connsiteX183" fmla="*/ 4019107 w 7091916"/>
              <a:gd name="connsiteY183" fmla="*/ 839973 h 2456122"/>
              <a:gd name="connsiteX184" fmla="*/ 4029740 w 7091916"/>
              <a:gd name="connsiteY184" fmla="*/ 882503 h 2456122"/>
              <a:gd name="connsiteX185" fmla="*/ 4040372 w 7091916"/>
              <a:gd name="connsiteY185" fmla="*/ 935666 h 2456122"/>
              <a:gd name="connsiteX186" fmla="*/ 4093535 w 7091916"/>
              <a:gd name="connsiteY186" fmla="*/ 1212112 h 2456122"/>
              <a:gd name="connsiteX187" fmla="*/ 4104168 w 7091916"/>
              <a:gd name="connsiteY187" fmla="*/ 1169582 h 2456122"/>
              <a:gd name="connsiteX188" fmla="*/ 4114800 w 7091916"/>
              <a:gd name="connsiteY188" fmla="*/ 1041991 h 2456122"/>
              <a:gd name="connsiteX189" fmla="*/ 4146698 w 7091916"/>
              <a:gd name="connsiteY189" fmla="*/ 999461 h 2456122"/>
              <a:gd name="connsiteX190" fmla="*/ 4167963 w 7091916"/>
              <a:gd name="connsiteY190" fmla="*/ 946298 h 2456122"/>
              <a:gd name="connsiteX191" fmla="*/ 4189228 w 7091916"/>
              <a:gd name="connsiteY191" fmla="*/ 903768 h 2456122"/>
              <a:gd name="connsiteX192" fmla="*/ 4221126 w 7091916"/>
              <a:gd name="connsiteY192" fmla="*/ 797442 h 2456122"/>
              <a:gd name="connsiteX193" fmla="*/ 4263656 w 7091916"/>
              <a:gd name="connsiteY193" fmla="*/ 723014 h 2456122"/>
              <a:gd name="connsiteX194" fmla="*/ 4295554 w 7091916"/>
              <a:gd name="connsiteY194" fmla="*/ 786810 h 2456122"/>
              <a:gd name="connsiteX195" fmla="*/ 4327451 w 7091916"/>
              <a:gd name="connsiteY195" fmla="*/ 946298 h 2456122"/>
              <a:gd name="connsiteX196" fmla="*/ 4369982 w 7091916"/>
              <a:gd name="connsiteY196" fmla="*/ 882503 h 2456122"/>
              <a:gd name="connsiteX197" fmla="*/ 4391247 w 7091916"/>
              <a:gd name="connsiteY197" fmla="*/ 797442 h 2456122"/>
              <a:gd name="connsiteX198" fmla="*/ 4412512 w 7091916"/>
              <a:gd name="connsiteY198" fmla="*/ 691117 h 2456122"/>
              <a:gd name="connsiteX199" fmla="*/ 4423144 w 7091916"/>
              <a:gd name="connsiteY199" fmla="*/ 648586 h 2456122"/>
              <a:gd name="connsiteX200" fmla="*/ 4444410 w 7091916"/>
              <a:gd name="connsiteY200" fmla="*/ 574159 h 2456122"/>
              <a:gd name="connsiteX201" fmla="*/ 4465675 w 7091916"/>
              <a:gd name="connsiteY201" fmla="*/ 478466 h 2456122"/>
              <a:gd name="connsiteX202" fmla="*/ 4486940 w 7091916"/>
              <a:gd name="connsiteY202" fmla="*/ 361507 h 2456122"/>
              <a:gd name="connsiteX203" fmla="*/ 4518837 w 7091916"/>
              <a:gd name="connsiteY203" fmla="*/ 446568 h 2456122"/>
              <a:gd name="connsiteX204" fmla="*/ 4540103 w 7091916"/>
              <a:gd name="connsiteY204" fmla="*/ 510363 h 2456122"/>
              <a:gd name="connsiteX205" fmla="*/ 4572000 w 7091916"/>
              <a:gd name="connsiteY205" fmla="*/ 531628 h 2456122"/>
              <a:gd name="connsiteX206" fmla="*/ 4582633 w 7091916"/>
              <a:gd name="connsiteY206" fmla="*/ 595424 h 2456122"/>
              <a:gd name="connsiteX207" fmla="*/ 4593265 w 7091916"/>
              <a:gd name="connsiteY207" fmla="*/ 701749 h 2456122"/>
              <a:gd name="connsiteX208" fmla="*/ 4625163 w 7091916"/>
              <a:gd name="connsiteY208" fmla="*/ 595424 h 2456122"/>
              <a:gd name="connsiteX209" fmla="*/ 4646428 w 7091916"/>
              <a:gd name="connsiteY209" fmla="*/ 563526 h 2456122"/>
              <a:gd name="connsiteX210" fmla="*/ 4688958 w 7091916"/>
              <a:gd name="connsiteY210" fmla="*/ 446568 h 2456122"/>
              <a:gd name="connsiteX211" fmla="*/ 4699591 w 7091916"/>
              <a:gd name="connsiteY211" fmla="*/ 404038 h 2456122"/>
              <a:gd name="connsiteX212" fmla="*/ 4720856 w 7091916"/>
              <a:gd name="connsiteY212" fmla="*/ 372140 h 2456122"/>
              <a:gd name="connsiteX213" fmla="*/ 4752754 w 7091916"/>
              <a:gd name="connsiteY213" fmla="*/ 287080 h 2456122"/>
              <a:gd name="connsiteX214" fmla="*/ 4784651 w 7091916"/>
              <a:gd name="connsiteY214" fmla="*/ 318977 h 2456122"/>
              <a:gd name="connsiteX215" fmla="*/ 4816549 w 7091916"/>
              <a:gd name="connsiteY215" fmla="*/ 329610 h 2456122"/>
              <a:gd name="connsiteX216" fmla="*/ 4848447 w 7091916"/>
              <a:gd name="connsiteY216" fmla="*/ 287080 h 2456122"/>
              <a:gd name="connsiteX217" fmla="*/ 4869712 w 7091916"/>
              <a:gd name="connsiteY217" fmla="*/ 255182 h 2456122"/>
              <a:gd name="connsiteX218" fmla="*/ 4933507 w 7091916"/>
              <a:gd name="connsiteY218" fmla="*/ 233917 h 2456122"/>
              <a:gd name="connsiteX219" fmla="*/ 4944140 w 7091916"/>
              <a:gd name="connsiteY219" fmla="*/ 457200 h 2456122"/>
              <a:gd name="connsiteX220" fmla="*/ 4976037 w 7091916"/>
              <a:gd name="connsiteY220" fmla="*/ 414670 h 2456122"/>
              <a:gd name="connsiteX221" fmla="*/ 5018568 w 7091916"/>
              <a:gd name="connsiteY221" fmla="*/ 287080 h 2456122"/>
              <a:gd name="connsiteX222" fmla="*/ 5029200 w 7091916"/>
              <a:gd name="connsiteY222" fmla="*/ 255182 h 2456122"/>
              <a:gd name="connsiteX223" fmla="*/ 5050465 w 7091916"/>
              <a:gd name="connsiteY223" fmla="*/ 202019 h 2456122"/>
              <a:gd name="connsiteX224" fmla="*/ 5082363 w 7091916"/>
              <a:gd name="connsiteY224" fmla="*/ 116959 h 2456122"/>
              <a:gd name="connsiteX225" fmla="*/ 5114261 w 7091916"/>
              <a:gd name="connsiteY225" fmla="*/ 106326 h 2456122"/>
              <a:gd name="connsiteX226" fmla="*/ 5124893 w 7091916"/>
              <a:gd name="connsiteY226" fmla="*/ 138224 h 2456122"/>
              <a:gd name="connsiteX227" fmla="*/ 5135526 w 7091916"/>
              <a:gd name="connsiteY227" fmla="*/ 340242 h 2456122"/>
              <a:gd name="connsiteX228" fmla="*/ 5178056 w 7091916"/>
              <a:gd name="connsiteY228" fmla="*/ 329610 h 2456122"/>
              <a:gd name="connsiteX229" fmla="*/ 5252484 w 7091916"/>
              <a:gd name="connsiteY229" fmla="*/ 361507 h 2456122"/>
              <a:gd name="connsiteX230" fmla="*/ 5263116 w 7091916"/>
              <a:gd name="connsiteY230" fmla="*/ 393405 h 2456122"/>
              <a:gd name="connsiteX231" fmla="*/ 5284382 w 7091916"/>
              <a:gd name="connsiteY231" fmla="*/ 425303 h 2456122"/>
              <a:gd name="connsiteX232" fmla="*/ 5295014 w 7091916"/>
              <a:gd name="connsiteY232" fmla="*/ 457200 h 2456122"/>
              <a:gd name="connsiteX233" fmla="*/ 5337544 w 7091916"/>
              <a:gd name="connsiteY233" fmla="*/ 467833 h 2456122"/>
              <a:gd name="connsiteX234" fmla="*/ 5497033 w 7091916"/>
              <a:gd name="connsiteY234" fmla="*/ 457200 h 2456122"/>
              <a:gd name="connsiteX235" fmla="*/ 5613991 w 7091916"/>
              <a:gd name="connsiteY235" fmla="*/ 467833 h 2456122"/>
              <a:gd name="connsiteX236" fmla="*/ 5635256 w 7091916"/>
              <a:gd name="connsiteY236" fmla="*/ 552893 h 2456122"/>
              <a:gd name="connsiteX237" fmla="*/ 5645889 w 7091916"/>
              <a:gd name="connsiteY237" fmla="*/ 648586 h 2456122"/>
              <a:gd name="connsiteX238" fmla="*/ 5667154 w 7091916"/>
              <a:gd name="connsiteY238" fmla="*/ 723014 h 2456122"/>
              <a:gd name="connsiteX239" fmla="*/ 5773479 w 7091916"/>
              <a:gd name="connsiteY239" fmla="*/ 680484 h 2456122"/>
              <a:gd name="connsiteX240" fmla="*/ 5964865 w 7091916"/>
              <a:gd name="connsiteY240" fmla="*/ 467833 h 2456122"/>
              <a:gd name="connsiteX241" fmla="*/ 6071191 w 7091916"/>
              <a:gd name="connsiteY241" fmla="*/ 297712 h 2456122"/>
              <a:gd name="connsiteX242" fmla="*/ 6113721 w 7091916"/>
              <a:gd name="connsiteY242" fmla="*/ 244549 h 2456122"/>
              <a:gd name="connsiteX243" fmla="*/ 6092456 w 7091916"/>
              <a:gd name="connsiteY243" fmla="*/ 297712 h 2456122"/>
              <a:gd name="connsiteX244" fmla="*/ 6081823 w 7091916"/>
              <a:gd name="connsiteY244" fmla="*/ 340242 h 2456122"/>
              <a:gd name="connsiteX245" fmla="*/ 6049926 w 7091916"/>
              <a:gd name="connsiteY245" fmla="*/ 499731 h 2456122"/>
              <a:gd name="connsiteX246" fmla="*/ 6060558 w 7091916"/>
              <a:gd name="connsiteY246" fmla="*/ 871870 h 2456122"/>
              <a:gd name="connsiteX247" fmla="*/ 6113721 w 7091916"/>
              <a:gd name="connsiteY247" fmla="*/ 1041991 h 2456122"/>
              <a:gd name="connsiteX248" fmla="*/ 6156251 w 7091916"/>
              <a:gd name="connsiteY248" fmla="*/ 1105786 h 2456122"/>
              <a:gd name="connsiteX249" fmla="*/ 6198782 w 7091916"/>
              <a:gd name="connsiteY249" fmla="*/ 1020726 h 2456122"/>
              <a:gd name="connsiteX250" fmla="*/ 6262577 w 7091916"/>
              <a:gd name="connsiteY250" fmla="*/ 978196 h 2456122"/>
              <a:gd name="connsiteX251" fmla="*/ 6283842 w 7091916"/>
              <a:gd name="connsiteY251" fmla="*/ 935666 h 2456122"/>
              <a:gd name="connsiteX252" fmla="*/ 6305107 w 7091916"/>
              <a:gd name="connsiteY252" fmla="*/ 903768 h 2456122"/>
              <a:gd name="connsiteX253" fmla="*/ 6273210 w 7091916"/>
              <a:gd name="connsiteY253" fmla="*/ 1052624 h 2456122"/>
              <a:gd name="connsiteX254" fmla="*/ 6283842 w 7091916"/>
              <a:gd name="connsiteY254" fmla="*/ 1105786 h 2456122"/>
              <a:gd name="connsiteX255" fmla="*/ 6315740 w 7091916"/>
              <a:gd name="connsiteY255" fmla="*/ 1116419 h 2456122"/>
              <a:gd name="connsiteX256" fmla="*/ 6390168 w 7091916"/>
              <a:gd name="connsiteY256" fmla="*/ 1127052 h 2456122"/>
              <a:gd name="connsiteX257" fmla="*/ 6453963 w 7091916"/>
              <a:gd name="connsiteY257" fmla="*/ 1286540 h 2456122"/>
              <a:gd name="connsiteX258" fmla="*/ 6475228 w 7091916"/>
              <a:gd name="connsiteY258" fmla="*/ 1371600 h 2456122"/>
              <a:gd name="connsiteX259" fmla="*/ 6528391 w 7091916"/>
              <a:gd name="connsiteY259" fmla="*/ 1446028 h 2456122"/>
              <a:gd name="connsiteX260" fmla="*/ 6560289 w 7091916"/>
              <a:gd name="connsiteY260" fmla="*/ 1456661 h 2456122"/>
              <a:gd name="connsiteX261" fmla="*/ 6613451 w 7091916"/>
              <a:gd name="connsiteY261" fmla="*/ 1403498 h 2456122"/>
              <a:gd name="connsiteX262" fmla="*/ 6677247 w 7091916"/>
              <a:gd name="connsiteY262" fmla="*/ 1382233 h 2456122"/>
              <a:gd name="connsiteX263" fmla="*/ 6762307 w 7091916"/>
              <a:gd name="connsiteY263" fmla="*/ 1350335 h 2456122"/>
              <a:gd name="connsiteX264" fmla="*/ 6815470 w 7091916"/>
              <a:gd name="connsiteY264" fmla="*/ 1307805 h 2456122"/>
              <a:gd name="connsiteX265" fmla="*/ 6847368 w 7091916"/>
              <a:gd name="connsiteY265" fmla="*/ 1297173 h 2456122"/>
              <a:gd name="connsiteX266" fmla="*/ 6858000 w 7091916"/>
              <a:gd name="connsiteY266" fmla="*/ 1265275 h 2456122"/>
              <a:gd name="connsiteX267" fmla="*/ 6836735 w 7091916"/>
              <a:gd name="connsiteY267" fmla="*/ 1318438 h 2456122"/>
              <a:gd name="connsiteX268" fmla="*/ 6858000 w 7091916"/>
              <a:gd name="connsiteY268" fmla="*/ 1743740 h 2456122"/>
              <a:gd name="connsiteX269" fmla="*/ 6911163 w 7091916"/>
              <a:gd name="connsiteY269" fmla="*/ 1850066 h 2456122"/>
              <a:gd name="connsiteX270" fmla="*/ 6943061 w 7091916"/>
              <a:gd name="connsiteY270" fmla="*/ 1913861 h 2456122"/>
              <a:gd name="connsiteX271" fmla="*/ 6974958 w 7091916"/>
              <a:gd name="connsiteY271" fmla="*/ 1935126 h 2456122"/>
              <a:gd name="connsiteX272" fmla="*/ 7038754 w 7091916"/>
              <a:gd name="connsiteY272" fmla="*/ 1892596 h 2456122"/>
              <a:gd name="connsiteX273" fmla="*/ 7091916 w 7091916"/>
              <a:gd name="connsiteY273" fmla="*/ 1850066 h 2456122"/>
              <a:gd name="connsiteX274" fmla="*/ 7070651 w 7091916"/>
              <a:gd name="connsiteY274" fmla="*/ 2456122 h 2456122"/>
              <a:gd name="connsiteX0" fmla="*/ 0 w 7091916"/>
              <a:gd name="connsiteY0" fmla="*/ 1382233 h 2437268"/>
              <a:gd name="connsiteX1" fmla="*/ 31898 w 7091916"/>
              <a:gd name="connsiteY1" fmla="*/ 1286540 h 2437268"/>
              <a:gd name="connsiteX2" fmla="*/ 42530 w 7091916"/>
              <a:gd name="connsiteY2" fmla="*/ 1254642 h 2437268"/>
              <a:gd name="connsiteX3" fmla="*/ 53163 w 7091916"/>
              <a:gd name="connsiteY3" fmla="*/ 1212112 h 2437268"/>
              <a:gd name="connsiteX4" fmla="*/ 74428 w 7091916"/>
              <a:gd name="connsiteY4" fmla="*/ 1180214 h 2437268"/>
              <a:gd name="connsiteX5" fmla="*/ 95693 w 7091916"/>
              <a:gd name="connsiteY5" fmla="*/ 1105786 h 2437268"/>
              <a:gd name="connsiteX6" fmla="*/ 106326 w 7091916"/>
              <a:gd name="connsiteY6" fmla="*/ 1073889 h 2437268"/>
              <a:gd name="connsiteX7" fmla="*/ 116958 w 7091916"/>
              <a:gd name="connsiteY7" fmla="*/ 1020726 h 2437268"/>
              <a:gd name="connsiteX8" fmla="*/ 138223 w 7091916"/>
              <a:gd name="connsiteY8" fmla="*/ 967563 h 2437268"/>
              <a:gd name="connsiteX9" fmla="*/ 148856 w 7091916"/>
              <a:gd name="connsiteY9" fmla="*/ 935666 h 2437268"/>
              <a:gd name="connsiteX10" fmla="*/ 151268 w 7091916"/>
              <a:gd name="connsiteY10" fmla="*/ 1212660 h 2437268"/>
              <a:gd name="connsiteX11" fmla="*/ 244549 w 7091916"/>
              <a:gd name="connsiteY11" fmla="*/ 786810 h 2437268"/>
              <a:gd name="connsiteX12" fmla="*/ 265814 w 7091916"/>
              <a:gd name="connsiteY12" fmla="*/ 723014 h 2437268"/>
              <a:gd name="connsiteX13" fmla="*/ 276447 w 7091916"/>
              <a:gd name="connsiteY13" fmla="*/ 903768 h 2437268"/>
              <a:gd name="connsiteX14" fmla="*/ 288285 w 7091916"/>
              <a:gd name="connsiteY14" fmla="*/ 1056790 h 2437268"/>
              <a:gd name="connsiteX15" fmla="*/ 318977 w 7091916"/>
              <a:gd name="connsiteY15" fmla="*/ 765545 h 2437268"/>
              <a:gd name="connsiteX16" fmla="*/ 350875 w 7091916"/>
              <a:gd name="connsiteY16" fmla="*/ 776177 h 2437268"/>
              <a:gd name="connsiteX17" fmla="*/ 361507 w 7091916"/>
              <a:gd name="connsiteY17" fmla="*/ 829340 h 2437268"/>
              <a:gd name="connsiteX18" fmla="*/ 372140 w 7091916"/>
              <a:gd name="connsiteY18" fmla="*/ 861238 h 2437268"/>
              <a:gd name="connsiteX19" fmla="*/ 382772 w 7091916"/>
              <a:gd name="connsiteY19" fmla="*/ 914400 h 2437268"/>
              <a:gd name="connsiteX20" fmla="*/ 404037 w 7091916"/>
              <a:gd name="connsiteY20" fmla="*/ 956931 h 2437268"/>
              <a:gd name="connsiteX21" fmla="*/ 425303 w 7091916"/>
              <a:gd name="connsiteY21" fmla="*/ 893135 h 2437268"/>
              <a:gd name="connsiteX22" fmla="*/ 446568 w 7091916"/>
              <a:gd name="connsiteY22" fmla="*/ 797442 h 2437268"/>
              <a:gd name="connsiteX23" fmla="*/ 457200 w 7091916"/>
              <a:gd name="connsiteY23" fmla="*/ 839973 h 2437268"/>
              <a:gd name="connsiteX24" fmla="*/ 467833 w 7091916"/>
              <a:gd name="connsiteY24" fmla="*/ 871870 h 2437268"/>
              <a:gd name="connsiteX25" fmla="*/ 478465 w 7091916"/>
              <a:gd name="connsiteY25" fmla="*/ 839973 h 2437268"/>
              <a:gd name="connsiteX26" fmla="*/ 499730 w 7091916"/>
              <a:gd name="connsiteY26" fmla="*/ 808075 h 2437268"/>
              <a:gd name="connsiteX27" fmla="*/ 531628 w 7091916"/>
              <a:gd name="connsiteY27" fmla="*/ 829340 h 2437268"/>
              <a:gd name="connsiteX28" fmla="*/ 595423 w 7091916"/>
              <a:gd name="connsiteY28" fmla="*/ 850605 h 2437268"/>
              <a:gd name="connsiteX29" fmla="*/ 606056 w 7091916"/>
              <a:gd name="connsiteY29" fmla="*/ 935666 h 2437268"/>
              <a:gd name="connsiteX30" fmla="*/ 627321 w 7091916"/>
              <a:gd name="connsiteY30" fmla="*/ 1063256 h 2437268"/>
              <a:gd name="connsiteX31" fmla="*/ 637954 w 7091916"/>
              <a:gd name="connsiteY31" fmla="*/ 1158949 h 2437268"/>
              <a:gd name="connsiteX32" fmla="*/ 659219 w 7091916"/>
              <a:gd name="connsiteY32" fmla="*/ 1244010 h 2437268"/>
              <a:gd name="connsiteX33" fmla="*/ 680484 w 7091916"/>
              <a:gd name="connsiteY33" fmla="*/ 1350335 h 2437268"/>
              <a:gd name="connsiteX34" fmla="*/ 712382 w 7091916"/>
              <a:gd name="connsiteY34" fmla="*/ 1339703 h 2437268"/>
              <a:gd name="connsiteX35" fmla="*/ 723014 w 7091916"/>
              <a:gd name="connsiteY35" fmla="*/ 1297173 h 2437268"/>
              <a:gd name="connsiteX36" fmla="*/ 733647 w 7091916"/>
              <a:gd name="connsiteY36" fmla="*/ 1222745 h 2437268"/>
              <a:gd name="connsiteX37" fmla="*/ 786810 w 7091916"/>
              <a:gd name="connsiteY37" fmla="*/ 1020726 h 2437268"/>
              <a:gd name="connsiteX38" fmla="*/ 808075 w 7091916"/>
              <a:gd name="connsiteY38" fmla="*/ 935666 h 2437268"/>
              <a:gd name="connsiteX39" fmla="*/ 829340 w 7091916"/>
              <a:gd name="connsiteY39" fmla="*/ 839973 h 2437268"/>
              <a:gd name="connsiteX40" fmla="*/ 861237 w 7091916"/>
              <a:gd name="connsiteY40" fmla="*/ 765545 h 2437268"/>
              <a:gd name="connsiteX41" fmla="*/ 871870 w 7091916"/>
              <a:gd name="connsiteY41" fmla="*/ 723014 h 2437268"/>
              <a:gd name="connsiteX42" fmla="*/ 882503 w 7091916"/>
              <a:gd name="connsiteY42" fmla="*/ 691117 h 2437268"/>
              <a:gd name="connsiteX43" fmla="*/ 903768 w 7091916"/>
              <a:gd name="connsiteY43" fmla="*/ 723014 h 2437268"/>
              <a:gd name="connsiteX44" fmla="*/ 914400 w 7091916"/>
              <a:gd name="connsiteY44" fmla="*/ 754912 h 2437268"/>
              <a:gd name="connsiteX45" fmla="*/ 935665 w 7091916"/>
              <a:gd name="connsiteY45" fmla="*/ 808075 h 2437268"/>
              <a:gd name="connsiteX46" fmla="*/ 956930 w 7091916"/>
              <a:gd name="connsiteY46" fmla="*/ 999461 h 2437268"/>
              <a:gd name="connsiteX47" fmla="*/ 978196 w 7091916"/>
              <a:gd name="connsiteY47" fmla="*/ 1265275 h 2437268"/>
              <a:gd name="connsiteX48" fmla="*/ 999461 w 7091916"/>
              <a:gd name="connsiteY48" fmla="*/ 1180214 h 2437268"/>
              <a:gd name="connsiteX49" fmla="*/ 1031358 w 7091916"/>
              <a:gd name="connsiteY49" fmla="*/ 1095154 h 2437268"/>
              <a:gd name="connsiteX50" fmla="*/ 1052623 w 7091916"/>
              <a:gd name="connsiteY50" fmla="*/ 1010093 h 2437268"/>
              <a:gd name="connsiteX51" fmla="*/ 1063256 w 7091916"/>
              <a:gd name="connsiteY51" fmla="*/ 967563 h 2437268"/>
              <a:gd name="connsiteX52" fmla="*/ 1073889 w 7091916"/>
              <a:gd name="connsiteY52" fmla="*/ 925033 h 2437268"/>
              <a:gd name="connsiteX53" fmla="*/ 1095154 w 7091916"/>
              <a:gd name="connsiteY53" fmla="*/ 861238 h 2437268"/>
              <a:gd name="connsiteX54" fmla="*/ 1127051 w 7091916"/>
              <a:gd name="connsiteY54" fmla="*/ 754912 h 2437268"/>
              <a:gd name="connsiteX55" fmla="*/ 1148316 w 7091916"/>
              <a:gd name="connsiteY55" fmla="*/ 691117 h 2437268"/>
              <a:gd name="connsiteX56" fmla="*/ 1212112 w 7091916"/>
              <a:gd name="connsiteY56" fmla="*/ 691117 h 2437268"/>
              <a:gd name="connsiteX57" fmla="*/ 1222744 w 7091916"/>
              <a:gd name="connsiteY57" fmla="*/ 637954 h 2437268"/>
              <a:gd name="connsiteX58" fmla="*/ 1233377 w 7091916"/>
              <a:gd name="connsiteY58" fmla="*/ 595424 h 2437268"/>
              <a:gd name="connsiteX59" fmla="*/ 1244010 w 7091916"/>
              <a:gd name="connsiteY59" fmla="*/ 542261 h 2437268"/>
              <a:gd name="connsiteX60" fmla="*/ 1265275 w 7091916"/>
              <a:gd name="connsiteY60" fmla="*/ 457200 h 2437268"/>
              <a:gd name="connsiteX61" fmla="*/ 1286540 w 7091916"/>
              <a:gd name="connsiteY61" fmla="*/ 425303 h 2437268"/>
              <a:gd name="connsiteX62" fmla="*/ 1392865 w 7091916"/>
              <a:gd name="connsiteY62" fmla="*/ 393405 h 2437268"/>
              <a:gd name="connsiteX63" fmla="*/ 1446028 w 7091916"/>
              <a:gd name="connsiteY63" fmla="*/ 340242 h 2437268"/>
              <a:gd name="connsiteX64" fmla="*/ 1467293 w 7091916"/>
              <a:gd name="connsiteY64" fmla="*/ 297712 h 2437268"/>
              <a:gd name="connsiteX65" fmla="*/ 1488558 w 7091916"/>
              <a:gd name="connsiteY65" fmla="*/ 265814 h 2437268"/>
              <a:gd name="connsiteX66" fmla="*/ 1446028 w 7091916"/>
              <a:gd name="connsiteY66" fmla="*/ 467833 h 2437268"/>
              <a:gd name="connsiteX67" fmla="*/ 1477926 w 7091916"/>
              <a:gd name="connsiteY67" fmla="*/ 478466 h 2437268"/>
              <a:gd name="connsiteX68" fmla="*/ 1594884 w 7091916"/>
              <a:gd name="connsiteY68" fmla="*/ 255182 h 2437268"/>
              <a:gd name="connsiteX69" fmla="*/ 1626782 w 7091916"/>
              <a:gd name="connsiteY69" fmla="*/ 191386 h 2437268"/>
              <a:gd name="connsiteX70" fmla="*/ 1648047 w 7091916"/>
              <a:gd name="connsiteY70" fmla="*/ 63796 h 2437268"/>
              <a:gd name="connsiteX71" fmla="*/ 1658679 w 7091916"/>
              <a:gd name="connsiteY71" fmla="*/ 21266 h 2437268"/>
              <a:gd name="connsiteX72" fmla="*/ 1679944 w 7091916"/>
              <a:gd name="connsiteY72" fmla="*/ 0 h 2437268"/>
              <a:gd name="connsiteX73" fmla="*/ 1637414 w 7091916"/>
              <a:gd name="connsiteY73" fmla="*/ 138224 h 2437268"/>
              <a:gd name="connsiteX74" fmla="*/ 1626782 w 7091916"/>
              <a:gd name="connsiteY74" fmla="*/ 212652 h 2437268"/>
              <a:gd name="connsiteX75" fmla="*/ 1637414 w 7091916"/>
              <a:gd name="connsiteY75" fmla="*/ 435935 h 2437268"/>
              <a:gd name="connsiteX76" fmla="*/ 1701210 w 7091916"/>
              <a:gd name="connsiteY76" fmla="*/ 393405 h 2437268"/>
              <a:gd name="connsiteX77" fmla="*/ 1711842 w 7091916"/>
              <a:gd name="connsiteY77" fmla="*/ 361507 h 2437268"/>
              <a:gd name="connsiteX78" fmla="*/ 1743740 w 7091916"/>
              <a:gd name="connsiteY78" fmla="*/ 329610 h 2437268"/>
              <a:gd name="connsiteX79" fmla="*/ 1754372 w 7091916"/>
              <a:gd name="connsiteY79" fmla="*/ 361507 h 2437268"/>
              <a:gd name="connsiteX80" fmla="*/ 1775637 w 7091916"/>
              <a:gd name="connsiteY80" fmla="*/ 446568 h 2437268"/>
              <a:gd name="connsiteX81" fmla="*/ 1754372 w 7091916"/>
              <a:gd name="connsiteY81" fmla="*/ 595424 h 2437268"/>
              <a:gd name="connsiteX82" fmla="*/ 1733107 w 7091916"/>
              <a:gd name="connsiteY82" fmla="*/ 648586 h 2437268"/>
              <a:gd name="connsiteX83" fmla="*/ 1722475 w 7091916"/>
              <a:gd name="connsiteY83" fmla="*/ 701749 h 2437268"/>
              <a:gd name="connsiteX84" fmla="*/ 1711842 w 7091916"/>
              <a:gd name="connsiteY84" fmla="*/ 733647 h 2437268"/>
              <a:gd name="connsiteX85" fmla="*/ 1775637 w 7091916"/>
              <a:gd name="connsiteY85" fmla="*/ 701749 h 2437268"/>
              <a:gd name="connsiteX86" fmla="*/ 1850065 w 7091916"/>
              <a:gd name="connsiteY86" fmla="*/ 595424 h 2437268"/>
              <a:gd name="connsiteX87" fmla="*/ 1881963 w 7091916"/>
              <a:gd name="connsiteY87" fmla="*/ 520996 h 2437268"/>
              <a:gd name="connsiteX88" fmla="*/ 1924493 w 7091916"/>
              <a:gd name="connsiteY88" fmla="*/ 446568 h 2437268"/>
              <a:gd name="connsiteX89" fmla="*/ 1956391 w 7091916"/>
              <a:gd name="connsiteY89" fmla="*/ 372140 h 2437268"/>
              <a:gd name="connsiteX90" fmla="*/ 2009554 w 7091916"/>
              <a:gd name="connsiteY90" fmla="*/ 265814 h 2437268"/>
              <a:gd name="connsiteX91" fmla="*/ 2030819 w 7091916"/>
              <a:gd name="connsiteY91" fmla="*/ 180754 h 2437268"/>
              <a:gd name="connsiteX92" fmla="*/ 2009554 w 7091916"/>
              <a:gd name="connsiteY92" fmla="*/ 297712 h 2437268"/>
              <a:gd name="connsiteX93" fmla="*/ 1967023 w 7091916"/>
              <a:gd name="connsiteY93" fmla="*/ 435935 h 2437268"/>
              <a:gd name="connsiteX94" fmla="*/ 1860698 w 7091916"/>
              <a:gd name="connsiteY94" fmla="*/ 723014 h 2437268"/>
              <a:gd name="connsiteX95" fmla="*/ 1828800 w 7091916"/>
              <a:gd name="connsiteY95" fmla="*/ 850605 h 2437268"/>
              <a:gd name="connsiteX96" fmla="*/ 1818168 w 7091916"/>
              <a:gd name="connsiteY96" fmla="*/ 903768 h 2437268"/>
              <a:gd name="connsiteX97" fmla="*/ 1828800 w 7091916"/>
              <a:gd name="connsiteY97" fmla="*/ 871870 h 2437268"/>
              <a:gd name="connsiteX98" fmla="*/ 1839433 w 7091916"/>
              <a:gd name="connsiteY98" fmla="*/ 797442 h 2437268"/>
              <a:gd name="connsiteX99" fmla="*/ 1860698 w 7091916"/>
              <a:gd name="connsiteY99" fmla="*/ 723014 h 2437268"/>
              <a:gd name="connsiteX100" fmla="*/ 1871330 w 7091916"/>
              <a:gd name="connsiteY100" fmla="*/ 680484 h 2437268"/>
              <a:gd name="connsiteX101" fmla="*/ 1956391 w 7091916"/>
              <a:gd name="connsiteY101" fmla="*/ 574159 h 2437268"/>
              <a:gd name="connsiteX102" fmla="*/ 1998921 w 7091916"/>
              <a:gd name="connsiteY102" fmla="*/ 520996 h 2437268"/>
              <a:gd name="connsiteX103" fmla="*/ 2041451 w 7091916"/>
              <a:gd name="connsiteY103" fmla="*/ 467833 h 2437268"/>
              <a:gd name="connsiteX104" fmla="*/ 2094614 w 7091916"/>
              <a:gd name="connsiteY104" fmla="*/ 393405 h 2437268"/>
              <a:gd name="connsiteX105" fmla="*/ 2105247 w 7091916"/>
              <a:gd name="connsiteY105" fmla="*/ 361507 h 2437268"/>
              <a:gd name="connsiteX106" fmla="*/ 2094614 w 7091916"/>
              <a:gd name="connsiteY106" fmla="*/ 499731 h 2437268"/>
              <a:gd name="connsiteX107" fmla="*/ 2083982 w 7091916"/>
              <a:gd name="connsiteY107" fmla="*/ 542261 h 2437268"/>
              <a:gd name="connsiteX108" fmla="*/ 2073349 w 7091916"/>
              <a:gd name="connsiteY108" fmla="*/ 627321 h 2437268"/>
              <a:gd name="connsiteX109" fmla="*/ 2083982 w 7091916"/>
              <a:gd name="connsiteY109" fmla="*/ 754912 h 2437268"/>
              <a:gd name="connsiteX110" fmla="*/ 2105247 w 7091916"/>
              <a:gd name="connsiteY110" fmla="*/ 786810 h 2437268"/>
              <a:gd name="connsiteX111" fmla="*/ 2158410 w 7091916"/>
              <a:gd name="connsiteY111" fmla="*/ 776177 h 2437268"/>
              <a:gd name="connsiteX112" fmla="*/ 2179675 w 7091916"/>
              <a:gd name="connsiteY112" fmla="*/ 744280 h 2437268"/>
              <a:gd name="connsiteX113" fmla="*/ 2200940 w 7091916"/>
              <a:gd name="connsiteY113" fmla="*/ 723014 h 2437268"/>
              <a:gd name="connsiteX114" fmla="*/ 2211572 w 7091916"/>
              <a:gd name="connsiteY114" fmla="*/ 754912 h 2437268"/>
              <a:gd name="connsiteX115" fmla="*/ 2222205 w 7091916"/>
              <a:gd name="connsiteY115" fmla="*/ 925033 h 2437268"/>
              <a:gd name="connsiteX116" fmla="*/ 2254103 w 7091916"/>
              <a:gd name="connsiteY116" fmla="*/ 914400 h 2437268"/>
              <a:gd name="connsiteX117" fmla="*/ 2296633 w 7091916"/>
              <a:gd name="connsiteY117" fmla="*/ 967563 h 2437268"/>
              <a:gd name="connsiteX118" fmla="*/ 2328530 w 7091916"/>
              <a:gd name="connsiteY118" fmla="*/ 988828 h 2437268"/>
              <a:gd name="connsiteX119" fmla="*/ 2371061 w 7091916"/>
              <a:gd name="connsiteY119" fmla="*/ 978196 h 2437268"/>
              <a:gd name="connsiteX120" fmla="*/ 2381693 w 7091916"/>
              <a:gd name="connsiteY120" fmla="*/ 946298 h 2437268"/>
              <a:gd name="connsiteX121" fmla="*/ 2413591 w 7091916"/>
              <a:gd name="connsiteY121" fmla="*/ 925033 h 2437268"/>
              <a:gd name="connsiteX122" fmla="*/ 2424223 w 7091916"/>
              <a:gd name="connsiteY122" fmla="*/ 1233377 h 2437268"/>
              <a:gd name="connsiteX123" fmla="*/ 2445489 w 7091916"/>
              <a:gd name="connsiteY123" fmla="*/ 1190847 h 2437268"/>
              <a:gd name="connsiteX124" fmla="*/ 2456121 w 7091916"/>
              <a:gd name="connsiteY124" fmla="*/ 1158949 h 2437268"/>
              <a:gd name="connsiteX125" fmla="*/ 2488019 w 7091916"/>
              <a:gd name="connsiteY125" fmla="*/ 1052624 h 2437268"/>
              <a:gd name="connsiteX126" fmla="*/ 2509284 w 7091916"/>
              <a:gd name="connsiteY126" fmla="*/ 988828 h 2437268"/>
              <a:gd name="connsiteX127" fmla="*/ 2541182 w 7091916"/>
              <a:gd name="connsiteY127" fmla="*/ 978196 h 2437268"/>
              <a:gd name="connsiteX128" fmla="*/ 2530549 w 7091916"/>
              <a:gd name="connsiteY128" fmla="*/ 1158949 h 2437268"/>
              <a:gd name="connsiteX129" fmla="*/ 2509284 w 7091916"/>
              <a:gd name="connsiteY129" fmla="*/ 1212112 h 2437268"/>
              <a:gd name="connsiteX130" fmla="*/ 2498651 w 7091916"/>
              <a:gd name="connsiteY130" fmla="*/ 1265275 h 2437268"/>
              <a:gd name="connsiteX131" fmla="*/ 2519916 w 7091916"/>
              <a:gd name="connsiteY131" fmla="*/ 1297173 h 2437268"/>
              <a:gd name="connsiteX132" fmla="*/ 2562447 w 7091916"/>
              <a:gd name="connsiteY132" fmla="*/ 1233377 h 2437268"/>
              <a:gd name="connsiteX133" fmla="*/ 2594344 w 7091916"/>
              <a:gd name="connsiteY133" fmla="*/ 1329070 h 2437268"/>
              <a:gd name="connsiteX134" fmla="*/ 2615610 w 7091916"/>
              <a:gd name="connsiteY134" fmla="*/ 1360968 h 2437268"/>
              <a:gd name="connsiteX135" fmla="*/ 2668772 w 7091916"/>
              <a:gd name="connsiteY135" fmla="*/ 1329070 h 2437268"/>
              <a:gd name="connsiteX136" fmla="*/ 2690037 w 7091916"/>
              <a:gd name="connsiteY136" fmla="*/ 1286540 h 2437268"/>
              <a:gd name="connsiteX137" fmla="*/ 2711303 w 7091916"/>
              <a:gd name="connsiteY137" fmla="*/ 1254642 h 2437268"/>
              <a:gd name="connsiteX138" fmla="*/ 2732568 w 7091916"/>
              <a:gd name="connsiteY138" fmla="*/ 1297173 h 2437268"/>
              <a:gd name="connsiteX139" fmla="*/ 2743200 w 7091916"/>
              <a:gd name="connsiteY139" fmla="*/ 1339703 h 2437268"/>
              <a:gd name="connsiteX140" fmla="*/ 2817628 w 7091916"/>
              <a:gd name="connsiteY140" fmla="*/ 1350335 h 2437268"/>
              <a:gd name="connsiteX141" fmla="*/ 2870791 w 7091916"/>
              <a:gd name="connsiteY141" fmla="*/ 1414131 h 2437268"/>
              <a:gd name="connsiteX142" fmla="*/ 2881423 w 7091916"/>
              <a:gd name="connsiteY142" fmla="*/ 1446028 h 2437268"/>
              <a:gd name="connsiteX143" fmla="*/ 2902689 w 7091916"/>
              <a:gd name="connsiteY143" fmla="*/ 1488559 h 2437268"/>
              <a:gd name="connsiteX144" fmla="*/ 2934586 w 7091916"/>
              <a:gd name="connsiteY144" fmla="*/ 1562986 h 2437268"/>
              <a:gd name="connsiteX145" fmla="*/ 2977116 w 7091916"/>
              <a:gd name="connsiteY145" fmla="*/ 1552354 h 2437268"/>
              <a:gd name="connsiteX146" fmla="*/ 2998382 w 7091916"/>
              <a:gd name="connsiteY146" fmla="*/ 1509824 h 2437268"/>
              <a:gd name="connsiteX147" fmla="*/ 3009014 w 7091916"/>
              <a:gd name="connsiteY147" fmla="*/ 1446028 h 2437268"/>
              <a:gd name="connsiteX148" fmla="*/ 3040912 w 7091916"/>
              <a:gd name="connsiteY148" fmla="*/ 1414131 h 2437268"/>
              <a:gd name="connsiteX149" fmla="*/ 3072810 w 7091916"/>
              <a:gd name="connsiteY149" fmla="*/ 1350335 h 2437268"/>
              <a:gd name="connsiteX150" fmla="*/ 3104707 w 7091916"/>
              <a:gd name="connsiteY150" fmla="*/ 1403498 h 2437268"/>
              <a:gd name="connsiteX151" fmla="*/ 3115340 w 7091916"/>
              <a:gd name="connsiteY151" fmla="*/ 1456661 h 2437268"/>
              <a:gd name="connsiteX152" fmla="*/ 3147237 w 7091916"/>
              <a:gd name="connsiteY152" fmla="*/ 1637414 h 2437268"/>
              <a:gd name="connsiteX153" fmla="*/ 3179135 w 7091916"/>
              <a:gd name="connsiteY153" fmla="*/ 1605517 h 2437268"/>
              <a:gd name="connsiteX154" fmla="*/ 3232298 w 7091916"/>
              <a:gd name="connsiteY154" fmla="*/ 1509824 h 2437268"/>
              <a:gd name="connsiteX155" fmla="*/ 3242930 w 7091916"/>
              <a:gd name="connsiteY155" fmla="*/ 1477926 h 2437268"/>
              <a:gd name="connsiteX156" fmla="*/ 3274828 w 7091916"/>
              <a:gd name="connsiteY156" fmla="*/ 1424763 h 2437268"/>
              <a:gd name="connsiteX157" fmla="*/ 3285461 w 7091916"/>
              <a:gd name="connsiteY157" fmla="*/ 1392866 h 2437268"/>
              <a:gd name="connsiteX158" fmla="*/ 3306726 w 7091916"/>
              <a:gd name="connsiteY158" fmla="*/ 1339703 h 2437268"/>
              <a:gd name="connsiteX159" fmla="*/ 3317358 w 7091916"/>
              <a:gd name="connsiteY159" fmla="*/ 1392866 h 2437268"/>
              <a:gd name="connsiteX160" fmla="*/ 3349256 w 7091916"/>
              <a:gd name="connsiteY160" fmla="*/ 1499191 h 2437268"/>
              <a:gd name="connsiteX161" fmla="*/ 3381154 w 7091916"/>
              <a:gd name="connsiteY161" fmla="*/ 1520456 h 2437268"/>
              <a:gd name="connsiteX162" fmla="*/ 3444949 w 7091916"/>
              <a:gd name="connsiteY162" fmla="*/ 1456661 h 2437268"/>
              <a:gd name="connsiteX163" fmla="*/ 3540642 w 7091916"/>
              <a:gd name="connsiteY163" fmla="*/ 1371600 h 2437268"/>
              <a:gd name="connsiteX164" fmla="*/ 3572540 w 7091916"/>
              <a:gd name="connsiteY164" fmla="*/ 1382233 h 2437268"/>
              <a:gd name="connsiteX165" fmla="*/ 3593805 w 7091916"/>
              <a:gd name="connsiteY165" fmla="*/ 1456661 h 2437268"/>
              <a:gd name="connsiteX166" fmla="*/ 3636335 w 7091916"/>
              <a:gd name="connsiteY166" fmla="*/ 1435396 h 2437268"/>
              <a:gd name="connsiteX167" fmla="*/ 3689498 w 7091916"/>
              <a:gd name="connsiteY167" fmla="*/ 1371600 h 2437268"/>
              <a:gd name="connsiteX168" fmla="*/ 3732028 w 7091916"/>
              <a:gd name="connsiteY168" fmla="*/ 1350335 h 2437268"/>
              <a:gd name="connsiteX169" fmla="*/ 3785191 w 7091916"/>
              <a:gd name="connsiteY169" fmla="*/ 1286540 h 2437268"/>
              <a:gd name="connsiteX170" fmla="*/ 3859619 w 7091916"/>
              <a:gd name="connsiteY170" fmla="*/ 1190847 h 2437268"/>
              <a:gd name="connsiteX171" fmla="*/ 3870251 w 7091916"/>
              <a:gd name="connsiteY171" fmla="*/ 1233377 h 2437268"/>
              <a:gd name="connsiteX172" fmla="*/ 3880884 w 7091916"/>
              <a:gd name="connsiteY172" fmla="*/ 1307805 h 2437268"/>
              <a:gd name="connsiteX173" fmla="*/ 3912782 w 7091916"/>
              <a:gd name="connsiteY173" fmla="*/ 1329070 h 2437268"/>
              <a:gd name="connsiteX174" fmla="*/ 3934047 w 7091916"/>
              <a:gd name="connsiteY174" fmla="*/ 1297173 h 2437268"/>
              <a:gd name="connsiteX175" fmla="*/ 3934047 w 7091916"/>
              <a:gd name="connsiteY175" fmla="*/ 1190847 h 2437268"/>
              <a:gd name="connsiteX176" fmla="*/ 3912782 w 7091916"/>
              <a:gd name="connsiteY176" fmla="*/ 1158949 h 2437268"/>
              <a:gd name="connsiteX177" fmla="*/ 3870251 w 7091916"/>
              <a:gd name="connsiteY177" fmla="*/ 1063256 h 2437268"/>
              <a:gd name="connsiteX178" fmla="*/ 3880884 w 7091916"/>
              <a:gd name="connsiteY178" fmla="*/ 903768 h 2437268"/>
              <a:gd name="connsiteX179" fmla="*/ 3891516 w 7091916"/>
              <a:gd name="connsiteY179" fmla="*/ 935666 h 2437268"/>
              <a:gd name="connsiteX180" fmla="*/ 3923414 w 7091916"/>
              <a:gd name="connsiteY180" fmla="*/ 946298 h 2437268"/>
              <a:gd name="connsiteX181" fmla="*/ 3955312 w 7091916"/>
              <a:gd name="connsiteY181" fmla="*/ 861238 h 2437268"/>
              <a:gd name="connsiteX182" fmla="*/ 3987210 w 7091916"/>
              <a:gd name="connsiteY182" fmla="*/ 829340 h 2437268"/>
              <a:gd name="connsiteX183" fmla="*/ 4019107 w 7091916"/>
              <a:gd name="connsiteY183" fmla="*/ 839973 h 2437268"/>
              <a:gd name="connsiteX184" fmla="*/ 4029740 w 7091916"/>
              <a:gd name="connsiteY184" fmla="*/ 882503 h 2437268"/>
              <a:gd name="connsiteX185" fmla="*/ 4040372 w 7091916"/>
              <a:gd name="connsiteY185" fmla="*/ 935666 h 2437268"/>
              <a:gd name="connsiteX186" fmla="*/ 4093535 w 7091916"/>
              <a:gd name="connsiteY186" fmla="*/ 1212112 h 2437268"/>
              <a:gd name="connsiteX187" fmla="*/ 4104168 w 7091916"/>
              <a:gd name="connsiteY187" fmla="*/ 1169582 h 2437268"/>
              <a:gd name="connsiteX188" fmla="*/ 4114800 w 7091916"/>
              <a:gd name="connsiteY188" fmla="*/ 1041991 h 2437268"/>
              <a:gd name="connsiteX189" fmla="*/ 4146698 w 7091916"/>
              <a:gd name="connsiteY189" fmla="*/ 999461 h 2437268"/>
              <a:gd name="connsiteX190" fmla="*/ 4167963 w 7091916"/>
              <a:gd name="connsiteY190" fmla="*/ 946298 h 2437268"/>
              <a:gd name="connsiteX191" fmla="*/ 4189228 w 7091916"/>
              <a:gd name="connsiteY191" fmla="*/ 903768 h 2437268"/>
              <a:gd name="connsiteX192" fmla="*/ 4221126 w 7091916"/>
              <a:gd name="connsiteY192" fmla="*/ 797442 h 2437268"/>
              <a:gd name="connsiteX193" fmla="*/ 4263656 w 7091916"/>
              <a:gd name="connsiteY193" fmla="*/ 723014 h 2437268"/>
              <a:gd name="connsiteX194" fmla="*/ 4295554 w 7091916"/>
              <a:gd name="connsiteY194" fmla="*/ 786810 h 2437268"/>
              <a:gd name="connsiteX195" fmla="*/ 4327451 w 7091916"/>
              <a:gd name="connsiteY195" fmla="*/ 946298 h 2437268"/>
              <a:gd name="connsiteX196" fmla="*/ 4369982 w 7091916"/>
              <a:gd name="connsiteY196" fmla="*/ 882503 h 2437268"/>
              <a:gd name="connsiteX197" fmla="*/ 4391247 w 7091916"/>
              <a:gd name="connsiteY197" fmla="*/ 797442 h 2437268"/>
              <a:gd name="connsiteX198" fmla="*/ 4412512 w 7091916"/>
              <a:gd name="connsiteY198" fmla="*/ 691117 h 2437268"/>
              <a:gd name="connsiteX199" fmla="*/ 4423144 w 7091916"/>
              <a:gd name="connsiteY199" fmla="*/ 648586 h 2437268"/>
              <a:gd name="connsiteX200" fmla="*/ 4444410 w 7091916"/>
              <a:gd name="connsiteY200" fmla="*/ 574159 h 2437268"/>
              <a:gd name="connsiteX201" fmla="*/ 4465675 w 7091916"/>
              <a:gd name="connsiteY201" fmla="*/ 478466 h 2437268"/>
              <a:gd name="connsiteX202" fmla="*/ 4486940 w 7091916"/>
              <a:gd name="connsiteY202" fmla="*/ 361507 h 2437268"/>
              <a:gd name="connsiteX203" fmla="*/ 4518837 w 7091916"/>
              <a:gd name="connsiteY203" fmla="*/ 446568 h 2437268"/>
              <a:gd name="connsiteX204" fmla="*/ 4540103 w 7091916"/>
              <a:gd name="connsiteY204" fmla="*/ 510363 h 2437268"/>
              <a:gd name="connsiteX205" fmla="*/ 4572000 w 7091916"/>
              <a:gd name="connsiteY205" fmla="*/ 531628 h 2437268"/>
              <a:gd name="connsiteX206" fmla="*/ 4582633 w 7091916"/>
              <a:gd name="connsiteY206" fmla="*/ 595424 h 2437268"/>
              <a:gd name="connsiteX207" fmla="*/ 4593265 w 7091916"/>
              <a:gd name="connsiteY207" fmla="*/ 701749 h 2437268"/>
              <a:gd name="connsiteX208" fmla="*/ 4625163 w 7091916"/>
              <a:gd name="connsiteY208" fmla="*/ 595424 h 2437268"/>
              <a:gd name="connsiteX209" fmla="*/ 4646428 w 7091916"/>
              <a:gd name="connsiteY209" fmla="*/ 563526 h 2437268"/>
              <a:gd name="connsiteX210" fmla="*/ 4688958 w 7091916"/>
              <a:gd name="connsiteY210" fmla="*/ 446568 h 2437268"/>
              <a:gd name="connsiteX211" fmla="*/ 4699591 w 7091916"/>
              <a:gd name="connsiteY211" fmla="*/ 404038 h 2437268"/>
              <a:gd name="connsiteX212" fmla="*/ 4720856 w 7091916"/>
              <a:gd name="connsiteY212" fmla="*/ 372140 h 2437268"/>
              <a:gd name="connsiteX213" fmla="*/ 4752754 w 7091916"/>
              <a:gd name="connsiteY213" fmla="*/ 287080 h 2437268"/>
              <a:gd name="connsiteX214" fmla="*/ 4784651 w 7091916"/>
              <a:gd name="connsiteY214" fmla="*/ 318977 h 2437268"/>
              <a:gd name="connsiteX215" fmla="*/ 4816549 w 7091916"/>
              <a:gd name="connsiteY215" fmla="*/ 329610 h 2437268"/>
              <a:gd name="connsiteX216" fmla="*/ 4848447 w 7091916"/>
              <a:gd name="connsiteY216" fmla="*/ 287080 h 2437268"/>
              <a:gd name="connsiteX217" fmla="*/ 4869712 w 7091916"/>
              <a:gd name="connsiteY217" fmla="*/ 255182 h 2437268"/>
              <a:gd name="connsiteX218" fmla="*/ 4933507 w 7091916"/>
              <a:gd name="connsiteY218" fmla="*/ 233917 h 2437268"/>
              <a:gd name="connsiteX219" fmla="*/ 4944140 w 7091916"/>
              <a:gd name="connsiteY219" fmla="*/ 457200 h 2437268"/>
              <a:gd name="connsiteX220" fmla="*/ 4976037 w 7091916"/>
              <a:gd name="connsiteY220" fmla="*/ 414670 h 2437268"/>
              <a:gd name="connsiteX221" fmla="*/ 5018568 w 7091916"/>
              <a:gd name="connsiteY221" fmla="*/ 287080 h 2437268"/>
              <a:gd name="connsiteX222" fmla="*/ 5029200 w 7091916"/>
              <a:gd name="connsiteY222" fmla="*/ 255182 h 2437268"/>
              <a:gd name="connsiteX223" fmla="*/ 5050465 w 7091916"/>
              <a:gd name="connsiteY223" fmla="*/ 202019 h 2437268"/>
              <a:gd name="connsiteX224" fmla="*/ 5082363 w 7091916"/>
              <a:gd name="connsiteY224" fmla="*/ 116959 h 2437268"/>
              <a:gd name="connsiteX225" fmla="*/ 5114261 w 7091916"/>
              <a:gd name="connsiteY225" fmla="*/ 106326 h 2437268"/>
              <a:gd name="connsiteX226" fmla="*/ 5124893 w 7091916"/>
              <a:gd name="connsiteY226" fmla="*/ 138224 h 2437268"/>
              <a:gd name="connsiteX227" fmla="*/ 5135526 w 7091916"/>
              <a:gd name="connsiteY227" fmla="*/ 340242 h 2437268"/>
              <a:gd name="connsiteX228" fmla="*/ 5178056 w 7091916"/>
              <a:gd name="connsiteY228" fmla="*/ 329610 h 2437268"/>
              <a:gd name="connsiteX229" fmla="*/ 5252484 w 7091916"/>
              <a:gd name="connsiteY229" fmla="*/ 361507 h 2437268"/>
              <a:gd name="connsiteX230" fmla="*/ 5263116 w 7091916"/>
              <a:gd name="connsiteY230" fmla="*/ 393405 h 2437268"/>
              <a:gd name="connsiteX231" fmla="*/ 5284382 w 7091916"/>
              <a:gd name="connsiteY231" fmla="*/ 425303 h 2437268"/>
              <a:gd name="connsiteX232" fmla="*/ 5295014 w 7091916"/>
              <a:gd name="connsiteY232" fmla="*/ 457200 h 2437268"/>
              <a:gd name="connsiteX233" fmla="*/ 5337544 w 7091916"/>
              <a:gd name="connsiteY233" fmla="*/ 467833 h 2437268"/>
              <a:gd name="connsiteX234" fmla="*/ 5497033 w 7091916"/>
              <a:gd name="connsiteY234" fmla="*/ 457200 h 2437268"/>
              <a:gd name="connsiteX235" fmla="*/ 5613991 w 7091916"/>
              <a:gd name="connsiteY235" fmla="*/ 467833 h 2437268"/>
              <a:gd name="connsiteX236" fmla="*/ 5635256 w 7091916"/>
              <a:gd name="connsiteY236" fmla="*/ 552893 h 2437268"/>
              <a:gd name="connsiteX237" fmla="*/ 5645889 w 7091916"/>
              <a:gd name="connsiteY237" fmla="*/ 648586 h 2437268"/>
              <a:gd name="connsiteX238" fmla="*/ 5667154 w 7091916"/>
              <a:gd name="connsiteY238" fmla="*/ 723014 h 2437268"/>
              <a:gd name="connsiteX239" fmla="*/ 5773479 w 7091916"/>
              <a:gd name="connsiteY239" fmla="*/ 680484 h 2437268"/>
              <a:gd name="connsiteX240" fmla="*/ 5964865 w 7091916"/>
              <a:gd name="connsiteY240" fmla="*/ 467833 h 2437268"/>
              <a:gd name="connsiteX241" fmla="*/ 6071191 w 7091916"/>
              <a:gd name="connsiteY241" fmla="*/ 297712 h 2437268"/>
              <a:gd name="connsiteX242" fmla="*/ 6113721 w 7091916"/>
              <a:gd name="connsiteY242" fmla="*/ 244549 h 2437268"/>
              <a:gd name="connsiteX243" fmla="*/ 6092456 w 7091916"/>
              <a:gd name="connsiteY243" fmla="*/ 297712 h 2437268"/>
              <a:gd name="connsiteX244" fmla="*/ 6081823 w 7091916"/>
              <a:gd name="connsiteY244" fmla="*/ 340242 h 2437268"/>
              <a:gd name="connsiteX245" fmla="*/ 6049926 w 7091916"/>
              <a:gd name="connsiteY245" fmla="*/ 499731 h 2437268"/>
              <a:gd name="connsiteX246" fmla="*/ 6060558 w 7091916"/>
              <a:gd name="connsiteY246" fmla="*/ 871870 h 2437268"/>
              <a:gd name="connsiteX247" fmla="*/ 6113721 w 7091916"/>
              <a:gd name="connsiteY247" fmla="*/ 1041991 h 2437268"/>
              <a:gd name="connsiteX248" fmla="*/ 6156251 w 7091916"/>
              <a:gd name="connsiteY248" fmla="*/ 1105786 h 2437268"/>
              <a:gd name="connsiteX249" fmla="*/ 6198782 w 7091916"/>
              <a:gd name="connsiteY249" fmla="*/ 1020726 h 2437268"/>
              <a:gd name="connsiteX250" fmla="*/ 6262577 w 7091916"/>
              <a:gd name="connsiteY250" fmla="*/ 978196 h 2437268"/>
              <a:gd name="connsiteX251" fmla="*/ 6283842 w 7091916"/>
              <a:gd name="connsiteY251" fmla="*/ 935666 h 2437268"/>
              <a:gd name="connsiteX252" fmla="*/ 6305107 w 7091916"/>
              <a:gd name="connsiteY252" fmla="*/ 903768 h 2437268"/>
              <a:gd name="connsiteX253" fmla="*/ 6273210 w 7091916"/>
              <a:gd name="connsiteY253" fmla="*/ 1052624 h 2437268"/>
              <a:gd name="connsiteX254" fmla="*/ 6283842 w 7091916"/>
              <a:gd name="connsiteY254" fmla="*/ 1105786 h 2437268"/>
              <a:gd name="connsiteX255" fmla="*/ 6315740 w 7091916"/>
              <a:gd name="connsiteY255" fmla="*/ 1116419 h 2437268"/>
              <a:gd name="connsiteX256" fmla="*/ 6390168 w 7091916"/>
              <a:gd name="connsiteY256" fmla="*/ 1127052 h 2437268"/>
              <a:gd name="connsiteX257" fmla="*/ 6453963 w 7091916"/>
              <a:gd name="connsiteY257" fmla="*/ 1286540 h 2437268"/>
              <a:gd name="connsiteX258" fmla="*/ 6475228 w 7091916"/>
              <a:gd name="connsiteY258" fmla="*/ 1371600 h 2437268"/>
              <a:gd name="connsiteX259" fmla="*/ 6528391 w 7091916"/>
              <a:gd name="connsiteY259" fmla="*/ 1446028 h 2437268"/>
              <a:gd name="connsiteX260" fmla="*/ 6560289 w 7091916"/>
              <a:gd name="connsiteY260" fmla="*/ 1456661 h 2437268"/>
              <a:gd name="connsiteX261" fmla="*/ 6613451 w 7091916"/>
              <a:gd name="connsiteY261" fmla="*/ 1403498 h 2437268"/>
              <a:gd name="connsiteX262" fmla="*/ 6677247 w 7091916"/>
              <a:gd name="connsiteY262" fmla="*/ 1382233 h 2437268"/>
              <a:gd name="connsiteX263" fmla="*/ 6762307 w 7091916"/>
              <a:gd name="connsiteY263" fmla="*/ 1350335 h 2437268"/>
              <a:gd name="connsiteX264" fmla="*/ 6815470 w 7091916"/>
              <a:gd name="connsiteY264" fmla="*/ 1307805 h 2437268"/>
              <a:gd name="connsiteX265" fmla="*/ 6847368 w 7091916"/>
              <a:gd name="connsiteY265" fmla="*/ 1297173 h 2437268"/>
              <a:gd name="connsiteX266" fmla="*/ 6858000 w 7091916"/>
              <a:gd name="connsiteY266" fmla="*/ 1265275 h 2437268"/>
              <a:gd name="connsiteX267" fmla="*/ 6836735 w 7091916"/>
              <a:gd name="connsiteY267" fmla="*/ 1318438 h 2437268"/>
              <a:gd name="connsiteX268" fmla="*/ 6858000 w 7091916"/>
              <a:gd name="connsiteY268" fmla="*/ 1743740 h 2437268"/>
              <a:gd name="connsiteX269" fmla="*/ 6911163 w 7091916"/>
              <a:gd name="connsiteY269" fmla="*/ 1850066 h 2437268"/>
              <a:gd name="connsiteX270" fmla="*/ 6943061 w 7091916"/>
              <a:gd name="connsiteY270" fmla="*/ 1913861 h 2437268"/>
              <a:gd name="connsiteX271" fmla="*/ 6974958 w 7091916"/>
              <a:gd name="connsiteY271" fmla="*/ 1935126 h 2437268"/>
              <a:gd name="connsiteX272" fmla="*/ 7038754 w 7091916"/>
              <a:gd name="connsiteY272" fmla="*/ 1892596 h 2437268"/>
              <a:gd name="connsiteX273" fmla="*/ 7091916 w 7091916"/>
              <a:gd name="connsiteY273" fmla="*/ 1850066 h 2437268"/>
              <a:gd name="connsiteX274" fmla="*/ 7070651 w 7091916"/>
              <a:gd name="connsiteY274" fmla="*/ 2437268 h 2437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7091916" h="2437268">
                <a:moveTo>
                  <a:pt x="0" y="1382233"/>
                </a:moveTo>
                <a:cubicBezTo>
                  <a:pt x="17925" y="1292610"/>
                  <a:pt x="-1118" y="1363580"/>
                  <a:pt x="31898" y="1286540"/>
                </a:cubicBezTo>
                <a:cubicBezTo>
                  <a:pt x="36313" y="1276238"/>
                  <a:pt x="39451" y="1265419"/>
                  <a:pt x="42530" y="1254642"/>
                </a:cubicBezTo>
                <a:cubicBezTo>
                  <a:pt x="46544" y="1240591"/>
                  <a:pt x="47407" y="1225543"/>
                  <a:pt x="53163" y="1212112"/>
                </a:cubicBezTo>
                <a:cubicBezTo>
                  <a:pt x="58197" y="1200366"/>
                  <a:pt x="68713" y="1191644"/>
                  <a:pt x="74428" y="1180214"/>
                </a:cubicBezTo>
                <a:cubicBezTo>
                  <a:pt x="82929" y="1163212"/>
                  <a:pt x="91148" y="1121693"/>
                  <a:pt x="95693" y="1105786"/>
                </a:cubicBezTo>
                <a:cubicBezTo>
                  <a:pt x="98772" y="1095010"/>
                  <a:pt x="103608" y="1084762"/>
                  <a:pt x="106326" y="1073889"/>
                </a:cubicBezTo>
                <a:cubicBezTo>
                  <a:pt x="110709" y="1056357"/>
                  <a:pt x="111765" y="1038036"/>
                  <a:pt x="116958" y="1020726"/>
                </a:cubicBezTo>
                <a:cubicBezTo>
                  <a:pt x="122442" y="1002445"/>
                  <a:pt x="131521" y="985434"/>
                  <a:pt x="138223" y="967563"/>
                </a:cubicBezTo>
                <a:cubicBezTo>
                  <a:pt x="142158" y="957069"/>
                  <a:pt x="145312" y="946298"/>
                  <a:pt x="148856" y="935666"/>
                </a:cubicBezTo>
                <a:cubicBezTo>
                  <a:pt x="155944" y="946298"/>
                  <a:pt x="140173" y="1219000"/>
                  <a:pt x="151268" y="1212660"/>
                </a:cubicBezTo>
                <a:cubicBezTo>
                  <a:pt x="219060" y="1173921"/>
                  <a:pt x="224868" y="845855"/>
                  <a:pt x="244549" y="786810"/>
                </a:cubicBezTo>
                <a:lnTo>
                  <a:pt x="265814" y="723014"/>
                </a:lnTo>
                <a:cubicBezTo>
                  <a:pt x="269358" y="783265"/>
                  <a:pt x="272702" y="848139"/>
                  <a:pt x="276447" y="903768"/>
                </a:cubicBezTo>
                <a:cubicBezTo>
                  <a:pt x="280192" y="959397"/>
                  <a:pt x="281197" y="1078055"/>
                  <a:pt x="288285" y="1056790"/>
                </a:cubicBezTo>
                <a:cubicBezTo>
                  <a:pt x="303536" y="1011036"/>
                  <a:pt x="305628" y="818938"/>
                  <a:pt x="318977" y="765545"/>
                </a:cubicBezTo>
                <a:cubicBezTo>
                  <a:pt x="329610" y="769089"/>
                  <a:pt x="344658" y="766852"/>
                  <a:pt x="350875" y="776177"/>
                </a:cubicBezTo>
                <a:cubicBezTo>
                  <a:pt x="360899" y="791214"/>
                  <a:pt x="357124" y="811808"/>
                  <a:pt x="361507" y="829340"/>
                </a:cubicBezTo>
                <a:cubicBezTo>
                  <a:pt x="364225" y="840213"/>
                  <a:pt x="369422" y="850365"/>
                  <a:pt x="372140" y="861238"/>
                </a:cubicBezTo>
                <a:cubicBezTo>
                  <a:pt x="376523" y="878770"/>
                  <a:pt x="377057" y="897256"/>
                  <a:pt x="382772" y="914400"/>
                </a:cubicBezTo>
                <a:cubicBezTo>
                  <a:pt x="387784" y="929437"/>
                  <a:pt x="396949" y="942754"/>
                  <a:pt x="404037" y="956931"/>
                </a:cubicBezTo>
                <a:cubicBezTo>
                  <a:pt x="411126" y="935666"/>
                  <a:pt x="421618" y="915246"/>
                  <a:pt x="425303" y="893135"/>
                </a:cubicBezTo>
                <a:cubicBezTo>
                  <a:pt x="437777" y="818285"/>
                  <a:pt x="429117" y="849792"/>
                  <a:pt x="446568" y="797442"/>
                </a:cubicBezTo>
                <a:cubicBezTo>
                  <a:pt x="450112" y="811619"/>
                  <a:pt x="453185" y="825922"/>
                  <a:pt x="457200" y="839973"/>
                </a:cubicBezTo>
                <a:cubicBezTo>
                  <a:pt x="460279" y="850749"/>
                  <a:pt x="456625" y="871870"/>
                  <a:pt x="467833" y="871870"/>
                </a:cubicBezTo>
                <a:cubicBezTo>
                  <a:pt x="479040" y="871870"/>
                  <a:pt x="473453" y="849997"/>
                  <a:pt x="478465" y="839973"/>
                </a:cubicBezTo>
                <a:cubicBezTo>
                  <a:pt x="484180" y="828543"/>
                  <a:pt x="492642" y="818708"/>
                  <a:pt x="499730" y="808075"/>
                </a:cubicBezTo>
                <a:cubicBezTo>
                  <a:pt x="510363" y="815163"/>
                  <a:pt x="519023" y="831441"/>
                  <a:pt x="531628" y="829340"/>
                </a:cubicBezTo>
                <a:cubicBezTo>
                  <a:pt x="599280" y="818064"/>
                  <a:pt x="526735" y="736122"/>
                  <a:pt x="595423" y="850605"/>
                </a:cubicBezTo>
                <a:cubicBezTo>
                  <a:pt x="598967" y="878959"/>
                  <a:pt x="601817" y="907408"/>
                  <a:pt x="606056" y="935666"/>
                </a:cubicBezTo>
                <a:cubicBezTo>
                  <a:pt x="612452" y="978306"/>
                  <a:pt x="621223" y="1020573"/>
                  <a:pt x="627321" y="1063256"/>
                </a:cubicBezTo>
                <a:cubicBezTo>
                  <a:pt x="631860" y="1095027"/>
                  <a:pt x="632376" y="1127343"/>
                  <a:pt x="637954" y="1158949"/>
                </a:cubicBezTo>
                <a:cubicBezTo>
                  <a:pt x="643033" y="1187731"/>
                  <a:pt x="652879" y="1215480"/>
                  <a:pt x="659219" y="1244010"/>
                </a:cubicBezTo>
                <a:cubicBezTo>
                  <a:pt x="667060" y="1279293"/>
                  <a:pt x="680484" y="1350335"/>
                  <a:pt x="680484" y="1350335"/>
                </a:cubicBezTo>
                <a:cubicBezTo>
                  <a:pt x="691117" y="1346791"/>
                  <a:pt x="705381" y="1348455"/>
                  <a:pt x="712382" y="1339703"/>
                </a:cubicBezTo>
                <a:cubicBezTo>
                  <a:pt x="721511" y="1328292"/>
                  <a:pt x="720400" y="1311550"/>
                  <a:pt x="723014" y="1297173"/>
                </a:cubicBezTo>
                <a:cubicBezTo>
                  <a:pt x="727497" y="1272516"/>
                  <a:pt x="728012" y="1247164"/>
                  <a:pt x="733647" y="1222745"/>
                </a:cubicBezTo>
                <a:cubicBezTo>
                  <a:pt x="749305" y="1154896"/>
                  <a:pt x="769335" y="1088130"/>
                  <a:pt x="786810" y="1020726"/>
                </a:cubicBezTo>
                <a:cubicBezTo>
                  <a:pt x="794145" y="992435"/>
                  <a:pt x="801735" y="964196"/>
                  <a:pt x="808075" y="935666"/>
                </a:cubicBezTo>
                <a:cubicBezTo>
                  <a:pt x="815163" y="903768"/>
                  <a:pt x="819594" y="871161"/>
                  <a:pt x="829340" y="839973"/>
                </a:cubicBezTo>
                <a:cubicBezTo>
                  <a:pt x="837391" y="814210"/>
                  <a:pt x="852013" y="790912"/>
                  <a:pt x="861237" y="765545"/>
                </a:cubicBezTo>
                <a:cubicBezTo>
                  <a:pt x="866231" y="751811"/>
                  <a:pt x="867855" y="737065"/>
                  <a:pt x="871870" y="723014"/>
                </a:cubicBezTo>
                <a:cubicBezTo>
                  <a:pt x="874949" y="712238"/>
                  <a:pt x="878959" y="701749"/>
                  <a:pt x="882503" y="691117"/>
                </a:cubicBezTo>
                <a:cubicBezTo>
                  <a:pt x="889591" y="701749"/>
                  <a:pt x="898053" y="711584"/>
                  <a:pt x="903768" y="723014"/>
                </a:cubicBezTo>
                <a:cubicBezTo>
                  <a:pt x="908780" y="733039"/>
                  <a:pt x="910465" y="744418"/>
                  <a:pt x="914400" y="754912"/>
                </a:cubicBezTo>
                <a:cubicBezTo>
                  <a:pt x="921101" y="772783"/>
                  <a:pt x="928577" y="790354"/>
                  <a:pt x="935665" y="808075"/>
                </a:cubicBezTo>
                <a:cubicBezTo>
                  <a:pt x="942610" y="863631"/>
                  <a:pt x="953560" y="945538"/>
                  <a:pt x="956930" y="999461"/>
                </a:cubicBezTo>
                <a:cubicBezTo>
                  <a:pt x="973213" y="1259997"/>
                  <a:pt x="942142" y="1157115"/>
                  <a:pt x="978196" y="1265275"/>
                </a:cubicBezTo>
                <a:cubicBezTo>
                  <a:pt x="1002500" y="1192358"/>
                  <a:pt x="973799" y="1282863"/>
                  <a:pt x="999461" y="1180214"/>
                </a:cubicBezTo>
                <a:cubicBezTo>
                  <a:pt x="1008838" y="1142705"/>
                  <a:pt x="1018346" y="1137444"/>
                  <a:pt x="1031358" y="1095154"/>
                </a:cubicBezTo>
                <a:cubicBezTo>
                  <a:pt x="1039953" y="1067220"/>
                  <a:pt x="1045535" y="1038447"/>
                  <a:pt x="1052623" y="1010093"/>
                </a:cubicBezTo>
                <a:lnTo>
                  <a:pt x="1063256" y="967563"/>
                </a:lnTo>
                <a:cubicBezTo>
                  <a:pt x="1066800" y="953386"/>
                  <a:pt x="1069268" y="938896"/>
                  <a:pt x="1073889" y="925033"/>
                </a:cubicBezTo>
                <a:lnTo>
                  <a:pt x="1095154" y="861238"/>
                </a:lnTo>
                <a:cubicBezTo>
                  <a:pt x="1124512" y="773161"/>
                  <a:pt x="1078379" y="913098"/>
                  <a:pt x="1127051" y="754912"/>
                </a:cubicBezTo>
                <a:cubicBezTo>
                  <a:pt x="1133643" y="733488"/>
                  <a:pt x="1148316" y="691117"/>
                  <a:pt x="1148316" y="691117"/>
                </a:cubicBezTo>
                <a:cubicBezTo>
                  <a:pt x="1171781" y="706760"/>
                  <a:pt x="1188647" y="732181"/>
                  <a:pt x="1212112" y="691117"/>
                </a:cubicBezTo>
                <a:cubicBezTo>
                  <a:pt x="1221078" y="675426"/>
                  <a:pt x="1218824" y="655596"/>
                  <a:pt x="1222744" y="637954"/>
                </a:cubicBezTo>
                <a:cubicBezTo>
                  <a:pt x="1225914" y="623689"/>
                  <a:pt x="1230207" y="609689"/>
                  <a:pt x="1233377" y="595424"/>
                </a:cubicBezTo>
                <a:cubicBezTo>
                  <a:pt x="1237298" y="577782"/>
                  <a:pt x="1239946" y="559870"/>
                  <a:pt x="1244010" y="542261"/>
                </a:cubicBezTo>
                <a:cubicBezTo>
                  <a:pt x="1250582" y="513783"/>
                  <a:pt x="1255287" y="484667"/>
                  <a:pt x="1265275" y="457200"/>
                </a:cubicBezTo>
                <a:cubicBezTo>
                  <a:pt x="1269642" y="445191"/>
                  <a:pt x="1279452" y="435935"/>
                  <a:pt x="1286540" y="425303"/>
                </a:cubicBezTo>
                <a:cubicBezTo>
                  <a:pt x="1306339" y="504502"/>
                  <a:pt x="1287389" y="483813"/>
                  <a:pt x="1392865" y="393405"/>
                </a:cubicBezTo>
                <a:cubicBezTo>
                  <a:pt x="1411893" y="377095"/>
                  <a:pt x="1430642" y="360024"/>
                  <a:pt x="1446028" y="340242"/>
                </a:cubicBezTo>
                <a:cubicBezTo>
                  <a:pt x="1455759" y="327731"/>
                  <a:pt x="1459429" y="311474"/>
                  <a:pt x="1467293" y="297712"/>
                </a:cubicBezTo>
                <a:cubicBezTo>
                  <a:pt x="1473633" y="286617"/>
                  <a:pt x="1481470" y="276447"/>
                  <a:pt x="1488558" y="265814"/>
                </a:cubicBezTo>
                <a:cubicBezTo>
                  <a:pt x="1453795" y="439632"/>
                  <a:pt x="1469811" y="372706"/>
                  <a:pt x="1446028" y="467833"/>
                </a:cubicBezTo>
                <a:cubicBezTo>
                  <a:pt x="1456661" y="471377"/>
                  <a:pt x="1470686" y="487022"/>
                  <a:pt x="1477926" y="478466"/>
                </a:cubicBezTo>
                <a:cubicBezTo>
                  <a:pt x="1539071" y="406204"/>
                  <a:pt x="1558094" y="334893"/>
                  <a:pt x="1594884" y="255182"/>
                </a:cubicBezTo>
                <a:cubicBezTo>
                  <a:pt x="1604847" y="233595"/>
                  <a:pt x="1616149" y="212651"/>
                  <a:pt x="1626782" y="191386"/>
                </a:cubicBezTo>
                <a:cubicBezTo>
                  <a:pt x="1635660" y="129239"/>
                  <a:pt x="1635607" y="119777"/>
                  <a:pt x="1648047" y="63796"/>
                </a:cubicBezTo>
                <a:cubicBezTo>
                  <a:pt x="1651217" y="49531"/>
                  <a:pt x="1652144" y="34336"/>
                  <a:pt x="1658679" y="21266"/>
                </a:cubicBezTo>
                <a:cubicBezTo>
                  <a:pt x="1663162" y="12300"/>
                  <a:pt x="1672856" y="7089"/>
                  <a:pt x="1679944" y="0"/>
                </a:cubicBezTo>
                <a:cubicBezTo>
                  <a:pt x="1669366" y="31736"/>
                  <a:pt x="1644928" y="96897"/>
                  <a:pt x="1637414" y="138224"/>
                </a:cubicBezTo>
                <a:cubicBezTo>
                  <a:pt x="1632931" y="162881"/>
                  <a:pt x="1630326" y="187843"/>
                  <a:pt x="1626782" y="212652"/>
                </a:cubicBezTo>
                <a:cubicBezTo>
                  <a:pt x="1630326" y="287080"/>
                  <a:pt x="1609043" y="367035"/>
                  <a:pt x="1637414" y="435935"/>
                </a:cubicBezTo>
                <a:cubicBezTo>
                  <a:pt x="1647145" y="459568"/>
                  <a:pt x="1683138" y="411477"/>
                  <a:pt x="1701210" y="393405"/>
                </a:cubicBezTo>
                <a:cubicBezTo>
                  <a:pt x="1709135" y="385480"/>
                  <a:pt x="1705625" y="370832"/>
                  <a:pt x="1711842" y="361507"/>
                </a:cubicBezTo>
                <a:cubicBezTo>
                  <a:pt x="1720183" y="348996"/>
                  <a:pt x="1733107" y="340242"/>
                  <a:pt x="1743740" y="329610"/>
                </a:cubicBezTo>
                <a:cubicBezTo>
                  <a:pt x="1747284" y="340242"/>
                  <a:pt x="1751423" y="350694"/>
                  <a:pt x="1754372" y="361507"/>
                </a:cubicBezTo>
                <a:cubicBezTo>
                  <a:pt x="1762062" y="389703"/>
                  <a:pt x="1775637" y="446568"/>
                  <a:pt x="1775637" y="446568"/>
                </a:cubicBezTo>
                <a:cubicBezTo>
                  <a:pt x="1768549" y="496187"/>
                  <a:pt x="1764698" y="546377"/>
                  <a:pt x="1754372" y="595424"/>
                </a:cubicBezTo>
                <a:cubicBezTo>
                  <a:pt x="1750440" y="614100"/>
                  <a:pt x="1738591" y="630305"/>
                  <a:pt x="1733107" y="648586"/>
                </a:cubicBezTo>
                <a:cubicBezTo>
                  <a:pt x="1727914" y="665896"/>
                  <a:pt x="1726858" y="684217"/>
                  <a:pt x="1722475" y="701749"/>
                </a:cubicBezTo>
                <a:cubicBezTo>
                  <a:pt x="1719757" y="712622"/>
                  <a:pt x="1700634" y="733647"/>
                  <a:pt x="1711842" y="733647"/>
                </a:cubicBezTo>
                <a:cubicBezTo>
                  <a:pt x="1735617" y="733647"/>
                  <a:pt x="1754372" y="712382"/>
                  <a:pt x="1775637" y="701749"/>
                </a:cubicBezTo>
                <a:cubicBezTo>
                  <a:pt x="1809812" y="659030"/>
                  <a:pt x="1825857" y="643841"/>
                  <a:pt x="1850065" y="595424"/>
                </a:cubicBezTo>
                <a:cubicBezTo>
                  <a:pt x="1862136" y="571282"/>
                  <a:pt x="1869892" y="545138"/>
                  <a:pt x="1881963" y="520996"/>
                </a:cubicBezTo>
                <a:cubicBezTo>
                  <a:pt x="1894742" y="495439"/>
                  <a:pt x="1911714" y="472125"/>
                  <a:pt x="1924493" y="446568"/>
                </a:cubicBezTo>
                <a:cubicBezTo>
                  <a:pt x="1936564" y="422426"/>
                  <a:pt x="1944320" y="396282"/>
                  <a:pt x="1956391" y="372140"/>
                </a:cubicBezTo>
                <a:cubicBezTo>
                  <a:pt x="1990432" y="304058"/>
                  <a:pt x="1987703" y="336828"/>
                  <a:pt x="2009554" y="265814"/>
                </a:cubicBezTo>
                <a:cubicBezTo>
                  <a:pt x="2018149" y="237880"/>
                  <a:pt x="2030819" y="180754"/>
                  <a:pt x="2030819" y="180754"/>
                </a:cubicBezTo>
                <a:cubicBezTo>
                  <a:pt x="2051763" y="243590"/>
                  <a:pt x="2043396" y="196187"/>
                  <a:pt x="2009554" y="297712"/>
                </a:cubicBezTo>
                <a:cubicBezTo>
                  <a:pt x="1994310" y="343444"/>
                  <a:pt x="1983351" y="390578"/>
                  <a:pt x="1967023" y="435935"/>
                </a:cubicBezTo>
                <a:cubicBezTo>
                  <a:pt x="1880019" y="677614"/>
                  <a:pt x="1943378" y="443971"/>
                  <a:pt x="1860698" y="723014"/>
                </a:cubicBezTo>
                <a:cubicBezTo>
                  <a:pt x="1848244" y="765047"/>
                  <a:pt x="1838841" y="807931"/>
                  <a:pt x="1828800" y="850605"/>
                </a:cubicBezTo>
                <a:cubicBezTo>
                  <a:pt x="1824661" y="868197"/>
                  <a:pt x="1818168" y="885696"/>
                  <a:pt x="1818168" y="903768"/>
                </a:cubicBezTo>
                <a:cubicBezTo>
                  <a:pt x="1818168" y="914976"/>
                  <a:pt x="1825256" y="882503"/>
                  <a:pt x="1828800" y="871870"/>
                </a:cubicBezTo>
                <a:cubicBezTo>
                  <a:pt x="1832344" y="847061"/>
                  <a:pt x="1834950" y="822099"/>
                  <a:pt x="1839433" y="797442"/>
                </a:cubicBezTo>
                <a:cubicBezTo>
                  <a:pt x="1847745" y="751726"/>
                  <a:pt x="1849308" y="762879"/>
                  <a:pt x="1860698" y="723014"/>
                </a:cubicBezTo>
                <a:cubicBezTo>
                  <a:pt x="1864712" y="708963"/>
                  <a:pt x="1863428" y="692776"/>
                  <a:pt x="1871330" y="680484"/>
                </a:cubicBezTo>
                <a:cubicBezTo>
                  <a:pt x="1895874" y="642305"/>
                  <a:pt x="1928037" y="609601"/>
                  <a:pt x="1956391" y="574159"/>
                </a:cubicBezTo>
                <a:lnTo>
                  <a:pt x="1998921" y="520996"/>
                </a:lnTo>
                <a:cubicBezTo>
                  <a:pt x="2013098" y="503275"/>
                  <a:pt x="2027518" y="485746"/>
                  <a:pt x="2041451" y="467833"/>
                </a:cubicBezTo>
                <a:cubicBezTo>
                  <a:pt x="2048197" y="459160"/>
                  <a:pt x="2087186" y="408261"/>
                  <a:pt x="2094614" y="393405"/>
                </a:cubicBezTo>
                <a:cubicBezTo>
                  <a:pt x="2099626" y="383380"/>
                  <a:pt x="2101703" y="372140"/>
                  <a:pt x="2105247" y="361507"/>
                </a:cubicBezTo>
                <a:cubicBezTo>
                  <a:pt x="2101703" y="407582"/>
                  <a:pt x="2100013" y="453837"/>
                  <a:pt x="2094614" y="499731"/>
                </a:cubicBezTo>
                <a:cubicBezTo>
                  <a:pt x="2092907" y="514244"/>
                  <a:pt x="2086384" y="527847"/>
                  <a:pt x="2083982" y="542261"/>
                </a:cubicBezTo>
                <a:cubicBezTo>
                  <a:pt x="2079284" y="570446"/>
                  <a:pt x="2076893" y="598968"/>
                  <a:pt x="2073349" y="627321"/>
                </a:cubicBezTo>
                <a:cubicBezTo>
                  <a:pt x="2076893" y="669851"/>
                  <a:pt x="2075612" y="713063"/>
                  <a:pt x="2083982" y="754912"/>
                </a:cubicBezTo>
                <a:cubicBezTo>
                  <a:pt x="2086488" y="767443"/>
                  <a:pt x="2092960" y="783299"/>
                  <a:pt x="2105247" y="786810"/>
                </a:cubicBezTo>
                <a:cubicBezTo>
                  <a:pt x="2122624" y="791775"/>
                  <a:pt x="2140689" y="779721"/>
                  <a:pt x="2158410" y="776177"/>
                </a:cubicBezTo>
                <a:cubicBezTo>
                  <a:pt x="2165498" y="765545"/>
                  <a:pt x="2171692" y="754258"/>
                  <a:pt x="2179675" y="744280"/>
                </a:cubicBezTo>
                <a:cubicBezTo>
                  <a:pt x="2185937" y="736452"/>
                  <a:pt x="2191430" y="719844"/>
                  <a:pt x="2200940" y="723014"/>
                </a:cubicBezTo>
                <a:cubicBezTo>
                  <a:pt x="2211573" y="726558"/>
                  <a:pt x="2208028" y="744279"/>
                  <a:pt x="2211572" y="754912"/>
                </a:cubicBezTo>
                <a:cubicBezTo>
                  <a:pt x="2215116" y="811619"/>
                  <a:pt x="2207565" y="870134"/>
                  <a:pt x="2222205" y="925033"/>
                </a:cubicBezTo>
                <a:cubicBezTo>
                  <a:pt x="2225093" y="935862"/>
                  <a:pt x="2243113" y="912202"/>
                  <a:pt x="2254103" y="914400"/>
                </a:cubicBezTo>
                <a:cubicBezTo>
                  <a:pt x="2267254" y="917030"/>
                  <a:pt x="2291669" y="962599"/>
                  <a:pt x="2296633" y="967563"/>
                </a:cubicBezTo>
                <a:cubicBezTo>
                  <a:pt x="2305669" y="976599"/>
                  <a:pt x="2317898" y="981740"/>
                  <a:pt x="2328530" y="988828"/>
                </a:cubicBezTo>
                <a:cubicBezTo>
                  <a:pt x="2342707" y="985284"/>
                  <a:pt x="2359650" y="987325"/>
                  <a:pt x="2371061" y="978196"/>
                </a:cubicBezTo>
                <a:cubicBezTo>
                  <a:pt x="2379813" y="971195"/>
                  <a:pt x="2374692" y="955050"/>
                  <a:pt x="2381693" y="946298"/>
                </a:cubicBezTo>
                <a:cubicBezTo>
                  <a:pt x="2389676" y="936319"/>
                  <a:pt x="2402958" y="932121"/>
                  <a:pt x="2413591" y="925033"/>
                </a:cubicBezTo>
                <a:cubicBezTo>
                  <a:pt x="2417135" y="1027814"/>
                  <a:pt x="2411970" y="1131267"/>
                  <a:pt x="2424223" y="1233377"/>
                </a:cubicBezTo>
                <a:cubicBezTo>
                  <a:pt x="2426111" y="1249114"/>
                  <a:pt x="2439245" y="1205416"/>
                  <a:pt x="2445489" y="1190847"/>
                </a:cubicBezTo>
                <a:cubicBezTo>
                  <a:pt x="2449904" y="1180545"/>
                  <a:pt x="2453042" y="1169726"/>
                  <a:pt x="2456121" y="1158949"/>
                </a:cubicBezTo>
                <a:cubicBezTo>
                  <a:pt x="2488257" y="1046472"/>
                  <a:pt x="2437488" y="1204219"/>
                  <a:pt x="2488019" y="1052624"/>
                </a:cubicBezTo>
                <a:cubicBezTo>
                  <a:pt x="2488019" y="1052623"/>
                  <a:pt x="2509283" y="988828"/>
                  <a:pt x="2509284" y="988828"/>
                </a:cubicBezTo>
                <a:lnTo>
                  <a:pt x="2541182" y="978196"/>
                </a:lnTo>
                <a:cubicBezTo>
                  <a:pt x="2537638" y="1038447"/>
                  <a:pt x="2538704" y="1099147"/>
                  <a:pt x="2530549" y="1158949"/>
                </a:cubicBezTo>
                <a:cubicBezTo>
                  <a:pt x="2527970" y="1177860"/>
                  <a:pt x="2514768" y="1193831"/>
                  <a:pt x="2509284" y="1212112"/>
                </a:cubicBezTo>
                <a:cubicBezTo>
                  <a:pt x="2504091" y="1229422"/>
                  <a:pt x="2502195" y="1247554"/>
                  <a:pt x="2498651" y="1265275"/>
                </a:cubicBezTo>
                <a:cubicBezTo>
                  <a:pt x="2505739" y="1275908"/>
                  <a:pt x="2508486" y="1302888"/>
                  <a:pt x="2519916" y="1297173"/>
                </a:cubicBezTo>
                <a:cubicBezTo>
                  <a:pt x="2542776" y="1285743"/>
                  <a:pt x="2562447" y="1233377"/>
                  <a:pt x="2562447" y="1233377"/>
                </a:cubicBezTo>
                <a:cubicBezTo>
                  <a:pt x="2610767" y="1305858"/>
                  <a:pt x="2556142" y="1214466"/>
                  <a:pt x="2594344" y="1329070"/>
                </a:cubicBezTo>
                <a:cubicBezTo>
                  <a:pt x="2598385" y="1341193"/>
                  <a:pt x="2608521" y="1350335"/>
                  <a:pt x="2615610" y="1360968"/>
                </a:cubicBezTo>
                <a:cubicBezTo>
                  <a:pt x="2633331" y="1350335"/>
                  <a:pt x="2654159" y="1343683"/>
                  <a:pt x="2668772" y="1329070"/>
                </a:cubicBezTo>
                <a:cubicBezTo>
                  <a:pt x="2679980" y="1317862"/>
                  <a:pt x="2682173" y="1300302"/>
                  <a:pt x="2690037" y="1286540"/>
                </a:cubicBezTo>
                <a:cubicBezTo>
                  <a:pt x="2696377" y="1275445"/>
                  <a:pt x="2704214" y="1265275"/>
                  <a:pt x="2711303" y="1254642"/>
                </a:cubicBezTo>
                <a:cubicBezTo>
                  <a:pt x="2718391" y="1268819"/>
                  <a:pt x="2727003" y="1282332"/>
                  <a:pt x="2732568" y="1297173"/>
                </a:cubicBezTo>
                <a:cubicBezTo>
                  <a:pt x="2737699" y="1310856"/>
                  <a:pt x="2730808" y="1331958"/>
                  <a:pt x="2743200" y="1339703"/>
                </a:cubicBezTo>
                <a:cubicBezTo>
                  <a:pt x="2764452" y="1352985"/>
                  <a:pt x="2792819" y="1346791"/>
                  <a:pt x="2817628" y="1350335"/>
                </a:cubicBezTo>
                <a:cubicBezTo>
                  <a:pt x="2841144" y="1373851"/>
                  <a:pt x="2855988" y="1384524"/>
                  <a:pt x="2870791" y="1414131"/>
                </a:cubicBezTo>
                <a:cubicBezTo>
                  <a:pt x="2875803" y="1424155"/>
                  <a:pt x="2877008" y="1435727"/>
                  <a:pt x="2881423" y="1446028"/>
                </a:cubicBezTo>
                <a:cubicBezTo>
                  <a:pt x="2887667" y="1460597"/>
                  <a:pt x="2895600" y="1474382"/>
                  <a:pt x="2902689" y="1488559"/>
                </a:cubicBezTo>
                <a:cubicBezTo>
                  <a:pt x="2905734" y="1500740"/>
                  <a:pt x="2914560" y="1556311"/>
                  <a:pt x="2934586" y="1562986"/>
                </a:cubicBezTo>
                <a:cubicBezTo>
                  <a:pt x="2948449" y="1567607"/>
                  <a:pt x="2962939" y="1555898"/>
                  <a:pt x="2977116" y="1552354"/>
                </a:cubicBezTo>
                <a:cubicBezTo>
                  <a:pt x="2984205" y="1538177"/>
                  <a:pt x="2993827" y="1525006"/>
                  <a:pt x="2998382" y="1509824"/>
                </a:cubicBezTo>
                <a:cubicBezTo>
                  <a:pt x="3004577" y="1489175"/>
                  <a:pt x="3000258" y="1465729"/>
                  <a:pt x="3009014" y="1446028"/>
                </a:cubicBezTo>
                <a:cubicBezTo>
                  <a:pt x="3015121" y="1432287"/>
                  <a:pt x="3031286" y="1425682"/>
                  <a:pt x="3040912" y="1414131"/>
                </a:cubicBezTo>
                <a:cubicBezTo>
                  <a:pt x="3063813" y="1386650"/>
                  <a:pt x="3062154" y="1382303"/>
                  <a:pt x="3072810" y="1350335"/>
                </a:cubicBezTo>
                <a:cubicBezTo>
                  <a:pt x="3083442" y="1368056"/>
                  <a:pt x="3097032" y="1384310"/>
                  <a:pt x="3104707" y="1403498"/>
                </a:cubicBezTo>
                <a:cubicBezTo>
                  <a:pt x="3111419" y="1420277"/>
                  <a:pt x="3112521" y="1438810"/>
                  <a:pt x="3115340" y="1456661"/>
                </a:cubicBezTo>
                <a:cubicBezTo>
                  <a:pt x="3142761" y="1630325"/>
                  <a:pt x="3119733" y="1554900"/>
                  <a:pt x="3147237" y="1637414"/>
                </a:cubicBezTo>
                <a:cubicBezTo>
                  <a:pt x="3157870" y="1626782"/>
                  <a:pt x="3170113" y="1617546"/>
                  <a:pt x="3179135" y="1605517"/>
                </a:cubicBezTo>
                <a:cubicBezTo>
                  <a:pt x="3192577" y="1587594"/>
                  <a:pt x="3222200" y="1533387"/>
                  <a:pt x="3232298" y="1509824"/>
                </a:cubicBezTo>
                <a:cubicBezTo>
                  <a:pt x="3236713" y="1499522"/>
                  <a:pt x="3237918" y="1487951"/>
                  <a:pt x="3242930" y="1477926"/>
                </a:cubicBezTo>
                <a:cubicBezTo>
                  <a:pt x="3252172" y="1459442"/>
                  <a:pt x="3265586" y="1443247"/>
                  <a:pt x="3274828" y="1424763"/>
                </a:cubicBezTo>
                <a:cubicBezTo>
                  <a:pt x="3279840" y="1414739"/>
                  <a:pt x="3281526" y="1403360"/>
                  <a:pt x="3285461" y="1392866"/>
                </a:cubicBezTo>
                <a:cubicBezTo>
                  <a:pt x="3292163" y="1374995"/>
                  <a:pt x="3299638" y="1357424"/>
                  <a:pt x="3306726" y="1339703"/>
                </a:cubicBezTo>
                <a:cubicBezTo>
                  <a:pt x="3310270" y="1357424"/>
                  <a:pt x="3314387" y="1375040"/>
                  <a:pt x="3317358" y="1392866"/>
                </a:cubicBezTo>
                <a:cubicBezTo>
                  <a:pt x="3325389" y="1441049"/>
                  <a:pt x="3316338" y="1466273"/>
                  <a:pt x="3349256" y="1499191"/>
                </a:cubicBezTo>
                <a:cubicBezTo>
                  <a:pt x="3358292" y="1508227"/>
                  <a:pt x="3370521" y="1513368"/>
                  <a:pt x="3381154" y="1520456"/>
                </a:cubicBezTo>
                <a:cubicBezTo>
                  <a:pt x="3439207" y="1481753"/>
                  <a:pt x="3389558" y="1519964"/>
                  <a:pt x="3444949" y="1456661"/>
                </a:cubicBezTo>
                <a:cubicBezTo>
                  <a:pt x="3479119" y="1417610"/>
                  <a:pt x="3499451" y="1404553"/>
                  <a:pt x="3540642" y="1371600"/>
                </a:cubicBezTo>
                <a:cubicBezTo>
                  <a:pt x="3551275" y="1375144"/>
                  <a:pt x="3564615" y="1374308"/>
                  <a:pt x="3572540" y="1382233"/>
                </a:cubicBezTo>
                <a:cubicBezTo>
                  <a:pt x="3577623" y="1387316"/>
                  <a:pt x="3593714" y="1456296"/>
                  <a:pt x="3593805" y="1456661"/>
                </a:cubicBezTo>
                <a:cubicBezTo>
                  <a:pt x="3607982" y="1449573"/>
                  <a:pt x="3624301" y="1445711"/>
                  <a:pt x="3636335" y="1435396"/>
                </a:cubicBezTo>
                <a:cubicBezTo>
                  <a:pt x="3664469" y="1411281"/>
                  <a:pt x="3661235" y="1390443"/>
                  <a:pt x="3689498" y="1371600"/>
                </a:cubicBezTo>
                <a:cubicBezTo>
                  <a:pt x="3702686" y="1362808"/>
                  <a:pt x="3717851" y="1357423"/>
                  <a:pt x="3732028" y="1350335"/>
                </a:cubicBezTo>
                <a:cubicBezTo>
                  <a:pt x="3777648" y="1259095"/>
                  <a:pt x="3725076" y="1346654"/>
                  <a:pt x="3785191" y="1286540"/>
                </a:cubicBezTo>
                <a:cubicBezTo>
                  <a:pt x="3821999" y="1249732"/>
                  <a:pt x="3834326" y="1228786"/>
                  <a:pt x="3859619" y="1190847"/>
                </a:cubicBezTo>
                <a:cubicBezTo>
                  <a:pt x="3863163" y="1205024"/>
                  <a:pt x="3867637" y="1219000"/>
                  <a:pt x="3870251" y="1233377"/>
                </a:cubicBezTo>
                <a:cubicBezTo>
                  <a:pt x="3874734" y="1258034"/>
                  <a:pt x="3870706" y="1284904"/>
                  <a:pt x="3880884" y="1307805"/>
                </a:cubicBezTo>
                <a:cubicBezTo>
                  <a:pt x="3886074" y="1319482"/>
                  <a:pt x="3902149" y="1321982"/>
                  <a:pt x="3912782" y="1329070"/>
                </a:cubicBezTo>
                <a:cubicBezTo>
                  <a:pt x="3919870" y="1318438"/>
                  <a:pt x="3932776" y="1309888"/>
                  <a:pt x="3934047" y="1297173"/>
                </a:cubicBezTo>
                <a:cubicBezTo>
                  <a:pt x="3951499" y="1122641"/>
                  <a:pt x="3902220" y="1286326"/>
                  <a:pt x="3934047" y="1190847"/>
                </a:cubicBezTo>
                <a:cubicBezTo>
                  <a:pt x="3926959" y="1180214"/>
                  <a:pt x="3917972" y="1170626"/>
                  <a:pt x="3912782" y="1158949"/>
                </a:cubicBezTo>
                <a:cubicBezTo>
                  <a:pt x="3862169" y="1045071"/>
                  <a:pt x="3918376" y="1135445"/>
                  <a:pt x="3870251" y="1063256"/>
                </a:cubicBezTo>
                <a:cubicBezTo>
                  <a:pt x="3873795" y="1010093"/>
                  <a:pt x="3872125" y="956324"/>
                  <a:pt x="3880884" y="903768"/>
                </a:cubicBezTo>
                <a:cubicBezTo>
                  <a:pt x="3882727" y="892713"/>
                  <a:pt x="3883591" y="927741"/>
                  <a:pt x="3891516" y="935666"/>
                </a:cubicBezTo>
                <a:cubicBezTo>
                  <a:pt x="3899441" y="943591"/>
                  <a:pt x="3912781" y="942754"/>
                  <a:pt x="3923414" y="946298"/>
                </a:cubicBezTo>
                <a:cubicBezTo>
                  <a:pt x="3930483" y="925092"/>
                  <a:pt x="3946232" y="875767"/>
                  <a:pt x="3955312" y="861238"/>
                </a:cubicBezTo>
                <a:cubicBezTo>
                  <a:pt x="3963282" y="848487"/>
                  <a:pt x="3976577" y="839973"/>
                  <a:pt x="3987210" y="829340"/>
                </a:cubicBezTo>
                <a:cubicBezTo>
                  <a:pt x="3997842" y="832884"/>
                  <a:pt x="4012106" y="831221"/>
                  <a:pt x="4019107" y="839973"/>
                </a:cubicBezTo>
                <a:cubicBezTo>
                  <a:pt x="4028236" y="851384"/>
                  <a:pt x="4026570" y="868238"/>
                  <a:pt x="4029740" y="882503"/>
                </a:cubicBezTo>
                <a:cubicBezTo>
                  <a:pt x="4033660" y="900145"/>
                  <a:pt x="4037195" y="917876"/>
                  <a:pt x="4040372" y="935666"/>
                </a:cubicBezTo>
                <a:cubicBezTo>
                  <a:pt x="4087387" y="1198946"/>
                  <a:pt x="4056393" y="1100678"/>
                  <a:pt x="4093535" y="1212112"/>
                </a:cubicBezTo>
                <a:cubicBezTo>
                  <a:pt x="4097079" y="1197935"/>
                  <a:pt x="4102355" y="1184082"/>
                  <a:pt x="4104168" y="1169582"/>
                </a:cubicBezTo>
                <a:cubicBezTo>
                  <a:pt x="4109461" y="1127234"/>
                  <a:pt x="4104449" y="1083395"/>
                  <a:pt x="4114800" y="1041991"/>
                </a:cubicBezTo>
                <a:cubicBezTo>
                  <a:pt x="4119098" y="1024799"/>
                  <a:pt x="4138092" y="1014952"/>
                  <a:pt x="4146698" y="999461"/>
                </a:cubicBezTo>
                <a:cubicBezTo>
                  <a:pt x="4155967" y="982777"/>
                  <a:pt x="4160211" y="963739"/>
                  <a:pt x="4167963" y="946298"/>
                </a:cubicBezTo>
                <a:cubicBezTo>
                  <a:pt x="4174400" y="931814"/>
                  <a:pt x="4183663" y="918609"/>
                  <a:pt x="4189228" y="903768"/>
                </a:cubicBezTo>
                <a:cubicBezTo>
                  <a:pt x="4212120" y="842723"/>
                  <a:pt x="4184775" y="870144"/>
                  <a:pt x="4221126" y="797442"/>
                </a:cubicBezTo>
                <a:cubicBezTo>
                  <a:pt x="4248106" y="743482"/>
                  <a:pt x="4233599" y="768100"/>
                  <a:pt x="4263656" y="723014"/>
                </a:cubicBezTo>
                <a:cubicBezTo>
                  <a:pt x="4293461" y="752820"/>
                  <a:pt x="4285103" y="737168"/>
                  <a:pt x="4295554" y="786810"/>
                </a:cubicBezTo>
                <a:cubicBezTo>
                  <a:pt x="4306723" y="839863"/>
                  <a:pt x="4327451" y="946298"/>
                  <a:pt x="4327451" y="946298"/>
                </a:cubicBezTo>
                <a:cubicBezTo>
                  <a:pt x="4341628" y="925033"/>
                  <a:pt x="4363783" y="907297"/>
                  <a:pt x="4369982" y="882503"/>
                </a:cubicBezTo>
                <a:cubicBezTo>
                  <a:pt x="4377070" y="854149"/>
                  <a:pt x="4385515" y="826101"/>
                  <a:pt x="4391247" y="797442"/>
                </a:cubicBezTo>
                <a:cubicBezTo>
                  <a:pt x="4398335" y="762000"/>
                  <a:pt x="4403746" y="726182"/>
                  <a:pt x="4412512" y="691117"/>
                </a:cubicBezTo>
                <a:cubicBezTo>
                  <a:pt x="4416056" y="676940"/>
                  <a:pt x="4419299" y="662684"/>
                  <a:pt x="4423144" y="648586"/>
                </a:cubicBezTo>
                <a:cubicBezTo>
                  <a:pt x="4429933" y="623693"/>
                  <a:pt x="4437621" y="599052"/>
                  <a:pt x="4444410" y="574159"/>
                </a:cubicBezTo>
                <a:cubicBezTo>
                  <a:pt x="4451877" y="546782"/>
                  <a:pt x="4461510" y="505536"/>
                  <a:pt x="4465675" y="478466"/>
                </a:cubicBezTo>
                <a:cubicBezTo>
                  <a:pt x="4482851" y="366823"/>
                  <a:pt x="4465249" y="426577"/>
                  <a:pt x="4486940" y="361507"/>
                </a:cubicBezTo>
                <a:cubicBezTo>
                  <a:pt x="4523948" y="417020"/>
                  <a:pt x="4497612" y="368743"/>
                  <a:pt x="4518837" y="446568"/>
                </a:cubicBezTo>
                <a:cubicBezTo>
                  <a:pt x="4524735" y="468194"/>
                  <a:pt x="4521452" y="497929"/>
                  <a:pt x="4540103" y="510363"/>
                </a:cubicBezTo>
                <a:lnTo>
                  <a:pt x="4572000" y="531628"/>
                </a:lnTo>
                <a:cubicBezTo>
                  <a:pt x="4575544" y="552893"/>
                  <a:pt x="4579959" y="574032"/>
                  <a:pt x="4582633" y="595424"/>
                </a:cubicBezTo>
                <a:cubicBezTo>
                  <a:pt x="4587051" y="630767"/>
                  <a:pt x="4557647" y="701749"/>
                  <a:pt x="4593265" y="701749"/>
                </a:cubicBezTo>
                <a:cubicBezTo>
                  <a:pt x="4630267" y="701749"/>
                  <a:pt x="4611880" y="629960"/>
                  <a:pt x="4625163" y="595424"/>
                </a:cubicBezTo>
                <a:cubicBezTo>
                  <a:pt x="4629750" y="583497"/>
                  <a:pt x="4639340" y="574159"/>
                  <a:pt x="4646428" y="563526"/>
                </a:cubicBezTo>
                <a:cubicBezTo>
                  <a:pt x="4670792" y="466069"/>
                  <a:pt x="4651482" y="502784"/>
                  <a:pt x="4688958" y="446568"/>
                </a:cubicBezTo>
                <a:cubicBezTo>
                  <a:pt x="4692502" y="432391"/>
                  <a:pt x="4693835" y="417469"/>
                  <a:pt x="4699591" y="404038"/>
                </a:cubicBezTo>
                <a:cubicBezTo>
                  <a:pt x="4704625" y="392292"/>
                  <a:pt x="4716369" y="384105"/>
                  <a:pt x="4720856" y="372140"/>
                </a:cubicBezTo>
                <a:cubicBezTo>
                  <a:pt x="4760271" y="267033"/>
                  <a:pt x="4702885" y="361883"/>
                  <a:pt x="4752754" y="287080"/>
                </a:cubicBezTo>
                <a:cubicBezTo>
                  <a:pt x="4794988" y="160377"/>
                  <a:pt x="4756052" y="247480"/>
                  <a:pt x="4784651" y="318977"/>
                </a:cubicBezTo>
                <a:cubicBezTo>
                  <a:pt x="4788813" y="329383"/>
                  <a:pt x="4805916" y="326066"/>
                  <a:pt x="4816549" y="329610"/>
                </a:cubicBezTo>
                <a:cubicBezTo>
                  <a:pt x="4827182" y="315433"/>
                  <a:pt x="4838147" y="301500"/>
                  <a:pt x="4848447" y="287080"/>
                </a:cubicBezTo>
                <a:cubicBezTo>
                  <a:pt x="4855875" y="276681"/>
                  <a:pt x="4858876" y="261955"/>
                  <a:pt x="4869712" y="255182"/>
                </a:cubicBezTo>
                <a:cubicBezTo>
                  <a:pt x="4888720" y="243302"/>
                  <a:pt x="4933507" y="233917"/>
                  <a:pt x="4933507" y="233917"/>
                </a:cubicBezTo>
                <a:cubicBezTo>
                  <a:pt x="4937051" y="308345"/>
                  <a:pt x="4927074" y="384669"/>
                  <a:pt x="4944140" y="457200"/>
                </a:cubicBezTo>
                <a:cubicBezTo>
                  <a:pt x="4948199" y="474450"/>
                  <a:pt x="4968934" y="430905"/>
                  <a:pt x="4976037" y="414670"/>
                </a:cubicBezTo>
                <a:cubicBezTo>
                  <a:pt x="4994006" y="373598"/>
                  <a:pt x="5004391" y="329610"/>
                  <a:pt x="5018568" y="287080"/>
                </a:cubicBezTo>
                <a:cubicBezTo>
                  <a:pt x="5022112" y="276447"/>
                  <a:pt x="5025038" y="265588"/>
                  <a:pt x="5029200" y="255182"/>
                </a:cubicBezTo>
                <a:cubicBezTo>
                  <a:pt x="5036288" y="237461"/>
                  <a:pt x="5044429" y="220126"/>
                  <a:pt x="5050465" y="202019"/>
                </a:cubicBezTo>
                <a:cubicBezTo>
                  <a:pt x="5059365" y="175321"/>
                  <a:pt x="5060613" y="138709"/>
                  <a:pt x="5082363" y="116959"/>
                </a:cubicBezTo>
                <a:cubicBezTo>
                  <a:pt x="5090288" y="109034"/>
                  <a:pt x="5103628" y="109870"/>
                  <a:pt x="5114261" y="106326"/>
                </a:cubicBezTo>
                <a:cubicBezTo>
                  <a:pt x="5117805" y="116959"/>
                  <a:pt x="5123878" y="127062"/>
                  <a:pt x="5124893" y="138224"/>
                </a:cubicBezTo>
                <a:cubicBezTo>
                  <a:pt x="5130998" y="205380"/>
                  <a:pt x="5117478" y="275270"/>
                  <a:pt x="5135526" y="340242"/>
                </a:cubicBezTo>
                <a:cubicBezTo>
                  <a:pt x="5139437" y="354322"/>
                  <a:pt x="5163879" y="333154"/>
                  <a:pt x="5178056" y="329610"/>
                </a:cubicBezTo>
                <a:cubicBezTo>
                  <a:pt x="5203594" y="335994"/>
                  <a:pt x="5234127" y="338561"/>
                  <a:pt x="5252484" y="361507"/>
                </a:cubicBezTo>
                <a:cubicBezTo>
                  <a:pt x="5259485" y="370259"/>
                  <a:pt x="5258104" y="383380"/>
                  <a:pt x="5263116" y="393405"/>
                </a:cubicBezTo>
                <a:cubicBezTo>
                  <a:pt x="5268831" y="404835"/>
                  <a:pt x="5277293" y="414670"/>
                  <a:pt x="5284382" y="425303"/>
                </a:cubicBezTo>
                <a:cubicBezTo>
                  <a:pt x="5287926" y="435935"/>
                  <a:pt x="5286263" y="450199"/>
                  <a:pt x="5295014" y="457200"/>
                </a:cubicBezTo>
                <a:cubicBezTo>
                  <a:pt x="5306425" y="466329"/>
                  <a:pt x="5322931" y="467833"/>
                  <a:pt x="5337544" y="467833"/>
                </a:cubicBezTo>
                <a:cubicBezTo>
                  <a:pt x="5390825" y="467833"/>
                  <a:pt x="5443870" y="460744"/>
                  <a:pt x="5497033" y="457200"/>
                </a:cubicBezTo>
                <a:cubicBezTo>
                  <a:pt x="5536019" y="460744"/>
                  <a:pt x="5581805" y="445550"/>
                  <a:pt x="5613991" y="467833"/>
                </a:cubicBezTo>
                <a:cubicBezTo>
                  <a:pt x="5638020" y="484469"/>
                  <a:pt x="5635256" y="552893"/>
                  <a:pt x="5635256" y="552893"/>
                </a:cubicBezTo>
                <a:cubicBezTo>
                  <a:pt x="5638800" y="584791"/>
                  <a:pt x="5639974" y="617042"/>
                  <a:pt x="5645889" y="648586"/>
                </a:cubicBezTo>
                <a:cubicBezTo>
                  <a:pt x="5650644" y="673946"/>
                  <a:pt x="5642122" y="716756"/>
                  <a:pt x="5667154" y="723014"/>
                </a:cubicBezTo>
                <a:cubicBezTo>
                  <a:pt x="5704186" y="732272"/>
                  <a:pt x="5738037" y="694661"/>
                  <a:pt x="5773479" y="680484"/>
                </a:cubicBezTo>
                <a:cubicBezTo>
                  <a:pt x="5881025" y="572938"/>
                  <a:pt x="5884429" y="579205"/>
                  <a:pt x="5964865" y="467833"/>
                </a:cubicBezTo>
                <a:cubicBezTo>
                  <a:pt x="6143773" y="220115"/>
                  <a:pt x="5935656" y="501017"/>
                  <a:pt x="6071191" y="297712"/>
                </a:cubicBezTo>
                <a:cubicBezTo>
                  <a:pt x="6083779" y="278830"/>
                  <a:pt x="6099544" y="262270"/>
                  <a:pt x="6113721" y="244549"/>
                </a:cubicBezTo>
                <a:cubicBezTo>
                  <a:pt x="6113721" y="244549"/>
                  <a:pt x="6098492" y="279605"/>
                  <a:pt x="6092456" y="297712"/>
                </a:cubicBezTo>
                <a:cubicBezTo>
                  <a:pt x="6087835" y="311575"/>
                  <a:pt x="6084437" y="325865"/>
                  <a:pt x="6081823" y="340242"/>
                </a:cubicBezTo>
                <a:cubicBezTo>
                  <a:pt x="6052289" y="502678"/>
                  <a:pt x="6094492" y="321463"/>
                  <a:pt x="6049926" y="499731"/>
                </a:cubicBezTo>
                <a:cubicBezTo>
                  <a:pt x="6053470" y="623777"/>
                  <a:pt x="6052117" y="748060"/>
                  <a:pt x="6060558" y="871870"/>
                </a:cubicBezTo>
                <a:cubicBezTo>
                  <a:pt x="6064139" y="924388"/>
                  <a:pt x="6088396" y="994959"/>
                  <a:pt x="6113721" y="1041991"/>
                </a:cubicBezTo>
                <a:cubicBezTo>
                  <a:pt x="6125838" y="1064493"/>
                  <a:pt x="6156251" y="1105786"/>
                  <a:pt x="6156251" y="1105786"/>
                </a:cubicBezTo>
                <a:cubicBezTo>
                  <a:pt x="6171466" y="1060141"/>
                  <a:pt x="6165789" y="1045470"/>
                  <a:pt x="6198782" y="1020726"/>
                </a:cubicBezTo>
                <a:cubicBezTo>
                  <a:pt x="6219228" y="1005392"/>
                  <a:pt x="6241312" y="992373"/>
                  <a:pt x="6262577" y="978196"/>
                </a:cubicBezTo>
                <a:cubicBezTo>
                  <a:pt x="6269665" y="964019"/>
                  <a:pt x="6275978" y="949428"/>
                  <a:pt x="6283842" y="935666"/>
                </a:cubicBezTo>
                <a:cubicBezTo>
                  <a:pt x="6290182" y="924571"/>
                  <a:pt x="6305107" y="890989"/>
                  <a:pt x="6305107" y="903768"/>
                </a:cubicBezTo>
                <a:cubicBezTo>
                  <a:pt x="6305107" y="961939"/>
                  <a:pt x="6289790" y="1002881"/>
                  <a:pt x="6273210" y="1052624"/>
                </a:cubicBezTo>
                <a:cubicBezTo>
                  <a:pt x="6276754" y="1070345"/>
                  <a:pt x="6273818" y="1090750"/>
                  <a:pt x="6283842" y="1105786"/>
                </a:cubicBezTo>
                <a:cubicBezTo>
                  <a:pt x="6290059" y="1115111"/>
                  <a:pt x="6304750" y="1114221"/>
                  <a:pt x="6315740" y="1116419"/>
                </a:cubicBezTo>
                <a:cubicBezTo>
                  <a:pt x="6340315" y="1121334"/>
                  <a:pt x="6365359" y="1123508"/>
                  <a:pt x="6390168" y="1127052"/>
                </a:cubicBezTo>
                <a:cubicBezTo>
                  <a:pt x="6423442" y="1193601"/>
                  <a:pt x="6423140" y="1188933"/>
                  <a:pt x="6453963" y="1286540"/>
                </a:cubicBezTo>
                <a:cubicBezTo>
                  <a:pt x="6462764" y="1314409"/>
                  <a:pt x="6465240" y="1344134"/>
                  <a:pt x="6475228" y="1371600"/>
                </a:cubicBezTo>
                <a:cubicBezTo>
                  <a:pt x="6478601" y="1380877"/>
                  <a:pt x="6527268" y="1445092"/>
                  <a:pt x="6528391" y="1446028"/>
                </a:cubicBezTo>
                <a:cubicBezTo>
                  <a:pt x="6537001" y="1453203"/>
                  <a:pt x="6549656" y="1453117"/>
                  <a:pt x="6560289" y="1456661"/>
                </a:cubicBezTo>
                <a:cubicBezTo>
                  <a:pt x="6578010" y="1438940"/>
                  <a:pt x="6592308" y="1416953"/>
                  <a:pt x="6613451" y="1403498"/>
                </a:cubicBezTo>
                <a:cubicBezTo>
                  <a:pt x="6632362" y="1391464"/>
                  <a:pt x="6656435" y="1390558"/>
                  <a:pt x="6677247" y="1382233"/>
                </a:cubicBezTo>
                <a:cubicBezTo>
                  <a:pt x="6769919" y="1345164"/>
                  <a:pt x="6670221" y="1373357"/>
                  <a:pt x="6762307" y="1350335"/>
                </a:cubicBezTo>
                <a:cubicBezTo>
                  <a:pt x="6780028" y="1336158"/>
                  <a:pt x="6796226" y="1319833"/>
                  <a:pt x="6815470" y="1307805"/>
                </a:cubicBezTo>
                <a:cubicBezTo>
                  <a:pt x="6824974" y="1301865"/>
                  <a:pt x="6839443" y="1305098"/>
                  <a:pt x="6847368" y="1297173"/>
                </a:cubicBezTo>
                <a:cubicBezTo>
                  <a:pt x="6855293" y="1289248"/>
                  <a:pt x="6863012" y="1255251"/>
                  <a:pt x="6858000" y="1265275"/>
                </a:cubicBezTo>
                <a:cubicBezTo>
                  <a:pt x="6849464" y="1282346"/>
                  <a:pt x="6843823" y="1300717"/>
                  <a:pt x="6836735" y="1318438"/>
                </a:cubicBezTo>
                <a:cubicBezTo>
                  <a:pt x="6843823" y="1460205"/>
                  <a:pt x="6838320" y="1603167"/>
                  <a:pt x="6858000" y="1743740"/>
                </a:cubicBezTo>
                <a:cubicBezTo>
                  <a:pt x="6863494" y="1782983"/>
                  <a:pt x="6898632" y="1812474"/>
                  <a:pt x="6911163" y="1850066"/>
                </a:cubicBezTo>
                <a:cubicBezTo>
                  <a:pt x="6919811" y="1876008"/>
                  <a:pt x="6922450" y="1893250"/>
                  <a:pt x="6943061" y="1913861"/>
                </a:cubicBezTo>
                <a:cubicBezTo>
                  <a:pt x="6952097" y="1922897"/>
                  <a:pt x="6964326" y="1928038"/>
                  <a:pt x="6974958" y="1935126"/>
                </a:cubicBezTo>
                <a:cubicBezTo>
                  <a:pt x="6996223" y="1920949"/>
                  <a:pt x="7019520" y="1909426"/>
                  <a:pt x="7038754" y="1892596"/>
                </a:cubicBezTo>
                <a:cubicBezTo>
                  <a:pt x="7097946" y="1840803"/>
                  <a:pt x="7020085" y="1874009"/>
                  <a:pt x="7091916" y="1850066"/>
                </a:cubicBezTo>
                <a:lnTo>
                  <a:pt x="7070651" y="2437268"/>
                </a:lnTo>
              </a:path>
            </a:pathLst>
          </a:custGeom>
          <a:solidFill>
            <a:srgbClr val="A6B54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17" name="Freihandform 7">
            <a:extLst>
              <a:ext uri="{FF2B5EF4-FFF2-40B4-BE49-F238E27FC236}">
                <a16:creationId xmlns:a16="http://schemas.microsoft.com/office/drawing/2014/main" id="{3E533614-C249-4D64-BA4B-3808E390FF31}"/>
              </a:ext>
            </a:extLst>
          </p:cNvPr>
          <p:cNvSpPr/>
          <p:nvPr/>
        </p:nvSpPr>
        <p:spPr bwMode="auto">
          <a:xfrm>
            <a:off x="238223" y="3829064"/>
            <a:ext cx="7506586" cy="1922183"/>
          </a:xfrm>
          <a:custGeom>
            <a:avLst/>
            <a:gdLst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06586" h="1922183">
                <a:moveTo>
                  <a:pt x="0" y="1454350"/>
                </a:moveTo>
                <a:cubicBezTo>
                  <a:pt x="81516" y="1206257"/>
                  <a:pt x="163033" y="958164"/>
                  <a:pt x="308344" y="858927"/>
                </a:cubicBezTo>
                <a:cubicBezTo>
                  <a:pt x="453655" y="759690"/>
                  <a:pt x="668079" y="970569"/>
                  <a:pt x="871870" y="858927"/>
                </a:cubicBezTo>
                <a:cubicBezTo>
                  <a:pt x="1075661" y="747285"/>
                  <a:pt x="1352108" y="325527"/>
                  <a:pt x="1531089" y="189076"/>
                </a:cubicBezTo>
                <a:cubicBezTo>
                  <a:pt x="1710070" y="52625"/>
                  <a:pt x="1768549" y="-64334"/>
                  <a:pt x="1945758" y="40220"/>
                </a:cubicBezTo>
                <a:cubicBezTo>
                  <a:pt x="2122967" y="144773"/>
                  <a:pt x="2390553" y="603746"/>
                  <a:pt x="2594344" y="816397"/>
                </a:cubicBezTo>
                <a:cubicBezTo>
                  <a:pt x="2798135" y="1029048"/>
                  <a:pt x="2932815" y="1312583"/>
                  <a:pt x="3168503" y="1316127"/>
                </a:cubicBezTo>
                <a:cubicBezTo>
                  <a:pt x="3404191" y="1319671"/>
                  <a:pt x="3716080" y="1041453"/>
                  <a:pt x="4008475" y="837662"/>
                </a:cubicBezTo>
                <a:cubicBezTo>
                  <a:pt x="4300870" y="633871"/>
                  <a:pt x="4586177" y="194392"/>
                  <a:pt x="4922875" y="93383"/>
                </a:cubicBezTo>
                <a:cubicBezTo>
                  <a:pt x="5259573" y="-7626"/>
                  <a:pt x="5700824" y="88067"/>
                  <a:pt x="6028661" y="231606"/>
                </a:cubicBezTo>
                <a:cubicBezTo>
                  <a:pt x="6356498" y="375145"/>
                  <a:pt x="6643577" y="672857"/>
                  <a:pt x="6889898" y="954620"/>
                </a:cubicBezTo>
                <a:cubicBezTo>
                  <a:pt x="7136219" y="1236383"/>
                  <a:pt x="7506586" y="1922183"/>
                  <a:pt x="7506586" y="1922183"/>
                </a:cubicBezTo>
                <a:lnTo>
                  <a:pt x="7506586" y="1922183"/>
                </a:lnTo>
              </a:path>
            </a:pathLst>
          </a:custGeom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18" name="Freihandform 8">
            <a:extLst>
              <a:ext uri="{FF2B5EF4-FFF2-40B4-BE49-F238E27FC236}">
                <a16:creationId xmlns:a16="http://schemas.microsoft.com/office/drawing/2014/main" id="{A389A969-ED3D-4C34-A5D6-970FCB6BD201}"/>
              </a:ext>
            </a:extLst>
          </p:cNvPr>
          <p:cNvSpPr/>
          <p:nvPr/>
        </p:nvSpPr>
        <p:spPr bwMode="auto">
          <a:xfrm>
            <a:off x="-80753" y="2746561"/>
            <a:ext cx="8144539" cy="1101468"/>
          </a:xfrm>
          <a:custGeom>
            <a:avLst/>
            <a:gdLst>
              <a:gd name="connsiteX0" fmla="*/ 0 w 8144539"/>
              <a:gd name="connsiteY0" fmla="*/ 1069570 h 1101468"/>
              <a:gd name="connsiteX1" fmla="*/ 1275907 w 8144539"/>
              <a:gd name="connsiteY1" fmla="*/ 325291 h 1101468"/>
              <a:gd name="connsiteX2" fmla="*/ 3274828 w 8144539"/>
              <a:gd name="connsiteY2" fmla="*/ 16947 h 1101468"/>
              <a:gd name="connsiteX3" fmla="*/ 6049925 w 8144539"/>
              <a:gd name="connsiteY3" fmla="*/ 155170 h 1101468"/>
              <a:gd name="connsiteX4" fmla="*/ 8144539 w 8144539"/>
              <a:gd name="connsiteY4" fmla="*/ 1101468 h 110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4539" h="1101468">
                <a:moveTo>
                  <a:pt x="0" y="1069570"/>
                </a:moveTo>
                <a:cubicBezTo>
                  <a:pt x="365051" y="785149"/>
                  <a:pt x="730102" y="500728"/>
                  <a:pt x="1275907" y="325291"/>
                </a:cubicBezTo>
                <a:cubicBezTo>
                  <a:pt x="1821712" y="149854"/>
                  <a:pt x="2479158" y="45300"/>
                  <a:pt x="3274828" y="16947"/>
                </a:cubicBezTo>
                <a:cubicBezTo>
                  <a:pt x="4070498" y="-11406"/>
                  <a:pt x="5238307" y="-25583"/>
                  <a:pt x="6049925" y="155170"/>
                </a:cubicBezTo>
                <a:cubicBezTo>
                  <a:pt x="6861543" y="335923"/>
                  <a:pt x="7503041" y="718695"/>
                  <a:pt x="8144539" y="1101468"/>
                </a:cubicBez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19" name="Freihandform 14">
            <a:extLst>
              <a:ext uri="{FF2B5EF4-FFF2-40B4-BE49-F238E27FC236}">
                <a16:creationId xmlns:a16="http://schemas.microsoft.com/office/drawing/2014/main" id="{42F0C4B7-C535-4C4B-959D-095DD58E2171}"/>
              </a:ext>
            </a:extLst>
          </p:cNvPr>
          <p:cNvSpPr/>
          <p:nvPr/>
        </p:nvSpPr>
        <p:spPr bwMode="auto">
          <a:xfrm>
            <a:off x="66805" y="3286327"/>
            <a:ext cx="8038044" cy="1922183"/>
          </a:xfrm>
          <a:custGeom>
            <a:avLst/>
            <a:gdLst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48995"/>
              <a:gd name="connsiteY0" fmla="*/ 1454350 h 1922183"/>
              <a:gd name="connsiteX1" fmla="*/ 350753 w 7548995"/>
              <a:gd name="connsiteY1" fmla="*/ 858927 h 1922183"/>
              <a:gd name="connsiteX2" fmla="*/ 914279 w 7548995"/>
              <a:gd name="connsiteY2" fmla="*/ 858927 h 1922183"/>
              <a:gd name="connsiteX3" fmla="*/ 1573498 w 7548995"/>
              <a:gd name="connsiteY3" fmla="*/ 189076 h 1922183"/>
              <a:gd name="connsiteX4" fmla="*/ 1988167 w 7548995"/>
              <a:gd name="connsiteY4" fmla="*/ 40220 h 1922183"/>
              <a:gd name="connsiteX5" fmla="*/ 2636753 w 7548995"/>
              <a:gd name="connsiteY5" fmla="*/ 816397 h 1922183"/>
              <a:gd name="connsiteX6" fmla="*/ 3210912 w 7548995"/>
              <a:gd name="connsiteY6" fmla="*/ 1316127 h 1922183"/>
              <a:gd name="connsiteX7" fmla="*/ 4050884 w 7548995"/>
              <a:gd name="connsiteY7" fmla="*/ 837662 h 1922183"/>
              <a:gd name="connsiteX8" fmla="*/ 4965284 w 7548995"/>
              <a:gd name="connsiteY8" fmla="*/ 93383 h 1922183"/>
              <a:gd name="connsiteX9" fmla="*/ 6071070 w 7548995"/>
              <a:gd name="connsiteY9" fmla="*/ 231606 h 1922183"/>
              <a:gd name="connsiteX10" fmla="*/ 6932307 w 7548995"/>
              <a:gd name="connsiteY10" fmla="*/ 954620 h 1922183"/>
              <a:gd name="connsiteX11" fmla="*/ 7548995 w 7548995"/>
              <a:gd name="connsiteY11" fmla="*/ 1922183 h 1922183"/>
              <a:gd name="connsiteX12" fmla="*/ 7548995 w 7548995"/>
              <a:gd name="connsiteY12" fmla="*/ 1922183 h 1922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48995" h="1922183">
                <a:moveTo>
                  <a:pt x="0" y="1454350"/>
                </a:moveTo>
                <a:cubicBezTo>
                  <a:pt x="81516" y="1206257"/>
                  <a:pt x="198373" y="958164"/>
                  <a:pt x="350753" y="858927"/>
                </a:cubicBezTo>
                <a:cubicBezTo>
                  <a:pt x="503133" y="759690"/>
                  <a:pt x="710488" y="970569"/>
                  <a:pt x="914279" y="858927"/>
                </a:cubicBezTo>
                <a:cubicBezTo>
                  <a:pt x="1118070" y="747285"/>
                  <a:pt x="1394517" y="325527"/>
                  <a:pt x="1573498" y="189076"/>
                </a:cubicBezTo>
                <a:cubicBezTo>
                  <a:pt x="1752479" y="52625"/>
                  <a:pt x="1810958" y="-64334"/>
                  <a:pt x="1988167" y="40220"/>
                </a:cubicBezTo>
                <a:cubicBezTo>
                  <a:pt x="2165376" y="144773"/>
                  <a:pt x="2432962" y="603746"/>
                  <a:pt x="2636753" y="816397"/>
                </a:cubicBezTo>
                <a:cubicBezTo>
                  <a:pt x="2840544" y="1029048"/>
                  <a:pt x="2975224" y="1312583"/>
                  <a:pt x="3210912" y="1316127"/>
                </a:cubicBezTo>
                <a:cubicBezTo>
                  <a:pt x="3446600" y="1319671"/>
                  <a:pt x="3758489" y="1041453"/>
                  <a:pt x="4050884" y="837662"/>
                </a:cubicBezTo>
                <a:cubicBezTo>
                  <a:pt x="4343279" y="633871"/>
                  <a:pt x="4628586" y="194392"/>
                  <a:pt x="4965284" y="93383"/>
                </a:cubicBezTo>
                <a:cubicBezTo>
                  <a:pt x="5301982" y="-7626"/>
                  <a:pt x="5743233" y="88067"/>
                  <a:pt x="6071070" y="231606"/>
                </a:cubicBezTo>
                <a:cubicBezTo>
                  <a:pt x="6398907" y="375145"/>
                  <a:pt x="6685986" y="672857"/>
                  <a:pt x="6932307" y="954620"/>
                </a:cubicBezTo>
                <a:cubicBezTo>
                  <a:pt x="7178628" y="1236383"/>
                  <a:pt x="7548995" y="1922183"/>
                  <a:pt x="7548995" y="1922183"/>
                </a:cubicBezTo>
                <a:lnTo>
                  <a:pt x="7548995" y="1922183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20" name="Freihandform 15">
            <a:extLst>
              <a:ext uri="{FF2B5EF4-FFF2-40B4-BE49-F238E27FC236}">
                <a16:creationId xmlns:a16="http://schemas.microsoft.com/office/drawing/2014/main" id="{A8997FD3-5988-4D45-B83B-4CF06BEED722}"/>
              </a:ext>
            </a:extLst>
          </p:cNvPr>
          <p:cNvSpPr/>
          <p:nvPr/>
        </p:nvSpPr>
        <p:spPr bwMode="auto">
          <a:xfrm>
            <a:off x="-528736" y="1636891"/>
            <a:ext cx="8676455" cy="1101468"/>
          </a:xfrm>
          <a:custGeom>
            <a:avLst/>
            <a:gdLst>
              <a:gd name="connsiteX0" fmla="*/ 0 w 8144539"/>
              <a:gd name="connsiteY0" fmla="*/ 1069570 h 1101468"/>
              <a:gd name="connsiteX1" fmla="*/ 1275907 w 8144539"/>
              <a:gd name="connsiteY1" fmla="*/ 325291 h 1101468"/>
              <a:gd name="connsiteX2" fmla="*/ 3274828 w 8144539"/>
              <a:gd name="connsiteY2" fmla="*/ 16947 h 1101468"/>
              <a:gd name="connsiteX3" fmla="*/ 6049925 w 8144539"/>
              <a:gd name="connsiteY3" fmla="*/ 155170 h 1101468"/>
              <a:gd name="connsiteX4" fmla="*/ 8144539 w 8144539"/>
              <a:gd name="connsiteY4" fmla="*/ 1101468 h 110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4539" h="1101468">
                <a:moveTo>
                  <a:pt x="0" y="1069570"/>
                </a:moveTo>
                <a:cubicBezTo>
                  <a:pt x="365051" y="785149"/>
                  <a:pt x="730102" y="500728"/>
                  <a:pt x="1275907" y="325291"/>
                </a:cubicBezTo>
                <a:cubicBezTo>
                  <a:pt x="1821712" y="149854"/>
                  <a:pt x="2479158" y="45300"/>
                  <a:pt x="3274828" y="16947"/>
                </a:cubicBezTo>
                <a:cubicBezTo>
                  <a:pt x="4070498" y="-11406"/>
                  <a:pt x="5238307" y="-25583"/>
                  <a:pt x="6049925" y="155170"/>
                </a:cubicBezTo>
                <a:cubicBezTo>
                  <a:pt x="6861543" y="335923"/>
                  <a:pt x="7503041" y="718695"/>
                  <a:pt x="8144539" y="1101468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819BD98-53A6-44BD-BEDC-97C8AA0411E8}"/>
              </a:ext>
            </a:extLst>
          </p:cNvPr>
          <p:cNvSpPr txBox="1"/>
          <p:nvPr/>
        </p:nvSpPr>
        <p:spPr>
          <a:xfrm rot="20126892">
            <a:off x="3490961" y="4404728"/>
            <a:ext cx="805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DejaVu Sans"/>
              </a:rPr>
              <a:t>IBL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D7A22C8-D079-4F89-B30D-55A00136205F}"/>
              </a:ext>
            </a:extLst>
          </p:cNvPr>
          <p:cNvSpPr txBox="1"/>
          <p:nvPr/>
        </p:nvSpPr>
        <p:spPr>
          <a:xfrm>
            <a:off x="5173279" y="1832619"/>
            <a:ext cx="80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DejaVu Sans"/>
              </a:rPr>
              <a:t>IBL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023F474-A4BF-4FD2-896D-0B85BFAE46EB}"/>
              </a:ext>
            </a:extLst>
          </p:cNvPr>
          <p:cNvSpPr txBox="1"/>
          <p:nvPr/>
        </p:nvSpPr>
        <p:spPr>
          <a:xfrm>
            <a:off x="4366870" y="3037085"/>
            <a:ext cx="577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DejaVu Sans"/>
              </a:rPr>
              <a:t>TL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E147E3F-EA14-4F03-94F0-4D234FDB10F2}"/>
              </a:ext>
            </a:extLst>
          </p:cNvPr>
          <p:cNvSpPr txBox="1"/>
          <p:nvPr/>
        </p:nvSpPr>
        <p:spPr>
          <a:xfrm rot="19400620">
            <a:off x="3642030" y="4838090"/>
            <a:ext cx="71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DejaVu Sans"/>
                <a:cs typeface="DejaVu Sans"/>
              </a:rPr>
              <a:t>TL</a:t>
            </a:r>
          </a:p>
        </p:txBody>
      </p:sp>
      <p:graphicFrame>
        <p:nvGraphicFramePr>
          <p:cNvPr id="25" name="Objekt 24">
            <a:extLst>
              <a:ext uri="{FF2B5EF4-FFF2-40B4-BE49-F238E27FC236}">
                <a16:creationId xmlns:a16="http://schemas.microsoft.com/office/drawing/2014/main" id="{0C43086C-48F3-40B2-87FA-F8167CFF26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074400"/>
              </p:ext>
            </p:extLst>
          </p:nvPr>
        </p:nvGraphicFramePr>
        <p:xfrm>
          <a:off x="5368545" y="3534982"/>
          <a:ext cx="478582" cy="43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8" name="Equation" r:id="rId7" imgW="266400" imgH="241200" progId="Equation.DSMT4">
                  <p:embed/>
                </p:oleObj>
              </mc:Choice>
              <mc:Fallback>
                <p:oleObj name="Equation" r:id="rId7" imgW="266400" imgH="241200" progId="Equation.DSMT4">
                  <p:embed/>
                  <p:pic>
                    <p:nvPicPr>
                      <p:cNvPr id="25" name="Objekt 24">
                        <a:extLst>
                          <a:ext uri="{FF2B5EF4-FFF2-40B4-BE49-F238E27FC236}">
                            <a16:creationId xmlns:a16="http://schemas.microsoft.com/office/drawing/2014/main" id="{0C43086C-48F3-40B2-87FA-F8167CFF26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68545" y="3534982"/>
                        <a:ext cx="478582" cy="432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kt 25">
            <a:extLst>
              <a:ext uri="{FF2B5EF4-FFF2-40B4-BE49-F238E27FC236}">
                <a16:creationId xmlns:a16="http://schemas.microsoft.com/office/drawing/2014/main" id="{908EADE1-A4FF-4E55-993F-C9A5507862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3219422"/>
              </p:ext>
            </p:extLst>
          </p:nvPr>
        </p:nvGraphicFramePr>
        <p:xfrm>
          <a:off x="5368545" y="2428979"/>
          <a:ext cx="500330" cy="431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9" name="Equation" r:id="rId9" imgW="279360" imgH="241200" progId="Equation.DSMT4">
                  <p:embed/>
                </p:oleObj>
              </mc:Choice>
              <mc:Fallback>
                <p:oleObj name="Equation" r:id="rId9" imgW="279360" imgH="241200" progId="Equation.DSMT4">
                  <p:embed/>
                  <p:pic>
                    <p:nvPicPr>
                      <p:cNvPr id="26" name="Objekt 25">
                        <a:extLst>
                          <a:ext uri="{FF2B5EF4-FFF2-40B4-BE49-F238E27FC236}">
                            <a16:creationId xmlns:a16="http://schemas.microsoft.com/office/drawing/2014/main" id="{908EADE1-A4FF-4E55-993F-C9A550786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68545" y="2428979"/>
                        <a:ext cx="500330" cy="431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Freihandform 24">
            <a:extLst>
              <a:ext uri="{FF2B5EF4-FFF2-40B4-BE49-F238E27FC236}">
                <a16:creationId xmlns:a16="http://schemas.microsoft.com/office/drawing/2014/main" id="{5D85A7F9-838C-45D5-A622-6192727531B8}"/>
              </a:ext>
            </a:extLst>
          </p:cNvPr>
          <p:cNvSpPr/>
          <p:nvPr/>
        </p:nvSpPr>
        <p:spPr bwMode="auto">
          <a:xfrm>
            <a:off x="140312" y="4479705"/>
            <a:ext cx="7338394" cy="1916850"/>
          </a:xfrm>
          <a:custGeom>
            <a:avLst/>
            <a:gdLst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233760 w 7506586"/>
              <a:gd name="connsiteY6" fmla="*/ 1156639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49017 h 1916850"/>
              <a:gd name="connsiteX1" fmla="*/ 308344 w 7506586"/>
              <a:gd name="connsiteY1" fmla="*/ 853594 h 1916850"/>
              <a:gd name="connsiteX2" fmla="*/ 871870 w 7506586"/>
              <a:gd name="connsiteY2" fmla="*/ 853594 h 1916850"/>
              <a:gd name="connsiteX3" fmla="*/ 1531089 w 7506586"/>
              <a:gd name="connsiteY3" fmla="*/ 183743 h 1916850"/>
              <a:gd name="connsiteX4" fmla="*/ 1945758 w 7506586"/>
              <a:gd name="connsiteY4" fmla="*/ 34887 h 1916850"/>
              <a:gd name="connsiteX5" fmla="*/ 2757487 w 7506586"/>
              <a:gd name="connsiteY5" fmla="*/ 736636 h 1916850"/>
              <a:gd name="connsiteX6" fmla="*/ 3233760 w 7506586"/>
              <a:gd name="connsiteY6" fmla="*/ 1151306 h 1916850"/>
              <a:gd name="connsiteX7" fmla="*/ 4008475 w 7506586"/>
              <a:gd name="connsiteY7" fmla="*/ 832329 h 1916850"/>
              <a:gd name="connsiteX8" fmla="*/ 4922875 w 7506586"/>
              <a:gd name="connsiteY8" fmla="*/ 88050 h 1916850"/>
              <a:gd name="connsiteX9" fmla="*/ 6028661 w 7506586"/>
              <a:gd name="connsiteY9" fmla="*/ 226273 h 1916850"/>
              <a:gd name="connsiteX10" fmla="*/ 6889898 w 7506586"/>
              <a:gd name="connsiteY10" fmla="*/ 949287 h 1916850"/>
              <a:gd name="connsiteX11" fmla="*/ 7506586 w 7506586"/>
              <a:gd name="connsiteY11" fmla="*/ 1916850 h 1916850"/>
              <a:gd name="connsiteX12" fmla="*/ 7506586 w 7506586"/>
              <a:gd name="connsiteY12" fmla="*/ 1916850 h 1916850"/>
              <a:gd name="connsiteX0" fmla="*/ 0 w 7506586"/>
              <a:gd name="connsiteY0" fmla="*/ 1449017 h 1916850"/>
              <a:gd name="connsiteX1" fmla="*/ 308344 w 7506586"/>
              <a:gd name="connsiteY1" fmla="*/ 853594 h 1916850"/>
              <a:gd name="connsiteX2" fmla="*/ 687178 w 7506586"/>
              <a:gd name="connsiteY2" fmla="*/ 462551 h 1916850"/>
              <a:gd name="connsiteX3" fmla="*/ 871870 w 7506586"/>
              <a:gd name="connsiteY3" fmla="*/ 853594 h 1916850"/>
              <a:gd name="connsiteX4" fmla="*/ 1531089 w 7506586"/>
              <a:gd name="connsiteY4" fmla="*/ 183743 h 1916850"/>
              <a:gd name="connsiteX5" fmla="*/ 1945758 w 7506586"/>
              <a:gd name="connsiteY5" fmla="*/ 34887 h 1916850"/>
              <a:gd name="connsiteX6" fmla="*/ 2757487 w 7506586"/>
              <a:gd name="connsiteY6" fmla="*/ 736636 h 1916850"/>
              <a:gd name="connsiteX7" fmla="*/ 3233760 w 7506586"/>
              <a:gd name="connsiteY7" fmla="*/ 1151306 h 1916850"/>
              <a:gd name="connsiteX8" fmla="*/ 4008475 w 7506586"/>
              <a:gd name="connsiteY8" fmla="*/ 832329 h 1916850"/>
              <a:gd name="connsiteX9" fmla="*/ 4922875 w 7506586"/>
              <a:gd name="connsiteY9" fmla="*/ 88050 h 1916850"/>
              <a:gd name="connsiteX10" fmla="*/ 6028661 w 7506586"/>
              <a:gd name="connsiteY10" fmla="*/ 226273 h 1916850"/>
              <a:gd name="connsiteX11" fmla="*/ 6889898 w 7506586"/>
              <a:gd name="connsiteY11" fmla="*/ 949287 h 1916850"/>
              <a:gd name="connsiteX12" fmla="*/ 7506586 w 7506586"/>
              <a:gd name="connsiteY12" fmla="*/ 1916850 h 1916850"/>
              <a:gd name="connsiteX13" fmla="*/ 7506586 w 7506586"/>
              <a:gd name="connsiteY13" fmla="*/ 1916850 h 1916850"/>
              <a:gd name="connsiteX0" fmla="*/ 0 w 7506586"/>
              <a:gd name="connsiteY0" fmla="*/ 1449017 h 1916850"/>
              <a:gd name="connsiteX1" fmla="*/ 308344 w 7506586"/>
              <a:gd name="connsiteY1" fmla="*/ 853594 h 1916850"/>
              <a:gd name="connsiteX2" fmla="*/ 687178 w 7506586"/>
              <a:gd name="connsiteY2" fmla="*/ 462551 h 1916850"/>
              <a:gd name="connsiteX3" fmla="*/ 871870 w 7506586"/>
              <a:gd name="connsiteY3" fmla="*/ 853594 h 1916850"/>
              <a:gd name="connsiteX4" fmla="*/ 1531089 w 7506586"/>
              <a:gd name="connsiteY4" fmla="*/ 183743 h 1916850"/>
              <a:gd name="connsiteX5" fmla="*/ 1945758 w 7506586"/>
              <a:gd name="connsiteY5" fmla="*/ 34887 h 1916850"/>
              <a:gd name="connsiteX6" fmla="*/ 2757487 w 7506586"/>
              <a:gd name="connsiteY6" fmla="*/ 736636 h 1916850"/>
              <a:gd name="connsiteX7" fmla="*/ 3233760 w 7506586"/>
              <a:gd name="connsiteY7" fmla="*/ 1151306 h 1916850"/>
              <a:gd name="connsiteX8" fmla="*/ 4008475 w 7506586"/>
              <a:gd name="connsiteY8" fmla="*/ 832329 h 1916850"/>
              <a:gd name="connsiteX9" fmla="*/ 4922875 w 7506586"/>
              <a:gd name="connsiteY9" fmla="*/ 88050 h 1916850"/>
              <a:gd name="connsiteX10" fmla="*/ 5635871 w 7506586"/>
              <a:gd name="connsiteY10" fmla="*/ 58514 h 1916850"/>
              <a:gd name="connsiteX11" fmla="*/ 6028661 w 7506586"/>
              <a:gd name="connsiteY11" fmla="*/ 226273 h 1916850"/>
              <a:gd name="connsiteX12" fmla="*/ 6889898 w 7506586"/>
              <a:gd name="connsiteY12" fmla="*/ 949287 h 1916850"/>
              <a:gd name="connsiteX13" fmla="*/ 7506586 w 7506586"/>
              <a:gd name="connsiteY13" fmla="*/ 1916850 h 1916850"/>
              <a:gd name="connsiteX14" fmla="*/ 7506586 w 7506586"/>
              <a:gd name="connsiteY14" fmla="*/ 1916850 h 191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506586" h="1916850">
                <a:moveTo>
                  <a:pt x="0" y="1449017"/>
                </a:moveTo>
                <a:cubicBezTo>
                  <a:pt x="81516" y="1200924"/>
                  <a:pt x="193814" y="1018005"/>
                  <a:pt x="308344" y="853594"/>
                </a:cubicBezTo>
                <a:cubicBezTo>
                  <a:pt x="422874" y="689183"/>
                  <a:pt x="593257" y="462551"/>
                  <a:pt x="687178" y="462551"/>
                </a:cubicBezTo>
                <a:cubicBezTo>
                  <a:pt x="781099" y="462551"/>
                  <a:pt x="731218" y="900062"/>
                  <a:pt x="871870" y="853594"/>
                </a:cubicBezTo>
                <a:cubicBezTo>
                  <a:pt x="1012522" y="807126"/>
                  <a:pt x="1352108" y="320194"/>
                  <a:pt x="1531089" y="183743"/>
                </a:cubicBezTo>
                <a:cubicBezTo>
                  <a:pt x="1710070" y="47292"/>
                  <a:pt x="1741358" y="-57262"/>
                  <a:pt x="1945758" y="34887"/>
                </a:cubicBezTo>
                <a:cubicBezTo>
                  <a:pt x="2150158" y="127036"/>
                  <a:pt x="2542820" y="550566"/>
                  <a:pt x="2757487" y="736636"/>
                </a:cubicBezTo>
                <a:cubicBezTo>
                  <a:pt x="2972154" y="922706"/>
                  <a:pt x="3025262" y="1135357"/>
                  <a:pt x="3233760" y="1151306"/>
                </a:cubicBezTo>
                <a:cubicBezTo>
                  <a:pt x="3442258" y="1167255"/>
                  <a:pt x="3726956" y="1009538"/>
                  <a:pt x="4008475" y="832329"/>
                </a:cubicBezTo>
                <a:cubicBezTo>
                  <a:pt x="4289994" y="655120"/>
                  <a:pt x="4651642" y="217019"/>
                  <a:pt x="4922875" y="88050"/>
                </a:cubicBezTo>
                <a:cubicBezTo>
                  <a:pt x="5194108" y="-40919"/>
                  <a:pt x="5451573" y="35477"/>
                  <a:pt x="5635871" y="58514"/>
                </a:cubicBezTo>
                <a:cubicBezTo>
                  <a:pt x="5820169" y="81551"/>
                  <a:pt x="5819657" y="77811"/>
                  <a:pt x="6028661" y="226273"/>
                </a:cubicBezTo>
                <a:cubicBezTo>
                  <a:pt x="6237665" y="374735"/>
                  <a:pt x="6643577" y="667524"/>
                  <a:pt x="6889898" y="949287"/>
                </a:cubicBezTo>
                <a:cubicBezTo>
                  <a:pt x="7136219" y="1231050"/>
                  <a:pt x="7506586" y="1916850"/>
                  <a:pt x="7506586" y="1916850"/>
                </a:cubicBezTo>
                <a:lnTo>
                  <a:pt x="7506586" y="1916850"/>
                </a:lnTo>
              </a:path>
            </a:pathLst>
          </a:cu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AA7FBBE-EBAD-4799-A065-D2B5FE60629C}"/>
              </a:ext>
            </a:extLst>
          </p:cNvPr>
          <p:cNvSpPr txBox="1"/>
          <p:nvPr/>
        </p:nvSpPr>
        <p:spPr>
          <a:xfrm rot="209043">
            <a:off x="1365827" y="5628025"/>
            <a:ext cx="133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dense soil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9269BE8D-DE5A-417D-99D3-84B2EC613755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1452" y="4348333"/>
            <a:ext cx="0" cy="4133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Pfeil nach rechts 16">
            <a:extLst>
              <a:ext uri="{FF2B5EF4-FFF2-40B4-BE49-F238E27FC236}">
                <a16:creationId xmlns:a16="http://schemas.microsoft.com/office/drawing/2014/main" id="{595457C1-FD08-4EC8-B28D-E04B79EFF145}"/>
              </a:ext>
            </a:extLst>
          </p:cNvPr>
          <p:cNvSpPr/>
          <p:nvPr/>
        </p:nvSpPr>
        <p:spPr bwMode="auto">
          <a:xfrm rot="8431753">
            <a:off x="2565522" y="3860785"/>
            <a:ext cx="256363" cy="854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32" name="Pfeil nach rechts 32">
            <a:extLst>
              <a:ext uri="{FF2B5EF4-FFF2-40B4-BE49-F238E27FC236}">
                <a16:creationId xmlns:a16="http://schemas.microsoft.com/office/drawing/2014/main" id="{C627AF2C-027C-4E34-A635-CC00B0288287}"/>
              </a:ext>
            </a:extLst>
          </p:cNvPr>
          <p:cNvSpPr/>
          <p:nvPr/>
        </p:nvSpPr>
        <p:spPr bwMode="auto">
          <a:xfrm rot="5400000">
            <a:off x="3037255" y="2760450"/>
            <a:ext cx="186944" cy="976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33" name="Pfeil nach rechts 33">
            <a:extLst>
              <a:ext uri="{FF2B5EF4-FFF2-40B4-BE49-F238E27FC236}">
                <a16:creationId xmlns:a16="http://schemas.microsoft.com/office/drawing/2014/main" id="{D46D1E88-A2D6-4B26-92B3-9546E84D3560}"/>
              </a:ext>
            </a:extLst>
          </p:cNvPr>
          <p:cNvSpPr/>
          <p:nvPr/>
        </p:nvSpPr>
        <p:spPr bwMode="auto">
          <a:xfrm rot="7619406">
            <a:off x="2853278" y="5320885"/>
            <a:ext cx="650949" cy="9073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34" name="Pfeil nach rechts 35">
            <a:extLst>
              <a:ext uri="{FF2B5EF4-FFF2-40B4-BE49-F238E27FC236}">
                <a16:creationId xmlns:a16="http://schemas.microsoft.com/office/drawing/2014/main" id="{64AA7995-DEEE-4B69-89DD-1AEB79F1C927}"/>
              </a:ext>
            </a:extLst>
          </p:cNvPr>
          <p:cNvSpPr/>
          <p:nvPr/>
        </p:nvSpPr>
        <p:spPr bwMode="auto">
          <a:xfrm rot="10800000">
            <a:off x="2101517" y="4560670"/>
            <a:ext cx="762335" cy="8845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DFC2409-38AB-4821-86D5-AEBF6BADA0F3}"/>
              </a:ext>
            </a:extLst>
          </p:cNvPr>
          <p:cNvSpPr txBox="1"/>
          <p:nvPr/>
        </p:nvSpPr>
        <p:spPr>
          <a:xfrm>
            <a:off x="2534740" y="3120230"/>
            <a:ext cx="112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gradient-fluxes</a:t>
            </a:r>
          </a:p>
        </p:txBody>
      </p:sp>
      <p:sp>
        <p:nvSpPr>
          <p:cNvPr id="36" name="Freihandform 37">
            <a:extLst>
              <a:ext uri="{FF2B5EF4-FFF2-40B4-BE49-F238E27FC236}">
                <a16:creationId xmlns:a16="http://schemas.microsoft.com/office/drawing/2014/main" id="{48FA2FD6-76BE-42A3-9A93-63656EB12595}"/>
              </a:ext>
            </a:extLst>
          </p:cNvPr>
          <p:cNvSpPr/>
          <p:nvPr/>
        </p:nvSpPr>
        <p:spPr bwMode="auto">
          <a:xfrm>
            <a:off x="167858" y="4852171"/>
            <a:ext cx="7060020" cy="1547686"/>
          </a:xfrm>
          <a:custGeom>
            <a:avLst/>
            <a:gdLst>
              <a:gd name="connsiteX0" fmla="*/ 0 w 7506586"/>
              <a:gd name="connsiteY0" fmla="*/ 1454350 h 1922183"/>
              <a:gd name="connsiteX1" fmla="*/ 308344 w 7506586"/>
              <a:gd name="connsiteY1" fmla="*/ 858927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54350 h 1922183"/>
              <a:gd name="connsiteX1" fmla="*/ 499730 w 7506586"/>
              <a:gd name="connsiteY1" fmla="*/ 625011 h 1922183"/>
              <a:gd name="connsiteX2" fmla="*/ 871870 w 7506586"/>
              <a:gd name="connsiteY2" fmla="*/ 858927 h 1922183"/>
              <a:gd name="connsiteX3" fmla="*/ 1531089 w 7506586"/>
              <a:gd name="connsiteY3" fmla="*/ 189076 h 1922183"/>
              <a:gd name="connsiteX4" fmla="*/ 1945758 w 7506586"/>
              <a:gd name="connsiteY4" fmla="*/ 40220 h 1922183"/>
              <a:gd name="connsiteX5" fmla="*/ 2594344 w 7506586"/>
              <a:gd name="connsiteY5" fmla="*/ 816397 h 1922183"/>
              <a:gd name="connsiteX6" fmla="*/ 3168503 w 7506586"/>
              <a:gd name="connsiteY6" fmla="*/ 1316127 h 1922183"/>
              <a:gd name="connsiteX7" fmla="*/ 4008475 w 7506586"/>
              <a:gd name="connsiteY7" fmla="*/ 837662 h 1922183"/>
              <a:gd name="connsiteX8" fmla="*/ 4922875 w 7506586"/>
              <a:gd name="connsiteY8" fmla="*/ 93383 h 1922183"/>
              <a:gd name="connsiteX9" fmla="*/ 6028661 w 7506586"/>
              <a:gd name="connsiteY9" fmla="*/ 231606 h 1922183"/>
              <a:gd name="connsiteX10" fmla="*/ 6889898 w 7506586"/>
              <a:gd name="connsiteY10" fmla="*/ 954620 h 1922183"/>
              <a:gd name="connsiteX11" fmla="*/ 7506586 w 7506586"/>
              <a:gd name="connsiteY11" fmla="*/ 1922183 h 1922183"/>
              <a:gd name="connsiteX12" fmla="*/ 7506586 w 7506586"/>
              <a:gd name="connsiteY12" fmla="*/ 1922183 h 1922183"/>
              <a:gd name="connsiteX0" fmla="*/ 0 w 7506586"/>
              <a:gd name="connsiteY0" fmla="*/ 1402849 h 1870682"/>
              <a:gd name="connsiteX1" fmla="*/ 499730 w 7506586"/>
              <a:gd name="connsiteY1" fmla="*/ 573510 h 1870682"/>
              <a:gd name="connsiteX2" fmla="*/ 871870 w 7506586"/>
              <a:gd name="connsiteY2" fmla="*/ 807426 h 1870682"/>
              <a:gd name="connsiteX3" fmla="*/ 1531089 w 7506586"/>
              <a:gd name="connsiteY3" fmla="*/ 137575 h 1870682"/>
              <a:gd name="connsiteX4" fmla="*/ 1945758 w 7506586"/>
              <a:gd name="connsiteY4" fmla="*/ 116310 h 1870682"/>
              <a:gd name="connsiteX5" fmla="*/ 2594344 w 7506586"/>
              <a:gd name="connsiteY5" fmla="*/ 764896 h 1870682"/>
              <a:gd name="connsiteX6" fmla="*/ 3168503 w 7506586"/>
              <a:gd name="connsiteY6" fmla="*/ 1264626 h 1870682"/>
              <a:gd name="connsiteX7" fmla="*/ 4008475 w 7506586"/>
              <a:gd name="connsiteY7" fmla="*/ 786161 h 1870682"/>
              <a:gd name="connsiteX8" fmla="*/ 4922875 w 7506586"/>
              <a:gd name="connsiteY8" fmla="*/ 41882 h 1870682"/>
              <a:gd name="connsiteX9" fmla="*/ 6028661 w 7506586"/>
              <a:gd name="connsiteY9" fmla="*/ 180105 h 1870682"/>
              <a:gd name="connsiteX10" fmla="*/ 6889898 w 7506586"/>
              <a:gd name="connsiteY10" fmla="*/ 903119 h 1870682"/>
              <a:gd name="connsiteX11" fmla="*/ 7506586 w 7506586"/>
              <a:gd name="connsiteY11" fmla="*/ 1870682 h 1870682"/>
              <a:gd name="connsiteX12" fmla="*/ 7506586 w 7506586"/>
              <a:gd name="connsiteY12" fmla="*/ 1870682 h 1870682"/>
              <a:gd name="connsiteX0" fmla="*/ 0 w 7506586"/>
              <a:gd name="connsiteY0" fmla="*/ 1402849 h 1870682"/>
              <a:gd name="connsiteX1" fmla="*/ 499730 w 7506586"/>
              <a:gd name="connsiteY1" fmla="*/ 573510 h 1870682"/>
              <a:gd name="connsiteX2" fmla="*/ 871870 w 7506586"/>
              <a:gd name="connsiteY2" fmla="*/ 807426 h 1870682"/>
              <a:gd name="connsiteX3" fmla="*/ 1531089 w 7506586"/>
              <a:gd name="connsiteY3" fmla="*/ 137575 h 1870682"/>
              <a:gd name="connsiteX4" fmla="*/ 1945758 w 7506586"/>
              <a:gd name="connsiteY4" fmla="*/ 116310 h 1870682"/>
              <a:gd name="connsiteX5" fmla="*/ 2594344 w 7506586"/>
              <a:gd name="connsiteY5" fmla="*/ 764896 h 1870682"/>
              <a:gd name="connsiteX6" fmla="*/ 3147238 w 7506586"/>
              <a:gd name="connsiteY6" fmla="*/ 1126403 h 1870682"/>
              <a:gd name="connsiteX7" fmla="*/ 4008475 w 7506586"/>
              <a:gd name="connsiteY7" fmla="*/ 786161 h 1870682"/>
              <a:gd name="connsiteX8" fmla="*/ 4922875 w 7506586"/>
              <a:gd name="connsiteY8" fmla="*/ 41882 h 1870682"/>
              <a:gd name="connsiteX9" fmla="*/ 6028661 w 7506586"/>
              <a:gd name="connsiteY9" fmla="*/ 180105 h 1870682"/>
              <a:gd name="connsiteX10" fmla="*/ 6889898 w 7506586"/>
              <a:gd name="connsiteY10" fmla="*/ 903119 h 1870682"/>
              <a:gd name="connsiteX11" fmla="*/ 7506586 w 7506586"/>
              <a:gd name="connsiteY11" fmla="*/ 1870682 h 1870682"/>
              <a:gd name="connsiteX12" fmla="*/ 7506586 w 7506586"/>
              <a:gd name="connsiteY12" fmla="*/ 1870682 h 1870682"/>
              <a:gd name="connsiteX0" fmla="*/ 0 w 7506586"/>
              <a:gd name="connsiteY0" fmla="*/ 1409432 h 1877265"/>
              <a:gd name="connsiteX1" fmla="*/ 499730 w 7506586"/>
              <a:gd name="connsiteY1" fmla="*/ 580093 h 1877265"/>
              <a:gd name="connsiteX2" fmla="*/ 871870 w 7506586"/>
              <a:gd name="connsiteY2" fmla="*/ 814009 h 1877265"/>
              <a:gd name="connsiteX3" fmla="*/ 1531089 w 7506586"/>
              <a:gd name="connsiteY3" fmla="*/ 144158 h 1877265"/>
              <a:gd name="connsiteX4" fmla="*/ 1945758 w 7506586"/>
              <a:gd name="connsiteY4" fmla="*/ 122893 h 1877265"/>
              <a:gd name="connsiteX5" fmla="*/ 2594344 w 7506586"/>
              <a:gd name="connsiteY5" fmla="*/ 771479 h 1877265"/>
              <a:gd name="connsiteX6" fmla="*/ 3147238 w 7506586"/>
              <a:gd name="connsiteY6" fmla="*/ 1132986 h 1877265"/>
              <a:gd name="connsiteX7" fmla="*/ 4008475 w 7506586"/>
              <a:gd name="connsiteY7" fmla="*/ 792744 h 1877265"/>
              <a:gd name="connsiteX8" fmla="*/ 4922875 w 7506586"/>
              <a:gd name="connsiteY8" fmla="*/ 48465 h 1877265"/>
              <a:gd name="connsiteX9" fmla="*/ 6028661 w 7506586"/>
              <a:gd name="connsiteY9" fmla="*/ 186688 h 1877265"/>
              <a:gd name="connsiteX10" fmla="*/ 6804838 w 7506586"/>
              <a:gd name="connsiteY10" fmla="*/ 1111720 h 1877265"/>
              <a:gd name="connsiteX11" fmla="*/ 7506586 w 7506586"/>
              <a:gd name="connsiteY11" fmla="*/ 1877265 h 1877265"/>
              <a:gd name="connsiteX12" fmla="*/ 7506586 w 7506586"/>
              <a:gd name="connsiteY12" fmla="*/ 1877265 h 1877265"/>
              <a:gd name="connsiteX0" fmla="*/ 0 w 7506586"/>
              <a:gd name="connsiteY0" fmla="*/ 1416755 h 1884588"/>
              <a:gd name="connsiteX1" fmla="*/ 499730 w 7506586"/>
              <a:gd name="connsiteY1" fmla="*/ 587416 h 1884588"/>
              <a:gd name="connsiteX2" fmla="*/ 871870 w 7506586"/>
              <a:gd name="connsiteY2" fmla="*/ 821332 h 1884588"/>
              <a:gd name="connsiteX3" fmla="*/ 1531089 w 7506586"/>
              <a:gd name="connsiteY3" fmla="*/ 151481 h 1884588"/>
              <a:gd name="connsiteX4" fmla="*/ 1945758 w 7506586"/>
              <a:gd name="connsiteY4" fmla="*/ 130216 h 1884588"/>
              <a:gd name="connsiteX5" fmla="*/ 2594344 w 7506586"/>
              <a:gd name="connsiteY5" fmla="*/ 778802 h 1884588"/>
              <a:gd name="connsiteX6" fmla="*/ 3147238 w 7506586"/>
              <a:gd name="connsiteY6" fmla="*/ 1140309 h 1884588"/>
              <a:gd name="connsiteX7" fmla="*/ 4008475 w 7506586"/>
              <a:gd name="connsiteY7" fmla="*/ 800067 h 1884588"/>
              <a:gd name="connsiteX8" fmla="*/ 4922875 w 7506586"/>
              <a:gd name="connsiteY8" fmla="*/ 55788 h 1884588"/>
              <a:gd name="connsiteX9" fmla="*/ 5858540 w 7506586"/>
              <a:gd name="connsiteY9" fmla="*/ 172746 h 1884588"/>
              <a:gd name="connsiteX10" fmla="*/ 6804838 w 7506586"/>
              <a:gd name="connsiteY10" fmla="*/ 1119043 h 1884588"/>
              <a:gd name="connsiteX11" fmla="*/ 7506586 w 7506586"/>
              <a:gd name="connsiteY11" fmla="*/ 1884588 h 1884588"/>
              <a:gd name="connsiteX12" fmla="*/ 7506586 w 7506586"/>
              <a:gd name="connsiteY12" fmla="*/ 1884588 h 1884588"/>
              <a:gd name="connsiteX0" fmla="*/ 0 w 7548694"/>
              <a:gd name="connsiteY0" fmla="*/ 1416755 h 1931334"/>
              <a:gd name="connsiteX1" fmla="*/ 499730 w 7548694"/>
              <a:gd name="connsiteY1" fmla="*/ 587416 h 1931334"/>
              <a:gd name="connsiteX2" fmla="*/ 871870 w 7548694"/>
              <a:gd name="connsiteY2" fmla="*/ 821332 h 1931334"/>
              <a:gd name="connsiteX3" fmla="*/ 1531089 w 7548694"/>
              <a:gd name="connsiteY3" fmla="*/ 151481 h 1931334"/>
              <a:gd name="connsiteX4" fmla="*/ 1945758 w 7548694"/>
              <a:gd name="connsiteY4" fmla="*/ 130216 h 1931334"/>
              <a:gd name="connsiteX5" fmla="*/ 2594344 w 7548694"/>
              <a:gd name="connsiteY5" fmla="*/ 778802 h 1931334"/>
              <a:gd name="connsiteX6" fmla="*/ 3147238 w 7548694"/>
              <a:gd name="connsiteY6" fmla="*/ 1140309 h 1931334"/>
              <a:gd name="connsiteX7" fmla="*/ 4008475 w 7548694"/>
              <a:gd name="connsiteY7" fmla="*/ 800067 h 1931334"/>
              <a:gd name="connsiteX8" fmla="*/ 4922875 w 7548694"/>
              <a:gd name="connsiteY8" fmla="*/ 55788 h 1931334"/>
              <a:gd name="connsiteX9" fmla="*/ 5858540 w 7548694"/>
              <a:gd name="connsiteY9" fmla="*/ 172746 h 1931334"/>
              <a:gd name="connsiteX10" fmla="*/ 6804838 w 7548694"/>
              <a:gd name="connsiteY10" fmla="*/ 1119043 h 1931334"/>
              <a:gd name="connsiteX11" fmla="*/ 7506586 w 7548694"/>
              <a:gd name="connsiteY11" fmla="*/ 1884588 h 1931334"/>
              <a:gd name="connsiteX12" fmla="*/ 7464056 w 7548694"/>
              <a:gd name="connsiteY12" fmla="*/ 1842058 h 1931334"/>
              <a:gd name="connsiteX0" fmla="*/ 0 w 7506586"/>
              <a:gd name="connsiteY0" fmla="*/ 1416755 h 1884588"/>
              <a:gd name="connsiteX1" fmla="*/ 499730 w 7506586"/>
              <a:gd name="connsiteY1" fmla="*/ 587416 h 1884588"/>
              <a:gd name="connsiteX2" fmla="*/ 871870 w 7506586"/>
              <a:gd name="connsiteY2" fmla="*/ 821332 h 1884588"/>
              <a:gd name="connsiteX3" fmla="*/ 1531089 w 7506586"/>
              <a:gd name="connsiteY3" fmla="*/ 151481 h 1884588"/>
              <a:gd name="connsiteX4" fmla="*/ 1945758 w 7506586"/>
              <a:gd name="connsiteY4" fmla="*/ 130216 h 1884588"/>
              <a:gd name="connsiteX5" fmla="*/ 2594344 w 7506586"/>
              <a:gd name="connsiteY5" fmla="*/ 778802 h 1884588"/>
              <a:gd name="connsiteX6" fmla="*/ 3147238 w 7506586"/>
              <a:gd name="connsiteY6" fmla="*/ 1140309 h 1884588"/>
              <a:gd name="connsiteX7" fmla="*/ 4008475 w 7506586"/>
              <a:gd name="connsiteY7" fmla="*/ 800067 h 1884588"/>
              <a:gd name="connsiteX8" fmla="*/ 4922875 w 7506586"/>
              <a:gd name="connsiteY8" fmla="*/ 55788 h 1884588"/>
              <a:gd name="connsiteX9" fmla="*/ 5858540 w 7506586"/>
              <a:gd name="connsiteY9" fmla="*/ 172746 h 1884588"/>
              <a:gd name="connsiteX10" fmla="*/ 6804838 w 7506586"/>
              <a:gd name="connsiteY10" fmla="*/ 1119043 h 1884588"/>
              <a:gd name="connsiteX11" fmla="*/ 7506586 w 7506586"/>
              <a:gd name="connsiteY11" fmla="*/ 1884588 h 1884588"/>
              <a:gd name="connsiteX0" fmla="*/ 0 w 6804838"/>
              <a:gd name="connsiteY0" fmla="*/ 1416755 h 1416755"/>
              <a:gd name="connsiteX1" fmla="*/ 499730 w 6804838"/>
              <a:gd name="connsiteY1" fmla="*/ 587416 h 1416755"/>
              <a:gd name="connsiteX2" fmla="*/ 871870 w 6804838"/>
              <a:gd name="connsiteY2" fmla="*/ 821332 h 1416755"/>
              <a:gd name="connsiteX3" fmla="*/ 1531089 w 6804838"/>
              <a:gd name="connsiteY3" fmla="*/ 151481 h 1416755"/>
              <a:gd name="connsiteX4" fmla="*/ 1945758 w 6804838"/>
              <a:gd name="connsiteY4" fmla="*/ 130216 h 1416755"/>
              <a:gd name="connsiteX5" fmla="*/ 2594344 w 6804838"/>
              <a:gd name="connsiteY5" fmla="*/ 778802 h 1416755"/>
              <a:gd name="connsiteX6" fmla="*/ 3147238 w 6804838"/>
              <a:gd name="connsiteY6" fmla="*/ 1140309 h 1416755"/>
              <a:gd name="connsiteX7" fmla="*/ 4008475 w 6804838"/>
              <a:gd name="connsiteY7" fmla="*/ 800067 h 1416755"/>
              <a:gd name="connsiteX8" fmla="*/ 4922875 w 6804838"/>
              <a:gd name="connsiteY8" fmla="*/ 55788 h 1416755"/>
              <a:gd name="connsiteX9" fmla="*/ 5858540 w 6804838"/>
              <a:gd name="connsiteY9" fmla="*/ 172746 h 1416755"/>
              <a:gd name="connsiteX10" fmla="*/ 6804838 w 6804838"/>
              <a:gd name="connsiteY10" fmla="*/ 1119043 h 1416755"/>
              <a:gd name="connsiteX0" fmla="*/ 0 w 7060020"/>
              <a:gd name="connsiteY0" fmla="*/ 1437523 h 1575745"/>
              <a:gd name="connsiteX1" fmla="*/ 499730 w 7060020"/>
              <a:gd name="connsiteY1" fmla="*/ 608184 h 1575745"/>
              <a:gd name="connsiteX2" fmla="*/ 871870 w 7060020"/>
              <a:gd name="connsiteY2" fmla="*/ 842100 h 1575745"/>
              <a:gd name="connsiteX3" fmla="*/ 1531089 w 7060020"/>
              <a:gd name="connsiteY3" fmla="*/ 172249 h 1575745"/>
              <a:gd name="connsiteX4" fmla="*/ 1945758 w 7060020"/>
              <a:gd name="connsiteY4" fmla="*/ 150984 h 1575745"/>
              <a:gd name="connsiteX5" fmla="*/ 2594344 w 7060020"/>
              <a:gd name="connsiteY5" fmla="*/ 799570 h 1575745"/>
              <a:gd name="connsiteX6" fmla="*/ 3147238 w 7060020"/>
              <a:gd name="connsiteY6" fmla="*/ 1161077 h 1575745"/>
              <a:gd name="connsiteX7" fmla="*/ 4008475 w 7060020"/>
              <a:gd name="connsiteY7" fmla="*/ 820835 h 1575745"/>
              <a:gd name="connsiteX8" fmla="*/ 4922875 w 7060020"/>
              <a:gd name="connsiteY8" fmla="*/ 76556 h 1575745"/>
              <a:gd name="connsiteX9" fmla="*/ 5858540 w 7060020"/>
              <a:gd name="connsiteY9" fmla="*/ 193514 h 1575745"/>
              <a:gd name="connsiteX10" fmla="*/ 7060020 w 7060020"/>
              <a:gd name="connsiteY10" fmla="*/ 1575745 h 1575745"/>
              <a:gd name="connsiteX0" fmla="*/ 0 w 7060020"/>
              <a:gd name="connsiteY0" fmla="*/ 1409464 h 1547686"/>
              <a:gd name="connsiteX1" fmla="*/ 499730 w 7060020"/>
              <a:gd name="connsiteY1" fmla="*/ 580125 h 1547686"/>
              <a:gd name="connsiteX2" fmla="*/ 871870 w 7060020"/>
              <a:gd name="connsiteY2" fmla="*/ 814041 h 1547686"/>
              <a:gd name="connsiteX3" fmla="*/ 1531089 w 7060020"/>
              <a:gd name="connsiteY3" fmla="*/ 144190 h 1547686"/>
              <a:gd name="connsiteX4" fmla="*/ 1945758 w 7060020"/>
              <a:gd name="connsiteY4" fmla="*/ 122925 h 1547686"/>
              <a:gd name="connsiteX5" fmla="*/ 2594344 w 7060020"/>
              <a:gd name="connsiteY5" fmla="*/ 771511 h 1547686"/>
              <a:gd name="connsiteX6" fmla="*/ 3147238 w 7060020"/>
              <a:gd name="connsiteY6" fmla="*/ 1133018 h 1547686"/>
              <a:gd name="connsiteX7" fmla="*/ 4008475 w 7060020"/>
              <a:gd name="connsiteY7" fmla="*/ 792776 h 1547686"/>
              <a:gd name="connsiteX8" fmla="*/ 4922875 w 7060020"/>
              <a:gd name="connsiteY8" fmla="*/ 48497 h 1547686"/>
              <a:gd name="connsiteX9" fmla="*/ 5858540 w 7060020"/>
              <a:gd name="connsiteY9" fmla="*/ 165455 h 1547686"/>
              <a:gd name="connsiteX10" fmla="*/ 6566569 w 7060020"/>
              <a:gd name="connsiteY10" fmla="*/ 920175 h 1547686"/>
              <a:gd name="connsiteX11" fmla="*/ 7060020 w 7060020"/>
              <a:gd name="connsiteY11" fmla="*/ 1547686 h 154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0020" h="1547686">
                <a:moveTo>
                  <a:pt x="0" y="1409464"/>
                </a:moveTo>
                <a:cubicBezTo>
                  <a:pt x="81516" y="1161371"/>
                  <a:pt x="354419" y="679362"/>
                  <a:pt x="499730" y="580125"/>
                </a:cubicBezTo>
                <a:cubicBezTo>
                  <a:pt x="645041" y="480888"/>
                  <a:pt x="699977" y="886697"/>
                  <a:pt x="871870" y="814041"/>
                </a:cubicBezTo>
                <a:cubicBezTo>
                  <a:pt x="1043763" y="741385"/>
                  <a:pt x="1352108" y="259376"/>
                  <a:pt x="1531089" y="144190"/>
                </a:cubicBezTo>
                <a:cubicBezTo>
                  <a:pt x="1710070" y="29004"/>
                  <a:pt x="1768549" y="18371"/>
                  <a:pt x="1945758" y="122925"/>
                </a:cubicBezTo>
                <a:cubicBezTo>
                  <a:pt x="2122967" y="227478"/>
                  <a:pt x="2394097" y="603162"/>
                  <a:pt x="2594344" y="771511"/>
                </a:cubicBezTo>
                <a:cubicBezTo>
                  <a:pt x="2794591" y="939860"/>
                  <a:pt x="2911550" y="1129474"/>
                  <a:pt x="3147238" y="1133018"/>
                </a:cubicBezTo>
                <a:cubicBezTo>
                  <a:pt x="3382926" y="1136562"/>
                  <a:pt x="3712536" y="973529"/>
                  <a:pt x="4008475" y="792776"/>
                </a:cubicBezTo>
                <a:cubicBezTo>
                  <a:pt x="4304414" y="612023"/>
                  <a:pt x="4614531" y="153051"/>
                  <a:pt x="4922875" y="48497"/>
                </a:cubicBezTo>
                <a:cubicBezTo>
                  <a:pt x="5231219" y="-56057"/>
                  <a:pt x="5584591" y="20175"/>
                  <a:pt x="5858540" y="165455"/>
                </a:cubicBezTo>
                <a:cubicBezTo>
                  <a:pt x="6132489" y="310735"/>
                  <a:pt x="6366322" y="689803"/>
                  <a:pt x="6566569" y="920175"/>
                </a:cubicBezTo>
                <a:cubicBezTo>
                  <a:pt x="6766816" y="1150547"/>
                  <a:pt x="6972462" y="1436012"/>
                  <a:pt x="7060020" y="1547686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37" name="Pfeil nach rechts 38">
            <a:extLst>
              <a:ext uri="{FF2B5EF4-FFF2-40B4-BE49-F238E27FC236}">
                <a16:creationId xmlns:a16="http://schemas.microsoft.com/office/drawing/2014/main" id="{89E2F5AA-C154-425E-97EB-7082AB029D7B}"/>
              </a:ext>
            </a:extLst>
          </p:cNvPr>
          <p:cNvSpPr/>
          <p:nvPr/>
        </p:nvSpPr>
        <p:spPr bwMode="auto">
          <a:xfrm rot="2986921">
            <a:off x="4192485" y="4523497"/>
            <a:ext cx="420470" cy="11555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AB4923C-2202-4A7A-8460-2CEE1CF53F55}"/>
              </a:ext>
            </a:extLst>
          </p:cNvPr>
          <p:cNvCxnSpPr/>
          <p:nvPr/>
        </p:nvCxnSpPr>
        <p:spPr bwMode="auto">
          <a:xfrm>
            <a:off x="544009" y="1878881"/>
            <a:ext cx="0" cy="45519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7A66C4E3-287F-4176-9C04-71BF022DC87A}"/>
              </a:ext>
            </a:extLst>
          </p:cNvPr>
          <p:cNvCxnSpPr/>
          <p:nvPr/>
        </p:nvCxnSpPr>
        <p:spPr bwMode="auto">
          <a:xfrm>
            <a:off x="7370810" y="2207491"/>
            <a:ext cx="6065" cy="42458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2D74077E-BDC4-4BAE-B736-7AA54BFFC5EC}"/>
              </a:ext>
            </a:extLst>
          </p:cNvPr>
          <p:cNvSpPr txBox="1"/>
          <p:nvPr/>
        </p:nvSpPr>
        <p:spPr>
          <a:xfrm>
            <a:off x="6061051" y="5752643"/>
            <a:ext cx="118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horizontal grid-scale</a:t>
            </a: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3C6AD4A1-A3C6-423E-96F3-E32050E99FB3}"/>
              </a:ext>
            </a:extLst>
          </p:cNvPr>
          <p:cNvCxnSpPr/>
          <p:nvPr/>
        </p:nvCxnSpPr>
        <p:spPr bwMode="auto">
          <a:xfrm flipH="1" flipV="1">
            <a:off x="5851588" y="6047973"/>
            <a:ext cx="309045" cy="7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5C96A25F-4B1A-4B59-9C48-C07B90E90FB1}"/>
              </a:ext>
            </a:extLst>
          </p:cNvPr>
          <p:cNvCxnSpPr/>
          <p:nvPr/>
        </p:nvCxnSpPr>
        <p:spPr bwMode="auto">
          <a:xfrm>
            <a:off x="7071817" y="6079129"/>
            <a:ext cx="319750" cy="4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4C06CCDA-33D6-4C15-9857-BC23D5B4622B}"/>
              </a:ext>
            </a:extLst>
          </p:cNvPr>
          <p:cNvCxnSpPr/>
          <p:nvPr/>
        </p:nvCxnSpPr>
        <p:spPr bwMode="auto">
          <a:xfrm flipH="1" flipV="1">
            <a:off x="555752" y="1827826"/>
            <a:ext cx="8414" cy="33646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44" name="Objekt 5">
            <a:extLst>
              <a:ext uri="{FF2B5EF4-FFF2-40B4-BE49-F238E27FC236}">
                <a16:creationId xmlns:a16="http://schemas.microsoft.com/office/drawing/2014/main" id="{6B67366C-EBA1-4E55-9CC2-9EDE275499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350693"/>
              </p:ext>
            </p:extLst>
          </p:nvPr>
        </p:nvGraphicFramePr>
        <p:xfrm>
          <a:off x="243122" y="1679297"/>
          <a:ext cx="287337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0" name="Equation" r:id="rId11" imgW="139680" imgH="139680" progId="Equation.DSMT4">
                  <p:embed/>
                </p:oleObj>
              </mc:Choice>
              <mc:Fallback>
                <p:oleObj name="Equation" r:id="rId11" imgW="139680" imgH="139680" progId="Equation.DSMT4">
                  <p:embed/>
                  <p:pic>
                    <p:nvPicPr>
                      <p:cNvPr id="44" name="Objekt 5">
                        <a:extLst>
                          <a:ext uri="{FF2B5EF4-FFF2-40B4-BE49-F238E27FC236}">
                            <a16:creationId xmlns:a16="http://schemas.microsoft.com/office/drawing/2014/main" id="{6B67366C-EBA1-4E55-9CC2-9EDE275499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122" y="1679297"/>
                        <a:ext cx="287337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A413B0EA-903C-4D25-BEBA-1C64B2C7BA4D}"/>
              </a:ext>
            </a:extLst>
          </p:cNvPr>
          <p:cNvCxnSpPr/>
          <p:nvPr/>
        </p:nvCxnSpPr>
        <p:spPr bwMode="auto">
          <a:xfrm flipV="1">
            <a:off x="468926" y="5159477"/>
            <a:ext cx="1940426" cy="27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46" name="Objekt 45">
            <a:extLst>
              <a:ext uri="{FF2B5EF4-FFF2-40B4-BE49-F238E27FC236}">
                <a16:creationId xmlns:a16="http://schemas.microsoft.com/office/drawing/2014/main" id="{2CE74E5D-5FB0-4C5D-9835-4737C9F077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50691"/>
              </p:ext>
            </p:extLst>
          </p:nvPr>
        </p:nvGraphicFramePr>
        <p:xfrm>
          <a:off x="2345959" y="5241579"/>
          <a:ext cx="188359" cy="27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1" name="Equation" r:id="rId13" imgW="126720" imgH="177480" progId="Equation.DSMT4">
                  <p:embed/>
                </p:oleObj>
              </mc:Choice>
              <mc:Fallback>
                <p:oleObj name="Equation" r:id="rId13" imgW="126720" imgH="177480" progId="Equation.DSMT4">
                  <p:embed/>
                  <p:pic>
                    <p:nvPicPr>
                      <p:cNvPr id="46" name="Objekt 45">
                        <a:extLst>
                          <a:ext uri="{FF2B5EF4-FFF2-40B4-BE49-F238E27FC236}">
                            <a16:creationId xmlns:a16="http://schemas.microsoft.com/office/drawing/2014/main" id="{2CE74E5D-5FB0-4C5D-9835-4737C9F077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45959" y="5241579"/>
                        <a:ext cx="188359" cy="27423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kt 46">
            <a:extLst>
              <a:ext uri="{FF2B5EF4-FFF2-40B4-BE49-F238E27FC236}">
                <a16:creationId xmlns:a16="http://schemas.microsoft.com/office/drawing/2014/main" id="{4E05EB8E-2EE4-402B-80E5-94B3E4D110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817326"/>
              </p:ext>
            </p:extLst>
          </p:nvPr>
        </p:nvGraphicFramePr>
        <p:xfrm>
          <a:off x="496485" y="5251046"/>
          <a:ext cx="159090" cy="222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2" name="Equation" r:id="rId15" imgW="126720" imgH="177480" progId="Equation.DSMT4">
                  <p:embed/>
                </p:oleObj>
              </mc:Choice>
              <mc:Fallback>
                <p:oleObj name="Equation" r:id="rId15" imgW="126720" imgH="177480" progId="Equation.DSMT4">
                  <p:embed/>
                  <p:pic>
                    <p:nvPicPr>
                      <p:cNvPr id="47" name="Objekt 46">
                        <a:extLst>
                          <a:ext uri="{FF2B5EF4-FFF2-40B4-BE49-F238E27FC236}">
                            <a16:creationId xmlns:a16="http://schemas.microsoft.com/office/drawing/2014/main" id="{4E05EB8E-2EE4-402B-80E5-94B3E4D110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6485" y="5251046"/>
                        <a:ext cx="159090" cy="2227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kt 47">
            <a:extLst>
              <a:ext uri="{FF2B5EF4-FFF2-40B4-BE49-F238E27FC236}">
                <a16:creationId xmlns:a16="http://schemas.microsoft.com/office/drawing/2014/main" id="{8B45966F-A755-40FB-B956-D2BED78698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600792"/>
              </p:ext>
            </p:extLst>
          </p:nvPr>
        </p:nvGraphicFramePr>
        <p:xfrm>
          <a:off x="249939" y="5017716"/>
          <a:ext cx="186705" cy="26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3" name="Equation" r:id="rId17" imgW="126720" imgH="177480" progId="Equation.DSMT4">
                  <p:embed/>
                </p:oleObj>
              </mc:Choice>
              <mc:Fallback>
                <p:oleObj name="Equation" r:id="rId17" imgW="126720" imgH="177480" progId="Equation.DSMT4">
                  <p:embed/>
                  <p:pic>
                    <p:nvPicPr>
                      <p:cNvPr id="48" name="Objekt 47">
                        <a:extLst>
                          <a:ext uri="{FF2B5EF4-FFF2-40B4-BE49-F238E27FC236}">
                            <a16:creationId xmlns:a16="http://schemas.microsoft.com/office/drawing/2014/main" id="{8B45966F-A755-40FB-B956-D2BED78698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9939" y="5017716"/>
                        <a:ext cx="186705" cy="26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C44B4F2B-3242-4474-A719-383DFC137409}"/>
              </a:ext>
            </a:extLst>
          </p:cNvPr>
          <p:cNvCxnSpPr/>
          <p:nvPr/>
        </p:nvCxnSpPr>
        <p:spPr bwMode="auto">
          <a:xfrm flipV="1">
            <a:off x="440282" y="3355359"/>
            <a:ext cx="1897173" cy="97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F4FBBA70-3716-4030-91F9-554BFA6E4802}"/>
              </a:ext>
            </a:extLst>
          </p:cNvPr>
          <p:cNvCxnSpPr/>
          <p:nvPr/>
        </p:nvCxnSpPr>
        <p:spPr bwMode="auto">
          <a:xfrm flipV="1">
            <a:off x="501630" y="4661228"/>
            <a:ext cx="1887576" cy="126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13C7F137-6B7B-4EF6-90C4-4B202BB7AA04}"/>
              </a:ext>
            </a:extLst>
          </p:cNvPr>
          <p:cNvCxnSpPr/>
          <p:nvPr/>
        </p:nvCxnSpPr>
        <p:spPr bwMode="auto">
          <a:xfrm flipV="1">
            <a:off x="512662" y="4133816"/>
            <a:ext cx="1876544" cy="43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3A37AD67-DA79-40C4-AA98-D0D9D16592BD}"/>
              </a:ext>
            </a:extLst>
          </p:cNvPr>
          <p:cNvCxnSpPr/>
          <p:nvPr/>
        </p:nvCxnSpPr>
        <p:spPr bwMode="auto">
          <a:xfrm flipV="1">
            <a:off x="399217" y="2068940"/>
            <a:ext cx="1890070" cy="91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53" name="Objekt 52">
            <a:extLst>
              <a:ext uri="{FF2B5EF4-FFF2-40B4-BE49-F238E27FC236}">
                <a16:creationId xmlns:a16="http://schemas.microsoft.com/office/drawing/2014/main" id="{9026DCBC-F5DF-4AE4-A5ED-1C3F2C14A5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813788"/>
              </p:ext>
            </p:extLst>
          </p:nvPr>
        </p:nvGraphicFramePr>
        <p:xfrm>
          <a:off x="109753" y="3141990"/>
          <a:ext cx="43338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4" name="Equation" r:id="rId19" imgW="291960" imgH="241200" progId="Equation.DSMT4">
                  <p:embed/>
                </p:oleObj>
              </mc:Choice>
              <mc:Fallback>
                <p:oleObj name="Equation" r:id="rId19" imgW="291960" imgH="241200" progId="Equation.DSMT4">
                  <p:embed/>
                  <p:pic>
                    <p:nvPicPr>
                      <p:cNvPr id="53" name="Objekt 52">
                        <a:extLst>
                          <a:ext uri="{FF2B5EF4-FFF2-40B4-BE49-F238E27FC236}">
                            <a16:creationId xmlns:a16="http://schemas.microsoft.com/office/drawing/2014/main" id="{9026DCBC-F5DF-4AE4-A5ED-1C3F2C14A5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9753" y="3141990"/>
                        <a:ext cx="433388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kt 53">
            <a:extLst>
              <a:ext uri="{FF2B5EF4-FFF2-40B4-BE49-F238E27FC236}">
                <a16:creationId xmlns:a16="http://schemas.microsoft.com/office/drawing/2014/main" id="{95DE22FA-FF77-4E6B-A0A6-F9323440F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79209"/>
              </p:ext>
            </p:extLst>
          </p:nvPr>
        </p:nvGraphicFramePr>
        <p:xfrm>
          <a:off x="136374" y="4418465"/>
          <a:ext cx="436562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5" name="Equation" r:id="rId21" imgW="266400" imgH="241200" progId="Equation.DSMT4">
                  <p:embed/>
                </p:oleObj>
              </mc:Choice>
              <mc:Fallback>
                <p:oleObj name="Equation" r:id="rId21" imgW="266400" imgH="241200" progId="Equation.DSMT4">
                  <p:embed/>
                  <p:pic>
                    <p:nvPicPr>
                      <p:cNvPr id="54" name="Objekt 53">
                        <a:extLst>
                          <a:ext uri="{FF2B5EF4-FFF2-40B4-BE49-F238E27FC236}">
                            <a16:creationId xmlns:a16="http://schemas.microsoft.com/office/drawing/2014/main" id="{95DE22FA-FF77-4E6B-A0A6-F9323440F5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36374" y="4418465"/>
                        <a:ext cx="436562" cy="395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chteck 54">
            <a:extLst>
              <a:ext uri="{FF2B5EF4-FFF2-40B4-BE49-F238E27FC236}">
                <a16:creationId xmlns:a16="http://schemas.microsoft.com/office/drawing/2014/main" id="{6ABEDAD8-E773-4209-87A9-27816414D34A}"/>
              </a:ext>
            </a:extLst>
          </p:cNvPr>
          <p:cNvSpPr/>
          <p:nvPr/>
        </p:nvSpPr>
        <p:spPr bwMode="auto">
          <a:xfrm>
            <a:off x="567846" y="2082852"/>
            <a:ext cx="1701286" cy="3076625"/>
          </a:xfrm>
          <a:prstGeom prst="rect">
            <a:avLst/>
          </a:prstGeom>
          <a:solidFill>
            <a:schemeClr val="accent2">
              <a:lumMod val="40000"/>
              <a:lumOff val="60000"/>
              <a:alpha val="2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56" name="Freihandform 3161">
            <a:extLst>
              <a:ext uri="{FF2B5EF4-FFF2-40B4-BE49-F238E27FC236}">
                <a16:creationId xmlns:a16="http://schemas.microsoft.com/office/drawing/2014/main" id="{F157F65D-E860-4760-AFCE-486A434B9FF4}"/>
              </a:ext>
            </a:extLst>
          </p:cNvPr>
          <p:cNvSpPr>
            <a:spLocks/>
          </p:cNvSpPr>
          <p:nvPr/>
        </p:nvSpPr>
        <p:spPr bwMode="auto">
          <a:xfrm>
            <a:off x="570269" y="1965048"/>
            <a:ext cx="1832488" cy="3196725"/>
          </a:xfrm>
          <a:custGeom>
            <a:avLst/>
            <a:gdLst>
              <a:gd name="T0" fmla="*/ 0 w 1043492"/>
              <a:gd name="T1" fmla="*/ 2217800 h 2216075"/>
              <a:gd name="T2" fmla="*/ 473751 w 1043492"/>
              <a:gd name="T3" fmla="*/ 1421113 h 2216075"/>
              <a:gd name="T4" fmla="*/ 738166 w 1043492"/>
              <a:gd name="T5" fmla="*/ 979705 h 2216075"/>
              <a:gd name="T6" fmla="*/ 1068688 w 1043492"/>
              <a:gd name="T7" fmla="*/ 0 h 2216075"/>
              <a:gd name="T8" fmla="*/ 0 60000 65536"/>
              <a:gd name="T9" fmla="*/ 0 60000 65536"/>
              <a:gd name="T10" fmla="*/ 0 60000 65536"/>
              <a:gd name="T11" fmla="*/ 0 60000 65536"/>
              <a:gd name="connsiteX0" fmla="*/ 0 w 1315585"/>
              <a:gd name="connsiteY0" fmla="*/ 2109075 h 2109075"/>
              <a:gd name="connsiteX1" fmla="*/ 462579 w 1315585"/>
              <a:gd name="connsiteY1" fmla="*/ 1313009 h 2109075"/>
              <a:gd name="connsiteX2" fmla="*/ 720762 w 1315585"/>
              <a:gd name="connsiteY2" fmla="*/ 871946 h 2109075"/>
              <a:gd name="connsiteX3" fmla="*/ 1315585 w 1315585"/>
              <a:gd name="connsiteY3" fmla="*/ 0 h 2109075"/>
              <a:gd name="connsiteX0" fmla="*/ 0 w 1315585"/>
              <a:gd name="connsiteY0" fmla="*/ 2109075 h 2109075"/>
              <a:gd name="connsiteX1" fmla="*/ 462579 w 1315585"/>
              <a:gd name="connsiteY1" fmla="*/ 1313009 h 2109075"/>
              <a:gd name="connsiteX2" fmla="*/ 720762 w 1315585"/>
              <a:gd name="connsiteY2" fmla="*/ 871946 h 2109075"/>
              <a:gd name="connsiteX3" fmla="*/ 1315585 w 1315585"/>
              <a:gd name="connsiteY3" fmla="*/ 0 h 2109075"/>
              <a:gd name="connsiteX0" fmla="*/ 0 w 1315585"/>
              <a:gd name="connsiteY0" fmla="*/ 2109075 h 2109075"/>
              <a:gd name="connsiteX1" fmla="*/ 462579 w 1315585"/>
              <a:gd name="connsiteY1" fmla="*/ 1313009 h 2109075"/>
              <a:gd name="connsiteX2" fmla="*/ 720762 w 1315585"/>
              <a:gd name="connsiteY2" fmla="*/ 871946 h 2109075"/>
              <a:gd name="connsiteX3" fmla="*/ 1315585 w 1315585"/>
              <a:gd name="connsiteY3" fmla="*/ 0 h 2109075"/>
              <a:gd name="connsiteX0" fmla="*/ 0 w 1315585"/>
              <a:gd name="connsiteY0" fmla="*/ 2109075 h 2109075"/>
              <a:gd name="connsiteX1" fmla="*/ 462579 w 1315585"/>
              <a:gd name="connsiteY1" fmla="*/ 1313009 h 2109075"/>
              <a:gd name="connsiteX2" fmla="*/ 604151 w 1315585"/>
              <a:gd name="connsiteY2" fmla="*/ 871946 h 2109075"/>
              <a:gd name="connsiteX3" fmla="*/ 1315585 w 1315585"/>
              <a:gd name="connsiteY3" fmla="*/ 0 h 2109075"/>
              <a:gd name="connsiteX0" fmla="*/ 0 w 1315585"/>
              <a:gd name="connsiteY0" fmla="*/ 2109075 h 2109075"/>
              <a:gd name="connsiteX1" fmla="*/ 413991 w 1315585"/>
              <a:gd name="connsiteY1" fmla="*/ 1274099 h 2109075"/>
              <a:gd name="connsiteX2" fmla="*/ 604151 w 1315585"/>
              <a:gd name="connsiteY2" fmla="*/ 871946 h 2109075"/>
              <a:gd name="connsiteX3" fmla="*/ 1315585 w 1315585"/>
              <a:gd name="connsiteY3" fmla="*/ 0 h 2109075"/>
              <a:gd name="connsiteX0" fmla="*/ 0 w 1315585"/>
              <a:gd name="connsiteY0" fmla="*/ 2109075 h 2109075"/>
              <a:gd name="connsiteX1" fmla="*/ 413991 w 1315585"/>
              <a:gd name="connsiteY1" fmla="*/ 1274099 h 2109075"/>
              <a:gd name="connsiteX2" fmla="*/ 524192 w 1315585"/>
              <a:gd name="connsiteY2" fmla="*/ 1079515 h 2109075"/>
              <a:gd name="connsiteX3" fmla="*/ 604151 w 1315585"/>
              <a:gd name="connsiteY3" fmla="*/ 871946 h 2109075"/>
              <a:gd name="connsiteX4" fmla="*/ 1315585 w 1315585"/>
              <a:gd name="connsiteY4" fmla="*/ 0 h 2109075"/>
              <a:gd name="connsiteX0" fmla="*/ 0 w 1315585"/>
              <a:gd name="connsiteY0" fmla="*/ 2109075 h 2109075"/>
              <a:gd name="connsiteX1" fmla="*/ 413991 w 1315585"/>
              <a:gd name="connsiteY1" fmla="*/ 1274099 h 2109075"/>
              <a:gd name="connsiteX2" fmla="*/ 495039 w 1315585"/>
              <a:gd name="connsiteY2" fmla="*/ 1060060 h 2109075"/>
              <a:gd name="connsiteX3" fmla="*/ 604151 w 1315585"/>
              <a:gd name="connsiteY3" fmla="*/ 871946 h 2109075"/>
              <a:gd name="connsiteX4" fmla="*/ 1315585 w 1315585"/>
              <a:gd name="connsiteY4" fmla="*/ 0 h 2109075"/>
              <a:gd name="connsiteX0" fmla="*/ 0 w 1364173"/>
              <a:gd name="connsiteY0" fmla="*/ 2079893 h 2079893"/>
              <a:gd name="connsiteX1" fmla="*/ 413991 w 1364173"/>
              <a:gd name="connsiteY1" fmla="*/ 1244917 h 2079893"/>
              <a:gd name="connsiteX2" fmla="*/ 495039 w 1364173"/>
              <a:gd name="connsiteY2" fmla="*/ 1030878 h 2079893"/>
              <a:gd name="connsiteX3" fmla="*/ 604151 w 1364173"/>
              <a:gd name="connsiteY3" fmla="*/ 842764 h 2079893"/>
              <a:gd name="connsiteX4" fmla="*/ 1364173 w 1364173"/>
              <a:gd name="connsiteY4" fmla="*/ 0 h 2079893"/>
              <a:gd name="connsiteX0" fmla="*/ 0 w 1364173"/>
              <a:gd name="connsiteY0" fmla="*/ 2079893 h 2079893"/>
              <a:gd name="connsiteX1" fmla="*/ 413991 w 1364173"/>
              <a:gd name="connsiteY1" fmla="*/ 1244917 h 2079893"/>
              <a:gd name="connsiteX2" fmla="*/ 495039 w 1364173"/>
              <a:gd name="connsiteY2" fmla="*/ 1030878 h 2079893"/>
              <a:gd name="connsiteX3" fmla="*/ 604151 w 1364173"/>
              <a:gd name="connsiteY3" fmla="*/ 842764 h 2079893"/>
              <a:gd name="connsiteX4" fmla="*/ 1364173 w 1364173"/>
              <a:gd name="connsiteY4" fmla="*/ 0 h 2079893"/>
              <a:gd name="connsiteX0" fmla="*/ 0 w 1364173"/>
              <a:gd name="connsiteY0" fmla="*/ 2079893 h 2079893"/>
              <a:gd name="connsiteX1" fmla="*/ 413991 w 1364173"/>
              <a:gd name="connsiteY1" fmla="*/ 1244917 h 2079893"/>
              <a:gd name="connsiteX2" fmla="*/ 495039 w 1364173"/>
              <a:gd name="connsiteY2" fmla="*/ 1030878 h 2079893"/>
              <a:gd name="connsiteX3" fmla="*/ 604151 w 1364173"/>
              <a:gd name="connsiteY3" fmla="*/ 842764 h 2079893"/>
              <a:gd name="connsiteX4" fmla="*/ 767132 w 1364173"/>
              <a:gd name="connsiteY4" fmla="*/ 651512 h 2079893"/>
              <a:gd name="connsiteX5" fmla="*/ 1364173 w 1364173"/>
              <a:gd name="connsiteY5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413991 w 1364173"/>
              <a:gd name="connsiteY2" fmla="*/ 1244917 h 2079893"/>
              <a:gd name="connsiteX3" fmla="*/ 495039 w 1364173"/>
              <a:gd name="connsiteY3" fmla="*/ 1030878 h 2079893"/>
              <a:gd name="connsiteX4" fmla="*/ 604151 w 1364173"/>
              <a:gd name="connsiteY4" fmla="*/ 842764 h 2079893"/>
              <a:gd name="connsiteX5" fmla="*/ 767132 w 1364173"/>
              <a:gd name="connsiteY5" fmla="*/ 65151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91221 w 1364173"/>
              <a:gd name="connsiteY2" fmla="*/ 1238578 h 2079893"/>
              <a:gd name="connsiteX3" fmla="*/ 495039 w 1364173"/>
              <a:gd name="connsiteY3" fmla="*/ 1030878 h 2079893"/>
              <a:gd name="connsiteX4" fmla="*/ 604151 w 1364173"/>
              <a:gd name="connsiteY4" fmla="*/ 842764 h 2079893"/>
              <a:gd name="connsiteX5" fmla="*/ 767132 w 1364173"/>
              <a:gd name="connsiteY5" fmla="*/ 65151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91221 w 1364173"/>
              <a:gd name="connsiteY2" fmla="*/ 1238578 h 2079893"/>
              <a:gd name="connsiteX3" fmla="*/ 472268 w 1364173"/>
              <a:gd name="connsiteY3" fmla="*/ 992842 h 2079893"/>
              <a:gd name="connsiteX4" fmla="*/ 604151 w 1364173"/>
              <a:gd name="connsiteY4" fmla="*/ 842764 h 2079893"/>
              <a:gd name="connsiteX5" fmla="*/ 767132 w 1364173"/>
              <a:gd name="connsiteY5" fmla="*/ 65151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91221 w 1364173"/>
              <a:gd name="connsiteY2" fmla="*/ 1238578 h 2079893"/>
              <a:gd name="connsiteX3" fmla="*/ 472268 w 1364173"/>
              <a:gd name="connsiteY3" fmla="*/ 992842 h 2079893"/>
              <a:gd name="connsiteX4" fmla="*/ 604151 w 1364173"/>
              <a:gd name="connsiteY4" fmla="*/ 842764 h 2079893"/>
              <a:gd name="connsiteX5" fmla="*/ 721592 w 1364173"/>
              <a:gd name="connsiteY5" fmla="*/ 64517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91221 w 1364173"/>
              <a:gd name="connsiteY2" fmla="*/ 1238578 h 2079893"/>
              <a:gd name="connsiteX3" fmla="*/ 472268 w 1364173"/>
              <a:gd name="connsiteY3" fmla="*/ 992842 h 2079893"/>
              <a:gd name="connsiteX4" fmla="*/ 573791 w 1364173"/>
              <a:gd name="connsiteY4" fmla="*/ 817406 h 2079893"/>
              <a:gd name="connsiteX5" fmla="*/ 721592 w 1364173"/>
              <a:gd name="connsiteY5" fmla="*/ 64517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30502 w 1364173"/>
              <a:gd name="connsiteY2" fmla="*/ 1251257 h 2079893"/>
              <a:gd name="connsiteX3" fmla="*/ 472268 w 1364173"/>
              <a:gd name="connsiteY3" fmla="*/ 992842 h 2079893"/>
              <a:gd name="connsiteX4" fmla="*/ 573791 w 1364173"/>
              <a:gd name="connsiteY4" fmla="*/ 817406 h 2079893"/>
              <a:gd name="connsiteX5" fmla="*/ 721592 w 1364173"/>
              <a:gd name="connsiteY5" fmla="*/ 64517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30502 w 1364173"/>
              <a:gd name="connsiteY2" fmla="*/ 1251257 h 2079893"/>
              <a:gd name="connsiteX3" fmla="*/ 472268 w 1364173"/>
              <a:gd name="connsiteY3" fmla="*/ 992842 h 2079893"/>
              <a:gd name="connsiteX4" fmla="*/ 543432 w 1364173"/>
              <a:gd name="connsiteY4" fmla="*/ 779369 h 2079893"/>
              <a:gd name="connsiteX5" fmla="*/ 721592 w 1364173"/>
              <a:gd name="connsiteY5" fmla="*/ 64517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30502 w 1364173"/>
              <a:gd name="connsiteY2" fmla="*/ 1251257 h 2079893"/>
              <a:gd name="connsiteX3" fmla="*/ 426729 w 1364173"/>
              <a:gd name="connsiteY3" fmla="*/ 954805 h 2079893"/>
              <a:gd name="connsiteX4" fmla="*/ 543432 w 1364173"/>
              <a:gd name="connsiteY4" fmla="*/ 779369 h 2079893"/>
              <a:gd name="connsiteX5" fmla="*/ 721592 w 1364173"/>
              <a:gd name="connsiteY5" fmla="*/ 645172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330502 w 1364173"/>
              <a:gd name="connsiteY2" fmla="*/ 1251257 h 2079893"/>
              <a:gd name="connsiteX3" fmla="*/ 426729 w 1364173"/>
              <a:gd name="connsiteY3" fmla="*/ 954805 h 2079893"/>
              <a:gd name="connsiteX4" fmla="*/ 543432 w 1364173"/>
              <a:gd name="connsiteY4" fmla="*/ 779369 h 2079893"/>
              <a:gd name="connsiteX5" fmla="*/ 660873 w 1364173"/>
              <a:gd name="connsiteY5" fmla="*/ 613475 h 2079893"/>
              <a:gd name="connsiteX6" fmla="*/ 1364173 w 1364173"/>
              <a:gd name="connsiteY6" fmla="*/ 0 h 2079893"/>
              <a:gd name="connsiteX0" fmla="*/ 0 w 1364173"/>
              <a:gd name="connsiteY0" fmla="*/ 2079893 h 2079893"/>
              <a:gd name="connsiteX1" fmla="*/ 96210 w 1364173"/>
              <a:gd name="connsiteY1" fmla="*/ 1732374 h 2079893"/>
              <a:gd name="connsiteX2" fmla="*/ 292552 w 1364173"/>
              <a:gd name="connsiteY2" fmla="*/ 1225900 h 2079893"/>
              <a:gd name="connsiteX3" fmla="*/ 426729 w 1364173"/>
              <a:gd name="connsiteY3" fmla="*/ 954805 h 2079893"/>
              <a:gd name="connsiteX4" fmla="*/ 543432 w 1364173"/>
              <a:gd name="connsiteY4" fmla="*/ 779369 h 2079893"/>
              <a:gd name="connsiteX5" fmla="*/ 660873 w 1364173"/>
              <a:gd name="connsiteY5" fmla="*/ 613475 h 2079893"/>
              <a:gd name="connsiteX6" fmla="*/ 1364173 w 1364173"/>
              <a:gd name="connsiteY6" fmla="*/ 0 h 207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4173" h="2079893">
                <a:moveTo>
                  <a:pt x="0" y="2079893"/>
                </a:moveTo>
                <a:cubicBezTo>
                  <a:pt x="54840" y="1970393"/>
                  <a:pt x="41370" y="1841874"/>
                  <a:pt x="96210" y="1732374"/>
                </a:cubicBezTo>
                <a:cubicBezTo>
                  <a:pt x="179367" y="1563549"/>
                  <a:pt x="209395" y="1394725"/>
                  <a:pt x="292552" y="1225900"/>
                </a:cubicBezTo>
                <a:cubicBezTo>
                  <a:pt x="379917" y="1054307"/>
                  <a:pt x="384916" y="1029227"/>
                  <a:pt x="426729" y="954805"/>
                </a:cubicBezTo>
                <a:cubicBezTo>
                  <a:pt x="468542" y="880383"/>
                  <a:pt x="504408" y="836257"/>
                  <a:pt x="543432" y="779369"/>
                </a:cubicBezTo>
                <a:cubicBezTo>
                  <a:pt x="582456" y="722481"/>
                  <a:pt x="534203" y="753936"/>
                  <a:pt x="660873" y="613475"/>
                </a:cubicBezTo>
                <a:cubicBezTo>
                  <a:pt x="787543" y="473014"/>
                  <a:pt x="1259808" y="105343"/>
                  <a:pt x="1364173" y="0"/>
                </a:cubicBezTo>
              </a:path>
            </a:pathLst>
          </a:custGeom>
          <a:noFill/>
          <a:ln w="2857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DejaVu Sans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F6CE387E-D5DD-4846-BC3F-693F62992625}"/>
              </a:ext>
            </a:extLst>
          </p:cNvPr>
          <p:cNvSpPr txBox="1"/>
          <p:nvPr/>
        </p:nvSpPr>
        <p:spPr>
          <a:xfrm>
            <a:off x="2396654" y="1660018"/>
            <a:ext cx="138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turbulent distance </a:t>
            </a:r>
            <a:r>
              <a:rPr kumimoji="0" lang="el-GR" sz="20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δ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7867E989-8DB1-492C-BE8C-66DB2B359FD9}"/>
              </a:ext>
            </a:extLst>
          </p:cNvPr>
          <p:cNvSpPr txBox="1"/>
          <p:nvPr/>
        </p:nvSpPr>
        <p:spPr>
          <a:xfrm>
            <a:off x="4106075" y="1895826"/>
            <a:ext cx="1383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Internal BL</a:t>
            </a:r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C90B41C2-5447-4424-AB9B-274A11DEF8C1}"/>
              </a:ext>
            </a:extLst>
          </p:cNvPr>
          <p:cNvCxnSpPr/>
          <p:nvPr/>
        </p:nvCxnSpPr>
        <p:spPr bwMode="auto">
          <a:xfrm flipH="1">
            <a:off x="5854316" y="1691233"/>
            <a:ext cx="18285" cy="46965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F18BDF02-6240-4101-89E9-0814340CA053}"/>
              </a:ext>
            </a:extLst>
          </p:cNvPr>
          <p:cNvCxnSpPr/>
          <p:nvPr/>
        </p:nvCxnSpPr>
        <p:spPr bwMode="auto">
          <a:xfrm flipV="1">
            <a:off x="6736697" y="4039515"/>
            <a:ext cx="506303" cy="3789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822E4578-DD4F-4923-BBF2-2DE404400FB6}"/>
              </a:ext>
            </a:extLst>
          </p:cNvPr>
          <p:cNvCxnSpPr/>
          <p:nvPr/>
        </p:nvCxnSpPr>
        <p:spPr bwMode="auto">
          <a:xfrm flipV="1">
            <a:off x="6736697" y="3589439"/>
            <a:ext cx="0" cy="8290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graphicFrame>
        <p:nvGraphicFramePr>
          <p:cNvPr id="63" name="Objekt 62">
            <a:extLst>
              <a:ext uri="{FF2B5EF4-FFF2-40B4-BE49-F238E27FC236}">
                <a16:creationId xmlns:a16="http://schemas.microsoft.com/office/drawing/2014/main" id="{A1D8D144-BAC8-4B36-A02A-19E381FFD5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900656"/>
              </p:ext>
            </p:extLst>
          </p:nvPr>
        </p:nvGraphicFramePr>
        <p:xfrm>
          <a:off x="6971757" y="4217995"/>
          <a:ext cx="382400" cy="27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6" name="Equation" r:id="rId23" imgW="228600" imgH="164880" progId="Equation.DSMT4">
                  <p:embed/>
                </p:oleObj>
              </mc:Choice>
              <mc:Fallback>
                <p:oleObj name="Equation" r:id="rId23" imgW="228600" imgH="164880" progId="Equation.DSMT4">
                  <p:embed/>
                  <p:pic>
                    <p:nvPicPr>
                      <p:cNvPr id="63" name="Objekt 62">
                        <a:extLst>
                          <a:ext uri="{FF2B5EF4-FFF2-40B4-BE49-F238E27FC236}">
                            <a16:creationId xmlns:a16="http://schemas.microsoft.com/office/drawing/2014/main" id="{A1D8D144-BAC8-4B36-A02A-19E381FFD5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971757" y="4217995"/>
                        <a:ext cx="382400" cy="276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kt 63">
            <a:extLst>
              <a:ext uri="{FF2B5EF4-FFF2-40B4-BE49-F238E27FC236}">
                <a16:creationId xmlns:a16="http://schemas.microsoft.com/office/drawing/2014/main" id="{B432074A-5A1A-4F05-98BE-12A516AFA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148276"/>
              </p:ext>
            </p:extLst>
          </p:nvPr>
        </p:nvGraphicFramePr>
        <p:xfrm>
          <a:off x="6318198" y="3712932"/>
          <a:ext cx="354354" cy="270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7" name="Equation" r:id="rId25" imgW="215640" imgH="164880" progId="Equation.DSMT4">
                  <p:embed/>
                </p:oleObj>
              </mc:Choice>
              <mc:Fallback>
                <p:oleObj name="Equation" r:id="rId25" imgW="215640" imgH="164880" progId="Equation.DSMT4">
                  <p:embed/>
                  <p:pic>
                    <p:nvPicPr>
                      <p:cNvPr id="64" name="Objekt 63">
                        <a:extLst>
                          <a:ext uri="{FF2B5EF4-FFF2-40B4-BE49-F238E27FC236}">
                            <a16:creationId xmlns:a16="http://schemas.microsoft.com/office/drawing/2014/main" id="{B432074A-5A1A-4F05-98BE-12A516AFA3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318198" y="3712932"/>
                        <a:ext cx="354354" cy="270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FAD77540-98A2-4C34-92C3-DAB1F73DE951}"/>
              </a:ext>
            </a:extLst>
          </p:cNvPr>
          <p:cNvCxnSpPr/>
          <p:nvPr/>
        </p:nvCxnSpPr>
        <p:spPr bwMode="auto">
          <a:xfrm>
            <a:off x="5525770" y="5569909"/>
            <a:ext cx="634863" cy="3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9" name="Freihandform 8">
            <a:extLst>
              <a:ext uri="{FF2B5EF4-FFF2-40B4-BE49-F238E27FC236}">
                <a16:creationId xmlns:a16="http://schemas.microsoft.com/office/drawing/2014/main" id="{9B12C210-3C6B-4D4A-8EAC-553CEBD4FD23}"/>
              </a:ext>
            </a:extLst>
          </p:cNvPr>
          <p:cNvSpPr/>
          <p:nvPr/>
        </p:nvSpPr>
        <p:spPr bwMode="auto">
          <a:xfrm>
            <a:off x="-57507" y="2750304"/>
            <a:ext cx="8144539" cy="1101468"/>
          </a:xfrm>
          <a:custGeom>
            <a:avLst/>
            <a:gdLst>
              <a:gd name="connsiteX0" fmla="*/ 0 w 8144539"/>
              <a:gd name="connsiteY0" fmla="*/ 1069570 h 1101468"/>
              <a:gd name="connsiteX1" fmla="*/ 1275907 w 8144539"/>
              <a:gd name="connsiteY1" fmla="*/ 325291 h 1101468"/>
              <a:gd name="connsiteX2" fmla="*/ 3274828 w 8144539"/>
              <a:gd name="connsiteY2" fmla="*/ 16947 h 1101468"/>
              <a:gd name="connsiteX3" fmla="*/ 6049925 w 8144539"/>
              <a:gd name="connsiteY3" fmla="*/ 155170 h 1101468"/>
              <a:gd name="connsiteX4" fmla="*/ 8144539 w 8144539"/>
              <a:gd name="connsiteY4" fmla="*/ 1101468 h 110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44539" h="1101468">
                <a:moveTo>
                  <a:pt x="0" y="1069570"/>
                </a:moveTo>
                <a:cubicBezTo>
                  <a:pt x="365051" y="785149"/>
                  <a:pt x="730102" y="500728"/>
                  <a:pt x="1275907" y="325291"/>
                </a:cubicBezTo>
                <a:cubicBezTo>
                  <a:pt x="1821712" y="149854"/>
                  <a:pt x="2479158" y="45300"/>
                  <a:pt x="3274828" y="16947"/>
                </a:cubicBezTo>
                <a:cubicBezTo>
                  <a:pt x="4070498" y="-11406"/>
                  <a:pt x="5238307" y="-25583"/>
                  <a:pt x="6049925" y="155170"/>
                </a:cubicBezTo>
                <a:cubicBezTo>
                  <a:pt x="6861543" y="335923"/>
                  <a:pt x="7503041" y="718695"/>
                  <a:pt x="8144539" y="1101468"/>
                </a:cubicBezTo>
              </a:path>
            </a:pathLst>
          </a:custGeom>
          <a:noFill/>
          <a:ln w="25400" cap="flat" cmpd="sng" algn="ctr">
            <a:solidFill>
              <a:srgbClr val="00CC99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DejaVu Sans"/>
              <a:cs typeface="DejaVu Sans"/>
            </a:endParaRPr>
          </a:p>
        </p:txBody>
      </p:sp>
      <p:sp>
        <p:nvSpPr>
          <p:cNvPr id="70" name="Text Box 96">
            <a:extLst>
              <a:ext uri="{FF2B5EF4-FFF2-40B4-BE49-F238E27FC236}">
                <a16:creationId xmlns:a16="http://schemas.microsoft.com/office/drawing/2014/main" id="{E71C15E7-72C6-46D4-8AEC-A976F0E20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939" y="1076849"/>
            <a:ext cx="4323624" cy="3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GBLA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: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Generalized (tilted) Boundary-Layer Approximation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1B10B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</p:txBody>
      </p:sp>
      <p:sp>
        <p:nvSpPr>
          <p:cNvPr id="73" name="Text Box 96">
            <a:extLst>
              <a:ext uri="{FF2B5EF4-FFF2-40B4-BE49-F238E27FC236}">
                <a16:creationId xmlns:a16="http://schemas.microsoft.com/office/drawing/2014/main" id="{1BDE3DA7-D6F3-4564-94CF-381E32C41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2609" y="934529"/>
            <a:ext cx="2063185" cy="37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SAI: Surface Area Index </a:t>
            </a:r>
            <a:endParaRPr kumimoji="0" lang="en-US" altLang="de-DE" sz="1400" b="0" i="0" u="none" strike="noStrike" kern="1200" cap="none" spc="0" normalizeH="0" baseline="0" noProof="0" dirty="0">
              <a:ln>
                <a:noFill/>
              </a:ln>
              <a:solidFill>
                <a:srgbClr val="1B10B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9060896" y="1319539"/>
            <a:ext cx="0" cy="185388"/>
          </a:xfrm>
          <a:prstGeom prst="line">
            <a:avLst/>
          </a:prstGeom>
          <a:ln w="19050">
            <a:solidFill>
              <a:srgbClr val="1B1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/>
        </p:nvCxnSpPr>
        <p:spPr>
          <a:xfrm>
            <a:off x="10689418" y="1822172"/>
            <a:ext cx="0" cy="18538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96">
            <a:extLst>
              <a:ext uri="{FF2B5EF4-FFF2-40B4-BE49-F238E27FC236}">
                <a16:creationId xmlns:a16="http://schemas.microsoft.com/office/drawing/2014/main" id="{1BDE3DA7-D6F3-4564-94CF-381E32C41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4357" y="1983768"/>
            <a:ext cx="1853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SAI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of </a:t>
            </a:r>
            <a:r>
              <a:rPr kumimoji="0" lang="en-US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gird-scale slope </a:t>
            </a:r>
            <a:r>
              <a:rPr kumimoji="0" lang="en-US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within </a:t>
            </a:r>
            <a:r>
              <a:rPr kumimoji="0" lang="en-US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H</a:t>
            </a:r>
            <a:r>
              <a:rPr kumimoji="0" lang="en-US" altLang="de-DE" sz="1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orizontally</a:t>
            </a:r>
            <a:r>
              <a:rPr kumimoji="0" lang="en-US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  <a:sym typeface="Symbol" pitchFamily="18" charset="2"/>
              </a:rPr>
              <a:t> RRL</a:t>
            </a:r>
            <a:endParaRPr kumimoji="0" lang="en-US" altLang="de-DE" sz="1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itchFamily="34" charset="0"/>
              <a:ea typeface="DejaVu Sans"/>
              <a:cs typeface="DejaVu Sans"/>
              <a:sym typeface="Symbol" pitchFamily="18" charset="2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A25DF3D-5513-43ED-A716-6E73C0053D8C}"/>
              </a:ext>
            </a:extLst>
          </p:cNvPr>
          <p:cNvSpPr txBox="1"/>
          <p:nvPr/>
        </p:nvSpPr>
        <p:spPr>
          <a:xfrm>
            <a:off x="4802871" y="4722606"/>
            <a:ext cx="1091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R-elements from LU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57598099-B4AB-497E-A45D-B8E017CC1572}"/>
              </a:ext>
            </a:extLst>
          </p:cNvPr>
          <p:cNvSpPr/>
          <p:nvPr/>
        </p:nvSpPr>
        <p:spPr>
          <a:xfrm>
            <a:off x="7467167" y="2169391"/>
            <a:ext cx="751126" cy="4245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76" name="Rectangle 73">
            <a:extLst>
              <a:ext uri="{FF2B5EF4-FFF2-40B4-BE49-F238E27FC236}">
                <a16:creationId xmlns:a16="http://schemas.microsoft.com/office/drawing/2014/main" id="{2348782E-1AFC-41D3-9D28-49123E72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394" y="2545864"/>
            <a:ext cx="3969262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SAI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of      </a:t>
            </a:r>
            <a:r>
              <a:rPr lang="de-DE" altLang="de-DE" sz="1400" b="1" dirty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de-DE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- </a:t>
            </a:r>
            <a:r>
              <a:rPr kumimoji="0" lang="de-DE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surfaces</a:t>
            </a:r>
            <a:r>
              <a:rPr kumimoji="0" lang="de-DE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is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de-DE" altLang="de-DE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decreasing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with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height</a:t>
            </a: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78" name="Rectangle 73">
            <a:extLst>
              <a:ext uri="{FF2B5EF4-FFF2-40B4-BE49-F238E27FC236}">
                <a16:creationId xmlns:a16="http://schemas.microsoft.com/office/drawing/2014/main" id="{2348782E-1AFC-41D3-9D28-49123E72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983" y="2914671"/>
            <a:ext cx="3845242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Strong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reduction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of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positive </a:t>
            </a:r>
            <a:r>
              <a:rPr kumimoji="0" lang="en-GB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Ri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-number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endParaRPr kumimoji="0" lang="en-GB" altLang="de-DE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DejaVu Sans"/>
              <a:cs typeface="DejaVu Sans"/>
            </a:endParaRPr>
          </a:p>
          <a:p>
            <a:pPr marL="87313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GB" altLang="de-DE" sz="1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      c</a:t>
            </a:r>
            <a:r>
              <a:rPr kumimoji="0" lang="en-GB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lose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to the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surface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is </a:t>
            </a:r>
            <a:r>
              <a:rPr kumimoji="0" lang="en-GB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decreasing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with height </a:t>
            </a:r>
          </a:p>
        </p:txBody>
      </p:sp>
      <p:sp>
        <p:nvSpPr>
          <p:cNvPr id="75" name="Rectangle 73">
            <a:extLst>
              <a:ext uri="{FF2B5EF4-FFF2-40B4-BE49-F238E27FC236}">
                <a16:creationId xmlns:a16="http://schemas.microsoft.com/office/drawing/2014/main" id="{2348782E-1AFC-41D3-9D28-49123E72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4707" y="3546042"/>
            <a:ext cx="4388540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Additional </a:t>
            </a:r>
            <a:r>
              <a:rPr kumimoji="0" lang="en-GB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divergence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of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downward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turbulent heat flux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(&lt;=&gt;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nocturnal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cooling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) in the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lower BL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823563"/>
              </p:ext>
            </p:extLst>
          </p:nvPr>
        </p:nvGraphicFramePr>
        <p:xfrm>
          <a:off x="8348490" y="2583803"/>
          <a:ext cx="176317" cy="25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8" name="Equation" r:id="rId27" imgW="189014" imgH="274330" progId="Equation.DSMT4">
                  <p:embed/>
                </p:oleObj>
              </mc:Choice>
              <mc:Fallback>
                <p:oleObj name="Equation" r:id="rId27" imgW="189014" imgH="27433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348490" y="2583803"/>
                        <a:ext cx="176317" cy="25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73">
            <a:extLst>
              <a:ext uri="{FF2B5EF4-FFF2-40B4-BE49-F238E27FC236}">
                <a16:creationId xmlns:a16="http://schemas.microsoft.com/office/drawing/2014/main" id="{6F61E593-B553-444D-A0F3-1DF49A541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228" y="5805264"/>
            <a:ext cx="4444139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Should partly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substitute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en-GB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artificial reduction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of </a:t>
            </a:r>
            <a:r>
              <a:rPr kumimoji="0" lang="en-GB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R-Layer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turbulence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and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transfer-layer resistance</a:t>
            </a:r>
          </a:p>
        </p:txBody>
      </p:sp>
      <p:sp>
        <p:nvSpPr>
          <p:cNvPr id="81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09F4F08E-2576-4D1B-9703-37D340BCB104}"/>
              </a:ext>
            </a:extLst>
          </p:cNvPr>
          <p:cNvSpPr txBox="1"/>
          <p:nvPr/>
        </p:nvSpPr>
        <p:spPr>
          <a:xfrm>
            <a:off x="3266853" y="3882534"/>
            <a:ext cx="1070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- surface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935887"/>
              </p:ext>
            </p:extLst>
          </p:nvPr>
        </p:nvGraphicFramePr>
        <p:xfrm>
          <a:off x="3206344" y="3935444"/>
          <a:ext cx="187022" cy="261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99" name="Equation" r:id="rId29" imgW="126720" imgH="177480" progId="Equation.DSMT4">
                  <p:embed/>
                </p:oleObj>
              </mc:Choice>
              <mc:Fallback>
                <p:oleObj name="Equation" r:id="rId29" imgW="126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206344" y="3935444"/>
                        <a:ext cx="187022" cy="261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Gerader Verbinder 5"/>
          <p:cNvCxnSpPr/>
          <p:nvPr/>
        </p:nvCxnSpPr>
        <p:spPr>
          <a:xfrm flipH="1">
            <a:off x="3274262" y="4159706"/>
            <a:ext cx="157189" cy="331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73">
            <a:extLst>
              <a:ext uri="{FF2B5EF4-FFF2-40B4-BE49-F238E27FC236}">
                <a16:creationId xmlns:a16="http://schemas.microsoft.com/office/drawing/2014/main" id="{2348782E-1AFC-41D3-9D28-49123E72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96" y="4252965"/>
            <a:ext cx="4480130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altLang="de-DE" sz="1400" b="1" dirty="0" smtClean="0">
                <a:solidFill>
                  <a:srgbClr val="1B10B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Facilitating </a:t>
            </a:r>
            <a:r>
              <a:rPr kumimoji="0" lang="en-GB" altLang="de-DE" sz="1400" b="1" i="0" u="none" strike="noStrike" kern="1200" cap="none" spc="0" normalizeH="0" baseline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3D-diffusion</a:t>
            </a:r>
            <a:r>
              <a:rPr kumimoji="0" lang="en-GB" altLang="de-DE" sz="1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for </a:t>
            </a:r>
            <a:r>
              <a:rPr kumimoji="0" lang="en-GB" altLang="de-DE" sz="14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Diff.-</a:t>
            </a:r>
            <a:r>
              <a:rPr lang="en-GB" altLang="de-DE" sz="14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Coeffs</a:t>
            </a:r>
            <a:r>
              <a:rPr lang="en-GB" altLang="de-DE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. from </a:t>
            </a:r>
            <a:r>
              <a:rPr lang="en-GB" altLang="de-DE" sz="1400" b="1" dirty="0" err="1" smtClean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Turbdiff</a:t>
            </a:r>
            <a:r>
              <a:rPr lang="en-GB" altLang="de-DE" sz="14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lang="en-GB" altLang="de-DE" sz="1400" dirty="0" smtClean="0">
                <a:solidFill>
                  <a:srgbClr val="000000"/>
                </a:solidFill>
                <a:latin typeface="Arial Narrow" panose="020B0606020202030204" pitchFamily="34" charset="0"/>
                <a:ea typeface="DejaVu Sans"/>
                <a:cs typeface="DejaVu Sans"/>
              </a:rPr>
              <a:t>within the </a:t>
            </a:r>
            <a:r>
              <a:rPr kumimoji="0" lang="en-GB" altLang="de-DE" sz="1400" b="1" i="0" u="none" strike="noStrike" kern="1200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HRRL </a:t>
            </a:r>
            <a:r>
              <a:rPr kumimoji="0" lang="en-GB" altLang="de-DE" sz="140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(</a:t>
            </a:r>
            <a:r>
              <a:rPr kumimoji="0" lang="en-GB" altLang="de-DE" sz="1400" b="1" i="0" u="none" strike="noStrike" kern="1200" cap="none" spc="0" normalizeH="0" baseline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3D</a:t>
            </a:r>
            <a:r>
              <a:rPr kumimoji="0" lang="en-GB" altLang="de-DE" sz="1400" b="1" i="0" u="none" strike="noStrike" kern="1200" cap="none" spc="0" normalizeH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shear </a:t>
            </a:r>
            <a:r>
              <a:rPr kumimoji="0" lang="en-GB" altLang="de-DE" sz="14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is </a:t>
            </a:r>
            <a:r>
              <a:rPr kumimoji="0" lang="en-GB" altLang="de-DE" sz="14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already presen</a:t>
            </a:r>
            <a:r>
              <a:rPr kumimoji="0" lang="en-GB" altLang="de-DE" sz="140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t)     </a:t>
            </a:r>
            <a:r>
              <a:rPr kumimoji="0" lang="en-GB" altLang="de-DE" sz="14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or</a:t>
            </a:r>
            <a:endParaRPr kumimoji="0" lang="en-GB" altLang="de-DE" sz="1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DejaVu Sans"/>
              <a:cs typeface="DejaVu Sans"/>
            </a:endParaRPr>
          </a:p>
        </p:txBody>
      </p:sp>
      <p:sp>
        <p:nvSpPr>
          <p:cNvPr id="84" name="Rectangle 73">
            <a:extLst>
              <a:ext uri="{FF2B5EF4-FFF2-40B4-BE49-F238E27FC236}">
                <a16:creationId xmlns:a16="http://schemas.microsoft.com/office/drawing/2014/main" id="{2348782E-1AFC-41D3-9D28-49123E72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2238" y="4850576"/>
            <a:ext cx="448013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R="0" lvl="1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Metric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corrections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(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from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SSO-parameters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and</a:t>
            </a:r>
            <a:r>
              <a:rPr kumimoji="0" lang="de-DE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grid-scale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slopes</a:t>
            </a:r>
            <a:r>
              <a:rPr kumimoji="0" lang="de-DE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) </a:t>
            </a:r>
            <a:r>
              <a:rPr kumimoji="0" lang="de-DE" alt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by</a:t>
            </a:r>
            <a:r>
              <a:rPr kumimoji="0" lang="de-DE" alt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means</a:t>
            </a:r>
            <a:r>
              <a:rPr kumimoji="0" lang="de-DE" alt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of</a:t>
            </a:r>
            <a:r>
              <a:rPr kumimoji="0" lang="de-DE" altLang="de-DE" sz="1400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GBLA 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(</a:t>
            </a:r>
            <a:r>
              <a:rPr kumimoji="0" lang="de-DE" altLang="de-DE" sz="1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beeing</a:t>
            </a:r>
            <a:r>
              <a:rPr kumimoji="0" lang="de-DE" altLang="de-DE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implemented</a:t>
            </a:r>
            <a:r>
              <a:rPr kumimoji="0" lang="de-DE" altLang="de-DE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together</a:t>
            </a:r>
            <a:r>
              <a:rPr kumimoji="0" lang="de-DE" altLang="de-DE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</a:t>
            </a:r>
            <a:r>
              <a:rPr kumimoji="0" lang="de-DE" altLang="de-DE" sz="14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with</a:t>
            </a:r>
            <a:r>
              <a:rPr kumimoji="0" lang="de-DE" altLang="de-DE" sz="1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 a 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T-SSO </a:t>
            </a:r>
            <a:r>
              <a:rPr kumimoji="0" lang="de-DE" altLang="de-DE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scheme</a:t>
            </a:r>
            <a:r>
              <a:rPr kumimoji="0" lang="de-DE" altLang="de-DE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DejaVu Sans"/>
                <a:cs typeface="DejaVu Sans"/>
              </a:rPr>
              <a:t>)</a:t>
            </a:r>
            <a:endParaRPr kumimoji="0" lang="en-GB" altLang="de-DE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100023" y="2745562"/>
            <a:ext cx="71520" cy="801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Ellipse 82"/>
          <p:cNvSpPr/>
          <p:nvPr/>
        </p:nvSpPr>
        <p:spPr>
          <a:xfrm>
            <a:off x="2663615" y="3857650"/>
            <a:ext cx="71520" cy="801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Ellipse 84"/>
          <p:cNvSpPr/>
          <p:nvPr/>
        </p:nvSpPr>
        <p:spPr>
          <a:xfrm>
            <a:off x="2442891" y="4564847"/>
            <a:ext cx="71520" cy="801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Ellipse 85"/>
          <p:cNvSpPr/>
          <p:nvPr/>
        </p:nvSpPr>
        <p:spPr>
          <a:xfrm>
            <a:off x="3177108" y="5291381"/>
            <a:ext cx="71520" cy="8010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Ellipse 86"/>
          <p:cNvSpPr/>
          <p:nvPr/>
        </p:nvSpPr>
        <p:spPr>
          <a:xfrm>
            <a:off x="4353677" y="4524007"/>
            <a:ext cx="71520" cy="801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184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2" grpId="0"/>
      <p:bldP spid="82" grpId="0"/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 descr="logo">
            <a:extLst>
              <a:ext uri="{FF2B5EF4-FFF2-40B4-BE49-F238E27FC236}">
                <a16:creationId xmlns:a16="http://schemas.microsoft.com/office/drawing/2014/main" id="{D6074EA4-9663-4FC9-A17F-33281AE8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B1029EE-E969-4CD1-BC76-33928C33342F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6CBD5F0-C189-4E08-BC2F-808FA56A6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B76B94E-FFE4-4F9F-8D09-D0943270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9" name="CustomShape 2_1">
            <a:extLst>
              <a:ext uri="{FF2B5EF4-FFF2-40B4-BE49-F238E27FC236}">
                <a16:creationId xmlns:a16="http://schemas.microsoft.com/office/drawing/2014/main" id="{4B96A2DB-1E29-47CC-A5BD-A476A917458D}"/>
              </a:ext>
            </a:extLst>
          </p:cNvPr>
          <p:cNvSpPr/>
          <p:nvPr/>
        </p:nvSpPr>
        <p:spPr>
          <a:xfrm>
            <a:off x="2495600" y="88200"/>
            <a:ext cx="2232248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-1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-LAM: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BFC5FD0-9456-4073-9DA5-B10A65AE09D2}"/>
              </a:ext>
            </a:extLst>
          </p:cNvPr>
          <p:cNvSpPr/>
          <p:nvPr/>
        </p:nvSpPr>
        <p:spPr>
          <a:xfrm>
            <a:off x="5087888" y="106462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u="sng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opographic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effects for radiation fluxes: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5D93357-32BB-4C61-ABFB-CD8E2F8F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4" y="1573380"/>
            <a:ext cx="6083489" cy="3061552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744847B9-2A14-4FFC-AF33-FF3FA63F1242}"/>
              </a:ext>
            </a:extLst>
          </p:cNvPr>
          <p:cNvSpPr txBox="1"/>
          <p:nvPr/>
        </p:nvSpPr>
        <p:spPr>
          <a:xfrm>
            <a:off x="263352" y="1298143"/>
            <a:ext cx="135251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srgbClr val="000000"/>
                </a:solidFill>
                <a:cs typeface="Arial" panose="020B0604020202020204" pitchFamily="34" charset="0"/>
              </a:rPr>
              <a:t>Atmospheric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b="1" dirty="0">
                <a:solidFill>
                  <a:srgbClr val="000000"/>
                </a:solidFill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A7468C1A-36AC-453D-9BC9-C891F48E2A59}"/>
              </a:ext>
            </a:extLst>
          </p:cNvPr>
          <p:cNvSpPr/>
          <p:nvPr/>
        </p:nvSpPr>
        <p:spPr>
          <a:xfrm>
            <a:off x="540299" y="4289550"/>
            <a:ext cx="408803" cy="297456"/>
          </a:xfrm>
          <a:prstGeom prst="rect">
            <a:avLst/>
          </a:prstGeom>
          <a:solidFill>
            <a:srgbClr val="FFFFFF">
              <a:alpha val="68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0C1F4B40-18AB-4735-ACFB-867D63A5D8F9}"/>
              </a:ext>
            </a:extLst>
          </p:cNvPr>
          <p:cNvCxnSpPr>
            <a:cxnSpLocks/>
          </p:cNvCxnSpPr>
          <p:nvPr/>
        </p:nvCxnSpPr>
        <p:spPr>
          <a:xfrm>
            <a:off x="541419" y="1959957"/>
            <a:ext cx="0" cy="2631056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8" name="Straight Arrow Connector 20">
            <a:extLst>
              <a:ext uri="{FF2B5EF4-FFF2-40B4-BE49-F238E27FC236}">
                <a16:creationId xmlns:a16="http://schemas.microsoft.com/office/drawing/2014/main" id="{F050A011-6CF6-405F-BB00-4F165B000779}"/>
              </a:ext>
            </a:extLst>
          </p:cNvPr>
          <p:cNvCxnSpPr>
            <a:cxnSpLocks/>
          </p:cNvCxnSpPr>
          <p:nvPr/>
        </p:nvCxnSpPr>
        <p:spPr>
          <a:xfrm>
            <a:off x="756323" y="2057166"/>
            <a:ext cx="0" cy="2179344"/>
          </a:xfrm>
          <a:prstGeom prst="straightConnector1">
            <a:avLst/>
          </a:prstGeom>
          <a:noFill/>
          <a:ln w="31750" cap="flat" cmpd="sng" algn="ctr">
            <a:solidFill>
              <a:srgbClr val="FF0000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9" name="Rectangle 45">
            <a:extLst>
              <a:ext uri="{FF2B5EF4-FFF2-40B4-BE49-F238E27FC236}">
                <a16:creationId xmlns:a16="http://schemas.microsoft.com/office/drawing/2014/main" id="{377DC300-5539-41B5-8AE8-4B680376EACD}"/>
              </a:ext>
            </a:extLst>
          </p:cNvPr>
          <p:cNvSpPr/>
          <p:nvPr/>
        </p:nvSpPr>
        <p:spPr>
          <a:xfrm>
            <a:off x="939610" y="3736302"/>
            <a:ext cx="408803" cy="850703"/>
          </a:xfrm>
          <a:prstGeom prst="rect">
            <a:avLst/>
          </a:prstGeom>
          <a:solidFill>
            <a:srgbClr val="FFFFFF">
              <a:alpha val="68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cxnSp>
        <p:nvCxnSpPr>
          <p:cNvPr id="20" name="Straight Connector 46">
            <a:extLst>
              <a:ext uri="{FF2B5EF4-FFF2-40B4-BE49-F238E27FC236}">
                <a16:creationId xmlns:a16="http://schemas.microsoft.com/office/drawing/2014/main" id="{8C464363-D9D5-4CBB-9AC1-C1A762DAC874}"/>
              </a:ext>
            </a:extLst>
          </p:cNvPr>
          <p:cNvCxnSpPr>
            <a:cxnSpLocks/>
          </p:cNvCxnSpPr>
          <p:nvPr/>
        </p:nvCxnSpPr>
        <p:spPr>
          <a:xfrm>
            <a:off x="1332387" y="1957106"/>
            <a:ext cx="0" cy="2631056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" name="Straight Arrow Connector 47">
            <a:extLst>
              <a:ext uri="{FF2B5EF4-FFF2-40B4-BE49-F238E27FC236}">
                <a16:creationId xmlns:a16="http://schemas.microsoft.com/office/drawing/2014/main" id="{519A553B-FEF9-481B-995E-8070411192A0}"/>
              </a:ext>
            </a:extLst>
          </p:cNvPr>
          <p:cNvCxnSpPr>
            <a:cxnSpLocks/>
          </p:cNvCxnSpPr>
          <p:nvPr/>
        </p:nvCxnSpPr>
        <p:spPr>
          <a:xfrm>
            <a:off x="1188371" y="2025724"/>
            <a:ext cx="0" cy="1637120"/>
          </a:xfrm>
          <a:prstGeom prst="straightConnector1">
            <a:avLst/>
          </a:prstGeom>
          <a:noFill/>
          <a:ln w="31750" cap="flat" cmpd="sng" algn="ctr">
            <a:solidFill>
              <a:srgbClr val="FF0000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pic>
        <p:nvPicPr>
          <p:cNvPr id="22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9BD5C71-CD7F-42C6-9BD2-6C53D93F0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7556"/>
          <a:stretch/>
        </p:blipFill>
        <p:spPr>
          <a:xfrm>
            <a:off x="6654243" y="1225831"/>
            <a:ext cx="5123385" cy="39069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A4FBA6-0FB4-401A-B125-B1AAB7BBD707}"/>
              </a:ext>
            </a:extLst>
          </p:cNvPr>
          <p:cNvSpPr txBox="1"/>
          <p:nvPr/>
        </p:nvSpPr>
        <p:spPr>
          <a:xfrm>
            <a:off x="6960096" y="964221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Ray-tracing based terrain horizon algorithms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000000"/>
                </a:solidFill>
                <a:cs typeface="Arial" panose="020B0604020202020204" pitchFamily="34" charset="0"/>
              </a:rPr>
              <a:t>being implemented into EXTPAR</a:t>
            </a:r>
            <a:endParaRPr lang="en-US" sz="1333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73">
            <a:extLst>
              <a:ext uri="{FF2B5EF4-FFF2-40B4-BE49-F238E27FC236}">
                <a16:creationId xmlns:a16="http://schemas.microsoft.com/office/drawing/2014/main" id="{5EACB858-BE28-45AB-B518-3680D0C34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31" y="4653136"/>
            <a:ext cx="4095671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Impacts resolved </a:t>
            </a:r>
            <a:r>
              <a:rPr kumimoji="0" lang="en-GB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ana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- and katabatic flows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:</a:t>
            </a:r>
            <a:endParaRPr kumimoji="0" lang="en-GB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25" name="Rectangle 73">
            <a:extLst>
              <a:ext uri="{FF2B5EF4-FFF2-40B4-BE49-F238E27FC236}">
                <a16:creationId xmlns:a16="http://schemas.microsoft.com/office/drawing/2014/main" id="{702D2417-5E37-42B7-B840-3E39D0A98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1" y="5389545"/>
            <a:ext cx="5793073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Needs 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to be 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integrated 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into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SAI-treatment of material heat fluxes</a:t>
            </a:r>
          </a:p>
        </p:txBody>
      </p:sp>
      <p:sp>
        <p:nvSpPr>
          <p:cNvPr id="26" name="Rectangle 73">
            <a:extLst>
              <a:ext uri="{FF2B5EF4-FFF2-40B4-BE49-F238E27FC236}">
                <a16:creationId xmlns:a16="http://schemas.microsoft.com/office/drawing/2014/main" id="{84CCCE3B-2704-464C-BEB5-EAC966C17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4243" y="5013176"/>
            <a:ext cx="4482317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Creates </a:t>
            </a:r>
            <a:r>
              <a:rPr kumimoji="0" lang="en-GB" altLang="de-DE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not yet 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considered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sub-grid </a:t>
            </a:r>
            <a:r>
              <a:rPr kumimoji="0" lang="en-GB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Ts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-patterns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4526487A-E45E-421E-BC21-D15F93826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4243" y="5644424"/>
            <a:ext cx="5274405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Effects 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of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GB" altLang="de-DE" sz="1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sub-grid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topography </a:t>
            </a:r>
            <a:r>
              <a:rPr kumimoji="0" lang="en-GB" altLang="de-DE" sz="16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not yet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considered</a:t>
            </a:r>
          </a:p>
        </p:txBody>
      </p:sp>
      <p:sp>
        <p:nvSpPr>
          <p:cNvPr id="28" name="Rectangle 73">
            <a:extLst>
              <a:ext uri="{FF2B5EF4-FFF2-40B4-BE49-F238E27FC236}">
                <a16:creationId xmlns:a16="http://schemas.microsoft.com/office/drawing/2014/main" id="{C028FE49-20C1-4544-B31B-EE71CDC5F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75" y="4997882"/>
            <a:ext cx="4464496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More 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 Narrow" pitchFamily="34" charset="0"/>
              </a:rPr>
              <a:t>cooling at night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due to 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SAI-effect </a:t>
            </a:r>
            <a:r>
              <a:rPr kumimoji="0" lang="en-GB" alt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for</a:t>
            </a: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LWR</a:t>
            </a:r>
          </a:p>
        </p:txBody>
      </p:sp>
      <p:sp>
        <p:nvSpPr>
          <p:cNvPr id="29" name="Rectangle 73">
            <a:extLst>
              <a:ext uri="{FF2B5EF4-FFF2-40B4-BE49-F238E27FC236}">
                <a16:creationId xmlns:a16="http://schemas.microsoft.com/office/drawing/2014/main" id="{4147E988-FC9F-494F-9763-8B1A0E10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092" y="5898758"/>
            <a:ext cx="5004556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87313" marR="0" lvl="1" indent="0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GB" altLang="de-DE" sz="1600" kern="0" dirty="0" smtClean="0">
                <a:solidFill>
                  <a:srgbClr val="000000"/>
                </a:solidFill>
                <a:latin typeface="Arial Narrow" pitchFamily="34" charset="0"/>
              </a:rPr>
              <a:t>&lt;-&gt; </a:t>
            </a:r>
            <a:r>
              <a:rPr lang="en-GB" altLang="de-DE" sz="1600" u="sng" kern="0" dirty="0" smtClean="0">
                <a:solidFill>
                  <a:srgbClr val="000000"/>
                </a:solidFill>
                <a:latin typeface="Arial Narrow" pitchFamily="34" charset="0"/>
              </a:rPr>
              <a:t>semi-transparent</a:t>
            </a:r>
            <a:r>
              <a:rPr kumimoji="0" lang="en-GB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</a:rPr>
              <a:t> canopy</a:t>
            </a:r>
            <a:r>
              <a:rPr lang="en-GB" altLang="de-DE" sz="1600" b="1" kern="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GB" altLang="de-DE" sz="1600" b="1" kern="0" dirty="0" smtClean="0">
                <a:solidFill>
                  <a:srgbClr val="000000"/>
                </a:solidFill>
                <a:latin typeface="Arial Narrow" pitchFamily="34" charset="0"/>
              </a:rPr>
              <a:t>layer </a:t>
            </a:r>
            <a:r>
              <a:rPr lang="en-GB" altLang="de-DE" sz="1600" kern="0" dirty="0" smtClean="0">
                <a:solidFill>
                  <a:srgbClr val="000000"/>
                </a:solidFill>
                <a:latin typeface="Arial Narrow" pitchFamily="34" charset="0"/>
              </a:rPr>
              <a:t>(TERRA dev-version)</a:t>
            </a:r>
            <a:endParaRPr kumimoji="0" lang="en-GB" altLang="de-DE" sz="1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BC3EDC25-078F-42E6-AD56-7A9A3BC7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6019" y="6321283"/>
            <a:ext cx="317089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Chirstian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Steger (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Meteo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Swiss)</a:t>
            </a:r>
          </a:p>
        </p:txBody>
      </p:sp>
      <p:sp>
        <p:nvSpPr>
          <p:cNvPr id="32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73">
            <a:extLst>
              <a:ext uri="{FF2B5EF4-FFF2-40B4-BE49-F238E27FC236}">
                <a16:creationId xmlns:a16="http://schemas.microsoft.com/office/drawing/2014/main" id="{4147E988-FC9F-494F-9763-8B1A0E10A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5268312"/>
            <a:ext cx="5004556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87313" marR="0" lvl="1" indent="0" defTabSz="91440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GB" altLang="de-DE" sz="1600" kern="0" dirty="0" smtClean="0">
                <a:solidFill>
                  <a:srgbClr val="000000"/>
                </a:solidFill>
                <a:latin typeface="Arial Narrow" pitchFamily="34" charset="0"/>
              </a:rPr>
              <a:t>&lt;-&gt; </a:t>
            </a:r>
            <a:r>
              <a:rPr lang="en-GB" altLang="de-DE" sz="1600" b="1" u="sng" kern="0" dirty="0" smtClean="0">
                <a:solidFill>
                  <a:srgbClr val="000000"/>
                </a:solidFill>
                <a:latin typeface="Arial Narrow" pitchFamily="34" charset="0"/>
              </a:rPr>
              <a:t>T-SSO</a:t>
            </a:r>
            <a:r>
              <a:rPr lang="en-GB" altLang="de-DE" sz="1600" u="sng" kern="0" dirty="0" smtClean="0">
                <a:solidFill>
                  <a:srgbClr val="000000"/>
                </a:solidFill>
                <a:latin typeface="Arial Narrow" pitchFamily="34" charset="0"/>
              </a:rPr>
              <a:t> scheme </a:t>
            </a:r>
            <a:r>
              <a:rPr lang="en-GB" altLang="de-DE" sz="1600" b="1" u="sng" kern="0" dirty="0" smtClean="0">
                <a:solidFill>
                  <a:srgbClr val="000000"/>
                </a:solidFill>
                <a:latin typeface="Arial Narrow" pitchFamily="34" charset="0"/>
              </a:rPr>
              <a:t>(ICON dev. branch)</a:t>
            </a:r>
            <a:r>
              <a:rPr lang="en-GB" altLang="de-DE" sz="1600" b="1" kern="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endParaRPr kumimoji="0" lang="en-GB" altLang="de-DE" sz="1600" b="1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33" name="Rectangle 73">
            <a:extLst>
              <a:ext uri="{FF2B5EF4-FFF2-40B4-BE49-F238E27FC236}">
                <a16:creationId xmlns:a16="http://schemas.microsoft.com/office/drawing/2014/main" id="{6F61E593-B553-444D-A0F3-1DF49A541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51" y="5858108"/>
            <a:ext cx="5702206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357188" indent="-2698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7188" marR="0" lvl="1" indent="-269875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Should partly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substitute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kumimoji="0" lang="en-GB" alt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artificial reduction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of </a:t>
            </a:r>
            <a:r>
              <a:rPr kumimoji="0" lang="en-GB" altLang="de-DE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R-Layer</a:t>
            </a:r>
            <a:r>
              <a:rPr kumimoji="0" lang="en-GB" alt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turbulence</a:t>
            </a:r>
            <a:r>
              <a:rPr kumimoji="0" lang="en-GB" alt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 and </a:t>
            </a:r>
            <a:r>
              <a:rPr kumimoji="0" lang="en-GB" alt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 Narrow" pitchFamily="34" charset="0"/>
                <a:ea typeface="DejaVu Sans"/>
                <a:cs typeface="DejaVu Sans"/>
              </a:rPr>
              <a:t>transfer-layer resistance</a:t>
            </a:r>
          </a:p>
        </p:txBody>
      </p:sp>
    </p:spTree>
    <p:extLst>
      <p:ext uri="{BB962C8B-B14F-4D97-AF65-F5344CB8AC3E}">
        <p14:creationId xmlns:p14="http://schemas.microsoft.com/office/powerpoint/2010/main" val="3149035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9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93ECA91E-72F9-4999-BD34-67E1E2389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4" y="260648"/>
            <a:ext cx="6480472" cy="65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Conclusion:</a:t>
            </a:r>
            <a:endParaRPr kumimoji="0" lang="de-DE" altLang="de-DE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258B0B2-0F93-4ABC-A6F0-7A958E156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pic>
        <p:nvPicPr>
          <p:cNvPr id="9" name="Picture 44" descr="logo">
            <a:extLst>
              <a:ext uri="{FF2B5EF4-FFF2-40B4-BE49-F238E27FC236}">
                <a16:creationId xmlns:a16="http://schemas.microsoft.com/office/drawing/2014/main" id="{4ADE4F54-66F8-419A-A843-65A75478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>
            <a:extLst>
              <a:ext uri="{FF2B5EF4-FFF2-40B4-BE49-F238E27FC236}">
                <a16:creationId xmlns:a16="http://schemas.microsoft.com/office/drawing/2014/main" id="{5896632A-5244-4313-A65B-026A81E0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DejaVu Sans"/>
              </a:rPr>
              <a:t>EWGLAM/SRNPW, Prague-Hybrid  2024</a:t>
            </a:r>
          </a:p>
        </p:txBody>
      </p:sp>
      <p:sp>
        <p:nvSpPr>
          <p:cNvPr id="12" name="Line 23">
            <a:extLst>
              <a:ext uri="{FF2B5EF4-FFF2-40B4-BE49-F238E27FC236}">
                <a16:creationId xmlns:a16="http://schemas.microsoft.com/office/drawing/2014/main" id="{CD3FB83D-8C10-4706-A681-20861613C5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7368" y="6524624"/>
            <a:ext cx="11784632" cy="1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BDE40F4-F9FE-4A6E-8318-8ED12280B5EE}"/>
              </a:ext>
            </a:extLst>
          </p:cNvPr>
          <p:cNvSpPr/>
          <p:nvPr/>
        </p:nvSpPr>
        <p:spPr>
          <a:xfrm>
            <a:off x="0" y="594928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84F4061-A3CD-4235-93F6-B342BFCB8321}"/>
              </a:ext>
            </a:extLst>
          </p:cNvPr>
          <p:cNvSpPr/>
          <p:nvPr/>
        </p:nvSpPr>
        <p:spPr>
          <a:xfrm>
            <a:off x="407368" y="2254696"/>
            <a:ext cx="6502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Actions around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Aerosols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Reactive Trace gases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833FDD8-DEEB-41AE-B7BF-AF8FADA27F0A}"/>
              </a:ext>
            </a:extLst>
          </p:cNvPr>
          <p:cNvSpPr/>
          <p:nvPr/>
        </p:nvSpPr>
        <p:spPr>
          <a:xfrm>
            <a:off x="407368" y="1785295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Ice optical properties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large hydrometeors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for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ecRAD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ICON 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0457917-965E-40AA-B387-F75704A17BD7}"/>
              </a:ext>
            </a:extLst>
          </p:cNvPr>
          <p:cNvSpPr/>
          <p:nvPr/>
        </p:nvSpPr>
        <p:spPr>
          <a:xfrm>
            <a:off x="700480" y="2709232"/>
            <a:ext cx="382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Dusty Cirrus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Parameterization</a:t>
            </a:r>
            <a:endParaRPr kumimoji="0" lang="de-DE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F24237B-7EA0-4145-90A6-2686030761FC}"/>
              </a:ext>
            </a:extLst>
          </p:cNvPr>
          <p:cNvSpPr/>
          <p:nvPr/>
        </p:nvSpPr>
        <p:spPr>
          <a:xfrm>
            <a:off x="407369" y="3290574"/>
            <a:ext cx="5477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Recent extensions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adaptive parameter tuning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9F9A90E-065A-4FBB-8CF2-9D3E9653FECA}"/>
              </a:ext>
            </a:extLst>
          </p:cNvPr>
          <p:cNvSpPr/>
          <p:nvPr/>
        </p:nvSpPr>
        <p:spPr>
          <a:xfrm>
            <a:off x="764628" y="4695357"/>
            <a:ext cx="5048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Related methodological development: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A175770-6361-4234-930F-F732FC63272C}"/>
              </a:ext>
            </a:extLst>
          </p:cNvPr>
          <p:cNvSpPr/>
          <p:nvPr/>
        </p:nvSpPr>
        <p:spPr>
          <a:xfrm>
            <a:off x="407368" y="3840467"/>
            <a:ext cx="9513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Problems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high horizontal resolution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 the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stable BL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above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complex terrain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E1B95DE-08B0-4F0E-BA33-46F9B289B334}"/>
              </a:ext>
            </a:extLst>
          </p:cNvPr>
          <p:cNvSpPr/>
          <p:nvPr/>
        </p:nvSpPr>
        <p:spPr>
          <a:xfrm>
            <a:off x="1060519" y="5116945"/>
            <a:ext cx="7555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Integrating Lower Limits of Diff.-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Coeffs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.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surface-layer turbulence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into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STIC concept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579AD82-5A81-4C2B-902C-1E1F0B7227BF}"/>
              </a:ext>
            </a:extLst>
          </p:cNvPr>
          <p:cNvSpPr/>
          <p:nvPr/>
        </p:nvSpPr>
        <p:spPr>
          <a:xfrm>
            <a:off x="764628" y="4261873"/>
            <a:ext cx="6844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Current,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empirically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based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countermeasures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3032AE6-0B51-4243-8ED5-36990CBC9EF9}"/>
              </a:ext>
            </a:extLst>
          </p:cNvPr>
          <p:cNvSpPr/>
          <p:nvPr/>
        </p:nvSpPr>
        <p:spPr>
          <a:xfrm>
            <a:off x="1060518" y="5723964"/>
            <a:ext cx="5473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More advanced treatment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of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 topographic effects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DCBB722-FDAE-46F0-A044-BC106813D1EB}"/>
              </a:ext>
            </a:extLst>
          </p:cNvPr>
          <p:cNvSpPr/>
          <p:nvPr/>
        </p:nvSpPr>
        <p:spPr>
          <a:xfrm>
            <a:off x="8530900" y="1398266"/>
            <a:ext cx="3824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Promising progress;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ART-development continues;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follow-up COSMO-PP ACLIIM about aerosol-cloud interaction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D84DE94-386D-4349-89CA-225088397973}"/>
              </a:ext>
            </a:extLst>
          </p:cNvPr>
          <p:cNvSpPr/>
          <p:nvPr/>
        </p:nvSpPr>
        <p:spPr>
          <a:xfrm>
            <a:off x="8517807" y="2606773"/>
            <a:ext cx="3456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Very important at dust periods but not all problems solved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276F329-ECD3-4F5E-ADC6-EA65EB512D86}"/>
              </a:ext>
            </a:extLst>
          </p:cNvPr>
          <p:cNvSpPr/>
          <p:nvPr/>
        </p:nvSpPr>
        <p:spPr>
          <a:xfrm>
            <a:off x="8530900" y="4241423"/>
            <a:ext cx="2595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Already quite effective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7020606-7967-48FC-914E-870071C1FF54}"/>
              </a:ext>
            </a:extLst>
          </p:cNvPr>
          <p:cNvSpPr/>
          <p:nvPr/>
        </p:nvSpPr>
        <p:spPr>
          <a:xfrm>
            <a:off x="8517807" y="4663011"/>
            <a:ext cx="32539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Promises to </a:t>
            </a: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substitute empirical </a:t>
            </a:r>
            <a:r>
              <a:rPr lang="en-US" b="1" dirty="0" smtClean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countermeasures and to </a:t>
            </a:r>
            <a:r>
              <a:rPr lang="en-US" b="1" dirty="0">
                <a:solidFill>
                  <a:srgbClr val="008000"/>
                </a:solidFill>
                <a:latin typeface="Times New Roman"/>
                <a:ea typeface="DejaVu Sans"/>
                <a:cs typeface="DejaVu Sans"/>
              </a:rPr>
              <a:t>further improve the model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710E3CEC-E035-470A-A4D9-025EB7F11423}"/>
              </a:ext>
            </a:extLst>
          </p:cNvPr>
          <p:cNvCxnSpPr/>
          <p:nvPr/>
        </p:nvCxnSpPr>
        <p:spPr>
          <a:xfrm>
            <a:off x="7320136" y="1988840"/>
            <a:ext cx="1008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8DC1231D-7144-4CDC-AC76-D19533D0AED7}"/>
              </a:ext>
            </a:extLst>
          </p:cNvPr>
          <p:cNvCxnSpPr>
            <a:cxnSpLocks/>
          </p:cNvCxnSpPr>
          <p:nvPr/>
        </p:nvCxnSpPr>
        <p:spPr>
          <a:xfrm flipV="1">
            <a:off x="5902172" y="1988840"/>
            <a:ext cx="2426076" cy="5040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E0DA5AC4-214E-4C56-ABAE-C121AA7F5061}"/>
              </a:ext>
            </a:extLst>
          </p:cNvPr>
          <p:cNvCxnSpPr>
            <a:cxnSpLocks/>
          </p:cNvCxnSpPr>
          <p:nvPr/>
        </p:nvCxnSpPr>
        <p:spPr>
          <a:xfrm flipV="1">
            <a:off x="4403750" y="2908987"/>
            <a:ext cx="385249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17A8FCB2-96DE-43EC-8F50-C716D5821B69}"/>
              </a:ext>
            </a:extLst>
          </p:cNvPr>
          <p:cNvSpPr/>
          <p:nvPr/>
        </p:nvSpPr>
        <p:spPr>
          <a:xfrm>
            <a:off x="8517807" y="3264915"/>
            <a:ext cx="2595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t>Again convincing results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22E2374-5FCE-4E5D-AA20-2452105B5DEA}"/>
              </a:ext>
            </a:extLst>
          </p:cNvPr>
          <p:cNvCxnSpPr>
            <a:cxnSpLocks/>
          </p:cNvCxnSpPr>
          <p:nvPr/>
        </p:nvCxnSpPr>
        <p:spPr>
          <a:xfrm>
            <a:off x="5730240" y="3477384"/>
            <a:ext cx="2670016" cy="8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300E8FC-99E0-440B-AE21-2E0677EF95D9}"/>
              </a:ext>
            </a:extLst>
          </p:cNvPr>
          <p:cNvCxnSpPr>
            <a:cxnSpLocks/>
          </p:cNvCxnSpPr>
          <p:nvPr/>
        </p:nvCxnSpPr>
        <p:spPr>
          <a:xfrm>
            <a:off x="5658232" y="4467071"/>
            <a:ext cx="2670016" cy="8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342D9503-E46C-470B-9BBA-762311CC4E98}"/>
              </a:ext>
            </a:extLst>
          </p:cNvPr>
          <p:cNvCxnSpPr>
            <a:cxnSpLocks/>
          </p:cNvCxnSpPr>
          <p:nvPr/>
        </p:nvCxnSpPr>
        <p:spPr>
          <a:xfrm>
            <a:off x="5149739" y="4913719"/>
            <a:ext cx="3178509" cy="4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513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7"/>
          <p:cNvSpPr/>
          <p:nvPr/>
        </p:nvSpPr>
        <p:spPr>
          <a:xfrm>
            <a:off x="1524000" y="1"/>
            <a:ext cx="9144000" cy="420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he-IL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39736" y="336161"/>
            <a:ext cx="7562638" cy="274341"/>
          </a:xfrm>
        </p:spPr>
        <p:txBody>
          <a:bodyPr>
            <a:noAutofit/>
          </a:bodyPr>
          <a:lstStyle/>
          <a:p>
            <a:pPr rtl="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PP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CAIIR</a:t>
            </a:r>
            <a:r>
              <a:rPr lang="en-US" sz="2000" b="1" dirty="0">
                <a:solidFill>
                  <a:srgbClr val="1B1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u="sng" dirty="0">
                <a:solidFill>
                  <a:srgbClr val="1B10B0"/>
                </a:solidFill>
                <a:cs typeface="Angsana New" panose="02020603050405020304" pitchFamily="18" charset="-34"/>
              </a:rPr>
              <a:t>New</a:t>
            </a:r>
            <a:r>
              <a:rPr lang="en-US" sz="2000" b="1" u="sng" dirty="0">
                <a:solidFill>
                  <a:srgbClr val="003399"/>
                </a:solidFill>
                <a:cs typeface="Angsana New" panose="02020603050405020304" pitchFamily="18" charset="-34"/>
              </a:rPr>
              <a:t> </a:t>
            </a:r>
            <a:r>
              <a:rPr lang="en-US" sz="2000" b="1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en-US" sz="2000" b="1" u="sng" dirty="0">
                <a:solidFill>
                  <a:srgbClr val="003399"/>
                </a:solidFill>
                <a:cs typeface="Angsana New" panose="02020603050405020304" pitchFamily="18" charset="-34"/>
              </a:rPr>
              <a:t> </a:t>
            </a:r>
            <a:r>
              <a:rPr lang="en-US" sz="2000" b="1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nucleation</a:t>
            </a:r>
            <a:r>
              <a:rPr lang="en-US" sz="2000" b="1" u="sng" dirty="0">
                <a:solidFill>
                  <a:srgbClr val="003399"/>
                </a:solidFill>
                <a:cs typeface="Angsana New" panose="02020603050405020304" pitchFamily="18" charset="-34"/>
              </a:rPr>
              <a:t> with </a:t>
            </a:r>
            <a:r>
              <a:rPr lang="en-US" sz="2000" b="1" u="sng" dirty="0" err="1">
                <a:solidFill>
                  <a:srgbClr val="003399"/>
                </a:solidFill>
                <a:cs typeface="Angsana New" panose="02020603050405020304" pitchFamily="18" charset="-34"/>
              </a:rPr>
              <a:t>DeMott</a:t>
            </a:r>
            <a:r>
              <a:rPr lang="en-US" sz="2000" b="1" u="sng" dirty="0">
                <a:solidFill>
                  <a:srgbClr val="003399"/>
                </a:solidFill>
                <a:cs typeface="Angsana New" panose="02020603050405020304" pitchFamily="18" charset="-34"/>
              </a:rPr>
              <a:t> (2015) scheme:</a:t>
            </a:r>
            <a:endParaRPr lang="he-IL" sz="2000" b="1" u="sng" dirty="0">
              <a:solidFill>
                <a:srgbClr val="003399"/>
              </a:solidFill>
              <a:cs typeface="Angsana New" panose="02020603050405020304" pitchFamily="18" charset="-34"/>
            </a:endParaRPr>
          </a:p>
        </p:txBody>
      </p:sp>
      <p:pic>
        <p:nvPicPr>
          <p:cNvPr id="8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8" b="-2285"/>
          <a:stretch/>
        </p:blipFill>
        <p:spPr>
          <a:xfrm>
            <a:off x="1533477" y="1064065"/>
            <a:ext cx="9125045" cy="26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1"/>
              <p:cNvSpPr/>
              <p:nvPr/>
            </p:nvSpPr>
            <p:spPr>
              <a:xfrm>
                <a:off x="1775520" y="912059"/>
                <a:ext cx="2339752" cy="284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de-DE" sz="1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𝐈𝐍</m:t>
                      </m:r>
                      <m:r>
                        <a:rPr lang="en-US" altLang="de-DE" sz="12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de-DE" sz="1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n-US" altLang="de-DE" sz="12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de-DE" altLang="de-DE" sz="1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de-DE" sz="1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altLang="de-DE" sz="12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𝒆𝒙𝒑</m:t>
                          </m:r>
                        </m:e>
                        <m:sup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𝟑𝟎𝟒</m:t>
                          </m:r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de-DE" sz="1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de-DE" sz="1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de-DE" sz="12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de-DE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altLang="de-DE" sz="1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he-IL" sz="1200" b="1" dirty="0">
                  <a:solidFill>
                    <a:srgbClr val="0000FF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מלבן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912059"/>
                <a:ext cx="2339752" cy="284693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מלבן 2"/>
              <p:cNvSpPr/>
              <p:nvPr/>
            </p:nvSpPr>
            <p:spPr>
              <a:xfrm>
                <a:off x="5850193" y="744665"/>
                <a:ext cx="4068833" cy="42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de-DE" sz="1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𝐈𝐍</m:t>
                    </m:r>
                    <m:r>
                      <a:rPr lang="en-US" altLang="de-DE" sz="1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de-DE" sz="1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altLang="de-DE" sz="1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de-DE" sz="12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altLang="de-DE" sz="1200" b="1" i="1" baseline="-25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𝒅𝒖𝒔𝒕</m:t>
                    </m:r>
                    <m:r>
                      <a:rPr lang="en-US" altLang="de-DE" sz="12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altLang="de-DE" sz="1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de-DE" sz="1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de-DE" altLang="de-DE" sz="1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altLang="de-DE" sz="1200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sz="1200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de-DE" sz="1200" b="1" i="1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𝒅𝒖𝒔𝒕</m:t>
                            </m:r>
                          </m:sub>
                        </m:sSub>
                      </m:e>
                      <m:sup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𝟐𝟓</m:t>
                        </m:r>
                      </m:sup>
                    </m:sSup>
                    <m:sSup>
                      <m:sSupPr>
                        <m:ctrlP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𝒆𝒙𝒑</m:t>
                        </m:r>
                      </m:e>
                      <m:sup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𝟒𝟔</m:t>
                        </m:r>
                        <m:d>
                          <m:dPr>
                            <m:ctrlPr>
                              <a:rPr lang="en-US" altLang="de-DE" sz="1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de-DE" sz="12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de-DE" sz="12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altLang="de-DE" sz="12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lang="en-US" altLang="de-DE" sz="1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de-DE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𝟏𝟏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de-DE" sz="12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de-DE" altLang="de-DE" sz="1200" b="1" dirty="0">
                    <a:solidFill>
                      <a:srgbClr val="0000FF"/>
                    </a:solidFill>
                    <a:latin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10" name="מלבן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93" y="744665"/>
                <a:ext cx="4068833" cy="427489"/>
              </a:xfrm>
              <a:prstGeom prst="rect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תמונה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239"/>
          <a:stretch/>
        </p:blipFill>
        <p:spPr>
          <a:xfrm>
            <a:off x="2349970" y="3560061"/>
            <a:ext cx="7420908" cy="2808000"/>
          </a:xfrm>
          <a:prstGeom prst="rect">
            <a:avLst/>
          </a:prstGeom>
        </p:spPr>
      </p:pic>
      <p:pic>
        <p:nvPicPr>
          <p:cNvPr id="12" name="תמונה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6" t="51049" r="-983" b="-815"/>
          <a:stretch/>
        </p:blipFill>
        <p:spPr>
          <a:xfrm>
            <a:off x="6060424" y="3663763"/>
            <a:ext cx="3852000" cy="2700000"/>
          </a:xfrm>
          <a:prstGeom prst="rect">
            <a:avLst/>
          </a:prstGeom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748764" y="3501008"/>
            <a:ext cx="5262819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73050" indent="0" eaLnBrk="0" fontAlgn="base" hangingPunct="0">
              <a:spcBef>
                <a:spcPts val="600"/>
              </a:spcBef>
              <a:spcAft>
                <a:spcPct val="0"/>
              </a:spcAft>
              <a:buNone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charset="0"/>
              </a:rPr>
              <a:t>Impact on global radiation (Wm</a:t>
            </a:r>
            <a:r>
              <a:rPr lang="en-GB" altLang="de-DE" sz="1200" b="1" baseline="30000" dirty="0">
                <a:solidFill>
                  <a:srgbClr val="000000"/>
                </a:solidFill>
                <a:latin typeface="Arial" charset="0"/>
              </a:rPr>
              <a:t>-2</a:t>
            </a:r>
            <a:r>
              <a:rPr lang="en-GB" altLang="de-DE" sz="1200" b="1" dirty="0">
                <a:solidFill>
                  <a:srgbClr val="000000"/>
                </a:solidFill>
                <a:latin typeface="Arial" charset="0"/>
              </a:rPr>
              <a:t>)  2020-04-07  08:00:00 Z </a:t>
            </a:r>
          </a:p>
        </p:txBody>
      </p:sp>
      <p:sp>
        <p:nvSpPr>
          <p:cNvPr id="14" name="Rechteck 13"/>
          <p:cNvSpPr/>
          <p:nvPr/>
        </p:nvSpPr>
        <p:spPr>
          <a:xfrm>
            <a:off x="7378546" y="5241394"/>
            <a:ext cx="1938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 Narrow" panose="020B0606020202030204" pitchFamily="34" charset="0"/>
              </a:rPr>
              <a:t>indirect aerosol effect due to impact on cloud processes </a:t>
            </a:r>
          </a:p>
        </p:txBody>
      </p:sp>
      <p:sp>
        <p:nvSpPr>
          <p:cNvPr id="15" name="Rechteck 14"/>
          <p:cNvSpPr/>
          <p:nvPr/>
        </p:nvSpPr>
        <p:spPr>
          <a:xfrm>
            <a:off x="3601378" y="5202471"/>
            <a:ext cx="1794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Arial Narrow" panose="020B0606020202030204" pitchFamily="34" charset="0"/>
              </a:rPr>
              <a:t>direct aerosol effect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A3C3C0E4-210E-4682-9954-B2FBA0FB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44" descr="logo">
            <a:extLst>
              <a:ext uri="{FF2B5EF4-FFF2-40B4-BE49-F238E27FC236}">
                <a16:creationId xmlns:a16="http://schemas.microsoft.com/office/drawing/2014/main" id="{4C14A85A-9FBA-4904-B466-4A21DC8A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7">
            <a:extLst>
              <a:ext uri="{FF2B5EF4-FFF2-40B4-BE49-F238E27FC236}">
                <a16:creationId xmlns:a16="http://schemas.microsoft.com/office/drawing/2014/main" id="{16D4E3F2-42FE-4CAA-970E-1689E3C12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641" y="6309320"/>
            <a:ext cx="244146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provided by Harel 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Mulkatel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(IMS)</a:t>
            </a:r>
          </a:p>
        </p:txBody>
      </p:sp>
      <p:pic>
        <p:nvPicPr>
          <p:cNvPr id="27" name="Picture 28" descr="Bundesadler_kleiner">
            <a:extLst>
              <a:ext uri="{FF2B5EF4-FFF2-40B4-BE49-F238E27FC236}">
                <a16:creationId xmlns:a16="http://schemas.microsoft.com/office/drawing/2014/main" id="{E2C5E12D-FF0B-4F76-B98A-E8CA9AAF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309320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קבוצה 11">
            <a:extLst>
              <a:ext uri="{FF2B5EF4-FFF2-40B4-BE49-F238E27FC236}">
                <a16:creationId xmlns:a16="http://schemas.microsoft.com/office/drawing/2014/main" id="{AA71843B-2331-427B-855A-CDF9C363FF26}"/>
              </a:ext>
            </a:extLst>
          </p:cNvPr>
          <p:cNvGrpSpPr/>
          <p:nvPr/>
        </p:nvGrpSpPr>
        <p:grpSpPr>
          <a:xfrm>
            <a:off x="634646" y="107795"/>
            <a:ext cx="1605090" cy="602659"/>
            <a:chOff x="-4546352" y="173601"/>
            <a:chExt cx="2110918" cy="914399"/>
          </a:xfrm>
        </p:grpSpPr>
        <p:pic>
          <p:nvPicPr>
            <p:cNvPr id="29" name="תמונה 5">
              <a:extLst>
                <a:ext uri="{FF2B5EF4-FFF2-40B4-BE49-F238E27FC236}">
                  <a16:creationId xmlns:a16="http://schemas.microsoft.com/office/drawing/2014/main" id="{F30D71A4-EEBB-46C9-B38E-7F7DC9D31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46352" y="173601"/>
              <a:ext cx="857250" cy="914399"/>
            </a:xfrm>
            <a:prstGeom prst="rect">
              <a:avLst/>
            </a:prstGeom>
          </p:spPr>
        </p:pic>
        <p:pic>
          <p:nvPicPr>
            <p:cNvPr id="30" name="תמונה 2">
              <a:extLst>
                <a:ext uri="{FF2B5EF4-FFF2-40B4-BE49-F238E27FC236}">
                  <a16:creationId xmlns:a16="http://schemas.microsoft.com/office/drawing/2014/main" id="{F5D7A529-C5FC-4D58-834E-11675966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03202" y="173601"/>
              <a:ext cx="867768" cy="867768"/>
            </a:xfrm>
            <a:prstGeom prst="rect">
              <a:avLst/>
            </a:prstGeom>
          </p:spPr>
        </p:pic>
      </p:grpSp>
      <p:pic>
        <p:nvPicPr>
          <p:cNvPr id="31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930F4428-1ECC-4255-92D7-50D0A230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20" y="107796"/>
            <a:ext cx="2257626" cy="6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0A911603-3CD9-44C2-A4F0-9E74214A9144}"/>
              </a:ext>
            </a:extLst>
          </p:cNvPr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3">
            <a:extLst>
              <a:ext uri="{FF2B5EF4-FFF2-40B4-BE49-F238E27FC236}">
                <a16:creationId xmlns:a16="http://schemas.microsoft.com/office/drawing/2014/main" id="{EAC7CD32-59A5-42BE-921C-C64F749B8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sp>
        <p:nvSpPr>
          <p:cNvPr id="24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4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Bundesadler_klei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309320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191642" y="6309320"/>
            <a:ext cx="263255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provided by Alberto De Lozar (DWD)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847528" y="260648"/>
            <a:ext cx="8010887" cy="411964"/>
          </a:xfrm>
        </p:spPr>
        <p:txBody>
          <a:bodyPr wrap="square" anchor="b">
            <a:noAutofit/>
          </a:bodyPr>
          <a:lstStyle/>
          <a:p>
            <a:r>
              <a:rPr lang="en-US" sz="2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direct radiation effect of large particles:</a:t>
            </a:r>
          </a:p>
        </p:txBody>
      </p:sp>
      <p:pic>
        <p:nvPicPr>
          <p:cNvPr id="12" name="Picture 10" descr="A map of the united kingdom&#10;&#10;Description automatically generated">
            <a:extLst>
              <a:ext uri="{FF2B5EF4-FFF2-40B4-BE49-F238E27FC236}">
                <a16:creationId xmlns:a16="http://schemas.microsoft.com/office/drawing/2014/main" id="{DCE28B19-A57F-44D9-2438-270D76A33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0"/>
          <a:stretch/>
        </p:blipFill>
        <p:spPr>
          <a:xfrm>
            <a:off x="2261574" y="1516404"/>
            <a:ext cx="3920938" cy="3209681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68ABC162-D19E-02BB-5959-985C69C82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0"/>
          <a:stretch/>
        </p:blipFill>
        <p:spPr>
          <a:xfrm>
            <a:off x="5810530" y="1304004"/>
            <a:ext cx="4245910" cy="296692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665B251-D6E3-4E7A-B0BD-99957B8B8457}"/>
              </a:ext>
            </a:extLst>
          </p:cNvPr>
          <p:cNvSpPr txBox="1"/>
          <p:nvPr/>
        </p:nvSpPr>
        <p:spPr>
          <a:xfrm>
            <a:off x="2252953" y="1122533"/>
            <a:ext cx="35575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Upwelling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LW TOA (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de-DE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q</a:t>
            </a:r>
            <a:r>
              <a:rPr kumimoji="0" lang="de-DE" sz="135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 (W/m</a:t>
            </a:r>
            <a:r>
              <a:rPr kumimoji="0" lang="de-DE" sz="13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AB8C27C-5B83-4061-AB92-347B30ECA8E6}"/>
              </a:ext>
            </a:extLst>
          </p:cNvPr>
          <p:cNvSpPr txBox="1"/>
          <p:nvPr/>
        </p:nvSpPr>
        <p:spPr>
          <a:xfrm>
            <a:off x="6770122" y="4232075"/>
            <a:ext cx="21659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Difference from reference (W/m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03EA799-88A4-4853-BD5D-FC43EF7675B8}"/>
              </a:ext>
            </a:extLst>
          </p:cNvPr>
          <p:cNvSpPr txBox="1"/>
          <p:nvPr/>
        </p:nvSpPr>
        <p:spPr>
          <a:xfrm>
            <a:off x="8616280" y="1698843"/>
            <a:ext cx="99418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All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(-0.31 W/m</a:t>
            </a:r>
            <a:r>
              <a:rPr kumimoji="0" lang="en-US" sz="7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Snow (-0.05 W/m</a:t>
            </a:r>
            <a:r>
              <a:rPr kumimoji="0" lang="en-US" sz="7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494446F-5C50-4577-931B-1F611F583A4E}"/>
              </a:ext>
            </a:extLst>
          </p:cNvPr>
          <p:cNvSpPr txBox="1">
            <a:spLocks/>
          </p:cNvSpPr>
          <p:nvPr/>
        </p:nvSpPr>
        <p:spPr bwMode="auto">
          <a:xfrm>
            <a:off x="251137" y="4814480"/>
            <a:ext cx="11677035" cy="96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64319" marR="0" lvl="0" indent="-264319" algn="l" defTabSz="6858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Graupel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snow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clouds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block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ong-wave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radiation 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from the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surface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resulting in </a:t>
            </a:r>
            <a:r>
              <a:rPr kumimoji="0" lang="en-US" sz="13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less upwelling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radiation </a:t>
            </a:r>
            <a:r>
              <a:rPr kumimoji="0" lang="en-US" sz="13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the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top of the atmosphere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64319" marR="0" lvl="0" indent="-264319" algn="l" defTabSz="6858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above example, the atmosphere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by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0.31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W/m</a:t>
            </a:r>
            <a:r>
              <a:rPr kumimoji="0" lang="en-US" sz="13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(in average domain) due to the additional consideration of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1B10B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lager particles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                         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0.05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                                                    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snow only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</a:p>
          <a:p>
            <a:pPr marL="264319" marR="0" lvl="0" indent="-264319" algn="l" defTabSz="6858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309319"/>
            <a:ext cx="791613" cy="210105"/>
          </a:xfrm>
          <a:prstGeom prst="rect">
            <a:avLst/>
          </a:prstGeom>
        </p:spPr>
      </p:pic>
      <p:grpSp>
        <p:nvGrpSpPr>
          <p:cNvPr id="19" name="קבוצה 11">
            <a:extLst>
              <a:ext uri="{FF2B5EF4-FFF2-40B4-BE49-F238E27FC236}">
                <a16:creationId xmlns:a16="http://schemas.microsoft.com/office/drawing/2014/main" id="{F28C2685-BEB7-45C0-91D2-106F1521302A}"/>
              </a:ext>
            </a:extLst>
          </p:cNvPr>
          <p:cNvGrpSpPr/>
          <p:nvPr/>
        </p:nvGrpSpPr>
        <p:grpSpPr>
          <a:xfrm>
            <a:off x="634646" y="107795"/>
            <a:ext cx="1605090" cy="602659"/>
            <a:chOff x="-4546352" y="173601"/>
            <a:chExt cx="2110918" cy="914399"/>
          </a:xfrm>
        </p:grpSpPr>
        <p:pic>
          <p:nvPicPr>
            <p:cNvPr id="20" name="תמונה 5">
              <a:extLst>
                <a:ext uri="{FF2B5EF4-FFF2-40B4-BE49-F238E27FC236}">
                  <a16:creationId xmlns:a16="http://schemas.microsoft.com/office/drawing/2014/main" id="{12A4FB35-2934-4019-9392-8EFB71CAF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46352" y="173601"/>
              <a:ext cx="857250" cy="914399"/>
            </a:xfrm>
            <a:prstGeom prst="rect">
              <a:avLst/>
            </a:prstGeom>
          </p:spPr>
        </p:pic>
        <p:pic>
          <p:nvPicPr>
            <p:cNvPr id="21" name="תמונה 2">
              <a:extLst>
                <a:ext uri="{FF2B5EF4-FFF2-40B4-BE49-F238E27FC236}">
                  <a16:creationId xmlns:a16="http://schemas.microsoft.com/office/drawing/2014/main" id="{342528DC-3AAC-47AB-897A-14AABCA2A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03202" y="173601"/>
              <a:ext cx="867768" cy="867768"/>
            </a:xfrm>
            <a:prstGeom prst="rect">
              <a:avLst/>
            </a:prstGeom>
          </p:spPr>
        </p:pic>
      </p:grpSp>
      <p:pic>
        <p:nvPicPr>
          <p:cNvPr id="2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7A04678C-9CF2-43BD-B9B7-517B27BA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20" y="107796"/>
            <a:ext cx="2257626" cy="6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0CAB538-F3A0-4447-A797-DA67F0E920A2}"/>
              </a:ext>
            </a:extLst>
          </p:cNvPr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13">
            <a:extLst>
              <a:ext uri="{FF2B5EF4-FFF2-40B4-BE49-F238E27FC236}">
                <a16:creationId xmlns:a16="http://schemas.microsoft.com/office/drawing/2014/main" id="{77EF5595-4800-4327-A7C9-8307A0EEE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4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Bundesadler_klei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309320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44428" y="9342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2000" b="1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Aerosols Inputs in ICON Radiation scheme:</a:t>
            </a:r>
            <a:endParaRPr lang="he-IL" sz="2000" b="1" u="sng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38" y="4149081"/>
            <a:ext cx="4580578" cy="1985363"/>
          </a:xfrm>
          <a:prstGeom prst="rect">
            <a:avLst/>
          </a:prstGeom>
        </p:spPr>
      </p:pic>
      <p:sp>
        <p:nvSpPr>
          <p:cNvPr id="13" name="מלבן 28"/>
          <p:cNvSpPr/>
          <p:nvPr/>
        </p:nvSpPr>
        <p:spPr>
          <a:xfrm>
            <a:off x="2195960" y="765071"/>
            <a:ext cx="1543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Tegen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(1997)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תמונה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100432"/>
            <a:ext cx="3816424" cy="2862319"/>
          </a:xfrm>
          <a:prstGeom prst="rect">
            <a:avLst/>
          </a:prstGeom>
        </p:spPr>
      </p:pic>
      <p:sp>
        <p:nvSpPr>
          <p:cNvPr id="15" name="מלבן 11"/>
          <p:cNvSpPr/>
          <p:nvPr/>
        </p:nvSpPr>
        <p:spPr>
          <a:xfrm>
            <a:off x="2273443" y="3749731"/>
            <a:ext cx="1734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CAMS forecast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תמונה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293097"/>
            <a:ext cx="2732470" cy="1849729"/>
          </a:xfrm>
          <a:prstGeom prst="rect">
            <a:avLst/>
          </a:prstGeom>
        </p:spPr>
      </p:pic>
      <p:sp>
        <p:nvSpPr>
          <p:cNvPr id="17" name="מלבן 13"/>
          <p:cNvSpPr/>
          <p:nvPr/>
        </p:nvSpPr>
        <p:spPr>
          <a:xfrm>
            <a:off x="5004602" y="3731879"/>
            <a:ext cx="2196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Prognostic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AOD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מלבן 23"/>
          <p:cNvSpPr/>
          <p:nvPr/>
        </p:nvSpPr>
        <p:spPr>
          <a:xfrm>
            <a:off x="8480965" y="3970194"/>
            <a:ext cx="130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irad_aero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מלבן 25"/>
          <p:cNvSpPr/>
          <p:nvPr/>
        </p:nvSpPr>
        <p:spPr>
          <a:xfrm>
            <a:off x="2316026" y="1039212"/>
            <a:ext cx="1302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irad_aero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20" name="קבוצה 10"/>
          <p:cNvGrpSpPr/>
          <p:nvPr/>
        </p:nvGrpSpPr>
        <p:grpSpPr>
          <a:xfrm>
            <a:off x="8089512" y="724634"/>
            <a:ext cx="2559494" cy="2965159"/>
            <a:chOff x="3469167" y="982971"/>
            <a:chExt cx="2559494" cy="2965159"/>
          </a:xfrm>
        </p:grpSpPr>
        <p:sp>
          <p:nvSpPr>
            <p:cNvPr id="21" name="מלבן 30"/>
            <p:cNvSpPr/>
            <p:nvPr/>
          </p:nvSpPr>
          <p:spPr>
            <a:xfrm>
              <a:off x="3594338" y="982971"/>
              <a:ext cx="19863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CAMS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climtology</a:t>
              </a:r>
              <a:endPara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מלבן 24"/>
            <p:cNvSpPr/>
            <p:nvPr/>
          </p:nvSpPr>
          <p:spPr>
            <a:xfrm>
              <a:off x="3868794" y="1276491"/>
              <a:ext cx="13029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irad_aero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= 7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תמונה 32"/>
            <p:cNvPicPr>
              <a:picLocks noChangeAspect="1"/>
            </p:cNvPicPr>
            <p:nvPr/>
          </p:nvPicPr>
          <p:blipFill rotWithShape="1">
            <a:blip r:embed="rId8"/>
            <a:srcRect t="1" b="2409"/>
            <a:stretch/>
          </p:blipFill>
          <p:spPr>
            <a:xfrm>
              <a:off x="3469167" y="1700808"/>
              <a:ext cx="2559494" cy="2247322"/>
            </a:xfrm>
            <a:prstGeom prst="rect">
              <a:avLst/>
            </a:prstGeom>
          </p:spPr>
        </p:pic>
      </p:grpSp>
      <p:pic>
        <p:nvPicPr>
          <p:cNvPr id="24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5840" y="4210584"/>
            <a:ext cx="3327752" cy="2170744"/>
          </a:xfrm>
          <a:prstGeom prst="rect">
            <a:avLst/>
          </a:prstGeom>
        </p:spPr>
      </p:pic>
      <p:sp>
        <p:nvSpPr>
          <p:cNvPr id="25" name="מלבן 13"/>
          <p:cNvSpPr/>
          <p:nvPr/>
        </p:nvSpPr>
        <p:spPr>
          <a:xfrm>
            <a:off x="8394500" y="3749731"/>
            <a:ext cx="1231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ICON-ART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מלבן 34"/>
          <p:cNvSpPr/>
          <p:nvPr/>
        </p:nvSpPr>
        <p:spPr>
          <a:xfrm>
            <a:off x="2567609" y="5970766"/>
            <a:ext cx="1451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1BA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days forecast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A51BA8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28" name="קבוצה 12"/>
          <p:cNvGrpSpPr/>
          <p:nvPr/>
        </p:nvGrpSpPr>
        <p:grpSpPr>
          <a:xfrm>
            <a:off x="4831242" y="751180"/>
            <a:ext cx="3064959" cy="2817953"/>
            <a:chOff x="5971537" y="951034"/>
            <a:chExt cx="3064959" cy="2817953"/>
          </a:xfrm>
        </p:grpSpPr>
        <p:grpSp>
          <p:nvGrpSpPr>
            <p:cNvPr id="29" name="קבוצה 38"/>
            <p:cNvGrpSpPr/>
            <p:nvPr/>
          </p:nvGrpSpPr>
          <p:grpSpPr>
            <a:xfrm>
              <a:off x="5971537" y="951034"/>
              <a:ext cx="3064959" cy="2817953"/>
              <a:chOff x="2953513" y="2643790"/>
              <a:chExt cx="3064959" cy="2817953"/>
            </a:xfrm>
            <a:solidFill>
              <a:schemeClr val="accent3"/>
            </a:solidFill>
          </p:grpSpPr>
          <p:sp>
            <p:nvSpPr>
              <p:cNvPr id="31" name="מלבן 39"/>
              <p:cNvSpPr/>
              <p:nvPr/>
            </p:nvSpPr>
            <p:spPr>
              <a:xfrm>
                <a:off x="3166300" y="2643790"/>
                <a:ext cx="239197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Kinne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(2013)</a:t>
                </a:r>
                <a:endParaRPr kumimoji="0" lang="he-I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78" t="14192" r="12436" b="9866"/>
              <a:stretch/>
            </p:blipFill>
            <p:spPr bwMode="auto">
              <a:xfrm>
                <a:off x="2953513" y="3392584"/>
                <a:ext cx="3064959" cy="2069159"/>
              </a:xfrm>
              <a:prstGeom prst="rect">
                <a:avLst/>
              </a:prstGeom>
              <a:grpFill/>
              <a:ln w="22225">
                <a:noFill/>
                <a:miter lim="800000"/>
                <a:headEnd/>
                <a:tailEnd/>
              </a:ln>
              <a:extLst/>
            </p:spPr>
          </p:pic>
        </p:grpSp>
        <p:sp>
          <p:nvSpPr>
            <p:cNvPr id="30" name="מלבן 36"/>
            <p:cNvSpPr/>
            <p:nvPr/>
          </p:nvSpPr>
          <p:spPr>
            <a:xfrm>
              <a:off x="6744812" y="1239066"/>
              <a:ext cx="140718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irad_aero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= 13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מלבן 4"/>
          <p:cNvSpPr/>
          <p:nvPr/>
        </p:nvSpPr>
        <p:spPr>
          <a:xfrm>
            <a:off x="2356321" y="4058455"/>
            <a:ext cx="4054840" cy="303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5" name="קבוצה 6"/>
          <p:cNvGrpSpPr/>
          <p:nvPr/>
        </p:nvGrpSpPr>
        <p:grpSpPr>
          <a:xfrm>
            <a:off x="2488759" y="4007971"/>
            <a:ext cx="4903386" cy="367434"/>
            <a:chOff x="771910" y="4458598"/>
            <a:chExt cx="4903386" cy="367434"/>
          </a:xfrm>
        </p:grpSpPr>
        <p:sp>
          <p:nvSpPr>
            <p:cNvPr id="36" name="מלבן 26"/>
            <p:cNvSpPr/>
            <p:nvPr/>
          </p:nvSpPr>
          <p:spPr>
            <a:xfrm>
              <a:off x="771910" y="4487478"/>
              <a:ext cx="130298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irad_aero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= 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מלבן 26"/>
            <p:cNvSpPr/>
            <p:nvPr/>
          </p:nvSpPr>
          <p:spPr>
            <a:xfrm>
              <a:off x="3093307" y="4458598"/>
              <a:ext cx="258198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irad_aero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=6 &amp;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iprog_aero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=1</a:t>
              </a:r>
            </a:p>
          </p:txBody>
        </p:sp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17B4F6A3-F54B-4865-9B67-CC246FEC74DA}"/>
              </a:ext>
            </a:extLst>
          </p:cNvPr>
          <p:cNvSpPr/>
          <p:nvPr/>
        </p:nvSpPr>
        <p:spPr>
          <a:xfrm>
            <a:off x="4925911" y="4379951"/>
            <a:ext cx="2466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Now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including so far missing sources of: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sea-sal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black/organic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carbon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sulfate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(anthropogenic and by wild-fires)  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17B4F6A3-F54B-4865-9B67-CC246FEC74DA}"/>
              </a:ext>
            </a:extLst>
          </p:cNvPr>
          <p:cNvSpPr/>
          <p:nvPr/>
        </p:nvSpPr>
        <p:spPr>
          <a:xfrm>
            <a:off x="4934726" y="5395561"/>
            <a:ext cx="2466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Verification against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AERONET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4625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  Always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better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than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Tegen-clim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71AA0E90-9D56-40F2-A808-8C285E35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grpSp>
        <p:nvGrpSpPr>
          <p:cNvPr id="41" name="קבוצה 11">
            <a:extLst>
              <a:ext uri="{FF2B5EF4-FFF2-40B4-BE49-F238E27FC236}">
                <a16:creationId xmlns:a16="http://schemas.microsoft.com/office/drawing/2014/main" id="{4B96BBDA-3EE3-41B7-86A8-B7E20281D29A}"/>
              </a:ext>
            </a:extLst>
          </p:cNvPr>
          <p:cNvGrpSpPr/>
          <p:nvPr/>
        </p:nvGrpSpPr>
        <p:grpSpPr>
          <a:xfrm>
            <a:off x="634646" y="107795"/>
            <a:ext cx="1605090" cy="602659"/>
            <a:chOff x="-4546352" y="173601"/>
            <a:chExt cx="2110918" cy="914399"/>
          </a:xfrm>
        </p:grpSpPr>
        <p:pic>
          <p:nvPicPr>
            <p:cNvPr id="42" name="תמונה 5">
              <a:extLst>
                <a:ext uri="{FF2B5EF4-FFF2-40B4-BE49-F238E27FC236}">
                  <a16:creationId xmlns:a16="http://schemas.microsoft.com/office/drawing/2014/main" id="{C38AB64D-1D29-479F-9D05-639A115A6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46352" y="173601"/>
              <a:ext cx="857250" cy="914399"/>
            </a:xfrm>
            <a:prstGeom prst="rect">
              <a:avLst/>
            </a:prstGeom>
          </p:spPr>
        </p:pic>
        <p:pic>
          <p:nvPicPr>
            <p:cNvPr id="43" name="תמונה 2">
              <a:extLst>
                <a:ext uri="{FF2B5EF4-FFF2-40B4-BE49-F238E27FC236}">
                  <a16:creationId xmlns:a16="http://schemas.microsoft.com/office/drawing/2014/main" id="{83749CD9-B4A3-4C17-ADE4-63D768132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03202" y="173601"/>
              <a:ext cx="867768" cy="867768"/>
            </a:xfrm>
            <a:prstGeom prst="rect">
              <a:avLst/>
            </a:prstGeom>
          </p:spPr>
        </p:pic>
      </p:grpSp>
      <p:pic>
        <p:nvPicPr>
          <p:cNvPr id="44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CAED0550-A2B2-4EDD-869C-C58D2C7C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20" y="107796"/>
            <a:ext cx="2257626" cy="6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BD9A4DFB-4193-4792-960E-72A6B99706FD}"/>
              </a:ext>
            </a:extLst>
          </p:cNvPr>
          <p:cNvCxnSpPr/>
          <p:nvPr/>
        </p:nvCxnSpPr>
        <p:spPr>
          <a:xfrm>
            <a:off x="0" y="76470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191641" y="6309320"/>
            <a:ext cx="27045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provided by Harel 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Mulkatel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(IMS)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48EDFB1F-3A2F-4502-8A8E-E73CEF3978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18673" y="3790173"/>
            <a:ext cx="988860" cy="508310"/>
          </a:xfrm>
          <a:prstGeom prst="rect">
            <a:avLst/>
          </a:prstGeom>
        </p:spPr>
      </p:pic>
      <p:sp>
        <p:nvSpPr>
          <p:cNvPr id="47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2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>
            <a:off x="9245994" y="3049336"/>
            <a:ext cx="2354894" cy="3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latest release 2024.07 </a:t>
            </a:r>
            <a:endParaRPr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Google Shape;122;p20">
            <a:extLst>
              <a:ext uri="{FF2B5EF4-FFF2-40B4-BE49-F238E27FC236}">
                <a16:creationId xmlns:a16="http://schemas.microsoft.com/office/drawing/2014/main" id="{4FBF3ECE-3A66-4624-90CF-4D7687F1B2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9132" r="9812" b="32894"/>
          <a:stretch/>
        </p:blipFill>
        <p:spPr>
          <a:xfrm>
            <a:off x="412155" y="332656"/>
            <a:ext cx="3984000" cy="789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CB5EBAB6-2329-4801-A64B-6A1394D1025A}"/>
              </a:ext>
            </a:extLst>
          </p:cNvPr>
          <p:cNvCxnSpPr/>
          <p:nvPr/>
        </p:nvCxnSpPr>
        <p:spPr>
          <a:xfrm>
            <a:off x="0" y="119675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62A47E4E-EC69-4421-ADDB-8470B757EFEB}"/>
              </a:ext>
            </a:extLst>
          </p:cNvPr>
          <p:cNvSpPr/>
          <p:nvPr/>
        </p:nvSpPr>
        <p:spPr>
          <a:xfrm>
            <a:off x="0" y="6139718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A8E97BC2-B1BA-4E44-B3A2-EC5F046F3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Matthias Raschendorfer</a:t>
            </a:r>
            <a:endParaRPr lang="en-GB" alt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28" descr="Bundesadler_kleiner">
            <a:extLst>
              <a:ext uri="{FF2B5EF4-FFF2-40B4-BE49-F238E27FC236}">
                <a16:creationId xmlns:a16="http://schemas.microsoft.com/office/drawing/2014/main" id="{3D503AE8-43BF-4262-A21B-0C3F4BE4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43327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4" descr="logo">
            <a:extLst>
              <a:ext uri="{FF2B5EF4-FFF2-40B4-BE49-F238E27FC236}">
                <a16:creationId xmlns:a16="http://schemas.microsoft.com/office/drawing/2014/main" id="{3FA6EA33-EDD6-4A8C-914D-83186C12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3">
            <a:extLst>
              <a:ext uri="{FF2B5EF4-FFF2-40B4-BE49-F238E27FC236}">
                <a16:creationId xmlns:a16="http://schemas.microsoft.com/office/drawing/2014/main" id="{4A3FEC6B-A5BA-4948-8DC7-ACC9BED4E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pic>
        <p:nvPicPr>
          <p:cNvPr id="23" name="Google Shape;401;p69">
            <a:extLst>
              <a:ext uri="{FF2B5EF4-FFF2-40B4-BE49-F238E27FC236}">
                <a16:creationId xmlns:a16="http://schemas.microsoft.com/office/drawing/2014/main" id="{BF1DBD6D-11D4-4956-9B57-B61C549AA27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1464" y="2932205"/>
            <a:ext cx="5980325" cy="32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02;p69">
            <a:extLst>
              <a:ext uri="{FF2B5EF4-FFF2-40B4-BE49-F238E27FC236}">
                <a16:creationId xmlns:a16="http://schemas.microsoft.com/office/drawing/2014/main" id="{35B7FE72-8612-47B3-BFBD-361DE9553C39}"/>
              </a:ext>
            </a:extLst>
          </p:cNvPr>
          <p:cNvSpPr txBox="1"/>
          <p:nvPr/>
        </p:nvSpPr>
        <p:spPr>
          <a:xfrm>
            <a:off x="8193188" y="3519199"/>
            <a:ext cx="1510500" cy="4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1C232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Mineral Dust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1C232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403;p69">
            <a:extLst>
              <a:ext uri="{FF2B5EF4-FFF2-40B4-BE49-F238E27FC236}">
                <a16:creationId xmlns:a16="http://schemas.microsoft.com/office/drawing/2014/main" id="{E46F9FF4-6266-4F24-9C0C-4757397080B6}"/>
              </a:ext>
            </a:extLst>
          </p:cNvPr>
          <p:cNvSpPr txBox="1"/>
          <p:nvPr/>
        </p:nvSpPr>
        <p:spPr>
          <a:xfrm>
            <a:off x="8193188" y="3934699"/>
            <a:ext cx="1510500" cy="415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Sea Salt 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404;p69">
            <a:extLst>
              <a:ext uri="{FF2B5EF4-FFF2-40B4-BE49-F238E27FC236}">
                <a16:creationId xmlns:a16="http://schemas.microsoft.com/office/drawing/2014/main" id="{E3EF706E-7978-4D9B-8614-20374B84DBB4}"/>
              </a:ext>
            </a:extLst>
          </p:cNvPr>
          <p:cNvSpPr txBox="1"/>
          <p:nvPr/>
        </p:nvSpPr>
        <p:spPr>
          <a:xfrm>
            <a:off x="8193188" y="4394644"/>
            <a:ext cx="2561270" cy="4154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D1DC"/>
                </a:highlight>
                <a:uLnTx/>
                <a:uFillTx/>
                <a:latin typeface="Arial"/>
                <a:ea typeface="+mn-ea"/>
                <a:cs typeface="Arial"/>
                <a:sym typeface="Arial"/>
              </a:rPr>
              <a:t>Biomass Burning Aerosols</a:t>
            </a:r>
            <a:endParaRPr kumimoji="0" sz="1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EAD1DC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405;p69">
            <a:extLst>
              <a:ext uri="{FF2B5EF4-FFF2-40B4-BE49-F238E27FC236}">
                <a16:creationId xmlns:a16="http://schemas.microsoft.com/office/drawing/2014/main" id="{1AB3CAD4-2DEF-4650-98EE-27CCD19D980E}"/>
              </a:ext>
            </a:extLst>
          </p:cNvPr>
          <p:cNvSpPr txBox="1"/>
          <p:nvPr/>
        </p:nvSpPr>
        <p:spPr>
          <a:xfrm>
            <a:off x="1318367" y="2924944"/>
            <a:ext cx="89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R2B06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092713A5-5495-48AD-84BB-F8447E70D367}"/>
              </a:ext>
            </a:extLst>
          </p:cNvPr>
          <p:cNvSpPr txBox="1">
            <a:spLocks/>
          </p:cNvSpPr>
          <p:nvPr/>
        </p:nvSpPr>
        <p:spPr>
          <a:xfrm>
            <a:off x="4495854" y="491558"/>
            <a:ext cx="5544152" cy="48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Expanding ICON-ART to m</a:t>
            </a:r>
            <a:r>
              <a:rPr kumimoji="0" lang="de" sz="20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ulti-aerosol global simulations: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59;p64">
            <a:extLst>
              <a:ext uri="{FF2B5EF4-FFF2-40B4-BE49-F238E27FC236}">
                <a16:creationId xmlns:a16="http://schemas.microsoft.com/office/drawing/2014/main" id="{FFA71ADB-143B-4D03-8D20-7D0A9EA73E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79229" y="1289435"/>
            <a:ext cx="9889216" cy="18292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indent="0">
              <a:spcBef>
                <a:spcPts val="600"/>
              </a:spcBef>
              <a:buNone/>
            </a:pPr>
            <a:r>
              <a:rPr lang="en-GB" sz="1600" b="1" dirty="0">
                <a:solidFill>
                  <a:srgbClr val="CC9900"/>
                </a:solidFill>
              </a:rPr>
              <a:t>Dust</a:t>
            </a:r>
            <a:r>
              <a:rPr lang="en-GB" sz="1600" dirty="0"/>
              <a:t> was investigated in </a:t>
            </a:r>
            <a:r>
              <a:rPr lang="en-GB" sz="1600" b="1" dirty="0" err="1"/>
              <a:t>PerduS</a:t>
            </a:r>
            <a:r>
              <a:rPr lang="en-GB" sz="1600" dirty="0"/>
              <a:t>; in </a:t>
            </a:r>
            <a:r>
              <a:rPr lang="en-GB" sz="1600" b="1" dirty="0" err="1"/>
              <a:t>PermaStrom</a:t>
            </a:r>
            <a:r>
              <a:rPr lang="en-GB" sz="1600" dirty="0"/>
              <a:t> expansion to </a:t>
            </a:r>
            <a:r>
              <a:rPr lang="en-GB" sz="1600" b="1" dirty="0">
                <a:solidFill>
                  <a:srgbClr val="7030A0"/>
                </a:solidFill>
              </a:rPr>
              <a:t>wildfire</a:t>
            </a:r>
            <a:r>
              <a:rPr lang="en-GB" sz="1600" dirty="0"/>
              <a:t> and </a:t>
            </a:r>
            <a:r>
              <a:rPr lang="en-GB" sz="1600" b="1" dirty="0">
                <a:solidFill>
                  <a:srgbClr val="21C5FF"/>
                </a:solidFill>
              </a:rPr>
              <a:t>sea salt </a:t>
            </a:r>
            <a:r>
              <a:rPr lang="en-GB" sz="1600" dirty="0"/>
              <a:t>aerosols</a:t>
            </a:r>
          </a:p>
          <a:p>
            <a:pPr lvl="1" indent="-342900">
              <a:spcBef>
                <a:spcPts val="1200"/>
              </a:spcBef>
              <a:buSzPts val="1800"/>
              <a:buAutoNum type="arabicPeriod"/>
            </a:pPr>
            <a:r>
              <a:rPr lang="en-GB" sz="1600" dirty="0"/>
              <a:t>Sea Salt Emission Parameterizations</a:t>
            </a:r>
          </a:p>
          <a:p>
            <a:pPr lvl="1" indent="-342900">
              <a:spcBef>
                <a:spcPts val="600"/>
              </a:spcBef>
              <a:buSzPts val="1800"/>
              <a:buAutoNum type="arabicPeriod"/>
            </a:pPr>
            <a:r>
              <a:rPr lang="en-GB" sz="1600" dirty="0"/>
              <a:t>Sea Salt Aerosol Modes </a:t>
            </a:r>
          </a:p>
          <a:p>
            <a:pPr lvl="1" indent="-342900">
              <a:spcBef>
                <a:spcPts val="600"/>
              </a:spcBef>
              <a:buSzPts val="1800"/>
              <a:buAutoNum type="arabicPeriod"/>
            </a:pPr>
            <a:r>
              <a:rPr lang="en-GB" sz="1600" dirty="0"/>
              <a:t>Effects of Aerosol Dynamical Processes on Atmospheric Burden</a:t>
            </a:r>
          </a:p>
          <a:p>
            <a:pPr lvl="1" indent="-342900">
              <a:spcBef>
                <a:spcPts val="600"/>
              </a:spcBef>
              <a:buSzPts val="1800"/>
              <a:buAutoNum type="arabicPeriod"/>
            </a:pPr>
            <a:r>
              <a:rPr lang="en-GB" sz="1600" dirty="0"/>
              <a:t>Biomass Burning Aerosols - Combined Global Simulation</a:t>
            </a:r>
          </a:p>
          <a:p>
            <a:pPr marL="0" indent="0">
              <a:spcBef>
                <a:spcPts val="600"/>
              </a:spcBef>
              <a:buNone/>
            </a:pPr>
            <a:endParaRPr lang="en-GB" sz="1600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9C4B68A-AF3F-43DA-9006-63C102DF1557}"/>
              </a:ext>
            </a:extLst>
          </p:cNvPr>
          <p:cNvSpPr/>
          <p:nvPr/>
        </p:nvSpPr>
        <p:spPr>
          <a:xfrm>
            <a:off x="8184232" y="2708920"/>
            <a:ext cx="3447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Daily forecast using ICON-ART: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3CA99EE-BBA3-41FF-BFA5-EA7E8619DD22}"/>
              </a:ext>
            </a:extLst>
          </p:cNvPr>
          <p:cNvSpPr/>
          <p:nvPr/>
        </p:nvSpPr>
        <p:spPr>
          <a:xfrm>
            <a:off x="8184232" y="5076473"/>
            <a:ext cx="2858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to estimate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reduction of photovoltaic power supply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3118C581-FDCF-4BAF-B6BB-9301FBD72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64" y="6238371"/>
            <a:ext cx="229109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provided by Anika Rohde (KIT)</a:t>
            </a:r>
          </a:p>
        </p:txBody>
      </p:sp>
      <p:sp>
        <p:nvSpPr>
          <p:cNvPr id="33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2F997-6F5B-4632-9B08-3C3A017F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728" y="408830"/>
            <a:ext cx="5837973" cy="472861"/>
          </a:xfrm>
        </p:spPr>
        <p:txBody>
          <a:bodyPr>
            <a:noAutofit/>
          </a:bodyPr>
          <a:lstStyle/>
          <a:p>
            <a:pPr algn="ctr"/>
            <a:r>
              <a:rPr lang="en-US" sz="2000" u="sng" dirty="0"/>
              <a:t>Easter weekend 30.03.2024 in SW Germany: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E53D74-44E8-4E76-AEE2-6BAC23E32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5" t="28758" r="18725" b="10964"/>
          <a:stretch/>
        </p:blipFill>
        <p:spPr>
          <a:xfrm>
            <a:off x="6430683" y="2204190"/>
            <a:ext cx="5342964" cy="3695669"/>
          </a:xfrm>
          <a:prstGeom prst="rect">
            <a:avLst/>
          </a:prstGeom>
        </p:spPr>
      </p:pic>
      <p:pic>
        <p:nvPicPr>
          <p:cNvPr id="2052" name="Picture 4" descr="Missing file: /data2/perdus/public_html/PerduS//plots_perdus_numex/exp_11475/202403/TAOD_DUST_NEW/2024032900_01120000_2Dplot_TAOD_DUST_NEW_r3b07_*exp*11475*.png">
            <a:extLst>
              <a:ext uri="{FF2B5EF4-FFF2-40B4-BE49-F238E27FC236}">
                <a16:creationId xmlns:a16="http://schemas.microsoft.com/office/drawing/2014/main" id="{0D880F9E-1D99-4475-870B-C4C6EA3E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b="11736"/>
          <a:stretch/>
        </p:blipFill>
        <p:spPr bwMode="auto">
          <a:xfrm>
            <a:off x="1209323" y="1563613"/>
            <a:ext cx="4803012" cy="32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ssing file: /data2/perdus/public_html/PerduS//plots_perdus_numex/exp_11475/202403/ts_meteogram2/2024032900_00060000_Karlsruhe_ts_meteogram2_r3b07_*exp*11475*.png">
            <a:extLst>
              <a:ext uri="{FF2B5EF4-FFF2-40B4-BE49-F238E27FC236}">
                <a16:creationId xmlns:a16="http://schemas.microsoft.com/office/drawing/2014/main" id="{76E4D1BE-D54B-4070-AD0E-D46381016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1" b="21046"/>
          <a:stretch/>
        </p:blipFill>
        <p:spPr bwMode="auto">
          <a:xfrm>
            <a:off x="563860" y="4842414"/>
            <a:ext cx="5793035" cy="14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2A5A46-8852-492E-BD0C-EAEC4BC1A230}"/>
              </a:ext>
            </a:extLst>
          </p:cNvPr>
          <p:cNvSpPr txBox="1"/>
          <p:nvPr/>
        </p:nvSpPr>
        <p:spPr>
          <a:xfrm>
            <a:off x="6838699" y="1709271"/>
            <a:ext cx="47900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 error in PV forecast is ca 2.5 Mi EUR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BF0DD6-16EC-45B9-9EAC-B62FB455D9B9}"/>
              </a:ext>
            </a:extLst>
          </p:cNvPr>
          <p:cNvSpPr txBox="1"/>
          <p:nvPr/>
        </p:nvSpPr>
        <p:spPr>
          <a:xfrm>
            <a:off x="10485328" y="2392379"/>
            <a:ext cx="126188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-- forecast</a:t>
            </a:r>
          </a:p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-- actual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DE73EE-1213-4100-B3A9-16228CCB2FB4}"/>
              </a:ext>
            </a:extLst>
          </p:cNvPr>
          <p:cNvSpPr txBox="1"/>
          <p:nvPr/>
        </p:nvSpPr>
        <p:spPr>
          <a:xfrm>
            <a:off x="4794531" y="4884017"/>
            <a:ext cx="130035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e-DE" sz="18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Karlsruhe</a:t>
            </a:r>
          </a:p>
        </p:txBody>
      </p:sp>
      <p:pic>
        <p:nvPicPr>
          <p:cNvPr id="10" name="Google Shape;122;p20">
            <a:extLst>
              <a:ext uri="{FF2B5EF4-FFF2-40B4-BE49-F238E27FC236}">
                <a16:creationId xmlns:a16="http://schemas.microsoft.com/office/drawing/2014/main" id="{CCFB38B1-5103-4C3D-92D0-F411FBB311E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19132" r="9812" b="32894"/>
          <a:stretch/>
        </p:blipFill>
        <p:spPr>
          <a:xfrm>
            <a:off x="412155" y="332656"/>
            <a:ext cx="3984000" cy="789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2363523-08D2-44E8-A8E0-E5951D36BDD5}"/>
              </a:ext>
            </a:extLst>
          </p:cNvPr>
          <p:cNvCxnSpPr/>
          <p:nvPr/>
        </p:nvCxnSpPr>
        <p:spPr>
          <a:xfrm>
            <a:off x="0" y="119675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7">
            <a:extLst>
              <a:ext uri="{FF2B5EF4-FFF2-40B4-BE49-F238E27FC236}">
                <a16:creationId xmlns:a16="http://schemas.microsoft.com/office/drawing/2014/main" id="{6B5A2D37-E9DB-4362-9554-D2479568C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Matthias Raschendorfer</a:t>
            </a:r>
            <a:endParaRPr lang="en-GB" alt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Line 23">
            <a:extLst>
              <a:ext uri="{FF2B5EF4-FFF2-40B4-BE49-F238E27FC236}">
                <a16:creationId xmlns:a16="http://schemas.microsoft.com/office/drawing/2014/main" id="{993BF8E7-AC2A-4922-8FCC-521AB292E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036" y="6483927"/>
            <a:ext cx="11446660" cy="6044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8" descr="Bundesadler_kleiner">
            <a:extLst>
              <a:ext uri="{FF2B5EF4-FFF2-40B4-BE49-F238E27FC236}">
                <a16:creationId xmlns:a16="http://schemas.microsoft.com/office/drawing/2014/main" id="{65DE7527-6873-49CD-BD11-8D1C954C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43327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4" descr="logo">
            <a:extLst>
              <a:ext uri="{FF2B5EF4-FFF2-40B4-BE49-F238E27FC236}">
                <a16:creationId xmlns:a16="http://schemas.microsoft.com/office/drawing/2014/main" id="{37912E22-1241-44A0-B40F-010B4A50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3BC2C549-56C8-48F5-8AF4-AB508C2E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C2553748-0CB1-407E-83E4-233D626D8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434" y="6264504"/>
            <a:ext cx="24444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kumimoji="0" lang="en-GB" alt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provided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Ali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Hoshyaripour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(KIT) </a:t>
            </a:r>
            <a:endParaRPr kumimoji="0" lang="en-GB" altLang="de-DE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56" y="3985318"/>
            <a:ext cx="8517124" cy="3060970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Matthias Raschendorfer</a:t>
            </a:r>
            <a:endParaRPr lang="en-GB" alt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568036" y="6483927"/>
            <a:ext cx="11446660" cy="6044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8" descr="Bundesadler_klei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433273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4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40" y="1039614"/>
            <a:ext cx="8049424" cy="231737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74935" y="2925738"/>
            <a:ext cx="1119277" cy="31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RH &lt; 100%</a:t>
            </a:r>
          </a:p>
        </p:txBody>
      </p:sp>
      <p:sp>
        <p:nvSpPr>
          <p:cNvPr id="20" name="Rechteck 19"/>
          <p:cNvSpPr/>
          <p:nvPr/>
        </p:nvSpPr>
        <p:spPr>
          <a:xfrm>
            <a:off x="974934" y="2623791"/>
            <a:ext cx="1573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d</a:t>
            </a:r>
            <a:r>
              <a:rPr lang="en-US" sz="1400" b="1" kern="0" dirty="0" err="1">
                <a:solidFill>
                  <a:srgbClr val="FFFFFF"/>
                </a:solidFill>
                <a:latin typeface="Arial"/>
              </a:rPr>
              <a:t>usty</a:t>
            </a: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 dry air</a:t>
            </a:r>
          </a:p>
        </p:txBody>
      </p:sp>
      <p:sp>
        <p:nvSpPr>
          <p:cNvPr id="21" name="Rechteck 20"/>
          <p:cNvSpPr/>
          <p:nvPr/>
        </p:nvSpPr>
        <p:spPr>
          <a:xfrm>
            <a:off x="6524958" y="3011404"/>
            <a:ext cx="19473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ice sedimentation</a:t>
            </a:r>
          </a:p>
        </p:txBody>
      </p:sp>
      <p:sp>
        <p:nvSpPr>
          <p:cNvPr id="16" name="Rechteck 15"/>
          <p:cNvSpPr/>
          <p:nvPr/>
        </p:nvSpPr>
        <p:spPr>
          <a:xfrm>
            <a:off x="1055441" y="1413570"/>
            <a:ext cx="1119277" cy="311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kern="0" dirty="0">
                <a:solidFill>
                  <a:srgbClr val="FFFFFF"/>
                </a:solidFill>
                <a:latin typeface="Arial"/>
              </a:rPr>
              <a:t>RH &gt;100%</a:t>
            </a:r>
          </a:p>
        </p:txBody>
      </p:sp>
      <p:sp>
        <p:nvSpPr>
          <p:cNvPr id="17" name="Rechteck 16"/>
          <p:cNvSpPr/>
          <p:nvPr/>
        </p:nvSpPr>
        <p:spPr>
          <a:xfrm>
            <a:off x="1055440" y="1111623"/>
            <a:ext cx="1573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m</a:t>
            </a:r>
            <a:r>
              <a:rPr lang="en-US" sz="1400" b="1" kern="0" dirty="0" err="1">
                <a:solidFill>
                  <a:srgbClr val="FFFFFF"/>
                </a:solidFill>
                <a:latin typeface="Arial"/>
              </a:rPr>
              <a:t>oist</a:t>
            </a: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 clean air</a:t>
            </a:r>
          </a:p>
        </p:txBody>
      </p:sp>
      <p:sp>
        <p:nvSpPr>
          <p:cNvPr id="23" name="Rechteck 22"/>
          <p:cNvSpPr/>
          <p:nvPr/>
        </p:nvSpPr>
        <p:spPr>
          <a:xfrm>
            <a:off x="3309851" y="2124936"/>
            <a:ext cx="2376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</a:rPr>
              <a:t>initial cirrus at interface</a:t>
            </a:r>
          </a:p>
        </p:txBody>
      </p:sp>
      <p:sp>
        <p:nvSpPr>
          <p:cNvPr id="24" name="Rechteck 23"/>
          <p:cNvSpPr/>
          <p:nvPr/>
        </p:nvSpPr>
        <p:spPr>
          <a:xfrm>
            <a:off x="6312024" y="2088690"/>
            <a:ext cx="1368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d</a:t>
            </a:r>
            <a:r>
              <a:rPr lang="en-US" sz="1400" b="1" kern="0" dirty="0" err="1">
                <a:solidFill>
                  <a:srgbClr val="000000"/>
                </a:solidFill>
                <a:latin typeface="Arial"/>
              </a:rPr>
              <a:t>usty</a:t>
            </a: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 cirrus</a:t>
            </a:r>
          </a:p>
        </p:txBody>
      </p:sp>
      <p:sp>
        <p:nvSpPr>
          <p:cNvPr id="26" name="Rechteck 25"/>
          <p:cNvSpPr/>
          <p:nvPr/>
        </p:nvSpPr>
        <p:spPr>
          <a:xfrm>
            <a:off x="4337523" y="1307175"/>
            <a:ext cx="1114494" cy="292388"/>
          </a:xfrm>
          <a:prstGeom prst="rect">
            <a:avLst/>
          </a:prstGeom>
          <a:solidFill>
            <a:srgbClr val="00A1DA"/>
          </a:solidFill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300" b="1" kern="0" dirty="0">
                <a:solidFill>
                  <a:srgbClr val="000000"/>
                </a:solidFill>
                <a:latin typeface="Arial"/>
              </a:rPr>
              <a:t>LW cooling</a:t>
            </a:r>
          </a:p>
        </p:txBody>
      </p:sp>
      <p:sp>
        <p:nvSpPr>
          <p:cNvPr id="27" name="Rechteck 26"/>
          <p:cNvSpPr/>
          <p:nvPr/>
        </p:nvSpPr>
        <p:spPr>
          <a:xfrm>
            <a:off x="6384032" y="1032910"/>
            <a:ext cx="1114494" cy="292388"/>
          </a:xfrm>
          <a:prstGeom prst="rect">
            <a:avLst/>
          </a:prstGeom>
          <a:solidFill>
            <a:srgbClr val="00A1DA"/>
          </a:solidFill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300" b="1" kern="0" dirty="0">
                <a:solidFill>
                  <a:srgbClr val="000000"/>
                </a:solidFill>
                <a:latin typeface="Arial"/>
              </a:rPr>
              <a:t>LW cooling</a:t>
            </a:r>
          </a:p>
        </p:txBody>
      </p:sp>
      <p:sp>
        <p:nvSpPr>
          <p:cNvPr id="29" name="Rechteck 28"/>
          <p:cNvSpPr/>
          <p:nvPr/>
        </p:nvSpPr>
        <p:spPr>
          <a:xfrm>
            <a:off x="422839" y="2047726"/>
            <a:ext cx="2592288" cy="292388"/>
          </a:xfrm>
          <a:prstGeom prst="rect">
            <a:avLst/>
          </a:prstGeom>
          <a:solidFill>
            <a:srgbClr val="21C5FF"/>
          </a:solidFill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0"/>
              </a:spcBef>
              <a:spcAft>
                <a:spcPct val="0"/>
              </a:spcAft>
              <a:buClr>
                <a:srgbClr val="2D4B9B"/>
              </a:buClr>
              <a:defRPr/>
            </a:pPr>
            <a:r>
              <a:rPr lang="en-US" sz="1300" b="1" kern="0" dirty="0">
                <a:solidFill>
                  <a:srgbClr val="000000"/>
                </a:solidFill>
                <a:latin typeface="Arial"/>
              </a:rPr>
              <a:t>heterogeneous ice nucleation</a:t>
            </a:r>
          </a:p>
        </p:txBody>
      </p:sp>
      <p:sp>
        <p:nvSpPr>
          <p:cNvPr id="25" name="Rechteck 3">
            <a:extLst>
              <a:ext uri="{FF2B5EF4-FFF2-40B4-BE49-F238E27FC236}">
                <a16:creationId xmlns:a16="http://schemas.microsoft.com/office/drawing/2014/main" id="{DA88636C-7DD7-4F44-B79D-25E61C1E186E}"/>
              </a:ext>
            </a:extLst>
          </p:cNvPr>
          <p:cNvSpPr/>
          <p:nvPr/>
        </p:nvSpPr>
        <p:spPr>
          <a:xfrm>
            <a:off x="8554155" y="1165975"/>
            <a:ext cx="3787711" cy="2144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1600" b="1" dirty="0">
                <a:solidFill>
                  <a:srgbClr val="000000"/>
                </a:solidFill>
                <a:latin typeface="Arial"/>
              </a:rPr>
              <a:t>Seifert et al., 2022:</a:t>
            </a:r>
          </a:p>
          <a:p>
            <a:pPr defTabSz="609585"/>
            <a:r>
              <a:rPr lang="en-US" sz="1467" dirty="0">
                <a:solidFill>
                  <a:srgbClr val="000000"/>
                </a:solidFill>
                <a:latin typeface="Arial"/>
              </a:rPr>
              <a:t>Seifert, A., Bachmann, V., </a:t>
            </a:r>
            <a:r>
              <a:rPr lang="en-US" sz="1467" dirty="0" err="1">
                <a:solidFill>
                  <a:srgbClr val="000000"/>
                </a:solidFill>
                <a:latin typeface="Arial"/>
              </a:rPr>
              <a:t>Filipitsch</a:t>
            </a:r>
            <a:r>
              <a:rPr lang="en-US" sz="1467" dirty="0">
                <a:solidFill>
                  <a:srgbClr val="000000"/>
                </a:solidFill>
                <a:latin typeface="Arial"/>
              </a:rPr>
              <a:t>, F., Förstner, J., Grams, C., </a:t>
            </a:r>
            <a:r>
              <a:rPr lang="en-US" sz="1467" dirty="0" err="1">
                <a:solidFill>
                  <a:srgbClr val="000000"/>
                </a:solidFill>
                <a:latin typeface="Arial"/>
              </a:rPr>
              <a:t>Hoshyaripour</a:t>
            </a:r>
            <a:r>
              <a:rPr lang="en-US" sz="1467" dirty="0">
                <a:solidFill>
                  <a:srgbClr val="000000"/>
                </a:solidFill>
                <a:latin typeface="Arial"/>
              </a:rPr>
              <a:t>, G. A., </a:t>
            </a:r>
            <a:r>
              <a:rPr lang="en-US" sz="1467" dirty="0" err="1">
                <a:solidFill>
                  <a:srgbClr val="000000"/>
                </a:solidFill>
                <a:latin typeface="Arial"/>
              </a:rPr>
              <a:t>Quinting</a:t>
            </a:r>
            <a:r>
              <a:rPr lang="en-US" sz="1467" dirty="0">
                <a:solidFill>
                  <a:srgbClr val="000000"/>
                </a:solidFill>
                <a:latin typeface="Arial"/>
              </a:rPr>
              <a:t>, J., Rohde, A., Vogel, H., Wagner, A., and Vogel, B.: Aerosol-cloud-radiation interaction during Saharan dust episodes: The dusty cirrus puzzle, Atmos. Chem. Phys., 23, 6409–6430, 2023,</a:t>
            </a:r>
            <a:br>
              <a:rPr lang="en-US" sz="1467" dirty="0">
                <a:solidFill>
                  <a:srgbClr val="000000"/>
                </a:solidFill>
                <a:latin typeface="Arial"/>
              </a:rPr>
            </a:br>
            <a:r>
              <a:rPr lang="en-US" sz="1467" dirty="0">
                <a:solidFill>
                  <a:srgbClr val="000000"/>
                </a:solidFill>
                <a:latin typeface="Arial"/>
              </a:rPr>
              <a:t>https://doi.org/10.5194/acp-23-6409-2023. </a:t>
            </a:r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51D2BC2F-D0D8-4415-A14F-0246E89A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GB" altLang="de-DE" sz="1000" dirty="0">
                <a:solidFill>
                  <a:srgbClr val="000000"/>
                </a:solidFill>
                <a:latin typeface="Arial" panose="020B0604020202020204" pitchFamily="34" charset="0"/>
              </a:rPr>
              <a:t>EWGLAM/SRNPW, Prague-Hybrid  2024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B4AF54E-C9A1-4956-970B-F295A1A3D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34" y="107187"/>
            <a:ext cx="1313645" cy="70039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5628F0D-88E2-4C26-8948-882564249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224" y="135025"/>
            <a:ext cx="1236372" cy="635540"/>
          </a:xfrm>
          <a:prstGeom prst="rect">
            <a:avLst/>
          </a:prstGeom>
        </p:spPr>
      </p:pic>
      <p:sp>
        <p:nvSpPr>
          <p:cNvPr id="31" name="CustomShape 2_1">
            <a:extLst>
              <a:ext uri="{FF2B5EF4-FFF2-40B4-BE49-F238E27FC236}">
                <a16:creationId xmlns:a16="http://schemas.microsoft.com/office/drawing/2014/main" id="{729B5276-ADD9-47F1-AA12-81A5A0D2D92D}"/>
              </a:ext>
            </a:extLst>
          </p:cNvPr>
          <p:cNvSpPr/>
          <p:nvPr/>
        </p:nvSpPr>
        <p:spPr>
          <a:xfrm>
            <a:off x="2650240" y="281218"/>
            <a:ext cx="4686915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sng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Dusty </a:t>
            </a:r>
            <a:r>
              <a:rPr kumimoji="0" lang="de-DE" sz="2000" b="1" i="0" u="sng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Cirrus</a:t>
            </a:r>
            <a:r>
              <a:rPr kumimoji="0" lang="de-DE" sz="2000" b="1" i="0" u="sng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</a:t>
            </a:r>
            <a:r>
              <a:rPr kumimoji="0" lang="de-DE" sz="2000" b="1" i="0" u="sng" strike="noStrike" kern="120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parameterization</a:t>
            </a:r>
            <a:r>
              <a:rPr kumimoji="0" lang="de-DE" sz="2000" b="1" i="0" u="sng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:</a:t>
            </a:r>
          </a:p>
        </p:txBody>
      </p:sp>
      <p:pic>
        <p:nvPicPr>
          <p:cNvPr id="32" name="Picture 12" descr="K:\Deutscher Wetterdienst\Corporate Design Aktuell\DWD-Logo-Komplett\20mm\RGB\Wortbildmarke mit Claim\bmp\Wortbildmarke-und-Claim-positiv-auf-weiss.bmp">
            <a:extLst>
              <a:ext uri="{FF2B5EF4-FFF2-40B4-BE49-F238E27FC236}">
                <a16:creationId xmlns:a16="http://schemas.microsoft.com/office/drawing/2014/main" id="{C127DCB9-26D2-490B-B67E-7A5111D5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80" y="66700"/>
            <a:ext cx="2257626" cy="60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C920C1A7-987A-4457-ACCF-A5397051A515}"/>
              </a:ext>
            </a:extLst>
          </p:cNvPr>
          <p:cNvCxnSpPr/>
          <p:nvPr/>
        </p:nvCxnSpPr>
        <p:spPr>
          <a:xfrm>
            <a:off x="0" y="908720"/>
            <a:ext cx="121920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44" y="1567741"/>
            <a:ext cx="4848000" cy="41403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973" y="1579576"/>
            <a:ext cx="4848000" cy="406464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F16FFD6-8B03-4ED2-856F-DC324090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56" y="540511"/>
            <a:ext cx="4608512" cy="431694"/>
          </a:xfrm>
        </p:spPr>
        <p:txBody>
          <a:bodyPr>
            <a:noAutofit/>
          </a:bodyPr>
          <a:lstStyle/>
          <a:p>
            <a:pPr algn="ctr"/>
            <a:r>
              <a:rPr lang="en-US" sz="2000" u="sng" dirty="0"/>
              <a:t>Not only PV but also temperature forecast goes wrong: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6F20B6EF-F67D-4611-9CF0-63E82D75C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150" y="5695881"/>
            <a:ext cx="11125200" cy="640520"/>
          </a:xfrm>
        </p:spPr>
        <p:txBody>
          <a:bodyPr>
            <a:normAutofit/>
          </a:bodyPr>
          <a:lstStyle/>
          <a:p>
            <a:pPr marL="170684" indent="0" algn="ctr">
              <a:buNone/>
            </a:pPr>
            <a:r>
              <a:rPr lang="en-US" sz="2133" dirty="0"/>
              <a:t>Even dusty-cirrus is </a:t>
            </a:r>
            <a:r>
              <a:rPr lang="en-US" sz="2133" u="sng" dirty="0"/>
              <a:t>not enough</a:t>
            </a:r>
            <a:r>
              <a:rPr lang="en-US" sz="2133" dirty="0"/>
              <a:t> to fill this gap. What about </a:t>
            </a:r>
            <a:r>
              <a:rPr lang="en-US" sz="2133" b="1" dirty="0"/>
              <a:t>aging</a:t>
            </a:r>
            <a:r>
              <a:rPr lang="en-US" sz="2133" dirty="0"/>
              <a:t> and </a:t>
            </a:r>
            <a:r>
              <a:rPr lang="en-US" sz="2133" b="1" dirty="0" smtClean="0"/>
              <a:t>CCN-activation</a:t>
            </a:r>
            <a:r>
              <a:rPr lang="en-US" sz="2133" dirty="0"/>
              <a:t>?</a:t>
            </a:r>
          </a:p>
          <a:p>
            <a:endParaRPr lang="en-US" sz="2133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21F7170F-F3CC-470A-B8CA-C72B55AFE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288" y="6597650"/>
            <a:ext cx="135453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Matthias Raschendorfer</a:t>
            </a:r>
            <a:endParaRPr kumimoji="0" lang="en-GB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8" descr="Bundesadler_kleiner">
            <a:extLst>
              <a:ext uri="{FF2B5EF4-FFF2-40B4-BE49-F238E27FC236}">
                <a16:creationId xmlns:a16="http://schemas.microsoft.com/office/drawing/2014/main" id="{8BC89BDB-C3E2-4C23-A597-E1D73850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4" y="6367194"/>
            <a:ext cx="4460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F46F4778-6BFD-4DD5-A4A1-483A93A3D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219" y="6589812"/>
            <a:ext cx="2952453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EWGLAM/SRNPW, Prague-Hybrid  2024</a:t>
            </a:r>
          </a:p>
        </p:txBody>
      </p:sp>
      <p:pic>
        <p:nvPicPr>
          <p:cNvPr id="14" name="Picture 44" descr="logo">
            <a:extLst>
              <a:ext uri="{FF2B5EF4-FFF2-40B4-BE49-F238E27FC236}">
                <a16:creationId xmlns:a16="http://schemas.microsoft.com/office/drawing/2014/main" id="{0AC769E5-A45E-4CCD-97A4-97E81C0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" y="6554354"/>
            <a:ext cx="9831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015AA65-AFB1-4FEF-B94F-2B05312BE554}"/>
              </a:ext>
            </a:extLst>
          </p:cNvPr>
          <p:cNvSpPr/>
          <p:nvPr/>
        </p:nvSpPr>
        <p:spPr>
          <a:xfrm>
            <a:off x="0" y="6067710"/>
            <a:ext cx="12192000" cy="313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6B72D3A1-8EB9-4EE2-89AA-355B9AFB3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425" y="6311369"/>
            <a:ext cx="2376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</a:t>
            </a:r>
            <a:r>
              <a:rPr kumimoji="0" lang="en-GB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rovided</a:t>
            </a:r>
            <a:r>
              <a:rPr kumimoji="0" lang="en-GB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by Heike Vogel (KIT)</a:t>
            </a:r>
          </a:p>
        </p:txBody>
      </p:sp>
      <p:pic>
        <p:nvPicPr>
          <p:cNvPr id="16" name="Google Shape;122;p20">
            <a:extLst>
              <a:ext uri="{FF2B5EF4-FFF2-40B4-BE49-F238E27FC236}">
                <a16:creationId xmlns:a16="http://schemas.microsoft.com/office/drawing/2014/main" id="{86B583F8-3BB3-438C-B027-0E249ADE9BA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t="19132" r="9812" b="32894"/>
          <a:stretch/>
        </p:blipFill>
        <p:spPr>
          <a:xfrm>
            <a:off x="412155" y="332656"/>
            <a:ext cx="3984000" cy="789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41268996-541E-4A36-8222-88D0E587607A}"/>
              </a:ext>
            </a:extLst>
          </p:cNvPr>
          <p:cNvCxnSpPr/>
          <p:nvPr/>
        </p:nvCxnSpPr>
        <p:spPr>
          <a:xfrm>
            <a:off x="0" y="119675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ine 23">
            <a:extLst>
              <a:ext uri="{FF2B5EF4-FFF2-40B4-BE49-F238E27FC236}">
                <a16:creationId xmlns:a16="http://schemas.microsoft.com/office/drawing/2014/main" id="{F55B2EB0-6CE9-447D-9551-078C71C89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328" y="6525344"/>
            <a:ext cx="11424344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urbgust_200710_jps">
  <a:themeElements>
    <a:clrScheme name="turbgust_200710_jp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urbgust_200710_jps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turbgust_200710_jp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rbgust_200710_jp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rbgust_200710_jp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Design1">
  <a:themeElements>
    <a:clrScheme name="KIT">
      <a:dk1>
        <a:srgbClr val="000000"/>
      </a:dk1>
      <a:lt1>
        <a:srgbClr val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2892</Words>
  <Application>Microsoft Office PowerPoint</Application>
  <PresentationFormat>Breitbild</PresentationFormat>
  <Paragraphs>476</Paragraphs>
  <Slides>23</Slides>
  <Notes>13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15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54" baseType="lpstr">
      <vt:lpstr>ＭＳ Ｐゴシック</vt:lpstr>
      <vt:lpstr>ＭＳ Ｐゴシック</vt:lpstr>
      <vt:lpstr>Angsana New</vt:lpstr>
      <vt:lpstr>Arabic Typesetting</vt:lpstr>
      <vt:lpstr>Arial</vt:lpstr>
      <vt:lpstr>Arial Black</vt:lpstr>
      <vt:lpstr>Arial Narrow</vt:lpstr>
      <vt:lpstr>Calibri</vt:lpstr>
      <vt:lpstr>Cambria Math</vt:lpstr>
      <vt:lpstr>Courier New</vt:lpstr>
      <vt:lpstr>DejaVu Sans</vt:lpstr>
      <vt:lpstr>Symbol</vt:lpstr>
      <vt:lpstr>Times New Roman</vt:lpstr>
      <vt:lpstr>Wingdings</vt:lpstr>
      <vt:lpstr>1_turbgust_200710_jps</vt:lpstr>
      <vt:lpstr>DWD Standard Master</vt:lpstr>
      <vt:lpstr>1_Office Theme</vt:lpstr>
      <vt:lpstr>2_Office Theme</vt:lpstr>
      <vt:lpstr>2_Larissa</vt:lpstr>
      <vt:lpstr>1_Standarddesign</vt:lpstr>
      <vt:lpstr>3_Office Theme</vt:lpstr>
      <vt:lpstr>ערכת נושא Office</vt:lpstr>
      <vt:lpstr>4_Office Theme</vt:lpstr>
      <vt:lpstr>1_DWD Standard Master</vt:lpstr>
      <vt:lpstr>6_Office Theme</vt:lpstr>
      <vt:lpstr>1_ערכת נושא Office</vt:lpstr>
      <vt:lpstr>1_Design1</vt:lpstr>
      <vt:lpstr>5_Office Theme</vt:lpstr>
      <vt:lpstr>Office Theme</vt:lpstr>
      <vt:lpstr>Equation</vt:lpstr>
      <vt:lpstr>Formel</vt:lpstr>
      <vt:lpstr>PowerPoint-Präsentation</vt:lpstr>
      <vt:lpstr>New ice optical properties for ecRAD:</vt:lpstr>
      <vt:lpstr>PP CAIIR: New ice nucleation with DeMott (2015) scheme:</vt:lpstr>
      <vt:lpstr>Net direct radiation effect of large particles:</vt:lpstr>
      <vt:lpstr>Aerosols Inputs in ICON Radiation scheme:</vt:lpstr>
      <vt:lpstr>PowerPoint-Präsentation</vt:lpstr>
      <vt:lpstr>Easter weekend 30.03.2024 in SW Germany: </vt:lpstr>
      <vt:lpstr>PowerPoint-Präsentation</vt:lpstr>
      <vt:lpstr>Not only PV but also temperature forecast goes wrong: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Raschendorfer Matthias</dc:creator>
  <cp:lastModifiedBy>Matthias Raschendorfer</cp:lastModifiedBy>
  <cp:revision>1635</cp:revision>
  <cp:lastPrinted>2021-10-01T13:05:13Z</cp:lastPrinted>
  <dcterms:created xsi:type="dcterms:W3CDTF">2017-09-08T15:59:42Z</dcterms:created>
  <dcterms:modified xsi:type="dcterms:W3CDTF">2024-10-02T10:29:43Z</dcterms:modified>
</cp:coreProperties>
</file>