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3" r:id="rId2"/>
    <p:sldMasterId id="2147483690" r:id="rId3"/>
    <p:sldMasterId id="2147483716" r:id="rId4"/>
    <p:sldMasterId id="2147483718" r:id="rId5"/>
  </p:sldMasterIdLst>
  <p:notesMasterIdLst>
    <p:notesMasterId r:id="rId29"/>
  </p:notesMasterIdLst>
  <p:handoutMasterIdLst>
    <p:handoutMasterId r:id="rId30"/>
  </p:handoutMasterIdLst>
  <p:sldIdLst>
    <p:sldId id="370" r:id="rId6"/>
    <p:sldId id="511" r:id="rId7"/>
    <p:sldId id="326" r:id="rId8"/>
    <p:sldId id="534" r:id="rId9"/>
    <p:sldId id="323" r:id="rId10"/>
    <p:sldId id="407" r:id="rId11"/>
    <p:sldId id="457" r:id="rId12"/>
    <p:sldId id="448" r:id="rId13"/>
    <p:sldId id="449" r:id="rId14"/>
    <p:sldId id="526" r:id="rId15"/>
    <p:sldId id="263" r:id="rId16"/>
    <p:sldId id="260" r:id="rId17"/>
    <p:sldId id="265" r:id="rId18"/>
    <p:sldId id="535" r:id="rId19"/>
    <p:sldId id="518" r:id="rId20"/>
    <p:sldId id="334" r:id="rId21"/>
    <p:sldId id="310" r:id="rId22"/>
    <p:sldId id="324" r:id="rId23"/>
    <p:sldId id="444" r:id="rId24"/>
    <p:sldId id="512" r:id="rId25"/>
    <p:sldId id="1146" r:id="rId26"/>
    <p:sldId id="1190" r:id="rId27"/>
    <p:sldId id="491" r:id="rId2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FEF3037F-0E62-45F9-88AC-8FAFB39FD4F5}">
          <p14:sldIdLst>
            <p14:sldId id="370"/>
            <p14:sldId id="511"/>
            <p14:sldId id="326"/>
            <p14:sldId id="534"/>
            <p14:sldId id="323"/>
            <p14:sldId id="407"/>
            <p14:sldId id="457"/>
            <p14:sldId id="448"/>
            <p14:sldId id="449"/>
            <p14:sldId id="526"/>
            <p14:sldId id="263"/>
            <p14:sldId id="260"/>
            <p14:sldId id="265"/>
            <p14:sldId id="535"/>
            <p14:sldId id="518"/>
            <p14:sldId id="334"/>
            <p14:sldId id="310"/>
            <p14:sldId id="324"/>
            <p14:sldId id="444"/>
            <p14:sldId id="512"/>
            <p14:sldId id="1146"/>
            <p14:sldId id="1190"/>
            <p14:sldId id="491"/>
          </p14:sldIdLst>
        </p14:section>
        <p14:section name="Abschnitt ohne Titel" id="{72B5E624-9E04-4018-9E9A-D6E00FAF177F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land Potthast" initials="RP" lastIdx="1" clrIdx="0">
    <p:extLst>
      <p:ext uri="{19B8F6BF-5375-455C-9EA6-DF929625EA0E}">
        <p15:presenceInfo xmlns:p15="http://schemas.microsoft.com/office/powerpoint/2012/main" userId="Roland Potthast" providerId="None"/>
      </p:ext>
    </p:extLst>
  </p:cmAuthor>
  <p:cmAuthor id="2" name="Potthast Roland" initials="PR" lastIdx="1" clrIdx="1">
    <p:extLst>
      <p:ext uri="{19B8F6BF-5375-455C-9EA6-DF929625EA0E}">
        <p15:presenceInfo xmlns:p15="http://schemas.microsoft.com/office/powerpoint/2012/main" userId="Potthast Roland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1C1C"/>
    <a:srgbClr val="E6E6E6"/>
    <a:srgbClr val="FFCCCC"/>
    <a:srgbClr val="99CCFF"/>
    <a:srgbClr val="66CCFF"/>
    <a:srgbClr val="FF9933"/>
    <a:srgbClr val="CCFFCC"/>
    <a:srgbClr val="FFFF99"/>
    <a:srgbClr val="FFCC99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443" autoAdjust="0"/>
    <p:restoredTop sz="96086" autoAdjust="0"/>
  </p:normalViewPr>
  <p:slideViewPr>
    <p:cSldViewPr snapToGrid="0">
      <p:cViewPr varScale="1">
        <p:scale>
          <a:sx n="85" d="100"/>
          <a:sy n="85" d="100"/>
        </p:scale>
        <p:origin x="560" y="6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988"/>
    </p:cViewPr>
  </p:sorterViewPr>
  <p:notesViewPr>
    <p:cSldViewPr snapToGrid="0" showGuides="1">
      <p:cViewPr varScale="1">
        <p:scale>
          <a:sx n="74" d="100"/>
          <a:sy n="74" d="100"/>
        </p:scale>
        <p:origin x="266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755043-3B71-4002-8820-29B2432228FC}" type="datetimeFigureOut">
              <a:rPr lang="de-DE" smtClean="0"/>
              <a:t>02.10.2024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F923BF-C61A-4456-8B00-930A1CEBEA9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2101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528B6F-B89E-4E8F-810A-499CA5C79A27}" type="datetimeFigureOut">
              <a:rPr lang="de-DE" smtClean="0"/>
              <a:t>02.10.2024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485611-F4DE-43EB-A1C1-C04B2C9906B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3761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85611-F4DE-43EB-A1C1-C04B2C9906BB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2878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60755C-1BDC-D8B7-24CE-0FCE409351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ymbol zastępczy obrazu slajdu 1">
            <a:extLst>
              <a:ext uri="{FF2B5EF4-FFF2-40B4-BE49-F238E27FC236}">
                <a16:creationId xmlns:a16="http://schemas.microsoft.com/office/drawing/2014/main" id="{F1FAD4C4-9B96-0519-0CCE-6B03743C322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075" y="746125"/>
            <a:ext cx="6623050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Symbol zastępczy notatek 2">
            <a:extLst>
              <a:ext uri="{FF2B5EF4-FFF2-40B4-BE49-F238E27FC236}">
                <a16:creationId xmlns:a16="http://schemas.microsoft.com/office/drawing/2014/main" id="{05AA57A9-7E1B-824A-7F72-0749C0155CD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8436" name="Symbol zastępczy numeru slajdu 3">
            <a:extLst>
              <a:ext uri="{FF2B5EF4-FFF2-40B4-BE49-F238E27FC236}">
                <a16:creationId xmlns:a16="http://schemas.microsoft.com/office/drawing/2014/main" id="{4AFC5DF2-C357-C52B-12F6-3F621CDEC2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3E9AA1-0001-4339-94CC-28FE6F6F6B94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437" name="Symbol zastępczy nagłówka 6">
            <a:extLst>
              <a:ext uri="{FF2B5EF4-FFF2-40B4-BE49-F238E27FC236}">
                <a16:creationId xmlns:a16="http://schemas.microsoft.com/office/drawing/2014/main" id="{24CEB91F-CD1D-3BA2-A3D5-CDC9E4F99B70}"/>
              </a:ext>
            </a:extLst>
          </p:cNvPr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Instytut Meteorologii i Gospodarki Wodnej - Państwowy Instytut Badawczy</a:t>
            </a:r>
          </a:p>
        </p:txBody>
      </p:sp>
    </p:spTree>
    <p:extLst>
      <p:ext uri="{BB962C8B-B14F-4D97-AF65-F5344CB8AC3E}">
        <p14:creationId xmlns:p14="http://schemas.microsoft.com/office/powerpoint/2010/main" val="1145235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075" y="746125"/>
            <a:ext cx="6623050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8436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3E9AA1-0001-4339-94CC-28FE6F6F6B94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437" name="Symbol zastępczy nagłówka 6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Instytut Meteorologii i Gospodarki Wodnej - Państwowy Instytut Badawczy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075" y="746125"/>
            <a:ext cx="6623050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8436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3E9AA1-0001-4339-94CC-28FE6F6F6B94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437" name="Symbol zastępczy nagłówka 6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Instytut Meteorologii i Gospodarki Wodnej - Państwowy Instytut Badawczy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Option a </a:t>
            </a:r>
            <a:r>
              <a:rPr lang="de-DE" dirty="0" err="1"/>
              <a:t>implies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mean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distribution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perturbed</a:t>
            </a:r>
            <a:r>
              <a:rPr lang="de-DE" dirty="0"/>
              <a:t> </a:t>
            </a:r>
            <a:r>
              <a:rPr lang="de-DE" dirty="0" err="1"/>
              <a:t>parameter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equal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unperturbed</a:t>
            </a:r>
            <a:r>
              <a:rPr lang="de-DE" dirty="0"/>
              <a:t> </a:t>
            </a:r>
            <a:r>
              <a:rPr lang="de-DE" dirty="0" err="1"/>
              <a:t>value</a:t>
            </a:r>
            <a:r>
              <a:rPr lang="de-DE" dirty="0"/>
              <a:t> </a:t>
            </a:r>
            <a:r>
              <a:rPr lang="de-DE" dirty="0" err="1"/>
              <a:t>while</a:t>
            </a:r>
            <a:r>
              <a:rPr lang="de-DE" dirty="0"/>
              <a:t> </a:t>
            </a:r>
            <a:r>
              <a:rPr lang="de-DE" dirty="0" err="1"/>
              <a:t>option</a:t>
            </a:r>
            <a:r>
              <a:rPr lang="de-DE" dirty="0"/>
              <a:t> b </a:t>
            </a:r>
            <a:r>
              <a:rPr lang="de-DE" dirty="0" err="1"/>
              <a:t>implies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median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distribution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equal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unperturbed</a:t>
            </a:r>
            <a:r>
              <a:rPr lang="de-DE" dirty="0"/>
              <a:t> </a:t>
            </a:r>
            <a:r>
              <a:rPr lang="de-DE" dirty="0" err="1"/>
              <a:t>value</a:t>
            </a:r>
            <a:r>
              <a:rPr lang="de-DE" dirty="0"/>
              <a:t>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85611-F4DE-43EB-A1C1-C04B2C9906BB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9447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wmf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jpeg"/><Relationship Id="rId4" Type="http://schemas.openxmlformats.org/officeDocument/2006/relationships/image" Target="../media/image10.wmf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jpe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9.png"/><Relationship Id="rId4" Type="http://schemas.openxmlformats.org/officeDocument/2006/relationships/image" Target="../media/image2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 descr="Schmuckbild ohne inhaltlichen Bezug zum Vortrag." title="Schmuckbild"/>
          <p:cNvSpPr>
            <a:spLocks noGrp="1"/>
          </p:cNvSpPr>
          <p:nvPr>
            <p:ph type="pic" sz="quarter" idx="13" hasCustomPrompt="1"/>
          </p:nvPr>
        </p:nvSpPr>
        <p:spPr>
          <a:xfrm>
            <a:off x="468313" y="915988"/>
            <a:ext cx="8207375" cy="3600450"/>
          </a:xfrm>
          <a:solidFill>
            <a:schemeClr val="bg2"/>
          </a:solidFill>
        </p:spPr>
        <p:txBody>
          <a:bodyPr anchor="t" anchorCtr="1"/>
          <a:lstStyle>
            <a:lvl1pPr marL="0" indent="0" algn="ctr">
              <a:buFontTx/>
              <a:buNone/>
              <a:defRPr sz="3600" baseline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Platzhalter für (Titel-) Bild, durch Klicken auf Symbol hinzufügen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5287" y="3984374"/>
            <a:ext cx="8353425" cy="651784"/>
          </a:xfrm>
          <a:solidFill>
            <a:schemeClr val="bg1"/>
          </a:solidFill>
        </p:spPr>
        <p:txBody>
          <a:bodyPr tIns="144000" bIns="90000" anchor="b"/>
          <a:lstStyle>
            <a:lvl1pPr algn="ctr">
              <a:defRPr sz="3000"/>
            </a:lvl1pPr>
          </a:lstStyle>
          <a:p>
            <a:r>
              <a:rPr lang="de-DE" dirty="0"/>
              <a:t>Titel durch Klicken bearbeiten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4"/>
          </p:nvPr>
        </p:nvSpPr>
        <p:spPr>
          <a:xfrm>
            <a:off x="542166" y="4739302"/>
            <a:ext cx="2143884" cy="274637"/>
          </a:xfrm>
        </p:spPr>
        <p:txBody>
          <a:bodyPr/>
          <a:lstStyle/>
          <a:p>
            <a:r>
              <a:rPr lang="de-DE" dirty="0"/>
              <a:t>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>
          <a:xfrm>
            <a:off x="3262312" y="4739302"/>
            <a:ext cx="5413375" cy="274637"/>
          </a:xfrm>
        </p:spPr>
        <p:txBody>
          <a:bodyPr/>
          <a:lstStyle/>
          <a:p>
            <a:r>
              <a:rPr lang="de-DE"/>
              <a:t>Roland Potthast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68610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 und Infoz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4"/>
          <p:cNvSpPr>
            <a:spLocks noGrp="1"/>
          </p:cNvSpPr>
          <p:nvPr>
            <p:ph type="title" hasCustomPrompt="1"/>
          </p:nvPr>
        </p:nvSpPr>
        <p:spPr>
          <a:xfrm>
            <a:off x="395287" y="864000"/>
            <a:ext cx="8353425" cy="387798"/>
          </a:xfrm>
        </p:spPr>
        <p:txBody>
          <a:bodyPr/>
          <a:lstStyle/>
          <a:p>
            <a:r>
              <a:rPr lang="de-DE" dirty="0"/>
              <a:t>Folientitel durch Klicken bearbeiten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288" y="1369219"/>
            <a:ext cx="8353424" cy="3147219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 algn="ctr">
              <a:buNone/>
              <a:defRPr baseline="0">
                <a:solidFill>
                  <a:schemeClr val="tx2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Platzhalter durch Klick auf ein Icon füllen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395288" y="4259069"/>
            <a:ext cx="8353424" cy="257369"/>
          </a:xfrm>
          <a:solidFill>
            <a:schemeClr val="bg1">
              <a:alpha val="50000"/>
            </a:schemeClr>
          </a:solidFill>
        </p:spPr>
        <p:txBody>
          <a:bodyPr wrap="square" anchor="b" anchorCtr="0">
            <a:spAutoFit/>
          </a:bodyPr>
          <a:lstStyle>
            <a:lvl1pPr marL="0" indent="0" algn="r">
              <a:buNone/>
              <a:defRPr sz="1200">
                <a:solidFill>
                  <a:srgbClr val="000000"/>
                </a:solidFill>
              </a:defRPr>
            </a:lvl1pPr>
          </a:lstStyle>
          <a:p>
            <a:pPr lvl="0"/>
            <a:r>
              <a:rPr lang="de-DE" dirty="0"/>
              <a:t>In diesem Textfeld können Sie die Abbildung/Chart kurz erläutern.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 dirty="0"/>
              <a:t>2022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Roland Potthast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400437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Faktenbox kl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Folientitel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287" y="1369219"/>
            <a:ext cx="4176713" cy="31472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sp>
        <p:nvSpPr>
          <p:cNvPr id="2" name="Faktenbox Überschrift"/>
          <p:cNvSpPr txBox="1"/>
          <p:nvPr userDrawn="1"/>
        </p:nvSpPr>
        <p:spPr>
          <a:xfrm>
            <a:off x="6782584" y="3317714"/>
            <a:ext cx="1985177" cy="276999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algn="r"/>
            <a:r>
              <a:rPr lang="de-DE" b="1" dirty="0">
                <a:solidFill>
                  <a:srgbClr val="D1051B"/>
                </a:solidFill>
              </a:rPr>
              <a:t>FAKTEN</a:t>
            </a:r>
            <a:endParaRPr lang="de-DE" dirty="0"/>
          </a:p>
        </p:txBody>
      </p:sp>
      <p:sp>
        <p:nvSpPr>
          <p:cNvPr id="4" name="Faktenbox Inhalt"/>
          <p:cNvSpPr>
            <a:spLocks noGrp="1"/>
          </p:cNvSpPr>
          <p:nvPr>
            <p:ph type="body" sz="quarter" idx="13" hasCustomPrompt="1"/>
          </p:nvPr>
        </p:nvSpPr>
        <p:spPr>
          <a:xfrm>
            <a:off x="4686685" y="3618523"/>
            <a:ext cx="4062027" cy="897914"/>
          </a:xfrm>
        </p:spPr>
        <p:txBody>
          <a:bodyPr/>
          <a:lstStyle>
            <a:lvl1pPr marL="0" indent="0" algn="r">
              <a:buNone/>
              <a:defRPr baseline="0"/>
            </a:lvl1pPr>
          </a:lstStyle>
          <a:p>
            <a:pPr lvl="0"/>
            <a:r>
              <a:rPr lang="de-DE" dirty="0"/>
              <a:t>Fakten-/Zitat durch klicken eingeben</a:t>
            </a:r>
          </a:p>
        </p:txBody>
      </p:sp>
      <p:pic>
        <p:nvPicPr>
          <p:cNvPr id="10" name="Faktenbox Schmuckbalk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396" y="3363913"/>
            <a:ext cx="13652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2022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Roland Potthast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195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9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Faktenbox gro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Folientitel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288" y="1369219"/>
            <a:ext cx="3027326" cy="31472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pic>
        <p:nvPicPr>
          <p:cNvPr id="13" name="Schmuckbild Infokasten Hintergrun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" t="4981" r="5607" b="18337"/>
          <a:stretch/>
        </p:blipFill>
        <p:spPr bwMode="auto">
          <a:xfrm>
            <a:off x="3422613" y="1251799"/>
            <a:ext cx="5344206" cy="33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Info Überschrift"/>
          <p:cNvSpPr txBox="1"/>
          <p:nvPr userDrawn="1"/>
        </p:nvSpPr>
        <p:spPr>
          <a:xfrm>
            <a:off x="3549391" y="1445740"/>
            <a:ext cx="1022610" cy="40011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algn="l"/>
            <a:r>
              <a:rPr lang="de-DE" sz="2600" b="0" dirty="0">
                <a:solidFill>
                  <a:schemeClr val="bg1"/>
                </a:solidFill>
                <a:latin typeface="+mj-lt"/>
              </a:rPr>
              <a:t>INFO</a:t>
            </a:r>
          </a:p>
        </p:txBody>
      </p:sp>
      <p:sp>
        <p:nvSpPr>
          <p:cNvPr id="17" name="Info Inhalt"/>
          <p:cNvSpPr>
            <a:spLocks noGrp="1"/>
          </p:cNvSpPr>
          <p:nvPr>
            <p:ph type="body" sz="quarter" idx="14" hasCustomPrompt="1"/>
          </p:nvPr>
        </p:nvSpPr>
        <p:spPr>
          <a:xfrm>
            <a:off x="3568847" y="1965324"/>
            <a:ext cx="5106841" cy="2551113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Fakten als Text eingeben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2022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Roland Potthast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506778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da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>
          <a:xfrm>
            <a:off x="395286" y="864000"/>
            <a:ext cx="5040000" cy="360099"/>
          </a:xfrm>
        </p:spPr>
        <p:txBody>
          <a:bodyPr/>
          <a:lstStyle/>
          <a:p>
            <a:r>
              <a:rPr lang="de-DE" sz="2600" dirty="0">
                <a:latin typeface="+mj-lt"/>
              </a:rPr>
              <a:t>Ihr Ansprechpartner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95288" y="1543050"/>
            <a:ext cx="5040000" cy="29733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318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Hans Mustermann</a:t>
            </a:r>
          </a:p>
          <a:p>
            <a:pPr lvl="0"/>
            <a:r>
              <a:rPr lang="de-DE" dirty="0"/>
              <a:t>Referat XX </a:t>
            </a:r>
            <a:r>
              <a:rPr lang="de-DE" dirty="0" err="1"/>
              <a:t>XX</a:t>
            </a:r>
            <a:endParaRPr lang="de-DE" dirty="0"/>
          </a:p>
          <a:p>
            <a:pPr lvl="0"/>
            <a:r>
              <a:rPr lang="de-DE" dirty="0"/>
              <a:t>Blindtextstraße 135</a:t>
            </a:r>
          </a:p>
          <a:p>
            <a:pPr lvl="0"/>
            <a:r>
              <a:rPr lang="de-DE" dirty="0"/>
              <a:t>12345 Musterstadt</a:t>
            </a:r>
          </a:p>
          <a:p>
            <a:pPr lvl="0"/>
            <a:endParaRPr lang="de-DE" dirty="0"/>
          </a:p>
          <a:p>
            <a:pPr lvl="0"/>
            <a:r>
              <a:rPr lang="de-DE" dirty="0"/>
              <a:t>hans.mustermann@dwd.de</a:t>
            </a:r>
          </a:p>
          <a:p>
            <a:pPr lvl="0"/>
            <a:r>
              <a:rPr lang="de-DE" dirty="0"/>
              <a:t>Tel.: +49 (0) 6789 / 10 11 -12</a:t>
            </a:r>
          </a:p>
        </p:txBody>
      </p:sp>
      <p:pic>
        <p:nvPicPr>
          <p:cNvPr id="10" name="Schmuckbild" descr="Das Bild soll zur Kontaktaufnahme anregen und zeigt Tippende Finger auf einem Laptop, Eine Hand an einem Telefonhörer und eine Dame beim Telefonieren." title="Schmuckbild zur Kontaktaufnahme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977" y="915988"/>
            <a:ext cx="2776711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2022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Roland Potthast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738092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272823" y="186364"/>
            <a:ext cx="8353425" cy="360099"/>
          </a:xfrm>
        </p:spPr>
        <p:txBody>
          <a:bodyPr/>
          <a:lstStyle>
            <a:lvl1pPr>
              <a:defRPr sz="2600"/>
            </a:lvl1pPr>
          </a:lstStyle>
          <a:p>
            <a:r>
              <a:rPr lang="de-DE" dirty="0"/>
              <a:t>Folientitel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72823" y="1069273"/>
            <a:ext cx="8353426" cy="31472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27.10.2021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GB" dirty="0"/>
              <a:t>Roland Potthast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702700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 Pf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64319" indent="-264319">
              <a:buSzPct val="105000"/>
              <a:buFont typeface="Wingdings" panose="05000000000000000000" pitchFamily="2" charset="2"/>
              <a:buChar char="§"/>
              <a:defRPr sz="1500"/>
            </a:lvl1pPr>
            <a:lvl2pPr marL="519113" indent="-195263">
              <a:buSzPct val="105000"/>
              <a:buFont typeface="Wingdings" panose="05000000000000000000" pitchFamily="2" charset="2"/>
              <a:buChar char="§"/>
              <a:defRPr sz="1500"/>
            </a:lvl2pPr>
            <a:lvl3pPr marL="857250" indent="-171450">
              <a:buSzPct val="105000"/>
              <a:buFont typeface="Wingdings" panose="05000000000000000000" pitchFamily="2" charset="2"/>
              <a:buChar char="§"/>
              <a:defRPr sz="1500"/>
            </a:lvl3pPr>
            <a:lvl4pPr marL="1200150" indent="-171450">
              <a:buSzPct val="105000"/>
              <a:buFont typeface="Wingdings" panose="05000000000000000000" pitchFamily="2" charset="2"/>
              <a:buChar char="§"/>
              <a:defRPr sz="1500"/>
            </a:lvl4pPr>
            <a:lvl5pPr marL="1543050" indent="-171450">
              <a:buSzPct val="105000"/>
              <a:buFont typeface="Wingdings" panose="05000000000000000000" pitchFamily="2" charset="2"/>
              <a:buChar char="§"/>
              <a:defRPr sz="15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>
          <a:xfrm>
            <a:off x="827585" y="4785996"/>
            <a:ext cx="7454404" cy="16170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>
                <a:solidFill>
                  <a:srgbClr val="000000"/>
                </a:solidFill>
              </a:rPr>
              <a:t>COSMO User Seminar 2017, Offenbach                                                     T. Tröndle, DWD</a:t>
            </a:r>
          </a:p>
        </p:txBody>
      </p:sp>
      <p:sp>
        <p:nvSpPr>
          <p:cNvPr id="5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21A7FD-4EA5-4CF2-AC8B-F916934EF5DE}" type="slidenum">
              <a:rPr lang="de-DE" smtClean="0">
                <a:solidFill>
                  <a:srgbClr val="000000"/>
                </a:solidFill>
              </a:r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395287" y="864000"/>
            <a:ext cx="8353425" cy="270074"/>
          </a:xfrm>
        </p:spPr>
        <p:txBody>
          <a:bodyPr/>
          <a:lstStyle>
            <a:lvl1pPr>
              <a:defRPr sz="1950"/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022529971"/>
      </p:ext>
    </p:extLst>
  </p:cSld>
  <p:clrMapOvr>
    <a:masterClrMapping/>
  </p:clrMapOvr>
  <p:transition>
    <p:fade/>
  </p:transition>
  <p:hf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4B6055F8-1D02-4417-9241-55C834FD9970}" type="datetimeFigureOut">
              <a:rPr lang="it-IT" smtClean="0"/>
              <a:pPr/>
              <a:t>02/10/2024</a:t>
            </a:fld>
            <a:endParaRPr lang="it-I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007B441-5312-499D-93C3-6E37886527FA}" type="slidenum">
              <a:rPr lang="it-IT" smtClean="0"/>
              <a:pPr/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16557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CE253824-70F2-4BB6-A389-13A09B656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18334BC-3BDF-4102-A46B-8D18E5EF2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06A0C5F-C53F-4BD6-92EA-2CB2AA714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B80CB-582F-4B44-A9F6-A5DA1D382C7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09702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ild 49"/>
          <p:cNvPicPr>
            <a:picLocks noChangeAspect="1"/>
          </p:cNvPicPr>
          <p:nvPr userDrawn="1"/>
        </p:nvPicPr>
        <p:blipFill rotWithShape="1">
          <a:blip r:embed="rId2" cstate="hq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185"/>
          <a:stretch/>
        </p:blipFill>
        <p:spPr>
          <a:xfrm>
            <a:off x="66261" y="3216729"/>
            <a:ext cx="9011477" cy="1884172"/>
          </a:xfrm>
          <a:prstGeom prst="rect">
            <a:avLst/>
          </a:prstGeom>
        </p:spPr>
      </p:pic>
      <p:sp>
        <p:nvSpPr>
          <p:cNvPr id="4" name="Textplatzhalt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188981" y="3604312"/>
            <a:ext cx="6858000" cy="648000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>
              <a:buNone/>
              <a:defRPr kumimoji="0" lang="de-DE" sz="2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defRPr>
            </a:lvl1pPr>
          </a:lstStyle>
          <a:p>
            <a:pPr marL="0" marR="0" lvl="0" indent="0" defTabSz="68580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tabLst/>
            </a:pPr>
            <a:r>
              <a:rPr lang="en-GB" noProof="0" dirty="0"/>
              <a:t>Subtitle Arial, 22 point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147051" y="1843923"/>
            <a:ext cx="7617600" cy="1638000"/>
          </a:xfrm>
          <a:prstGeom prst="rect">
            <a:avLst/>
          </a:prstGeom>
        </p:spPr>
        <p:txBody>
          <a:bodyPr/>
          <a:lstStyle>
            <a:lvl1pPr>
              <a:defRPr kumimoji="0" lang="de-DE" sz="5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en-GB" noProof="0" dirty="0"/>
              <a:t>Presentation Title Arial, 52 point</a:t>
            </a:r>
          </a:p>
        </p:txBody>
      </p:sp>
      <p:sp>
        <p:nvSpPr>
          <p:cNvPr id="9" name="Text Box 32"/>
          <p:cNvSpPr txBox="1">
            <a:spLocks noChangeArrowheads="1"/>
          </p:cNvSpPr>
          <p:nvPr userDrawn="1"/>
        </p:nvSpPr>
        <p:spPr bwMode="auto">
          <a:xfrm>
            <a:off x="4572000" y="378804"/>
            <a:ext cx="3581400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21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5000"/>
              </a:lnSpc>
              <a:spcBef>
                <a:spcPct val="50000"/>
              </a:spcBef>
            </a:pPr>
            <a:r>
              <a:rPr lang="en-GB" sz="800" noProof="0" dirty="0"/>
              <a:t>Federal Department of Home Affairs FDHA</a:t>
            </a:r>
            <a:br>
              <a:rPr lang="en-GB" sz="800" noProof="0" dirty="0"/>
            </a:br>
            <a:r>
              <a:rPr lang="en-GB" sz="800" b="1" noProof="0" dirty="0"/>
              <a:t>Federal Office of Meteorology and Climatology  MeteoSwiss</a:t>
            </a:r>
            <a:endParaRPr lang="en-GB" sz="800" noProof="0" dirty="0"/>
          </a:p>
        </p:txBody>
      </p:sp>
      <p:grpSp>
        <p:nvGrpSpPr>
          <p:cNvPr id="3" name="Gruppieren 2"/>
          <p:cNvGrpSpPr/>
          <p:nvPr userDrawn="1"/>
        </p:nvGrpSpPr>
        <p:grpSpPr>
          <a:xfrm>
            <a:off x="924938" y="362579"/>
            <a:ext cx="2004962" cy="774471"/>
            <a:chOff x="924938" y="362579"/>
            <a:chExt cx="2004962" cy="774471"/>
          </a:xfrm>
        </p:grpSpPr>
        <p:pic>
          <p:nvPicPr>
            <p:cNvPr id="13" name="Picture 41" descr="Bund_e_100%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6000" y="375050"/>
              <a:ext cx="1993900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4" descr="Wappen"/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938" y="362579"/>
              <a:ext cx="292100" cy="33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445635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 bwMode="auto">
          <a:xfrm>
            <a:off x="0" y="-6410"/>
            <a:ext cx="9162000" cy="5157000"/>
          </a:xfrm>
          <a:prstGeom prst="rect">
            <a:avLst/>
          </a:prstGeom>
          <a:solidFill>
            <a:srgbClr val="7D6E5F">
              <a:lumMod val="60000"/>
              <a:lumOff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100" b="0" i="0" u="none" strike="noStrike" kern="0" cap="none" spc="0" normalizeH="0" baseline="0" noProof="0" dirty="0">
              <a:ln>
                <a:noFill/>
              </a:ln>
              <a:solidFill>
                <a:srgbClr val="B4A89C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532413" y="1808163"/>
            <a:ext cx="6081933" cy="2133875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lang="de-CH"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Statement Arial normal 18. </a:t>
            </a:r>
            <a:r>
              <a:rPr lang="en-GB" noProof="0" dirty="0" err="1"/>
              <a:t>Feugiamet</a:t>
            </a:r>
            <a:r>
              <a:rPr lang="en-GB" noProof="0" dirty="0"/>
              <a:t> ad </a:t>
            </a:r>
            <a:r>
              <a:rPr lang="en-GB" noProof="0" dirty="0" err="1"/>
              <a:t>delisl</a:t>
            </a:r>
            <a:r>
              <a:rPr lang="en-GB" noProof="0" dirty="0"/>
              <a:t> in </a:t>
            </a:r>
            <a:r>
              <a:rPr lang="en-GB" noProof="0" dirty="0" err="1"/>
              <a:t>hent</a:t>
            </a:r>
            <a:r>
              <a:rPr lang="en-GB" noProof="0" dirty="0"/>
              <a:t> ad </a:t>
            </a:r>
            <a:r>
              <a:rPr lang="en-GB" noProof="0" dirty="0" err="1"/>
              <a:t>estion</a:t>
            </a:r>
            <a:r>
              <a:rPr lang="en-GB" noProof="0" dirty="0"/>
              <a:t> </a:t>
            </a:r>
            <a:r>
              <a:rPr lang="en-GB" noProof="0" dirty="0" err="1"/>
              <a:t>hent</a:t>
            </a:r>
            <a:r>
              <a:rPr lang="en-GB" noProof="0" dirty="0"/>
              <a:t> prat </a:t>
            </a:r>
            <a:r>
              <a:rPr lang="en-GB" noProof="0" dirty="0" err="1"/>
              <a:t>lortincilit</a:t>
            </a:r>
            <a:r>
              <a:rPr lang="en-GB" noProof="0" dirty="0"/>
              <a:t> </a:t>
            </a:r>
            <a:r>
              <a:rPr lang="en-GB" noProof="0" dirty="0" err="1"/>
              <a:t>utem</a:t>
            </a:r>
            <a:r>
              <a:rPr lang="en-GB" noProof="0" dirty="0"/>
              <a:t> </a:t>
            </a:r>
            <a:r>
              <a:rPr lang="en-GB" noProof="0" dirty="0" err="1"/>
              <a:t>doloreet</a:t>
            </a:r>
            <a:r>
              <a:rPr lang="en-GB" noProof="0" dirty="0"/>
              <a:t> </a:t>
            </a:r>
            <a:r>
              <a:rPr lang="en-GB" noProof="0" dirty="0" err="1"/>
              <a:t>alisis</a:t>
            </a:r>
            <a:r>
              <a:rPr lang="en-GB" noProof="0" dirty="0"/>
              <a:t> </a:t>
            </a:r>
            <a:r>
              <a:rPr lang="en-GB" noProof="0" dirty="0" err="1"/>
              <a:t>auguerc</a:t>
            </a:r>
            <a:r>
              <a:rPr lang="en-GB" noProof="0" dirty="0"/>
              <a:t> </a:t>
            </a:r>
            <a:r>
              <a:rPr lang="en-GB" noProof="0" dirty="0" err="1"/>
              <a:t>iliquatum</a:t>
            </a:r>
            <a:r>
              <a:rPr lang="en-GB" noProof="0" dirty="0"/>
              <a:t> </a:t>
            </a:r>
            <a:r>
              <a:rPr lang="en-GB" noProof="0" dirty="0" err="1"/>
              <a:t>euipsuscilis</a:t>
            </a:r>
            <a:r>
              <a:rPr lang="en-GB" noProof="0" dirty="0"/>
              <a:t> </a:t>
            </a:r>
            <a:r>
              <a:rPr lang="en-GB" noProof="0" dirty="0" err="1"/>
              <a:t>augue</a:t>
            </a:r>
            <a:r>
              <a:rPr lang="en-GB" noProof="0" dirty="0"/>
              <a:t> do </a:t>
            </a:r>
            <a:r>
              <a:rPr lang="en-GB" noProof="0" dirty="0" err="1"/>
              <a:t>consequipis</a:t>
            </a:r>
            <a:r>
              <a:rPr lang="en-GB" noProof="0" dirty="0"/>
              <a:t> </a:t>
            </a:r>
            <a:r>
              <a:rPr lang="en-GB" noProof="0" dirty="0" err="1"/>
              <a:t>nulputpat</a:t>
            </a:r>
            <a:r>
              <a:rPr lang="en-GB" noProof="0" dirty="0"/>
              <a:t> </a:t>
            </a:r>
            <a:r>
              <a:rPr lang="en-GB" noProof="0" dirty="0" err="1"/>
              <a:t>lum</a:t>
            </a:r>
            <a:r>
              <a:rPr lang="en-GB" noProof="0" dirty="0"/>
              <a:t> </a:t>
            </a:r>
            <a:r>
              <a:rPr lang="en-GB" noProof="0" dirty="0" err="1"/>
              <a:t>dolobore</a:t>
            </a:r>
            <a:r>
              <a:rPr lang="en-GB" noProof="0" dirty="0"/>
              <a:t> </a:t>
            </a:r>
            <a:r>
              <a:rPr lang="en-GB" noProof="0" dirty="0" err="1"/>
              <a:t>diodolorem</a:t>
            </a:r>
            <a:r>
              <a:rPr lang="en-GB" noProof="0" dirty="0"/>
              <a:t> </a:t>
            </a:r>
            <a:r>
              <a:rPr lang="en-GB" noProof="0" dirty="0" err="1"/>
              <a:t>nullam</a:t>
            </a:r>
            <a:r>
              <a:rPr lang="en-GB" noProof="0" dirty="0"/>
              <a:t>, </a:t>
            </a:r>
            <a:r>
              <a:rPr lang="en-GB" noProof="0" dirty="0" err="1"/>
              <a:t>susting</a:t>
            </a:r>
            <a:r>
              <a:rPr lang="en-GB" noProof="0" dirty="0"/>
              <a:t> </a:t>
            </a:r>
            <a:r>
              <a:rPr lang="en-GB" noProof="0" dirty="0" err="1"/>
              <a:t>eumsan</a:t>
            </a:r>
            <a:r>
              <a:rPr lang="en-GB" noProof="0" dirty="0"/>
              <a:t> </a:t>
            </a:r>
            <a:r>
              <a:rPr lang="en-GB" noProof="0" dirty="0" err="1"/>
              <a:t>veliquismod</a:t>
            </a:r>
            <a:r>
              <a:rPr lang="en-GB" noProof="0" dirty="0"/>
              <a:t> </a:t>
            </a:r>
            <a:r>
              <a:rPr lang="en-GB" noProof="0" dirty="0" err="1"/>
              <a:t>mincin</a:t>
            </a:r>
            <a:r>
              <a:rPr lang="en-GB" noProof="0" dirty="0"/>
              <a:t> </a:t>
            </a:r>
            <a:r>
              <a:rPr lang="en-GB" noProof="0" dirty="0" err="1"/>
              <a:t>ulluptat</a:t>
            </a:r>
            <a:r>
              <a:rPr lang="en-GB" noProof="0" dirty="0"/>
              <a:t>. </a:t>
            </a:r>
            <a:r>
              <a:rPr lang="en-GB" noProof="0" dirty="0" err="1"/>
              <a:t>Nulla</a:t>
            </a:r>
            <a:r>
              <a:rPr lang="en-GB" noProof="0" dirty="0"/>
              <a:t> </a:t>
            </a:r>
            <a:r>
              <a:rPr lang="en-GB" noProof="0" dirty="0" err="1"/>
              <a:t>commy</a:t>
            </a:r>
            <a:r>
              <a:rPr lang="en-GB" noProof="0" dirty="0"/>
              <a:t> </a:t>
            </a:r>
            <a:r>
              <a:rPr lang="en-GB" noProof="0" dirty="0" err="1"/>
              <a:t>niam</a:t>
            </a:r>
            <a:r>
              <a:rPr lang="en-GB" noProof="0" dirty="0"/>
              <a:t>, </a:t>
            </a:r>
            <a:r>
              <a:rPr lang="en-GB" noProof="0" dirty="0" err="1"/>
              <a:t>quismodit</a:t>
            </a:r>
            <a:r>
              <a:rPr lang="en-GB" noProof="0" dirty="0"/>
              <a:t> </a:t>
            </a:r>
            <a:r>
              <a:rPr lang="en-GB" noProof="0" dirty="0" err="1"/>
              <a:t>irilit</a:t>
            </a:r>
            <a:r>
              <a:rPr lang="en-GB" noProof="0" dirty="0"/>
              <a:t> </a:t>
            </a:r>
            <a:r>
              <a:rPr lang="en-GB" noProof="0" dirty="0" err="1"/>
              <a:t>incinim</a:t>
            </a:r>
            <a:r>
              <a:rPr lang="en-GB" noProof="0" dirty="0"/>
              <a:t> </a:t>
            </a:r>
            <a:r>
              <a:rPr lang="en-GB" noProof="0" dirty="0" err="1"/>
              <a:t>velisi</a:t>
            </a:r>
            <a:r>
              <a:rPr lang="en-GB" noProof="0" dirty="0"/>
              <a:t> </a:t>
            </a:r>
            <a:r>
              <a:rPr lang="en-GB" noProof="0" dirty="0" err="1"/>
              <a:t>exero</a:t>
            </a:r>
            <a:r>
              <a:rPr lang="en-GB" noProof="0" dirty="0"/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1301414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ohne Bild mit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5287" y="2216974"/>
            <a:ext cx="8353425" cy="415498"/>
          </a:xfrm>
        </p:spPr>
        <p:txBody>
          <a:bodyPr anchor="b"/>
          <a:lstStyle>
            <a:lvl1pPr algn="ctr">
              <a:defRPr sz="3000"/>
            </a:lvl1pPr>
          </a:lstStyle>
          <a:p>
            <a:r>
              <a:rPr lang="de-DE" dirty="0"/>
              <a:t>Titel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1528"/>
            <a:ext cx="6858000" cy="181491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/>
              <a:t>Untertitelmasters durch Klicken bearbeiten</a:t>
            </a:r>
            <a:endParaRPr lang="en-US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>
          <a:xfrm>
            <a:off x="542166" y="4739302"/>
            <a:ext cx="2143884" cy="274637"/>
          </a:xfrm>
        </p:spPr>
        <p:txBody>
          <a:bodyPr/>
          <a:lstStyle/>
          <a:p>
            <a:r>
              <a:rPr lang="de-DE" dirty="0"/>
              <a:t>2022</a:t>
            </a:r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>
          <a:xfrm>
            <a:off x="3262312" y="4739302"/>
            <a:ext cx="5413375" cy="274637"/>
          </a:xfrm>
        </p:spPr>
        <p:txBody>
          <a:bodyPr/>
          <a:lstStyle/>
          <a:p>
            <a:r>
              <a:rPr lang="de-DE"/>
              <a:t>Roland Potthast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703295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3"/>
          <p:cNvSpPr>
            <a:spLocks noGrp="1"/>
          </p:cNvSpPr>
          <p:nvPr>
            <p:ph type="title" hasCustomPrompt="1"/>
          </p:nvPr>
        </p:nvSpPr>
        <p:spPr>
          <a:xfrm>
            <a:off x="609040" y="185710"/>
            <a:ext cx="8298790" cy="708082"/>
          </a:xfrm>
          <a:prstGeom prst="rect">
            <a:avLst/>
          </a:prstGeom>
        </p:spPr>
        <p:txBody>
          <a:bodyPr/>
          <a:lstStyle>
            <a:lvl1pPr>
              <a:defRPr sz="3200" b="0"/>
            </a:lvl1pPr>
          </a:lstStyle>
          <a:p>
            <a:r>
              <a:rPr lang="en-GB" noProof="0" dirty="0"/>
              <a:t>Title, Arial, normal, 32 point</a:t>
            </a:r>
          </a:p>
        </p:txBody>
      </p:sp>
      <p:pic>
        <p:nvPicPr>
          <p:cNvPr id="7" name="Picture 44" descr="Wappen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600" y="374457"/>
            <a:ext cx="2921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hteck 16"/>
          <p:cNvSpPr/>
          <p:nvPr userDrawn="1"/>
        </p:nvSpPr>
        <p:spPr bwMode="auto">
          <a:xfrm>
            <a:off x="1143070" y="4613704"/>
            <a:ext cx="1320488" cy="27888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100" b="0" i="0" u="none" strike="noStrike" cap="none" normalizeH="0" baseline="0" noProof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8" name="Rechteck 17"/>
          <p:cNvSpPr/>
          <p:nvPr userDrawn="1"/>
        </p:nvSpPr>
        <p:spPr bwMode="auto">
          <a:xfrm>
            <a:off x="1228550" y="4527892"/>
            <a:ext cx="1265367" cy="8978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100" b="0" i="0" u="none" strike="noStrike" cap="none" normalizeH="0" baseline="0" noProof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4199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185"/>
          <a:stretch/>
        </p:blipFill>
        <p:spPr>
          <a:xfrm>
            <a:off x="75165" y="4068473"/>
            <a:ext cx="9037853" cy="1023496"/>
          </a:xfrm>
          <a:prstGeom prst="rect">
            <a:avLst/>
          </a:prstGeom>
        </p:spPr>
      </p:pic>
      <p:sp>
        <p:nvSpPr>
          <p:cNvPr id="13" name="Rechteck 12"/>
          <p:cNvSpPr/>
          <p:nvPr userDrawn="1"/>
        </p:nvSpPr>
        <p:spPr>
          <a:xfrm>
            <a:off x="1290227" y="3001610"/>
            <a:ext cx="2284015" cy="10772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400" b="1" noProof="0" dirty="0" err="1"/>
              <a:t>MeteoSvizzera</a:t>
            </a:r>
            <a:endParaRPr lang="en-GB" sz="1400" noProof="0" dirty="0"/>
          </a:p>
          <a:p>
            <a:r>
              <a:rPr lang="en-GB" sz="1400" noProof="0" dirty="0"/>
              <a:t>Via </a:t>
            </a:r>
            <a:r>
              <a:rPr lang="en-GB" sz="1400" noProof="0" dirty="0" err="1"/>
              <a:t>ai</a:t>
            </a:r>
            <a:r>
              <a:rPr lang="en-GB" sz="1400" noProof="0" dirty="0"/>
              <a:t> Monti 146</a:t>
            </a:r>
          </a:p>
          <a:p>
            <a:r>
              <a:rPr lang="en-GB" sz="1400" noProof="0" dirty="0"/>
              <a:t>CH-6605 Locarno-Monti</a:t>
            </a:r>
          </a:p>
          <a:p>
            <a:r>
              <a:rPr lang="en-GB" sz="1400" noProof="0" dirty="0"/>
              <a:t>T +41 58 460 92 22</a:t>
            </a:r>
          </a:p>
          <a:p>
            <a:r>
              <a:rPr lang="en-GB" sz="1400" noProof="0" dirty="0"/>
              <a:t>www.meteosvizzera.ch</a:t>
            </a:r>
          </a:p>
        </p:txBody>
      </p:sp>
      <p:sp>
        <p:nvSpPr>
          <p:cNvPr id="15" name="Rechteck 14"/>
          <p:cNvSpPr/>
          <p:nvPr userDrawn="1"/>
        </p:nvSpPr>
        <p:spPr>
          <a:xfrm>
            <a:off x="4014378" y="3001610"/>
            <a:ext cx="2005422" cy="10772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b="1" noProof="0" dirty="0">
                <a:solidFill>
                  <a:srgbClr val="000000"/>
                </a:solidFill>
                <a:latin typeface="Arial" charset="0"/>
              </a:rPr>
              <a:t>MétéoSuisse</a:t>
            </a:r>
            <a:endParaRPr lang="en-GB" sz="1400" noProof="0" dirty="0">
              <a:solidFill>
                <a:srgbClr val="000000"/>
              </a:solidFill>
              <a:latin typeface="Arial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noProof="0" dirty="0">
                <a:solidFill>
                  <a:srgbClr val="000000"/>
                </a:solidFill>
                <a:latin typeface="Arial" charset="0"/>
              </a:rPr>
              <a:t>7bis, av. de la </a:t>
            </a:r>
            <a:r>
              <a:rPr lang="en-GB" sz="1400" noProof="0" dirty="0" err="1">
                <a:solidFill>
                  <a:srgbClr val="000000"/>
                </a:solidFill>
                <a:latin typeface="Arial" charset="0"/>
              </a:rPr>
              <a:t>Paix</a:t>
            </a:r>
            <a:endParaRPr lang="en-GB" sz="1400" noProof="0" dirty="0">
              <a:solidFill>
                <a:srgbClr val="000000"/>
              </a:solidFill>
              <a:latin typeface="Arial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noProof="0" dirty="0">
                <a:solidFill>
                  <a:srgbClr val="000000"/>
                </a:solidFill>
                <a:latin typeface="Arial" charset="0"/>
              </a:rPr>
              <a:t>CH-1211 Genève 2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noProof="0" dirty="0">
                <a:solidFill>
                  <a:srgbClr val="000000"/>
                </a:solidFill>
                <a:latin typeface="Arial" charset="0"/>
              </a:rPr>
              <a:t>T +41 58 460 98 88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noProof="0" dirty="0">
                <a:solidFill>
                  <a:srgbClr val="000000"/>
                </a:solidFill>
                <a:latin typeface="Arial" charset="0"/>
              </a:rPr>
              <a:t>www.meteosuisse.ch</a:t>
            </a:r>
          </a:p>
        </p:txBody>
      </p:sp>
      <p:sp>
        <p:nvSpPr>
          <p:cNvPr id="16" name="Rechteck 15"/>
          <p:cNvSpPr/>
          <p:nvPr userDrawn="1"/>
        </p:nvSpPr>
        <p:spPr>
          <a:xfrm>
            <a:off x="6484528" y="3001610"/>
            <a:ext cx="2102930" cy="10772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b="1" noProof="0" dirty="0">
                <a:solidFill>
                  <a:srgbClr val="000000"/>
                </a:solidFill>
                <a:latin typeface="Arial" charset="0"/>
              </a:rPr>
              <a:t>MétéoSuisse</a:t>
            </a:r>
            <a:endParaRPr lang="en-GB" sz="1400" noProof="0" dirty="0">
              <a:solidFill>
                <a:srgbClr val="000000"/>
              </a:solidFill>
              <a:latin typeface="Arial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noProof="0" dirty="0" err="1">
                <a:solidFill>
                  <a:srgbClr val="000000"/>
                </a:solidFill>
                <a:latin typeface="Arial" charset="0"/>
              </a:rPr>
              <a:t>Chemin</a:t>
            </a:r>
            <a:r>
              <a:rPr lang="en-GB" sz="1400" noProof="0" dirty="0">
                <a:solidFill>
                  <a:srgbClr val="000000"/>
                </a:solidFill>
                <a:latin typeface="Arial" charset="0"/>
              </a:rPr>
              <a:t> de </a:t>
            </a:r>
            <a:r>
              <a:rPr lang="en-GB" sz="1400" noProof="0" dirty="0" err="1">
                <a:solidFill>
                  <a:srgbClr val="000000"/>
                </a:solidFill>
                <a:latin typeface="Arial" charset="0"/>
              </a:rPr>
              <a:t>l‘Aérologie</a:t>
            </a:r>
            <a:endParaRPr lang="en-GB" sz="1400" noProof="0" dirty="0">
              <a:solidFill>
                <a:srgbClr val="000000"/>
              </a:solidFill>
              <a:latin typeface="Arial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noProof="0" dirty="0">
                <a:solidFill>
                  <a:srgbClr val="000000"/>
                </a:solidFill>
                <a:latin typeface="Arial" charset="0"/>
              </a:rPr>
              <a:t>CH-1530 </a:t>
            </a:r>
            <a:r>
              <a:rPr lang="en-GB" sz="1400" noProof="0" dirty="0" err="1">
                <a:solidFill>
                  <a:srgbClr val="000000"/>
                </a:solidFill>
                <a:latin typeface="Arial" charset="0"/>
              </a:rPr>
              <a:t>Payerne</a:t>
            </a:r>
            <a:endParaRPr lang="en-GB" sz="1400" noProof="0" dirty="0">
              <a:solidFill>
                <a:srgbClr val="000000"/>
              </a:solidFill>
              <a:latin typeface="Arial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noProof="0" dirty="0">
                <a:solidFill>
                  <a:srgbClr val="000000"/>
                </a:solidFill>
                <a:latin typeface="Arial" charset="0"/>
              </a:rPr>
              <a:t>T +41 58 460 94 44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noProof="0" dirty="0">
                <a:solidFill>
                  <a:srgbClr val="000000"/>
                </a:solidFill>
                <a:latin typeface="Arial" charset="0"/>
              </a:rPr>
              <a:t>www.meteosuisse.ch</a:t>
            </a:r>
          </a:p>
        </p:txBody>
      </p:sp>
      <p:sp>
        <p:nvSpPr>
          <p:cNvPr id="20" name="Rechteck 19"/>
          <p:cNvSpPr/>
          <p:nvPr userDrawn="1"/>
        </p:nvSpPr>
        <p:spPr>
          <a:xfrm>
            <a:off x="1277766" y="1449484"/>
            <a:ext cx="3441290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600" b="1" noProof="0" dirty="0"/>
              <a:t>MeteoSwiss</a:t>
            </a:r>
          </a:p>
          <a:p>
            <a:r>
              <a:rPr lang="en-GB" sz="1600" b="0" noProof="0" dirty="0"/>
              <a:t>Operation </a:t>
            </a:r>
            <a:r>
              <a:rPr lang="en-GB" sz="1600" b="0" noProof="0" dirty="0" err="1"/>
              <a:t>Center</a:t>
            </a:r>
            <a:r>
              <a:rPr lang="en-GB" sz="1600" b="0" noProof="0" dirty="0"/>
              <a:t> 1 </a:t>
            </a:r>
          </a:p>
          <a:p>
            <a:r>
              <a:rPr lang="en-GB" sz="1600" b="0" noProof="0" dirty="0"/>
              <a:t>CH-8058 Zurich-Airport </a:t>
            </a:r>
          </a:p>
          <a:p>
            <a:r>
              <a:rPr lang="en-GB" sz="1600" b="0" noProof="0" dirty="0"/>
              <a:t>T +41 58 460 91 11 www.meteoswiss.ch</a:t>
            </a:r>
          </a:p>
        </p:txBody>
      </p:sp>
      <p:sp>
        <p:nvSpPr>
          <p:cNvPr id="17" name="Text Box 32"/>
          <p:cNvSpPr txBox="1">
            <a:spLocks noChangeArrowheads="1"/>
          </p:cNvSpPr>
          <p:nvPr userDrawn="1"/>
        </p:nvSpPr>
        <p:spPr bwMode="auto">
          <a:xfrm>
            <a:off x="4572000" y="378804"/>
            <a:ext cx="3581400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21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5000"/>
              </a:lnSpc>
              <a:spcBef>
                <a:spcPct val="50000"/>
              </a:spcBef>
            </a:pPr>
            <a:r>
              <a:rPr lang="en-GB" sz="800" noProof="0" dirty="0"/>
              <a:t>Federal Department of Home Affairs FDHA</a:t>
            </a:r>
            <a:br>
              <a:rPr lang="en-GB" sz="800" noProof="0" dirty="0"/>
            </a:br>
            <a:r>
              <a:rPr lang="en-GB" sz="800" b="1" noProof="0" dirty="0"/>
              <a:t>Federal Office of Meteorology and Climatology  MeteoSwiss</a:t>
            </a:r>
            <a:endParaRPr lang="en-GB" sz="800" noProof="0" dirty="0"/>
          </a:p>
        </p:txBody>
      </p:sp>
      <p:grpSp>
        <p:nvGrpSpPr>
          <p:cNvPr id="2" name="Gruppieren 1"/>
          <p:cNvGrpSpPr/>
          <p:nvPr userDrawn="1"/>
        </p:nvGrpSpPr>
        <p:grpSpPr>
          <a:xfrm>
            <a:off x="924938" y="362579"/>
            <a:ext cx="2004962" cy="774471"/>
            <a:chOff x="924938" y="362579"/>
            <a:chExt cx="2004962" cy="774471"/>
          </a:xfrm>
        </p:grpSpPr>
        <p:pic>
          <p:nvPicPr>
            <p:cNvPr id="14" name="Picture 41" descr="Bund_e_100%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6000" y="375050"/>
              <a:ext cx="1993900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44" descr="Wappen"/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938" y="362579"/>
              <a:ext cx="292100" cy="33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Rechteck 18"/>
          <p:cNvSpPr/>
          <p:nvPr userDrawn="1"/>
        </p:nvSpPr>
        <p:spPr bwMode="auto">
          <a:xfrm>
            <a:off x="1143070" y="4613704"/>
            <a:ext cx="1320488" cy="27888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100" b="0" i="0" u="none" strike="noStrike" cap="none" normalizeH="0" baseline="0" noProof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1" name="Rechteck 20"/>
          <p:cNvSpPr/>
          <p:nvPr userDrawn="1"/>
        </p:nvSpPr>
        <p:spPr bwMode="auto">
          <a:xfrm>
            <a:off x="1228550" y="4527892"/>
            <a:ext cx="1265367" cy="8978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100" b="0" i="0" u="none" strike="noStrike" cap="none" normalizeH="0" baseline="0" noProof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22" name="Bild 2"/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4674" y="4630190"/>
            <a:ext cx="1041960" cy="179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0672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1179830" y="1124466"/>
            <a:ext cx="7527926" cy="3256004"/>
          </a:xfrm>
          <a:prstGeom prst="rect">
            <a:avLst/>
          </a:prstGeom>
        </p:spPr>
        <p:txBody>
          <a:bodyPr/>
          <a:lstStyle>
            <a:lvl1pPr marL="266700" marR="0" indent="-2667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  <a:lvl2pPr marL="714375" indent="-257175">
              <a:buClrTx/>
              <a:buFont typeface="Symbol" panose="05050102010706020507" pitchFamily="18" charset="2"/>
              <a:buChar char="-"/>
              <a:defRPr sz="1600" baseline="0"/>
            </a:lvl2pPr>
            <a:lvl3pPr>
              <a:buClrTx/>
              <a:defRPr sz="1600"/>
            </a:lvl3pPr>
          </a:lstStyle>
          <a:p>
            <a:pPr lvl="0"/>
            <a:r>
              <a:rPr lang="en-GB" noProof="0" dirty="0" err="1"/>
              <a:t>Grundschrift</a:t>
            </a:r>
            <a:r>
              <a:rPr lang="en-GB" noProof="0" dirty="0"/>
              <a:t> </a:t>
            </a:r>
            <a:r>
              <a:rPr lang="en-GB" noProof="0" dirty="0" err="1"/>
              <a:t>mit</a:t>
            </a:r>
            <a:r>
              <a:rPr lang="en-GB" noProof="0" dirty="0"/>
              <a:t> </a:t>
            </a:r>
            <a:r>
              <a:rPr lang="en-GB" noProof="0" dirty="0" err="1"/>
              <a:t>Aufzählung</a:t>
            </a:r>
            <a:r>
              <a:rPr lang="en-GB" noProof="0" dirty="0"/>
              <a:t>, Arial normal, 16 </a:t>
            </a:r>
            <a:r>
              <a:rPr lang="en-GB" noProof="0" dirty="0" err="1"/>
              <a:t>Punkt</a:t>
            </a:r>
            <a:endParaRPr lang="en-GB" noProof="0" dirty="0"/>
          </a:p>
          <a:p>
            <a:pPr lvl="1"/>
            <a:r>
              <a:rPr lang="en-GB" noProof="0" dirty="0" err="1"/>
              <a:t>Ebene</a:t>
            </a:r>
            <a:r>
              <a:rPr lang="en-GB" noProof="0" dirty="0"/>
              <a:t> </a:t>
            </a:r>
            <a:r>
              <a:rPr lang="en-GB" noProof="0" dirty="0" err="1"/>
              <a:t>zwei</a:t>
            </a:r>
            <a:r>
              <a:rPr lang="en-GB" noProof="0" dirty="0"/>
              <a:t>, 16 </a:t>
            </a:r>
            <a:r>
              <a:rPr lang="en-GB" noProof="0" dirty="0" err="1"/>
              <a:t>Punkt</a:t>
            </a:r>
            <a:endParaRPr lang="en-GB" noProof="0" dirty="0"/>
          </a:p>
          <a:p>
            <a:pPr lvl="2"/>
            <a:endParaRPr lang="en-GB" noProof="0" dirty="0"/>
          </a:p>
        </p:txBody>
      </p:sp>
      <p:sp>
        <p:nvSpPr>
          <p:cNvPr id="14" name="Titel 3"/>
          <p:cNvSpPr>
            <a:spLocks noGrp="1"/>
          </p:cNvSpPr>
          <p:nvPr>
            <p:ph type="title" hasCustomPrompt="1"/>
          </p:nvPr>
        </p:nvSpPr>
        <p:spPr>
          <a:xfrm>
            <a:off x="1186180" y="185710"/>
            <a:ext cx="7516008" cy="708082"/>
          </a:xfrm>
          <a:prstGeom prst="rect">
            <a:avLst/>
          </a:prstGeom>
        </p:spPr>
        <p:txBody>
          <a:bodyPr/>
          <a:lstStyle>
            <a:lvl1pPr>
              <a:defRPr sz="3200" b="0"/>
            </a:lvl1pPr>
          </a:lstStyle>
          <a:p>
            <a:r>
              <a:rPr lang="en-GB" noProof="0" dirty="0"/>
              <a:t>Title, Arial, normal, 32 point</a:t>
            </a:r>
          </a:p>
        </p:txBody>
      </p:sp>
      <p:pic>
        <p:nvPicPr>
          <p:cNvPr id="7" name="Picture 44" descr="Wappen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32" y="374457"/>
            <a:ext cx="2921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hteck 16"/>
          <p:cNvSpPr/>
          <p:nvPr userDrawn="1"/>
        </p:nvSpPr>
        <p:spPr bwMode="auto">
          <a:xfrm>
            <a:off x="1143070" y="4613704"/>
            <a:ext cx="1320488" cy="27888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100" b="0" i="0" u="none" strike="noStrike" cap="none" normalizeH="0" baseline="0" noProof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8" name="Rechteck 17"/>
          <p:cNvSpPr/>
          <p:nvPr userDrawn="1"/>
        </p:nvSpPr>
        <p:spPr bwMode="auto">
          <a:xfrm>
            <a:off x="1228550" y="4527892"/>
            <a:ext cx="1265367" cy="8978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100" b="0" i="0" u="none" strike="noStrike" cap="none" normalizeH="0" baseline="0" noProof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95841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ody 1">
  <p:cSld name="1_body 1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>
            <a:spLocks noGrp="1"/>
          </p:cNvSpPr>
          <p:nvPr>
            <p:ph type="body" idx="1"/>
          </p:nvPr>
        </p:nvSpPr>
        <p:spPr>
          <a:xfrm>
            <a:off x="1179830" y="1394459"/>
            <a:ext cx="7527900" cy="24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C0C0C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DDDDDD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DDDDDD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DDDDDD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DDDDDD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DDDDDD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927075" y="185700"/>
            <a:ext cx="77751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42" name="Google Shape;42;p6" descr="Wappe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46832" y="374457"/>
            <a:ext cx="292100" cy="33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957" y="4098934"/>
            <a:ext cx="9072000" cy="10224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580366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935">
          <p15:clr>
            <a:srgbClr val="FBAE40"/>
          </p15:clr>
        </p15:guide>
        <p15:guide id="2" pos="816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1179830" y="1394459"/>
            <a:ext cx="7527926" cy="2484121"/>
          </a:xfrm>
          <a:prstGeom prst="rect">
            <a:avLst/>
          </a:prstGeom>
        </p:spPr>
        <p:txBody>
          <a:bodyPr/>
          <a:lstStyle>
            <a:lvl1pPr marL="266700" marR="0" indent="-2667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  <a:lvl2pPr marL="714375" indent="-257175">
              <a:buClrTx/>
              <a:buFont typeface="Symbol" panose="05050102010706020507" pitchFamily="18" charset="2"/>
              <a:buChar char="-"/>
              <a:defRPr sz="1600" baseline="0"/>
            </a:lvl2pPr>
            <a:lvl3pPr>
              <a:buClrTx/>
              <a:defRPr sz="1600"/>
            </a:lvl3pPr>
          </a:lstStyle>
          <a:p>
            <a:pPr lvl="0"/>
            <a:r>
              <a:rPr lang="en-GB" noProof="0" dirty="0" err="1"/>
              <a:t>Grundschrift</a:t>
            </a:r>
            <a:r>
              <a:rPr lang="en-GB" noProof="0" dirty="0"/>
              <a:t> </a:t>
            </a:r>
            <a:r>
              <a:rPr lang="en-GB" noProof="0" dirty="0" err="1"/>
              <a:t>mit</a:t>
            </a:r>
            <a:r>
              <a:rPr lang="en-GB" noProof="0" dirty="0"/>
              <a:t> </a:t>
            </a:r>
            <a:r>
              <a:rPr lang="en-GB" noProof="0" dirty="0" err="1"/>
              <a:t>Aufzählung</a:t>
            </a:r>
            <a:r>
              <a:rPr lang="en-GB" noProof="0" dirty="0"/>
              <a:t>, Arial normal, 16 </a:t>
            </a:r>
            <a:r>
              <a:rPr lang="en-GB" noProof="0" dirty="0" err="1"/>
              <a:t>Punkt</a:t>
            </a:r>
            <a:endParaRPr lang="en-GB" noProof="0" dirty="0"/>
          </a:p>
          <a:p>
            <a:pPr lvl="1"/>
            <a:r>
              <a:rPr lang="en-GB" noProof="0" dirty="0" err="1"/>
              <a:t>Ebene</a:t>
            </a:r>
            <a:r>
              <a:rPr lang="en-GB" noProof="0" dirty="0"/>
              <a:t> </a:t>
            </a:r>
            <a:r>
              <a:rPr lang="en-GB" noProof="0" dirty="0" err="1"/>
              <a:t>zwei</a:t>
            </a:r>
            <a:r>
              <a:rPr lang="en-GB" noProof="0" dirty="0"/>
              <a:t>, 16 </a:t>
            </a:r>
            <a:r>
              <a:rPr lang="en-GB" noProof="0" dirty="0" err="1"/>
              <a:t>Punkt</a:t>
            </a:r>
            <a:endParaRPr lang="en-GB" noProof="0" dirty="0"/>
          </a:p>
          <a:p>
            <a:pPr lvl="2"/>
            <a:endParaRPr lang="en-GB" noProof="0" dirty="0"/>
          </a:p>
        </p:txBody>
      </p:sp>
      <p:sp>
        <p:nvSpPr>
          <p:cNvPr id="14" name="Titel 3"/>
          <p:cNvSpPr>
            <a:spLocks noGrp="1"/>
          </p:cNvSpPr>
          <p:nvPr>
            <p:ph type="title" hasCustomPrompt="1"/>
          </p:nvPr>
        </p:nvSpPr>
        <p:spPr>
          <a:xfrm>
            <a:off x="1186180" y="185710"/>
            <a:ext cx="7516008" cy="708082"/>
          </a:xfrm>
          <a:prstGeom prst="rect">
            <a:avLst/>
          </a:prstGeom>
        </p:spPr>
        <p:txBody>
          <a:bodyPr/>
          <a:lstStyle>
            <a:lvl1pPr>
              <a:defRPr sz="3200" b="0"/>
            </a:lvl1pPr>
          </a:lstStyle>
          <a:p>
            <a:r>
              <a:rPr lang="en-GB" noProof="0" dirty="0"/>
              <a:t>Title, Arial, normal, 32 point</a:t>
            </a:r>
          </a:p>
        </p:txBody>
      </p:sp>
      <p:pic>
        <p:nvPicPr>
          <p:cNvPr id="5" name="Bild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85" b="74924"/>
          <a:stretch/>
        </p:blipFill>
        <p:spPr>
          <a:xfrm>
            <a:off x="75165" y="4068473"/>
            <a:ext cx="9037853" cy="1023496"/>
          </a:xfrm>
          <a:prstGeom prst="rect">
            <a:avLst/>
          </a:prstGeom>
        </p:spPr>
      </p:pic>
      <p:pic>
        <p:nvPicPr>
          <p:cNvPr id="7" name="Picture 44" descr="Wappen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32" y="374457"/>
            <a:ext cx="2921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hteck 16"/>
          <p:cNvSpPr/>
          <p:nvPr userDrawn="1"/>
        </p:nvSpPr>
        <p:spPr bwMode="auto">
          <a:xfrm>
            <a:off x="1138736" y="4613704"/>
            <a:ext cx="1301109" cy="27888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100" b="0" i="0" u="none" strike="noStrike" cap="none" normalizeH="0" baseline="0" noProof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8" name="Rechteck 17"/>
          <p:cNvSpPr/>
          <p:nvPr userDrawn="1"/>
        </p:nvSpPr>
        <p:spPr bwMode="auto">
          <a:xfrm>
            <a:off x="1228550" y="4527892"/>
            <a:ext cx="1265367" cy="8978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100" b="0" i="0" u="none" strike="noStrike" cap="none" normalizeH="0" baseline="0" noProof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19" name="Bild 2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6" t="78006" r="10884"/>
          <a:stretch/>
        </p:blipFill>
        <p:spPr>
          <a:xfrm>
            <a:off x="1254674" y="4630190"/>
            <a:ext cx="1041960" cy="179529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12193" y="4053602"/>
            <a:ext cx="9113018" cy="56010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3798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A81FEA-9706-4D7E-A6C6-1209F642EEF9}" type="datetimeFigureOut">
              <a:rPr lang="en-US" smtClean="0"/>
              <a:pPr>
                <a:defRPr/>
              </a:pPr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7BB55D-8D3C-488A-9FEF-DD9EFB1EB9F0}" type="slidenum">
              <a:rPr lang="en-US" smtClean="0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9846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CDD1C7-D077-42A7-B5DF-5F4689ABF2CB}" type="datetimeFigureOut">
              <a:rPr lang="en-US" smtClean="0"/>
              <a:pPr>
                <a:defRPr/>
              </a:pPr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460499-32CB-473D-97A1-4465699E9D80}" type="slidenum">
              <a:rPr lang="en-US" smtClean="0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7820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98C52A8-2F45-4101-83DB-707BBDD17BE8}" type="datetimeFigureOut">
              <a:rPr lang="en-US" smtClean="0"/>
              <a:pPr>
                <a:defRPr/>
              </a:pPr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1B662A-ED5F-442A-9C9A-8DE221D95967}" type="slidenum">
              <a:rPr lang="en-US" smtClean="0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02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E76C30-A2B0-4719-9EC3-F346B01362D0}" type="datetimeFigureOut">
              <a:rPr lang="en-US" smtClean="0"/>
              <a:pPr>
                <a:defRPr/>
              </a:pPr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6733FC-9161-4B41-A7F2-18CBC44E6F0B}" type="slidenum">
              <a:rPr lang="en-US" smtClean="0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1947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5457C1-BAB8-4ACA-BD41-B928D2B78915}" type="datetimeFigureOut">
              <a:rPr lang="en-US" smtClean="0"/>
              <a:pPr>
                <a:defRPr/>
              </a:pPr>
              <a:t>10/2/2024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975BDE-94E6-4F18-A947-1D94023A30E8}" type="slidenum">
              <a:rPr lang="en-US" smtClean="0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143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title" hasCustomPrompt="1"/>
          </p:nvPr>
        </p:nvSpPr>
        <p:spPr>
          <a:xfrm>
            <a:off x="230187" y="203600"/>
            <a:ext cx="8353425" cy="360099"/>
          </a:xfrm>
        </p:spPr>
        <p:txBody>
          <a:bodyPr/>
          <a:lstStyle>
            <a:lvl1pPr marL="0" indent="0">
              <a:buFont typeface="+mj-lt"/>
              <a:buNone/>
              <a:defRPr b="1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2023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Chiara Marsigli WG7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156564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EE8085-267F-424E-95B2-401715103D78}" type="datetimeFigureOut">
              <a:rPr lang="en-US" smtClean="0"/>
              <a:pPr>
                <a:defRPr/>
              </a:pPr>
              <a:t>10/2/2024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797933-CB52-4982-BBA5-89165E2C00D8}" type="slidenum">
              <a:rPr lang="en-US" smtClean="0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0725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DA48D0-0D40-42D6-B605-FE4760AAD9AC}" type="datetimeFigureOut">
              <a:rPr lang="en-US" smtClean="0"/>
              <a:pPr>
                <a:defRPr/>
              </a:pPr>
              <a:t>10/2/2024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13F7F1-033A-4776-9C3F-36CCFCF2D018}" type="slidenum">
              <a:rPr lang="en-US" smtClean="0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8941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10C8A4E-D7E5-4C07-B2AC-9EB4920F7FDC}" type="datetimeFigureOut">
              <a:rPr lang="en-US" smtClean="0"/>
              <a:pPr>
                <a:defRPr/>
              </a:pPr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CA2E78-632C-466A-B94E-42B0BE47345F}" type="slidenum">
              <a:rPr lang="en-US" smtClean="0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2857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4895336-840D-4C2E-852C-A97069B914ED}" type="datetimeFigureOut">
              <a:rPr lang="en-US" smtClean="0"/>
              <a:pPr>
                <a:defRPr/>
              </a:pPr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6BBAB6-F911-4B06-835D-C77120CA3655}" type="slidenum">
              <a:rPr lang="en-US" smtClean="0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0828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695FAD7-13F6-4751-8AE8-5FEF3C059A77}" type="datetimeFigureOut">
              <a:rPr lang="en-US" smtClean="0"/>
              <a:pPr>
                <a:defRPr/>
              </a:pPr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5C760C-60A2-45EE-8138-B1E7E9E7622B}" type="slidenum">
              <a:rPr lang="en-US" smtClean="0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7891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FB8E94B-0AA3-46E8-B065-B55612471419}" type="datetimeFigureOut">
              <a:rPr lang="en-US" smtClean="0"/>
              <a:pPr>
                <a:defRPr/>
              </a:pPr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9C5B0E-BDA2-45C6-812E-1146876E5981}" type="slidenum">
              <a:rPr lang="en-US" smtClean="0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195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zaokrąglony 2"/>
          <p:cNvSpPr/>
          <p:nvPr userDrawn="1"/>
        </p:nvSpPr>
        <p:spPr>
          <a:xfrm>
            <a:off x="1588" y="-20241"/>
            <a:ext cx="9142412" cy="21550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28570" tIns="28570" rIns="28570" bIns="28570" anchor="ctr"/>
          <a:lstStyle/>
          <a:p>
            <a:pPr marL="0" marR="0" indent="0" algn="ctr" defTabSz="72566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70" dirty="0"/>
              <a:t>PROPHECY</a:t>
            </a:r>
            <a:r>
              <a:rPr lang="pl-PL" sz="1270" dirty="0"/>
              <a:t> </a:t>
            </a:r>
            <a:r>
              <a:rPr lang="pl-PL" sz="1270" dirty="0" err="1"/>
              <a:t>activities</a:t>
            </a:r>
            <a:r>
              <a:rPr lang="pl-PL" sz="1270" dirty="0"/>
              <a:t> </a:t>
            </a:r>
            <a:r>
              <a:rPr lang="pl-PL" sz="1270" dirty="0" err="1"/>
              <a:t>at</a:t>
            </a:r>
            <a:r>
              <a:rPr lang="pl-PL" sz="1270" dirty="0"/>
              <a:t> IMGW - </a:t>
            </a:r>
            <a:r>
              <a:rPr lang="pl-PL" sz="1428" dirty="0" err="1"/>
              <a:t>Update</a:t>
            </a:r>
            <a:r>
              <a:rPr lang="pl-PL" sz="1428" dirty="0"/>
              <a:t> </a:t>
            </a:r>
            <a:r>
              <a:rPr lang="pl-PL" sz="1428" dirty="0" err="1"/>
              <a:t>from</a:t>
            </a:r>
            <a:r>
              <a:rPr lang="pl-PL" sz="1428" dirty="0"/>
              <a:t> </a:t>
            </a:r>
            <a:r>
              <a:rPr lang="pl-PL" sz="1428" dirty="0" err="1"/>
              <a:t>TLE-MVE</a:t>
            </a:r>
            <a:endParaRPr lang="pl-PL" sz="1270" dirty="0"/>
          </a:p>
        </p:txBody>
      </p:sp>
      <p:sp>
        <p:nvSpPr>
          <p:cNvPr id="2" name="pole tekstowe 1"/>
          <p:cNvSpPr txBox="1">
            <a:spLocks noChangeArrowheads="1"/>
          </p:cNvSpPr>
          <p:nvPr userDrawn="1"/>
        </p:nvSpPr>
        <p:spPr bwMode="auto">
          <a:xfrm>
            <a:off x="1600404" y="4948283"/>
            <a:ext cx="6571797" cy="21454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794" b="1" noProof="0" dirty="0">
                <a:solidFill>
                  <a:srgbClr val="002060"/>
                </a:solidFill>
                <a:latin typeface="Verdana" pitchFamily="34" charset="0"/>
              </a:rPr>
              <a:t>Institute of Meteorology and Water Management – National</a:t>
            </a:r>
            <a:r>
              <a:rPr lang="en-US" sz="794" b="1" baseline="0" noProof="0" dirty="0">
                <a:solidFill>
                  <a:srgbClr val="002060"/>
                </a:solidFill>
                <a:latin typeface="Verdana" pitchFamily="34" charset="0"/>
              </a:rPr>
              <a:t>  </a:t>
            </a:r>
            <a:r>
              <a:rPr lang="en-US" sz="794" b="1" noProof="0" dirty="0">
                <a:solidFill>
                  <a:srgbClr val="002060"/>
                </a:solidFill>
                <a:latin typeface="Verdana" pitchFamily="34" charset="0"/>
              </a:rPr>
              <a:t>Research Institute</a:t>
            </a:r>
            <a:r>
              <a:rPr lang="pl-PL" sz="794" b="1" noProof="0" dirty="0">
                <a:solidFill>
                  <a:srgbClr val="002060"/>
                </a:solidFill>
                <a:latin typeface="Verdana" pitchFamily="34" charset="0"/>
              </a:rPr>
              <a:t>; COSMO  General  </a:t>
            </a:r>
            <a:r>
              <a:rPr lang="pl-PL" sz="794" b="1" noProof="0" dirty="0" err="1">
                <a:solidFill>
                  <a:srgbClr val="002060"/>
                </a:solidFill>
                <a:latin typeface="Verdana" pitchFamily="34" charset="0"/>
              </a:rPr>
              <a:t>Meeting</a:t>
            </a:r>
            <a:r>
              <a:rPr lang="pl-PL" sz="794" b="1" noProof="0" dirty="0">
                <a:solidFill>
                  <a:srgbClr val="002060"/>
                </a:solidFill>
                <a:latin typeface="Verdana" pitchFamily="34" charset="0"/>
              </a:rPr>
              <a:t> 2022</a:t>
            </a:r>
            <a:endParaRPr lang="en-US" sz="794" b="1" noProof="0" dirty="0">
              <a:solidFill>
                <a:srgbClr val="002060"/>
              </a:solidFill>
              <a:latin typeface="Verdana" pitchFamily="34" charset="0"/>
            </a:endParaRPr>
          </a:p>
        </p:txBody>
      </p:sp>
      <p:pic>
        <p:nvPicPr>
          <p:cNvPr id="4" name="Picture 2"/>
          <p:cNvPicPr preferRelativeResize="0"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83865" y="-20538"/>
            <a:ext cx="657442" cy="65720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" y="-28574"/>
            <a:ext cx="532170" cy="714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Symbol zastępczy daty 3"/>
          <p:cNvSpPr txBox="1">
            <a:spLocks/>
          </p:cNvSpPr>
          <p:nvPr userDrawn="1"/>
        </p:nvSpPr>
        <p:spPr>
          <a:xfrm>
            <a:off x="315" y="4857943"/>
            <a:ext cx="2133600" cy="273843"/>
          </a:xfrm>
          <a:prstGeom prst="rect">
            <a:avLst/>
          </a:prstGeom>
        </p:spPr>
        <p:txBody>
          <a:bodyPr vert="horz" lIns="72567" tIns="36284" rIns="72567" bIns="36284" rtlCol="0" anchor="ctr"/>
          <a:lstStyle>
            <a:lvl1pPr>
              <a:defRPr/>
            </a:lvl1pPr>
          </a:lstStyle>
          <a:p>
            <a:pPr marL="0" marR="0" lvl="0" indent="0" algn="l" defTabSz="725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E4D19D-232E-40A2-8300-5E795FA82290}" type="datetime1">
              <a:rPr kumimoji="0" lang="en-US" sz="952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72566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10/2/2024</a:t>
            </a:fld>
            <a:endParaRPr kumimoji="0" lang="en-US" sz="952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Symbol zastępczy numeru slajdu 5"/>
          <p:cNvSpPr txBox="1">
            <a:spLocks/>
          </p:cNvSpPr>
          <p:nvPr userDrawn="1"/>
        </p:nvSpPr>
        <p:spPr>
          <a:xfrm>
            <a:off x="7010400" y="4869657"/>
            <a:ext cx="2133600" cy="273843"/>
          </a:xfrm>
          <a:prstGeom prst="rect">
            <a:avLst/>
          </a:prstGeom>
        </p:spPr>
        <p:txBody>
          <a:bodyPr vert="horz" lIns="72567" tIns="36284" rIns="72567" bIns="36284" rtlCol="0" anchor="ctr"/>
          <a:lstStyle>
            <a:lvl1pPr>
              <a:defRPr/>
            </a:lvl1pPr>
          </a:lstStyle>
          <a:p>
            <a:pPr marL="0" marR="0" lvl="0" indent="0" algn="r" defTabSz="725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A81F95-95E2-41BC-9778-463E9E6CA37A}" type="slidenum">
              <a:rPr kumimoji="0" lang="en-US" sz="952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72566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en-US" sz="952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91574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Obraz zawierający Czcionka, logo, tekst, Grafika&#10;&#10;Opis wygenerowany automatycznie">
            <a:extLst>
              <a:ext uri="{FF2B5EF4-FFF2-40B4-BE49-F238E27FC236}">
                <a16:creationId xmlns:a16="http://schemas.microsoft.com/office/drawing/2014/main" id="{436FB2AA-E083-6D67-8AF8-9FD3BA816EA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2800965" cy="57148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pole tekstowe 1"/>
          <p:cNvSpPr txBox="1">
            <a:spLocks noChangeArrowheads="1"/>
          </p:cNvSpPr>
          <p:nvPr userDrawn="1"/>
        </p:nvSpPr>
        <p:spPr bwMode="auto">
          <a:xfrm>
            <a:off x="1600404" y="4948283"/>
            <a:ext cx="6571797" cy="21454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794" b="1" noProof="0" dirty="0">
                <a:solidFill>
                  <a:srgbClr val="002060"/>
                </a:solidFill>
                <a:latin typeface="Verdana" pitchFamily="34" charset="0"/>
              </a:rPr>
              <a:t>Institute of Meteorology and Water Management – National</a:t>
            </a:r>
            <a:r>
              <a:rPr lang="en-US" sz="794" b="1" baseline="0" noProof="0" dirty="0">
                <a:solidFill>
                  <a:srgbClr val="002060"/>
                </a:solidFill>
                <a:latin typeface="Verdana" pitchFamily="34" charset="0"/>
              </a:rPr>
              <a:t>  </a:t>
            </a:r>
            <a:r>
              <a:rPr lang="en-US" sz="794" b="1" noProof="0" dirty="0">
                <a:solidFill>
                  <a:srgbClr val="002060"/>
                </a:solidFill>
                <a:latin typeface="Verdana" pitchFamily="34" charset="0"/>
              </a:rPr>
              <a:t>Research Institute</a:t>
            </a:r>
            <a:r>
              <a:rPr lang="pl-PL" sz="794" b="1" noProof="0" dirty="0">
                <a:solidFill>
                  <a:srgbClr val="002060"/>
                </a:solidFill>
                <a:latin typeface="Verdana" pitchFamily="34" charset="0"/>
              </a:rPr>
              <a:t>; COSMO  General  </a:t>
            </a:r>
            <a:r>
              <a:rPr lang="pl-PL" sz="794" b="1" noProof="0" dirty="0" err="1">
                <a:solidFill>
                  <a:srgbClr val="002060"/>
                </a:solidFill>
                <a:latin typeface="Verdana" pitchFamily="34" charset="0"/>
              </a:rPr>
              <a:t>Meeting</a:t>
            </a:r>
            <a:r>
              <a:rPr lang="pl-PL" sz="794" b="1" noProof="0" dirty="0">
                <a:solidFill>
                  <a:srgbClr val="002060"/>
                </a:solidFill>
                <a:latin typeface="Verdana" pitchFamily="34" charset="0"/>
              </a:rPr>
              <a:t> 2022</a:t>
            </a:r>
            <a:endParaRPr lang="en-US" sz="794" b="1" noProof="0" dirty="0">
              <a:solidFill>
                <a:srgbClr val="002060"/>
              </a:solidFill>
              <a:latin typeface="Verdana" pitchFamily="34" charset="0"/>
            </a:endParaRPr>
          </a:p>
        </p:txBody>
      </p:sp>
      <p:sp>
        <p:nvSpPr>
          <p:cNvPr id="9" name="Symbol zastępczy daty 3"/>
          <p:cNvSpPr txBox="1">
            <a:spLocks/>
          </p:cNvSpPr>
          <p:nvPr userDrawn="1"/>
        </p:nvSpPr>
        <p:spPr>
          <a:xfrm>
            <a:off x="315" y="4857943"/>
            <a:ext cx="2133600" cy="273843"/>
          </a:xfrm>
          <a:prstGeom prst="rect">
            <a:avLst/>
          </a:prstGeom>
        </p:spPr>
        <p:txBody>
          <a:bodyPr vert="horz" lIns="72567" tIns="36284" rIns="72567" bIns="36284" rtlCol="0" anchor="ctr"/>
          <a:lstStyle>
            <a:lvl1pPr>
              <a:defRPr/>
            </a:lvl1pPr>
          </a:lstStyle>
          <a:p>
            <a:pPr marL="0" marR="0" lvl="0" indent="0" algn="l" defTabSz="725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E4D19D-232E-40A2-8300-5E795FA82290}" type="datetime1">
              <a:rPr kumimoji="0" lang="en-US" sz="952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72566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10/2/2024</a:t>
            </a:fld>
            <a:endParaRPr kumimoji="0" lang="en-US" sz="952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Prostokąt zaokrąglony 2"/>
          <p:cNvSpPr/>
          <p:nvPr userDrawn="1"/>
        </p:nvSpPr>
        <p:spPr>
          <a:xfrm>
            <a:off x="2128391" y="1"/>
            <a:ext cx="4958035" cy="27384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28570" tIns="28570" rIns="28570" bIns="28570" anchor="ctr"/>
          <a:lstStyle/>
          <a:p>
            <a:pPr marL="0" marR="0" indent="0" algn="ctr" defTabSz="72566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1270" b="1" dirty="0" err="1">
                <a:latin typeface="+mn-lt"/>
              </a:rPr>
              <a:t>Latest</a:t>
            </a:r>
            <a:r>
              <a:rPr lang="pl-PL" sz="1270" b="1" dirty="0">
                <a:latin typeface="+mn-lt"/>
              </a:rPr>
              <a:t> development in the PROPHECY </a:t>
            </a:r>
            <a:r>
              <a:rPr lang="pl-PL" sz="1270" b="1" dirty="0" err="1">
                <a:latin typeface="+mn-lt"/>
              </a:rPr>
              <a:t>project</a:t>
            </a:r>
            <a:endParaRPr lang="pl-PL" sz="1270" dirty="0"/>
          </a:p>
        </p:txBody>
      </p:sp>
      <p:sp>
        <p:nvSpPr>
          <p:cNvPr id="11" name="Symbol zastępczy numeru slajdu 5"/>
          <p:cNvSpPr txBox="1">
            <a:spLocks/>
          </p:cNvSpPr>
          <p:nvPr userDrawn="1"/>
        </p:nvSpPr>
        <p:spPr>
          <a:xfrm>
            <a:off x="7010400" y="4869657"/>
            <a:ext cx="2133600" cy="273843"/>
          </a:xfrm>
          <a:prstGeom prst="rect">
            <a:avLst/>
          </a:prstGeom>
        </p:spPr>
        <p:txBody>
          <a:bodyPr vert="horz" lIns="72567" tIns="36284" rIns="72567" bIns="36284" rtlCol="0" anchor="ctr"/>
          <a:lstStyle>
            <a:lvl1pPr>
              <a:defRPr/>
            </a:lvl1pPr>
          </a:lstStyle>
          <a:p>
            <a:pPr marL="0" marR="0" lvl="0" indent="0" algn="r" defTabSz="725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A81F95-95E2-41BC-9778-463E9E6CA37A}" type="slidenum">
              <a:rPr kumimoji="0" lang="en-US" sz="952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72566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en-US" sz="952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B1D7A6D-D827-C98B-C415-4C71C16ED03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7015608" y="0"/>
            <a:ext cx="1594634" cy="371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21DBC203-6062-9FF7-A79F-D64FAB49EEC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10242" y="0"/>
            <a:ext cx="532170" cy="714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82878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268287" y="165500"/>
            <a:ext cx="8353425" cy="360099"/>
          </a:xfrm>
        </p:spPr>
        <p:txBody>
          <a:bodyPr/>
          <a:lstStyle/>
          <a:p>
            <a:r>
              <a:rPr lang="de-DE" dirty="0"/>
              <a:t>Folientitel durch Klicken bearbeiten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EMS 2022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Chiara Marsigli </a:t>
            </a:r>
            <a:r>
              <a:rPr lang="de-DE" dirty="0" err="1"/>
              <a:t>and</a:t>
            </a:r>
            <a:r>
              <a:rPr lang="de-DE" dirty="0"/>
              <a:t> Christoph Gebhardt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82308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m. Raster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395287" y="864000"/>
            <a:ext cx="7560713" cy="360099"/>
          </a:xfrm>
        </p:spPr>
        <p:txBody>
          <a:bodyPr/>
          <a:lstStyle>
            <a:lvl1pPr>
              <a:defRPr sz="2600"/>
            </a:lvl1pPr>
          </a:lstStyle>
          <a:p>
            <a:r>
              <a:rPr lang="de-DE" dirty="0"/>
              <a:t>Folientitel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287" y="1369219"/>
            <a:ext cx="7560713" cy="31472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2022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Roland Potthast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10" name="Schmuckbild" descr="Ein breiter Balken am rechten Rand der Präsentation, der von oben nach unten aus Linien aufgebaut ist. Oben sind die Linien hellblau und verlaufen dann nach unten hin nach Weiß. " title="Schmuckbild Rasterbalk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000" y="864000"/>
            <a:ext cx="1047872" cy="36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6960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mit Kernau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Folientitel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287" y="1369219"/>
            <a:ext cx="8353426" cy="244078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800">
                <a:solidFill>
                  <a:srgbClr val="00000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 hasCustomPrompt="1"/>
          </p:nvPr>
        </p:nvSpPr>
        <p:spPr>
          <a:xfrm>
            <a:off x="395287" y="3810000"/>
            <a:ext cx="8353425" cy="720000"/>
          </a:xfrm>
          <a:solidFill>
            <a:schemeClr val="tx1"/>
          </a:solidFill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Setzen Sie hier ein Fazit oder die Kernaussage der Folie ein.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2022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Roland Potthast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77333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Folientitel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95289" y="1369219"/>
            <a:ext cx="4119562" cy="31472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49" y="1369219"/>
            <a:ext cx="4119563" cy="31472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2022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Roland Potthast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93852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ergleich 1"/>
          <p:cNvSpPr>
            <a:spLocks noGrp="1"/>
          </p:cNvSpPr>
          <p:nvPr>
            <p:ph type="title" hasCustomPrompt="1"/>
          </p:nvPr>
        </p:nvSpPr>
        <p:spPr>
          <a:xfrm>
            <a:off x="395287" y="864000"/>
            <a:ext cx="4176713" cy="360099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Vergleich 1</a:t>
            </a:r>
          </a:p>
        </p:txBody>
      </p:sp>
      <p:sp>
        <p:nvSpPr>
          <p:cNvPr id="3" name="Inhalt 1"/>
          <p:cNvSpPr>
            <a:spLocks noGrp="1"/>
          </p:cNvSpPr>
          <p:nvPr>
            <p:ph sz="half" idx="1" hasCustomPrompt="1"/>
          </p:nvPr>
        </p:nvSpPr>
        <p:spPr>
          <a:xfrm>
            <a:off x="395289" y="1369219"/>
            <a:ext cx="4119562" cy="31472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sp>
        <p:nvSpPr>
          <p:cNvPr id="10" name="Vergleich 2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864000"/>
            <a:ext cx="4118400" cy="360000"/>
          </a:xfrm>
          <a:prstGeom prst="rect">
            <a:avLst/>
          </a:prstGeom>
        </p:spPr>
        <p:txBody>
          <a:bodyPr tIns="0" bIns="0" anchor="t" anchorCtr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6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 dirty="0"/>
              <a:t>Vergleich 2</a:t>
            </a:r>
          </a:p>
        </p:txBody>
      </p:sp>
      <p:sp>
        <p:nvSpPr>
          <p:cNvPr id="4" name="Inhalt 2"/>
          <p:cNvSpPr>
            <a:spLocks noGrp="1"/>
          </p:cNvSpPr>
          <p:nvPr>
            <p:ph sz="half" idx="2" hasCustomPrompt="1"/>
          </p:nvPr>
        </p:nvSpPr>
        <p:spPr>
          <a:xfrm>
            <a:off x="4629149" y="1369219"/>
            <a:ext cx="4119563" cy="31472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2022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Roland Potthast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91550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Inhalt u.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395288" y="864000"/>
            <a:ext cx="3183732" cy="387798"/>
          </a:xfrm>
        </p:spPr>
        <p:txBody>
          <a:bodyPr/>
          <a:lstStyle/>
          <a:p>
            <a:r>
              <a:rPr lang="de-DE" dirty="0"/>
              <a:t>Folientitel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95288" y="1543049"/>
            <a:ext cx="3183731" cy="297338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sp>
        <p:nvSpPr>
          <p:cNvPr id="8" name="Bildplatzhalter 6" descr="Schmuckbild ohne inhaltlichen Bezug zum Vortrag." title="Schmuckbild"/>
          <p:cNvSpPr>
            <a:spLocks noGrp="1"/>
          </p:cNvSpPr>
          <p:nvPr>
            <p:ph type="pic" sz="quarter" idx="13"/>
          </p:nvPr>
        </p:nvSpPr>
        <p:spPr>
          <a:xfrm>
            <a:off x="3887390" y="864000"/>
            <a:ext cx="4861323" cy="3652438"/>
          </a:xfrm>
          <a:solidFill>
            <a:schemeClr val="bg2"/>
          </a:solidFill>
        </p:spPr>
        <p:txBody>
          <a:bodyPr anchor="t" anchorCtr="1">
            <a:normAutofit/>
          </a:bodyPr>
          <a:lstStyle>
            <a:lvl1pPr marL="0" indent="0" algn="ctr">
              <a:buFontTx/>
              <a:buNone/>
              <a:defRPr sz="2800" baseline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12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3887388" y="4259069"/>
            <a:ext cx="4861323" cy="257369"/>
          </a:xfrm>
          <a:solidFill>
            <a:schemeClr val="bg1">
              <a:alpha val="50000"/>
            </a:schemeClr>
          </a:solidFill>
        </p:spPr>
        <p:txBody>
          <a:bodyPr wrap="square" anchor="b" anchorCtr="0">
            <a:spAutoFit/>
          </a:bodyPr>
          <a:lstStyle>
            <a:lvl1pPr marL="0" indent="0" algn="r">
              <a:buNone/>
              <a:defRPr sz="1200">
                <a:solidFill>
                  <a:srgbClr val="000000"/>
                </a:solidFill>
              </a:defRPr>
            </a:lvl1pPr>
          </a:lstStyle>
          <a:p>
            <a:pPr lvl="0"/>
            <a:r>
              <a:rPr lang="de-DE" dirty="0"/>
              <a:t>In diesem Textfeld können Sie die Abbildung kurz erläutern.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 dirty="0"/>
              <a:t>2022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Roland Potthast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113528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9" Type="http://schemas.openxmlformats.org/officeDocument/2006/relationships/image" Target="../media/image7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DWD-Logo" descr="Wort-Bild-Marke des Deutschen Wetterdienst. Wetter und Klima aus einer Hand." title="DWD-Logo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7387610" y="144000"/>
            <a:ext cx="1612390" cy="432000"/>
          </a:xfrm>
          <a:prstGeom prst="rect">
            <a:avLst/>
          </a:prstGeom>
        </p:spPr>
      </p:pic>
      <p:cxnSp>
        <p:nvCxnSpPr>
          <p:cNvPr id="10" name="Inhalt beginnt" descr="Ab hier sollte der Inhalt der Folie beginnen." title="Horizontale Linie"/>
          <p:cNvCxnSpPr/>
          <p:nvPr userDrawn="1"/>
        </p:nvCxnSpPr>
        <p:spPr>
          <a:xfrm>
            <a:off x="144000" y="720000"/>
            <a:ext cx="8856000" cy="0"/>
          </a:xfrm>
          <a:prstGeom prst="line">
            <a:avLst/>
          </a:prstGeom>
          <a:ln w="1270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platzhalter"/>
          <p:cNvSpPr>
            <a:spLocks noGrp="1"/>
          </p:cNvSpPr>
          <p:nvPr>
            <p:ph type="title"/>
          </p:nvPr>
        </p:nvSpPr>
        <p:spPr>
          <a:xfrm>
            <a:off x="395287" y="864000"/>
            <a:ext cx="8353425" cy="360099"/>
          </a:xfrm>
          <a:prstGeom prst="rect">
            <a:avLst/>
          </a:prstGeom>
        </p:spPr>
        <p:txBody>
          <a:bodyPr vert="horz" wrap="square" lIns="72000" tIns="0" rIns="72000" bIns="0" rtlCol="0" anchor="t" anchorCtr="0">
            <a:spAutoFit/>
          </a:bodyPr>
          <a:lstStyle/>
          <a:p>
            <a:r>
              <a:rPr lang="de-DE" dirty="0"/>
              <a:t>Folientitel durch Klicken bearbeiten</a:t>
            </a:r>
            <a:endParaRPr lang="en-US" dirty="0"/>
          </a:p>
        </p:txBody>
      </p:sp>
      <p:sp>
        <p:nvSpPr>
          <p:cNvPr id="13" name="Textplatzhalter"/>
          <p:cNvSpPr>
            <a:spLocks noGrp="1"/>
          </p:cNvSpPr>
          <p:nvPr>
            <p:ph type="body" idx="1"/>
          </p:nvPr>
        </p:nvSpPr>
        <p:spPr>
          <a:xfrm>
            <a:off x="395287" y="1370014"/>
            <a:ext cx="8353425" cy="3150724"/>
          </a:xfrm>
          <a:prstGeom prst="rect">
            <a:avLst/>
          </a:prstGeom>
        </p:spPr>
        <p:txBody>
          <a:bodyPr vert="horz" lIns="72000" tIns="36000" rIns="72000" bIns="36000" rtlCol="0">
            <a:normAutofit/>
          </a:bodyPr>
          <a:lstStyle/>
          <a:p>
            <a:pPr marL="352425" marR="0" lvl="0" indent="-352425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Text durch Klicken hinzufügen</a:t>
            </a:r>
          </a:p>
          <a:p>
            <a:pPr marL="692150" marR="0" lvl="1" indent="-26035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Zweite Ebene</a:t>
            </a:r>
          </a:p>
          <a:p>
            <a:pPr marL="1143000" marR="0" lvl="2" indent="-2286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Dritte Ebene</a:t>
            </a:r>
          </a:p>
          <a:p>
            <a:pPr marL="1600200" marR="0" lvl="3" indent="-2286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Vierte Ebene</a:t>
            </a:r>
          </a:p>
          <a:p>
            <a:pPr marL="2057400" marR="0" lvl="4" indent="-2286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Fünfte Ebene</a:t>
            </a:r>
          </a:p>
        </p:txBody>
      </p:sp>
      <p:cxnSp>
        <p:nvCxnSpPr>
          <p:cNvPr id="12" name="Inhalt endet" descr="Ab hier sollte der Inhalt der Folie beginnen." title="Horizontale Linie"/>
          <p:cNvCxnSpPr/>
          <p:nvPr userDrawn="1"/>
        </p:nvCxnSpPr>
        <p:spPr>
          <a:xfrm>
            <a:off x="144000" y="4658928"/>
            <a:ext cx="8856000" cy="0"/>
          </a:xfrm>
          <a:prstGeom prst="line">
            <a:avLst/>
          </a:prstGeom>
          <a:ln w="1270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Bundesadler" descr="Bundesadler_kleiner"/>
          <p:cNvPicPr>
            <a:picLocks noChangeAspect="1" noChangeArrowheads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4001" y="4732620"/>
            <a:ext cx="309177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atumsplatzhalter"/>
          <p:cNvSpPr>
            <a:spLocks noGrp="1"/>
          </p:cNvSpPr>
          <p:nvPr>
            <p:ph type="dt" sz="half" idx="2"/>
          </p:nvPr>
        </p:nvSpPr>
        <p:spPr>
          <a:xfrm>
            <a:off x="542166" y="4739302"/>
            <a:ext cx="2143884" cy="274637"/>
          </a:xfrm>
          <a:prstGeom prst="rect">
            <a:avLst/>
          </a:prstGeom>
        </p:spPr>
        <p:txBody>
          <a:bodyPr vert="horz" lIns="91440" tIns="14400" rIns="91440" bIns="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/>
              <a:t>COSMO GM 2023</a:t>
            </a:r>
          </a:p>
        </p:txBody>
      </p:sp>
      <p:sp>
        <p:nvSpPr>
          <p:cNvPr id="8" name="Fußzeilenplatzhalter"/>
          <p:cNvSpPr>
            <a:spLocks noGrp="1"/>
          </p:cNvSpPr>
          <p:nvPr>
            <p:ph type="ftr" sz="quarter" idx="3"/>
          </p:nvPr>
        </p:nvSpPr>
        <p:spPr>
          <a:xfrm>
            <a:off x="2686050" y="4739302"/>
            <a:ext cx="5539313" cy="274637"/>
          </a:xfrm>
          <a:prstGeom prst="rect">
            <a:avLst/>
          </a:prstGeom>
        </p:spPr>
        <p:txBody>
          <a:bodyPr vert="horz" lIns="91440" tIns="14400" rIns="91440" bIns="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/>
              <a:t>Chiara Marsigli WG7</a:t>
            </a:r>
          </a:p>
        </p:txBody>
      </p:sp>
      <p:sp>
        <p:nvSpPr>
          <p:cNvPr id="9" name="Foliennummernplatzhalter"/>
          <p:cNvSpPr>
            <a:spLocks noGrp="1"/>
          </p:cNvSpPr>
          <p:nvPr>
            <p:ph type="sldNum" sz="quarter" idx="4"/>
          </p:nvPr>
        </p:nvSpPr>
        <p:spPr>
          <a:xfrm>
            <a:off x="8225363" y="4739302"/>
            <a:ext cx="523350" cy="274637"/>
          </a:xfrm>
          <a:prstGeom prst="rect">
            <a:avLst/>
          </a:prstGeom>
        </p:spPr>
        <p:txBody>
          <a:bodyPr vert="horz" lIns="91440" tIns="14400" rIns="91440" bIns="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58FC84-22FA-4F5E-86B7-A7761BE44B02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34866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61" r:id="rId2"/>
    <p:sldLayoutId id="2147483662" r:id="rId3"/>
    <p:sldLayoutId id="2147483671" r:id="rId4"/>
    <p:sldLayoutId id="2147483678" r:id="rId5"/>
    <p:sldLayoutId id="2147483675" r:id="rId6"/>
    <p:sldLayoutId id="2147483664" r:id="rId7"/>
    <p:sldLayoutId id="2147483677" r:id="rId8"/>
    <p:sldLayoutId id="2147483669" r:id="rId9"/>
    <p:sldLayoutId id="2147483673" r:id="rId10"/>
    <p:sldLayoutId id="2147483672" r:id="rId11"/>
    <p:sldLayoutId id="2147483676" r:id="rId12"/>
    <p:sldLayoutId id="2147483674" r:id="rId13"/>
    <p:sldLayoutId id="2147483679" r:id="rId14"/>
    <p:sldLayoutId id="2147483682" r:id="rId15"/>
    <p:sldLayoutId id="2147483714" r:id="rId16"/>
    <p:sldLayoutId id="2147483720" r:id="rId17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2425" marR="0" indent="-352425" algn="l" defTabSz="914400" rtl="0" eaLnBrk="0" fontAlgn="base" latinLnBrk="0" hangingPunct="0">
        <a:lnSpc>
          <a:spcPct val="100000"/>
        </a:lnSpc>
        <a:spcBef>
          <a:spcPct val="40000"/>
        </a:spcBef>
        <a:spcAft>
          <a:spcPct val="0"/>
        </a:spcAft>
        <a:buClr>
          <a:schemeClr val="tx1"/>
        </a:buClr>
        <a:buSzPct val="95000"/>
        <a:buFont typeface="Wingdings" panose="05000000000000000000" pitchFamily="2" charset="2"/>
        <a:buChar char=""/>
        <a:tabLst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92150" marR="0" indent="-260350" algn="l" defTabSz="914400" rtl="0" eaLnBrk="0" fontAlgn="base" latinLnBrk="0" hangingPunct="0">
        <a:lnSpc>
          <a:spcPct val="100000"/>
        </a:lnSpc>
        <a:spcBef>
          <a:spcPct val="40000"/>
        </a:spcBef>
        <a:spcAft>
          <a:spcPct val="0"/>
        </a:spcAft>
        <a:buClr>
          <a:srgbClr val="2D4B9B"/>
        </a:buClr>
        <a:buSzPct val="95000"/>
        <a:buFont typeface="Wingdings" panose="05000000000000000000" pitchFamily="2" charset="2"/>
        <a:buChar char="è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marR="0" indent="-228600" algn="l" defTabSz="914400" rtl="0" eaLnBrk="0" fontAlgn="base" latinLnBrk="0" hangingPunct="0">
        <a:lnSpc>
          <a:spcPct val="100000"/>
        </a:lnSpc>
        <a:spcBef>
          <a:spcPct val="40000"/>
        </a:spcBef>
        <a:spcAft>
          <a:spcPct val="0"/>
        </a:spcAft>
        <a:buClr>
          <a:srgbClr val="2D4B9B"/>
        </a:buClr>
        <a:buSzPct val="95000"/>
        <a:buFont typeface="Wingdings" panose="05000000000000000000" pitchFamily="2" charset="2"/>
        <a:buChar char="è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marR="0" indent="-228600" algn="l" defTabSz="914400" rtl="0" eaLnBrk="0" fontAlgn="base" latinLnBrk="0" hangingPunct="0">
        <a:lnSpc>
          <a:spcPct val="100000"/>
        </a:lnSpc>
        <a:spcBef>
          <a:spcPct val="40000"/>
        </a:spcBef>
        <a:spcAft>
          <a:spcPct val="0"/>
        </a:spcAft>
        <a:buClr>
          <a:srgbClr val="2D4B9B"/>
        </a:buClr>
        <a:buSzPct val="95000"/>
        <a:buFont typeface="Wingdings" panose="05000000000000000000" pitchFamily="2" charset="2"/>
        <a:buChar char="è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marR="0" indent="-228600" algn="l" defTabSz="914400" rtl="0" eaLnBrk="0" fontAlgn="base" latinLnBrk="0" hangingPunct="0">
        <a:lnSpc>
          <a:spcPct val="100000"/>
        </a:lnSpc>
        <a:spcBef>
          <a:spcPct val="40000"/>
        </a:spcBef>
        <a:spcAft>
          <a:spcPct val="0"/>
        </a:spcAft>
        <a:buClr>
          <a:srgbClr val="2D4B9B"/>
        </a:buClr>
        <a:buSzPct val="95000"/>
        <a:buFont typeface="Wingdings" panose="05000000000000000000" pitchFamily="2" charset="2"/>
        <a:buChar char="è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880" userDrawn="1">
          <p15:clr>
            <a:srgbClr val="F26B43"/>
          </p15:clr>
        </p15:guide>
        <p15:guide id="2" orient="horz" pos="577" userDrawn="1">
          <p15:clr>
            <a:srgbClr val="F26B43"/>
          </p15:clr>
        </p15:guide>
        <p15:guide id="3" orient="horz" pos="2867" userDrawn="1">
          <p15:clr>
            <a:srgbClr val="F26B43"/>
          </p15:clr>
        </p15:guide>
        <p15:guide id="4" pos="5511" userDrawn="1">
          <p15:clr>
            <a:srgbClr val="F26B43"/>
          </p15:clr>
        </p15:guide>
        <p15:guide id="5" pos="249" userDrawn="1">
          <p15:clr>
            <a:srgbClr val="F26B43"/>
          </p15:clr>
        </p15:guide>
        <p15:guide id="6" pos="5465" userDrawn="1">
          <p15:clr>
            <a:srgbClr val="F26B43"/>
          </p15:clr>
        </p15:guide>
        <p15:guide id="7" pos="295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 48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0"/>
            <a:ext cx="9144000" cy="102870"/>
          </a:xfrm>
          <a:prstGeom prst="rect">
            <a:avLst/>
          </a:prstGeom>
        </p:spPr>
      </p:pic>
      <p:sp>
        <p:nvSpPr>
          <p:cNvPr id="25" name="Rechteck 24"/>
          <p:cNvSpPr/>
          <p:nvPr userDrawn="1"/>
        </p:nvSpPr>
        <p:spPr>
          <a:xfrm>
            <a:off x="7659141" y="4650565"/>
            <a:ext cx="10750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1EE35605-8AB3-442C-A293-9F31FDF185BC}" type="slidenum">
              <a:rPr lang="en-GB" sz="900" noProof="0" smtClean="0">
                <a:solidFill>
                  <a:prstClr val="black"/>
                </a:solidFill>
                <a:latin typeface="Roboto Light"/>
                <a:cs typeface="Roboto Light"/>
              </a:rPr>
              <a:pPr algn="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‹Nr.›</a:t>
            </a:fld>
            <a:endParaRPr lang="en-GB" sz="900" noProof="0" dirty="0">
              <a:solidFill>
                <a:prstClr val="black"/>
              </a:solidFill>
              <a:latin typeface="Roboto Light"/>
              <a:cs typeface="Roboto Light"/>
            </a:endParaRPr>
          </a:p>
        </p:txBody>
      </p:sp>
    </p:spTree>
    <p:extLst>
      <p:ext uri="{BB962C8B-B14F-4D97-AF65-F5344CB8AC3E}">
        <p14:creationId xmlns:p14="http://schemas.microsoft.com/office/powerpoint/2010/main" val="4170914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715" r:id="rId7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Char char="•"/>
        <a:defRPr sz="21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B2B2B2"/>
        </a:buClr>
        <a:buChar char="•"/>
        <a:defRPr sz="21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C0C0C0"/>
        </a:buClr>
        <a:buChar char="•"/>
        <a:defRPr sz="21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F818697-9A00-4F82-8551-80B71364E3A1}" type="datetimeFigureOut">
              <a:rPr lang="en-US" smtClean="0"/>
              <a:pPr>
                <a:defRPr/>
              </a:pPr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05EBF93-70E2-4FC8-8ACD-18D91C37FAD4}" type="slidenum">
              <a:rPr lang="en-US" smtClean="0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311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0" y="4869657"/>
            <a:ext cx="2133600" cy="2738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52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46A73BB-D1E2-42A7-AF35-D7ED586AB265}" type="datetime1">
              <a:rPr lang="pl-PL"/>
              <a:pPr>
                <a:defRPr/>
              </a:pPr>
              <a:t>02.10.2024</a:t>
            </a:fld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7010400" y="4869657"/>
            <a:ext cx="2133600" cy="2738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52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00C443D-8554-4A1A-852C-E0B03C38901E}" type="slidenum">
              <a:rPr lang="pl-PL"/>
              <a:pPr>
                <a:defRPr/>
              </a:pPr>
              <a:t>‹Nr.›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39023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492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492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492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492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492">
          <a:solidFill>
            <a:schemeClr val="tx1"/>
          </a:solidFill>
          <a:latin typeface="Arial" charset="0"/>
        </a:defRPr>
      </a:lvl5pPr>
      <a:lvl6pPr marL="362834" algn="ctr" rtl="0" eaLnBrk="1" fontAlgn="base" hangingPunct="1">
        <a:spcBef>
          <a:spcPct val="0"/>
        </a:spcBef>
        <a:spcAft>
          <a:spcPct val="0"/>
        </a:spcAft>
        <a:defRPr sz="3492">
          <a:solidFill>
            <a:schemeClr val="tx1"/>
          </a:solidFill>
          <a:latin typeface="Calibri" pitchFamily="34" charset="0"/>
        </a:defRPr>
      </a:lvl6pPr>
      <a:lvl7pPr marL="725668" algn="ctr" rtl="0" eaLnBrk="1" fontAlgn="base" hangingPunct="1">
        <a:spcBef>
          <a:spcPct val="0"/>
        </a:spcBef>
        <a:spcAft>
          <a:spcPct val="0"/>
        </a:spcAft>
        <a:defRPr sz="3492">
          <a:solidFill>
            <a:schemeClr val="tx1"/>
          </a:solidFill>
          <a:latin typeface="Calibri" pitchFamily="34" charset="0"/>
        </a:defRPr>
      </a:lvl7pPr>
      <a:lvl8pPr marL="1088502" algn="ctr" rtl="0" eaLnBrk="1" fontAlgn="base" hangingPunct="1">
        <a:spcBef>
          <a:spcPct val="0"/>
        </a:spcBef>
        <a:spcAft>
          <a:spcPct val="0"/>
        </a:spcAft>
        <a:defRPr sz="3492">
          <a:solidFill>
            <a:schemeClr val="tx1"/>
          </a:solidFill>
          <a:latin typeface="Calibri" pitchFamily="34" charset="0"/>
        </a:defRPr>
      </a:lvl8pPr>
      <a:lvl9pPr marL="1451336" algn="ctr" rtl="0" eaLnBrk="1" fontAlgn="base" hangingPunct="1">
        <a:spcBef>
          <a:spcPct val="0"/>
        </a:spcBef>
        <a:spcAft>
          <a:spcPct val="0"/>
        </a:spcAft>
        <a:defRPr sz="3492">
          <a:solidFill>
            <a:schemeClr val="tx1"/>
          </a:solidFill>
          <a:latin typeface="Calibri" pitchFamily="34" charset="0"/>
        </a:defRPr>
      </a:lvl9pPr>
    </p:titleStyle>
    <p:bodyStyle>
      <a:lvl1pPr marL="272125" indent="-27212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540" kern="1200">
          <a:solidFill>
            <a:schemeClr val="tx1"/>
          </a:solidFill>
          <a:latin typeface="+mn-lt"/>
          <a:ea typeface="+mn-ea"/>
          <a:cs typeface="+mn-cs"/>
        </a:defRPr>
      </a:lvl1pPr>
      <a:lvl2pPr marL="589605" indent="-226771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222" kern="1200">
          <a:solidFill>
            <a:schemeClr val="tx1"/>
          </a:solidFill>
          <a:latin typeface="+mn-lt"/>
          <a:ea typeface="+mn-ea"/>
          <a:cs typeface="+mn-cs"/>
        </a:defRPr>
      </a:lvl2pPr>
      <a:lvl3pPr marL="907085" indent="-181417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3pPr>
      <a:lvl4pPr marL="1269919" indent="-181417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587" kern="1200">
          <a:solidFill>
            <a:schemeClr val="tx1"/>
          </a:solidFill>
          <a:latin typeface="+mn-lt"/>
          <a:ea typeface="+mn-ea"/>
          <a:cs typeface="+mn-cs"/>
        </a:defRPr>
      </a:lvl4pPr>
      <a:lvl5pPr marL="1632753" indent="-181417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587" kern="1200">
          <a:solidFill>
            <a:schemeClr val="tx1"/>
          </a:solidFill>
          <a:latin typeface="+mn-lt"/>
          <a:ea typeface="+mn-ea"/>
          <a:cs typeface="+mn-cs"/>
        </a:defRPr>
      </a:lvl5pPr>
      <a:lvl6pPr marL="1995587" indent="-181417" algn="l" defTabSz="725668" rtl="0" eaLnBrk="1" latinLnBrk="0" hangingPunct="1">
        <a:spcBef>
          <a:spcPct val="20000"/>
        </a:spcBef>
        <a:buFont typeface="Arial" pitchFamily="34" charset="0"/>
        <a:buChar char="•"/>
        <a:defRPr sz="1587" kern="1200">
          <a:solidFill>
            <a:schemeClr val="tx1"/>
          </a:solidFill>
          <a:latin typeface="+mn-lt"/>
          <a:ea typeface="+mn-ea"/>
          <a:cs typeface="+mn-cs"/>
        </a:defRPr>
      </a:lvl6pPr>
      <a:lvl7pPr marL="2358420" indent="-181417" algn="l" defTabSz="725668" rtl="0" eaLnBrk="1" latinLnBrk="0" hangingPunct="1">
        <a:spcBef>
          <a:spcPct val="20000"/>
        </a:spcBef>
        <a:buFont typeface="Arial" pitchFamily="34" charset="0"/>
        <a:buChar char="•"/>
        <a:defRPr sz="1587" kern="1200">
          <a:solidFill>
            <a:schemeClr val="tx1"/>
          </a:solidFill>
          <a:latin typeface="+mn-lt"/>
          <a:ea typeface="+mn-ea"/>
          <a:cs typeface="+mn-cs"/>
        </a:defRPr>
      </a:lvl7pPr>
      <a:lvl8pPr marL="2721254" indent="-181417" algn="l" defTabSz="725668" rtl="0" eaLnBrk="1" latinLnBrk="0" hangingPunct="1">
        <a:spcBef>
          <a:spcPct val="20000"/>
        </a:spcBef>
        <a:buFont typeface="Arial" pitchFamily="34" charset="0"/>
        <a:buChar char="•"/>
        <a:defRPr sz="1587" kern="1200">
          <a:solidFill>
            <a:schemeClr val="tx1"/>
          </a:solidFill>
          <a:latin typeface="+mn-lt"/>
          <a:ea typeface="+mn-ea"/>
          <a:cs typeface="+mn-cs"/>
        </a:defRPr>
      </a:lvl8pPr>
      <a:lvl9pPr marL="3084088" indent="-181417" algn="l" defTabSz="725668" rtl="0" eaLnBrk="1" latinLnBrk="0" hangingPunct="1">
        <a:spcBef>
          <a:spcPct val="20000"/>
        </a:spcBef>
        <a:buFont typeface="Arial" pitchFamily="34" charset="0"/>
        <a:buChar char="•"/>
        <a:defRPr sz="158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725668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1pPr>
      <a:lvl2pPr marL="362834" algn="l" defTabSz="725668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2pPr>
      <a:lvl3pPr marL="725668" algn="l" defTabSz="725668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3pPr>
      <a:lvl4pPr marL="1088502" algn="l" defTabSz="725668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4pPr>
      <a:lvl5pPr marL="1451336" algn="l" defTabSz="725668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5pPr>
      <a:lvl6pPr marL="1814170" algn="l" defTabSz="725668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6pPr>
      <a:lvl7pPr marL="2177004" algn="l" defTabSz="725668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7pPr>
      <a:lvl8pPr marL="2539837" algn="l" defTabSz="725668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8pPr>
      <a:lvl9pPr marL="2902671" algn="l" defTabSz="725668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0" y="4869657"/>
            <a:ext cx="2133600" cy="2738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52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46A73BB-D1E2-42A7-AF35-D7ED586AB265}" type="datetime1">
              <a:rPr lang="pl-PL"/>
              <a:pPr>
                <a:defRPr/>
              </a:pPr>
              <a:t>02.10.2024</a:t>
            </a:fld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7010400" y="4869657"/>
            <a:ext cx="2133600" cy="2738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52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00C443D-8554-4A1A-852C-E0B03C38901E}" type="slidenum">
              <a:rPr lang="pl-PL"/>
              <a:pPr>
                <a:defRPr/>
              </a:pPr>
              <a:t>‹Nr.›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72853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492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492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492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492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492">
          <a:solidFill>
            <a:schemeClr val="tx1"/>
          </a:solidFill>
          <a:latin typeface="Arial" charset="0"/>
        </a:defRPr>
      </a:lvl5pPr>
      <a:lvl6pPr marL="362834" algn="ctr" rtl="0" eaLnBrk="1" fontAlgn="base" hangingPunct="1">
        <a:spcBef>
          <a:spcPct val="0"/>
        </a:spcBef>
        <a:spcAft>
          <a:spcPct val="0"/>
        </a:spcAft>
        <a:defRPr sz="3492">
          <a:solidFill>
            <a:schemeClr val="tx1"/>
          </a:solidFill>
          <a:latin typeface="Calibri" pitchFamily="34" charset="0"/>
        </a:defRPr>
      </a:lvl6pPr>
      <a:lvl7pPr marL="725668" algn="ctr" rtl="0" eaLnBrk="1" fontAlgn="base" hangingPunct="1">
        <a:spcBef>
          <a:spcPct val="0"/>
        </a:spcBef>
        <a:spcAft>
          <a:spcPct val="0"/>
        </a:spcAft>
        <a:defRPr sz="3492">
          <a:solidFill>
            <a:schemeClr val="tx1"/>
          </a:solidFill>
          <a:latin typeface="Calibri" pitchFamily="34" charset="0"/>
        </a:defRPr>
      </a:lvl7pPr>
      <a:lvl8pPr marL="1088502" algn="ctr" rtl="0" eaLnBrk="1" fontAlgn="base" hangingPunct="1">
        <a:spcBef>
          <a:spcPct val="0"/>
        </a:spcBef>
        <a:spcAft>
          <a:spcPct val="0"/>
        </a:spcAft>
        <a:defRPr sz="3492">
          <a:solidFill>
            <a:schemeClr val="tx1"/>
          </a:solidFill>
          <a:latin typeface="Calibri" pitchFamily="34" charset="0"/>
        </a:defRPr>
      </a:lvl8pPr>
      <a:lvl9pPr marL="1451336" algn="ctr" rtl="0" eaLnBrk="1" fontAlgn="base" hangingPunct="1">
        <a:spcBef>
          <a:spcPct val="0"/>
        </a:spcBef>
        <a:spcAft>
          <a:spcPct val="0"/>
        </a:spcAft>
        <a:defRPr sz="3492">
          <a:solidFill>
            <a:schemeClr val="tx1"/>
          </a:solidFill>
          <a:latin typeface="Calibri" pitchFamily="34" charset="0"/>
        </a:defRPr>
      </a:lvl9pPr>
    </p:titleStyle>
    <p:bodyStyle>
      <a:lvl1pPr marL="272125" indent="-27212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540" kern="1200">
          <a:solidFill>
            <a:schemeClr val="tx1"/>
          </a:solidFill>
          <a:latin typeface="+mn-lt"/>
          <a:ea typeface="+mn-ea"/>
          <a:cs typeface="+mn-cs"/>
        </a:defRPr>
      </a:lvl1pPr>
      <a:lvl2pPr marL="589605" indent="-226771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222" kern="1200">
          <a:solidFill>
            <a:schemeClr val="tx1"/>
          </a:solidFill>
          <a:latin typeface="+mn-lt"/>
          <a:ea typeface="+mn-ea"/>
          <a:cs typeface="+mn-cs"/>
        </a:defRPr>
      </a:lvl2pPr>
      <a:lvl3pPr marL="907085" indent="-181417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3pPr>
      <a:lvl4pPr marL="1269919" indent="-181417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587" kern="1200">
          <a:solidFill>
            <a:schemeClr val="tx1"/>
          </a:solidFill>
          <a:latin typeface="+mn-lt"/>
          <a:ea typeface="+mn-ea"/>
          <a:cs typeface="+mn-cs"/>
        </a:defRPr>
      </a:lvl4pPr>
      <a:lvl5pPr marL="1632753" indent="-181417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587" kern="1200">
          <a:solidFill>
            <a:schemeClr val="tx1"/>
          </a:solidFill>
          <a:latin typeface="+mn-lt"/>
          <a:ea typeface="+mn-ea"/>
          <a:cs typeface="+mn-cs"/>
        </a:defRPr>
      </a:lvl5pPr>
      <a:lvl6pPr marL="1995587" indent="-181417" algn="l" defTabSz="725668" rtl="0" eaLnBrk="1" latinLnBrk="0" hangingPunct="1">
        <a:spcBef>
          <a:spcPct val="20000"/>
        </a:spcBef>
        <a:buFont typeface="Arial" pitchFamily="34" charset="0"/>
        <a:buChar char="•"/>
        <a:defRPr sz="1587" kern="1200">
          <a:solidFill>
            <a:schemeClr val="tx1"/>
          </a:solidFill>
          <a:latin typeface="+mn-lt"/>
          <a:ea typeface="+mn-ea"/>
          <a:cs typeface="+mn-cs"/>
        </a:defRPr>
      </a:lvl6pPr>
      <a:lvl7pPr marL="2358420" indent="-181417" algn="l" defTabSz="725668" rtl="0" eaLnBrk="1" latinLnBrk="0" hangingPunct="1">
        <a:spcBef>
          <a:spcPct val="20000"/>
        </a:spcBef>
        <a:buFont typeface="Arial" pitchFamily="34" charset="0"/>
        <a:buChar char="•"/>
        <a:defRPr sz="1587" kern="1200">
          <a:solidFill>
            <a:schemeClr val="tx1"/>
          </a:solidFill>
          <a:latin typeface="+mn-lt"/>
          <a:ea typeface="+mn-ea"/>
          <a:cs typeface="+mn-cs"/>
        </a:defRPr>
      </a:lvl7pPr>
      <a:lvl8pPr marL="2721254" indent="-181417" algn="l" defTabSz="725668" rtl="0" eaLnBrk="1" latinLnBrk="0" hangingPunct="1">
        <a:spcBef>
          <a:spcPct val="20000"/>
        </a:spcBef>
        <a:buFont typeface="Arial" pitchFamily="34" charset="0"/>
        <a:buChar char="•"/>
        <a:defRPr sz="1587" kern="1200">
          <a:solidFill>
            <a:schemeClr val="tx1"/>
          </a:solidFill>
          <a:latin typeface="+mn-lt"/>
          <a:ea typeface="+mn-ea"/>
          <a:cs typeface="+mn-cs"/>
        </a:defRPr>
      </a:lvl8pPr>
      <a:lvl9pPr marL="3084088" indent="-181417" algn="l" defTabSz="725668" rtl="0" eaLnBrk="1" latinLnBrk="0" hangingPunct="1">
        <a:spcBef>
          <a:spcPct val="20000"/>
        </a:spcBef>
        <a:buFont typeface="Arial" pitchFamily="34" charset="0"/>
        <a:buChar char="•"/>
        <a:defRPr sz="158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725668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1pPr>
      <a:lvl2pPr marL="362834" algn="l" defTabSz="725668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2pPr>
      <a:lvl3pPr marL="725668" algn="l" defTabSz="725668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3pPr>
      <a:lvl4pPr marL="1088502" algn="l" defTabSz="725668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4pPr>
      <a:lvl5pPr marL="1451336" algn="l" defTabSz="725668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5pPr>
      <a:lvl6pPr marL="1814170" algn="l" defTabSz="725668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6pPr>
      <a:lvl7pPr marL="2177004" algn="l" defTabSz="725668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7pPr>
      <a:lvl8pPr marL="2539837" algn="l" defTabSz="725668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8pPr>
      <a:lvl9pPr marL="2902671" algn="l" defTabSz="725668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cds.climate.copernicus.eu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5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81.png"/><Relationship Id="rId11" Type="http://schemas.openxmlformats.org/officeDocument/2006/relationships/image" Target="../media/image53.png"/><Relationship Id="rId10" Type="http://schemas.openxmlformats.org/officeDocument/2006/relationships/image" Target="../media/image52.png"/><Relationship Id="rId4" Type="http://schemas.openxmlformats.org/officeDocument/2006/relationships/image" Target="../media/image64.png"/><Relationship Id="rId9" Type="http://schemas.openxmlformats.org/officeDocument/2006/relationships/image" Target="../media/image31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2"/>
          <p:cNvSpPr txBox="1">
            <a:spLocks/>
          </p:cNvSpPr>
          <p:nvPr/>
        </p:nvSpPr>
        <p:spPr bwMode="auto">
          <a:xfrm>
            <a:off x="2061147" y="1677568"/>
            <a:ext cx="5029198" cy="1053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9pPr>
          </a:lstStyle>
          <a:p>
            <a:r>
              <a:rPr lang="en-GB" sz="3200" dirty="0">
                <a:solidFill>
                  <a:schemeClr val="tx1"/>
                </a:solidFill>
              </a:rPr>
              <a:t>Ensemble activities in COSMO</a:t>
            </a:r>
            <a:endParaRPr lang="de-DE" sz="3200" dirty="0">
              <a:solidFill>
                <a:schemeClr val="tx1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468314" y="2969133"/>
            <a:ext cx="8207374" cy="791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b="1" dirty="0"/>
              <a:t>Chiara Marsigli</a:t>
            </a:r>
          </a:p>
          <a:p>
            <a:pPr algn="ctr">
              <a:lnSpc>
                <a:spcPct val="150000"/>
              </a:lnSpc>
            </a:pPr>
            <a:r>
              <a:rPr lang="en-GB" sz="1400" b="1" dirty="0"/>
              <a:t>Deutscher Wetterdienst</a:t>
            </a:r>
          </a:p>
        </p:txBody>
      </p:sp>
      <p:sp>
        <p:nvSpPr>
          <p:cNvPr id="15" name="Foliennummernplatzhalter 4">
            <a:extLst>
              <a:ext uri="{FF2B5EF4-FFF2-40B4-BE49-F238E27FC236}">
                <a16:creationId xmlns:a16="http://schemas.microsoft.com/office/drawing/2014/main" id="{3F9BFB4D-B152-4F3D-8448-3B25C5FA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25363" y="4739302"/>
            <a:ext cx="523350" cy="274637"/>
          </a:xfrm>
        </p:spPr>
        <p:txBody>
          <a:bodyPr/>
          <a:lstStyle/>
          <a:p>
            <a:fld id="{6558FC84-22FA-4F5E-86B7-A7761BE44B02}" type="slidenum">
              <a:rPr lang="de-DE" smtClean="0"/>
              <a:pPr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759177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9" name="Fußzeilenplatzhalter 3">
            <a:extLst>
              <a:ext uri="{FF2B5EF4-FFF2-40B4-BE49-F238E27FC236}">
                <a16:creationId xmlns:a16="http://schemas.microsoft.com/office/drawing/2014/main" id="{8706460E-161F-46ED-B224-065554158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86050" y="4739302"/>
            <a:ext cx="5539313" cy="274637"/>
          </a:xfrm>
        </p:spPr>
        <p:txBody>
          <a:bodyPr/>
          <a:lstStyle/>
          <a:p>
            <a:r>
              <a:rPr lang="en-GB" dirty="0"/>
              <a:t>Chiara Marsigli WG ENS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AB02A51-307A-46E4-B974-7CEDB45712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504" y="743070"/>
            <a:ext cx="6895234" cy="3878569"/>
          </a:xfrm>
          <a:prstGeom prst="rect">
            <a:avLst/>
          </a:prstGeom>
        </p:spPr>
      </p:pic>
      <p:pic>
        <p:nvPicPr>
          <p:cNvPr id="10" name="Picture 883" descr="logo_highres">
            <a:extLst>
              <a:ext uri="{FF2B5EF4-FFF2-40B4-BE49-F238E27FC236}">
                <a16:creationId xmlns:a16="http://schemas.microsoft.com/office/drawing/2014/main" id="{89F024B1-6874-464C-BC14-D600D3D2D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670" y="206063"/>
            <a:ext cx="1279921" cy="295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94F5148F-2B00-41BC-A5C1-18D2A7B0AA29}"/>
              </a:ext>
            </a:extLst>
          </p:cNvPr>
          <p:cNvSpPr txBox="1"/>
          <p:nvPr/>
        </p:nvSpPr>
        <p:spPr>
          <a:xfrm>
            <a:off x="2461260" y="186925"/>
            <a:ext cx="4221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Operational </a:t>
            </a:r>
            <a:r>
              <a:rPr lang="de-DE" sz="2400" dirty="0" err="1"/>
              <a:t>system</a:t>
            </a:r>
            <a:r>
              <a:rPr lang="de-DE" sz="2400" dirty="0"/>
              <a:t>, GM2024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F3848786-DED1-4332-A5EB-789B13B329B0}"/>
              </a:ext>
            </a:extLst>
          </p:cNvPr>
          <p:cNvSpPr txBox="1"/>
          <p:nvPr/>
        </p:nvSpPr>
        <p:spPr>
          <a:xfrm>
            <a:off x="6736080" y="4373881"/>
            <a:ext cx="24155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1C1C1C"/>
                </a:solidFill>
              </a:rPr>
              <a:t>M. Arpagaus and </a:t>
            </a:r>
            <a:r>
              <a:rPr lang="de-DE" sz="1200" dirty="0" err="1">
                <a:solidFill>
                  <a:srgbClr val="1C1C1C"/>
                </a:solidFill>
              </a:rPr>
              <a:t>the</a:t>
            </a:r>
            <a:r>
              <a:rPr lang="de-DE" sz="1200" dirty="0">
                <a:solidFill>
                  <a:srgbClr val="1C1C1C"/>
                </a:solidFill>
              </a:rPr>
              <a:t> MCH </a:t>
            </a:r>
            <a:r>
              <a:rPr lang="de-DE" sz="1200" dirty="0" err="1">
                <a:solidFill>
                  <a:srgbClr val="1C1C1C"/>
                </a:solidFill>
              </a:rPr>
              <a:t>team</a:t>
            </a:r>
            <a:endParaRPr lang="de-DE" sz="1200" dirty="0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3308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31ECCDD-2440-46DF-8A69-5516B21D5004}"/>
              </a:ext>
            </a:extLst>
          </p:cNvPr>
          <p:cNvSpPr/>
          <p:nvPr/>
        </p:nvSpPr>
        <p:spPr>
          <a:xfrm>
            <a:off x="118286" y="706685"/>
            <a:ext cx="900976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n-US" dirty="0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ICON 20-members (2.5km resolution) driven by randomly selected ECMWF ensemble (EC-ENS) members over the Eastern Mediterranean using different perturbation methods. </a:t>
            </a:r>
          </a:p>
          <a:p>
            <a:pPr defTabSz="342900"/>
            <a:endParaRPr lang="en-US" dirty="0">
              <a:solidFill>
                <a:srgbClr val="21212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257175" indent="-257175" defTabSz="342900">
              <a:buFont typeface="Arial" panose="020B0604020202020204" pitchFamily="34" charset="0"/>
              <a:buChar char="•"/>
            </a:pPr>
            <a:r>
              <a:rPr lang="en-IL" dirty="0">
                <a:solidFill>
                  <a:prstClr val="black"/>
                </a:solidFill>
                <a:latin typeface="Calibri" panose="020F0502020204030204"/>
              </a:rPr>
              <a:t>EC_ENS_51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- </a:t>
            </a:r>
            <a:r>
              <a:rPr lang="en-US" dirty="0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full ECMWF ensemble (EC-ENS)</a:t>
            </a:r>
          </a:p>
          <a:p>
            <a:pPr marL="257175" indent="-257175" defTabSz="342900"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  <a:p>
            <a:pPr marL="257175" indent="-257175" defTabSz="342900">
              <a:buFont typeface="Arial" panose="020B0604020202020204" pitchFamily="34" charset="0"/>
              <a:buChar char="•"/>
            </a:pPr>
            <a:r>
              <a:rPr lang="en-IL" dirty="0">
                <a:solidFill>
                  <a:prstClr val="black"/>
                </a:solidFill>
                <a:latin typeface="Calibri" panose="020F0502020204030204"/>
              </a:rPr>
              <a:t>COSMO_SPPT_20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- </a:t>
            </a:r>
            <a:r>
              <a:rPr lang="en-US" dirty="0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Stochastic Perturbation </a:t>
            </a:r>
            <a:br>
              <a:rPr lang="en-US" dirty="0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dirty="0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of Physics Tendencies (SPPT) </a:t>
            </a:r>
          </a:p>
          <a:p>
            <a:pPr defTabSz="342900"/>
            <a:endParaRPr lang="en-US" dirty="0">
              <a:solidFill>
                <a:srgbClr val="212121"/>
              </a:solidFill>
              <a:latin typeface="Calibri" panose="020F0502020204030204" pitchFamily="34" charset="0"/>
            </a:endParaRPr>
          </a:p>
          <a:p>
            <a:pPr marL="257175" indent="-257175" defTabSz="342900">
              <a:buFont typeface="Arial" panose="020B0604020202020204" pitchFamily="34" charset="0"/>
              <a:buChar char="•"/>
            </a:pPr>
            <a:r>
              <a:rPr lang="en-IL" dirty="0">
                <a:solidFill>
                  <a:prstClr val="black"/>
                </a:solidFill>
                <a:latin typeface="Calibri" panose="020F0502020204030204"/>
              </a:rPr>
              <a:t>ICON_20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- unperturbed</a:t>
            </a:r>
          </a:p>
          <a:p>
            <a:pPr marL="257175" indent="-257175" defTabSz="342900">
              <a:buFont typeface="Arial" panose="020B0604020202020204" pitchFamily="34" charset="0"/>
              <a:buChar char="•"/>
            </a:pPr>
            <a:r>
              <a:rPr lang="en-IL" dirty="0">
                <a:solidFill>
                  <a:prstClr val="black"/>
                </a:solidFill>
                <a:latin typeface="Calibri" panose="020F0502020204030204"/>
              </a:rPr>
              <a:t>ICON_PP_20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-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Parameter Perturbation (PP) 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  <a:p>
            <a:pPr marL="257175" indent="-257175" defTabSz="342900">
              <a:buFont typeface="Arial" panose="020B0604020202020204" pitchFamily="34" charset="0"/>
              <a:buChar char="•"/>
            </a:pPr>
            <a:r>
              <a:rPr lang="en-IL" dirty="0">
                <a:solidFill>
                  <a:prstClr val="black"/>
                </a:solidFill>
                <a:latin typeface="Calibri" panose="020F0502020204030204"/>
              </a:rPr>
              <a:t>ICON_SPPT_20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- </a:t>
            </a:r>
            <a:r>
              <a:rPr lang="en-US" dirty="0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Stochastic Perturbation </a:t>
            </a:r>
            <a:br>
              <a:rPr lang="en-US" dirty="0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dirty="0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of Physics Tendencies (SPPT)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419601-3611-4A91-BA6A-5615B6603036}"/>
              </a:ext>
            </a:extLst>
          </p:cNvPr>
          <p:cNvSpPr txBox="1"/>
          <p:nvPr/>
        </p:nvSpPr>
        <p:spPr>
          <a:xfrm>
            <a:off x="0" y="14240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en-US" sz="2400" b="1" dirty="0">
                <a:solidFill>
                  <a:srgbClr val="002060"/>
                </a:solidFill>
                <a:latin typeface="verdana" panose="020B0604030504040204" pitchFamily="34" charset="0"/>
              </a:rPr>
              <a:t>ICON ensemble (with SPPT) at IMS</a:t>
            </a:r>
            <a:endParaRPr lang="en-IL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021EE55-EC00-4B80-AC13-98E0222BD6F1}"/>
              </a:ext>
            </a:extLst>
          </p:cNvPr>
          <p:cNvSpPr txBox="1"/>
          <p:nvPr/>
        </p:nvSpPr>
        <p:spPr>
          <a:xfrm>
            <a:off x="5696256" y="4759377"/>
            <a:ext cx="33278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1D2228"/>
                </a:solidFill>
                <a:latin typeface="verdana" panose="020B0604030504040204" pitchFamily="34" charset="0"/>
              </a:rPr>
              <a:t>P. Khain, S. Bellaire, A. Shtivelman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C08FF140-5E64-401E-AFCD-381084C77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8024" y="1654240"/>
            <a:ext cx="3536049" cy="2999846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FE6E103-3FA3-43B8-9EFD-D9B6ECCFABE0}"/>
              </a:ext>
            </a:extLst>
          </p:cNvPr>
          <p:cNvSpPr txBox="1"/>
          <p:nvPr/>
        </p:nvSpPr>
        <p:spPr>
          <a:xfrm>
            <a:off x="4084320" y="4747260"/>
            <a:ext cx="1272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2022, 2023</a:t>
            </a:r>
          </a:p>
        </p:txBody>
      </p:sp>
    </p:spTree>
    <p:extLst>
      <p:ext uri="{BB962C8B-B14F-4D97-AF65-F5344CB8AC3E}">
        <p14:creationId xmlns:p14="http://schemas.microsoft.com/office/powerpoint/2010/main" val="14809067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349275C-37BE-49E1-AC4F-8EDB458EA023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Spread Skill verification</a:t>
            </a:r>
            <a:endParaRPr lang="en-IL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10044B-761D-4B1A-8F4C-08E80B4BD0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713"/>
          <a:stretch/>
        </p:blipFill>
        <p:spPr>
          <a:xfrm>
            <a:off x="2690488" y="657520"/>
            <a:ext cx="4646339" cy="44907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CA3D7D-8E19-4CC7-8237-BE78D10CBC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604" y="1179782"/>
            <a:ext cx="1721884" cy="322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1254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E4ED3B2-60B0-4BED-8F08-31B9670C3850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Spread Skill verification</a:t>
            </a:r>
            <a:endParaRPr lang="en-IL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EE0B3F-0534-4912-88AB-BBF9B459E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604" y="1179782"/>
            <a:ext cx="1721884" cy="32222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5E0700-DB02-44D9-873A-67D1842509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4693" y="679441"/>
            <a:ext cx="4683479" cy="446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8109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2531" y="285045"/>
            <a:ext cx="5336289" cy="377895"/>
          </a:xfrm>
        </p:spPr>
        <p:txBody>
          <a:bodyPr/>
          <a:lstStyle/>
          <a:p>
            <a:r>
              <a:rPr lang="en-GB" sz="2400" dirty="0"/>
              <a:t>Boundary Conditions: selection</a:t>
            </a:r>
            <a:endParaRPr lang="de-DE" sz="24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58FC84-22FA-4F5E-86B7-A7761BE44B02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2D4B9B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rgbClr val="2D4B9B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Fußzeilenplatzhalter 3">
            <a:extLst>
              <a:ext uri="{FF2B5EF4-FFF2-40B4-BE49-F238E27FC236}">
                <a16:creationId xmlns:a16="http://schemas.microsoft.com/office/drawing/2014/main" id="{8706460E-161F-46ED-B224-065554158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86050" y="4739302"/>
            <a:ext cx="5539313" cy="274637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2D4B9B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Chiara Marsigli WG ENS</a:t>
            </a: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rgbClr val="2D4B9B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4AC65AD7-9469-4B20-B39F-89553A0D2B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315" y="813860"/>
            <a:ext cx="7937369" cy="351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2630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D237C121-66E4-4A97-8445-E9AF3D945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776" y="288504"/>
            <a:ext cx="8130448" cy="456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4861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C1C750-8C48-3AF8-812A-1FD526DCEA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ole tekstowe 59">
            <a:extLst>
              <a:ext uri="{FF2B5EF4-FFF2-40B4-BE49-F238E27FC236}">
                <a16:creationId xmlns:a16="http://schemas.microsoft.com/office/drawing/2014/main" id="{980C1A9F-8093-8490-4CE1-488A24B6404B}"/>
              </a:ext>
            </a:extLst>
          </p:cNvPr>
          <p:cNvSpPr txBox="1"/>
          <p:nvPr/>
        </p:nvSpPr>
        <p:spPr>
          <a:xfrm>
            <a:off x="2800472" y="499283"/>
            <a:ext cx="4228808" cy="4342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725668" fontAlgn="base">
              <a:spcBef>
                <a:spcPct val="0"/>
              </a:spcBef>
              <a:spcAft>
                <a:spcPct val="0"/>
              </a:spcAft>
            </a:pPr>
            <a:r>
              <a:rPr lang="pl-PL" sz="2222" dirty="0" err="1">
                <a:solidFill>
                  <a:prstClr val="black"/>
                </a:solidFill>
                <a:latin typeface="Arial" pitchFamily="34" charset="0"/>
              </a:rPr>
              <a:t>Introduction</a:t>
            </a:r>
            <a:endParaRPr lang="pl-PL" sz="2222" dirty="0">
              <a:solidFill>
                <a:prstClr val="black"/>
              </a:solidFill>
              <a:latin typeface="Arial" pitchFamily="34" charset="0"/>
            </a:endParaRPr>
          </a:p>
        </p:txBody>
      </p:sp>
      <p:pic>
        <p:nvPicPr>
          <p:cNvPr id="2" name="Obraz 16">
            <a:extLst>
              <a:ext uri="{FF2B5EF4-FFF2-40B4-BE49-F238E27FC236}">
                <a16:creationId xmlns:a16="http://schemas.microsoft.com/office/drawing/2014/main" id="{DC469D6A-5797-E46D-EB7D-D44FE2B6F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8"/>
            <a:ext cx="7256743" cy="279938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16" name="Grupa 15">
            <a:extLst>
              <a:ext uri="{FF2B5EF4-FFF2-40B4-BE49-F238E27FC236}">
                <a16:creationId xmlns:a16="http://schemas.microsoft.com/office/drawing/2014/main" id="{09BE984B-DB8F-5BE7-4BFB-2D33C0FC0A46}"/>
              </a:ext>
            </a:extLst>
          </p:cNvPr>
          <p:cNvGrpSpPr/>
          <p:nvPr/>
        </p:nvGrpSpPr>
        <p:grpSpPr>
          <a:xfrm>
            <a:off x="4562957" y="2758926"/>
            <a:ext cx="4572000" cy="2384181"/>
            <a:chOff x="5749642" y="3475941"/>
            <a:chExt cx="5761037" cy="3004234"/>
          </a:xfrm>
        </p:grpSpPr>
        <p:pic>
          <p:nvPicPr>
            <p:cNvPr id="3" name="Picture 6">
              <a:extLst>
                <a:ext uri="{FF2B5EF4-FFF2-40B4-BE49-F238E27FC236}">
                  <a16:creationId xmlns:a16="http://schemas.microsoft.com/office/drawing/2014/main" id="{77D972E7-41AB-71E8-70F8-C551ED8034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49642" y="3475941"/>
              <a:ext cx="2789502" cy="300423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4" name="Picture 7">
              <a:extLst>
                <a:ext uri="{FF2B5EF4-FFF2-40B4-BE49-F238E27FC236}">
                  <a16:creationId xmlns:a16="http://schemas.microsoft.com/office/drawing/2014/main" id="{A8A934BA-FBFE-F768-395D-B5C7A5B062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539144" y="3480627"/>
              <a:ext cx="2971535" cy="283351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cxnSp>
          <p:nvCxnSpPr>
            <p:cNvPr id="5" name="Łącznik prosty ze strzałką 4">
              <a:extLst>
                <a:ext uri="{FF2B5EF4-FFF2-40B4-BE49-F238E27FC236}">
                  <a16:creationId xmlns:a16="http://schemas.microsoft.com/office/drawing/2014/main" id="{9F55037A-B1AC-C9D8-16FE-40640D4703DA}"/>
                </a:ext>
              </a:extLst>
            </p:cNvPr>
            <p:cNvCxnSpPr>
              <a:cxnSpLocks/>
            </p:cNvCxnSpPr>
            <p:nvPr/>
          </p:nvCxnSpPr>
          <p:spPr>
            <a:xfrm>
              <a:off x="7920278" y="4156060"/>
              <a:ext cx="1004547" cy="10891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Łącznik prosty ze strzałką 6">
              <a:extLst>
                <a:ext uri="{FF2B5EF4-FFF2-40B4-BE49-F238E27FC236}">
                  <a16:creationId xmlns:a16="http://schemas.microsoft.com/office/drawing/2014/main" id="{52107A2D-DF4D-326D-193E-D3F43E3B9F1A}"/>
                </a:ext>
              </a:extLst>
            </p:cNvPr>
            <p:cNvCxnSpPr>
              <a:cxnSpLocks/>
            </p:cNvCxnSpPr>
            <p:nvPr/>
          </p:nvCxnSpPr>
          <p:spPr>
            <a:xfrm>
              <a:off x="8281317" y="4849068"/>
              <a:ext cx="576064" cy="92930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pole tekstowe 18">
            <a:extLst>
              <a:ext uri="{FF2B5EF4-FFF2-40B4-BE49-F238E27FC236}">
                <a16:creationId xmlns:a16="http://schemas.microsoft.com/office/drawing/2014/main" id="{AFA6F23C-4424-306D-BE2F-D4ADDE3840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2674" y="2727597"/>
            <a:ext cx="4604674" cy="156998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defTabSz="725668" fontAlgn="base">
              <a:spcBef>
                <a:spcPct val="0"/>
              </a:spcBef>
              <a:spcAft>
                <a:spcPts val="476"/>
              </a:spcAft>
            </a:pPr>
            <a:r>
              <a:rPr lang="en-US" sz="1587" b="1" u="sng" dirty="0">
                <a:solidFill>
                  <a:prstClr val="black"/>
                </a:solidFill>
                <a:latin typeface="Arial Narrow" panose="020B0606020202030204" pitchFamily="34" charset="0"/>
              </a:rPr>
              <a:t>Details of the deterministic models configuration.</a:t>
            </a:r>
          </a:p>
          <a:p>
            <a:pPr defTabSz="725668" fontAlgn="base">
              <a:spcBef>
                <a:spcPct val="0"/>
              </a:spcBef>
              <a:spcAft>
                <a:spcPts val="476"/>
              </a:spcAft>
            </a:pPr>
            <a:r>
              <a:rPr lang="en-US" sz="1587" b="1" dirty="0">
                <a:solidFill>
                  <a:prstClr val="black"/>
                </a:solidFill>
                <a:latin typeface="Arial Narrow" panose="020B0606020202030204" pitchFamily="34" charset="0"/>
              </a:rPr>
              <a:t>Model	Res</a:t>
            </a:r>
            <a:r>
              <a:rPr lang="pl-PL" sz="1587" b="1" dirty="0">
                <a:solidFill>
                  <a:prstClr val="black"/>
                </a:solidFill>
                <a:latin typeface="Arial Narrow" panose="020B0606020202030204" pitchFamily="34" charset="0"/>
              </a:rPr>
              <a:t>.</a:t>
            </a:r>
            <a:r>
              <a:rPr lang="en-US" sz="1587" b="1" dirty="0">
                <a:solidFill>
                  <a:prstClr val="black"/>
                </a:solidFill>
                <a:latin typeface="Arial Narrow" panose="020B0606020202030204" pitchFamily="34" charset="0"/>
              </a:rPr>
              <a:t>	Grid size </a:t>
            </a:r>
            <a:r>
              <a:rPr lang="pl-PL" sz="1587" b="1" dirty="0" err="1">
                <a:solidFill>
                  <a:prstClr val="black"/>
                </a:solidFill>
                <a:latin typeface="Arial Narrow" panose="020B0606020202030204" pitchFamily="34" charset="0"/>
              </a:rPr>
              <a:t>XxYxH</a:t>
            </a:r>
            <a:r>
              <a:rPr lang="en-US" sz="1587" b="1" dirty="0">
                <a:solidFill>
                  <a:prstClr val="black"/>
                </a:solidFill>
                <a:latin typeface="Arial Narrow" panose="020B0606020202030204" pitchFamily="34" charset="0"/>
              </a:rPr>
              <a:t>	Forecast length</a:t>
            </a:r>
          </a:p>
          <a:p>
            <a:pPr defTabSz="725668" fontAlgn="base">
              <a:spcBef>
                <a:spcPct val="0"/>
              </a:spcBef>
              <a:spcAft>
                <a:spcPts val="476"/>
              </a:spcAft>
            </a:pPr>
            <a:r>
              <a:rPr lang="en-US" sz="1587" b="1" dirty="0">
                <a:solidFill>
                  <a:prstClr val="black"/>
                </a:solidFill>
                <a:latin typeface="Arial Narrow" panose="020B0606020202030204" pitchFamily="34" charset="0"/>
              </a:rPr>
              <a:t>ICON  	13	2949120 triangles	</a:t>
            </a:r>
            <a:r>
              <a:rPr lang="pl-PL" sz="1587" b="1" dirty="0">
                <a:solidFill>
                  <a:prstClr val="black"/>
                </a:solidFill>
                <a:latin typeface="Arial Narrow" panose="020B0606020202030204" pitchFamily="34" charset="0"/>
              </a:rPr>
              <a:t>120</a:t>
            </a:r>
            <a:endParaRPr lang="en-US" sz="1587" b="1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defTabSz="725668" fontAlgn="base">
              <a:spcBef>
                <a:spcPct val="0"/>
              </a:spcBef>
              <a:spcAft>
                <a:spcPts val="476"/>
              </a:spcAft>
            </a:pPr>
            <a:r>
              <a:rPr lang="en-US" sz="1587" b="1" dirty="0">
                <a:solidFill>
                  <a:prstClr val="black"/>
                </a:solidFill>
                <a:latin typeface="Arial Narrow" panose="020B0606020202030204" pitchFamily="34" charset="0"/>
              </a:rPr>
              <a:t>COSMO	7	415x460x40	</a:t>
            </a:r>
            <a:r>
              <a:rPr lang="pl-PL" sz="1587" b="1" dirty="0">
                <a:solidFill>
                  <a:prstClr val="black"/>
                </a:solidFill>
                <a:latin typeface="Arial Narrow" panose="020B0606020202030204" pitchFamily="34" charset="0"/>
              </a:rPr>
              <a:t>84</a:t>
            </a:r>
            <a:endParaRPr lang="en-US" sz="1587" b="1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defTabSz="725668" fontAlgn="base">
              <a:spcBef>
                <a:spcPct val="0"/>
              </a:spcBef>
              <a:spcAft>
                <a:spcPts val="476"/>
              </a:spcAft>
            </a:pPr>
            <a:r>
              <a:rPr lang="en-US" sz="1587" b="1" dirty="0">
                <a:solidFill>
                  <a:prstClr val="black"/>
                </a:solidFill>
                <a:latin typeface="Arial Narrow" panose="020B0606020202030204" pitchFamily="34" charset="0"/>
              </a:rPr>
              <a:t>COSMO	2.8	380x405x50	36</a:t>
            </a:r>
            <a:r>
              <a:rPr lang="pl-PL" sz="1587" b="1" dirty="0">
                <a:solidFill>
                  <a:prstClr val="black"/>
                </a:solidFill>
                <a:latin typeface="Arial Narrow" panose="020B0606020202030204" pitchFamily="34" charset="0"/>
              </a:rPr>
              <a:t> (det. 48)</a:t>
            </a:r>
            <a:endParaRPr lang="en-US" sz="1587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pole tekstowe 8">
            <a:extLst>
              <a:ext uri="{FF2B5EF4-FFF2-40B4-BE49-F238E27FC236}">
                <a16:creationId xmlns:a16="http://schemas.microsoft.com/office/drawing/2014/main" id="{4BA5FBA9-AA2F-0963-5E2B-0120A43848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7605" y="4586152"/>
            <a:ext cx="2671071" cy="580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725668" fontAlgn="base">
              <a:spcBef>
                <a:spcPct val="0"/>
              </a:spcBef>
              <a:spcAft>
                <a:spcPct val="0"/>
              </a:spcAft>
            </a:pPr>
            <a:r>
              <a:rPr lang="en-US" sz="1587" b="1" dirty="0">
                <a:solidFill>
                  <a:srgbClr val="002060"/>
                </a:solidFill>
                <a:latin typeface="Arial Narrow" pitchFamily="34" charset="0"/>
              </a:rPr>
              <a:t>TLE – Time-Lagged Ensemble; MVE – Model-Varied Ensemble</a:t>
            </a:r>
          </a:p>
        </p:txBody>
      </p:sp>
    </p:spTree>
    <p:extLst>
      <p:ext uri="{BB962C8B-B14F-4D97-AF65-F5344CB8AC3E}">
        <p14:creationId xmlns:p14="http://schemas.microsoft.com/office/powerpoint/2010/main" val="33227223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ole tekstowe 60"/>
          <p:cNvSpPr txBox="1"/>
          <p:nvPr/>
        </p:nvSpPr>
        <p:spPr>
          <a:xfrm>
            <a:off x="1" y="1590925"/>
            <a:ext cx="9144000" cy="3151184"/>
          </a:xfrm>
          <a:prstGeom prst="rect">
            <a:avLst/>
          </a:prstGeom>
          <a:solidFill>
            <a:schemeClr val="bg1"/>
          </a:solidFill>
          <a:ln w="127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72566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6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Subtask 2.2</a:t>
            </a:r>
          </a:p>
          <a:p>
            <a:pPr marL="0" marR="0" lvl="0" indent="0" algn="just" defTabSz="72566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06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just" defTabSz="72566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6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I</a:t>
            </a:r>
            <a:r>
              <a:rPr kumimoji="0" lang="en-US" sz="206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nfluence</a:t>
            </a:r>
            <a:r>
              <a:rPr kumimoji="0" lang="en-US" sz="206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of various methods of perturbation of </a:t>
            </a:r>
            <a:r>
              <a:rPr kumimoji="0" lang="pl-PL" sz="206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soil</a:t>
            </a:r>
            <a:r>
              <a:rPr kumimoji="0" lang="pl-PL" sz="206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pl-PL" sz="206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temperature’s</a:t>
            </a:r>
            <a:r>
              <a:rPr kumimoji="0" lang="pl-PL" sz="206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06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initial field.</a:t>
            </a:r>
          </a:p>
          <a:p>
            <a:pPr marL="0" marR="0" lvl="0" indent="0" algn="just" defTabSz="72566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06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just" defTabSz="72566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6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Spotlight</a:t>
            </a:r>
            <a:r>
              <a:rPr kumimoji="0" lang="en-US" sz="206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on how deep into the ground the temperature perturbation should </a:t>
            </a:r>
            <a:r>
              <a:rPr kumimoji="0" lang="pl-PL" sz="206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be </a:t>
            </a:r>
            <a:r>
              <a:rPr kumimoji="0" lang="en-US" sz="206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introduced for </a:t>
            </a:r>
            <a:r>
              <a:rPr kumimoji="0" lang="pl-PL" sz="206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significant</a:t>
            </a:r>
            <a:r>
              <a:rPr kumimoji="0" lang="pl-PL" sz="206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/</a:t>
            </a:r>
            <a:r>
              <a:rPr kumimoji="0" lang="pl-PL" sz="206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positive</a:t>
            </a:r>
            <a:r>
              <a:rPr kumimoji="0" lang="pl-PL" sz="206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06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impact. </a:t>
            </a:r>
            <a:endParaRPr kumimoji="0" lang="pl-PL" sz="206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272125" marR="0" lvl="0" indent="-272125" algn="just" defTabSz="72566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pl-PL" sz="222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272125" marR="0" lvl="0" indent="-272125" algn="just" defTabSz="725668" rtl="0" eaLnBrk="1" fontAlgn="base" latinLnBrk="0" hangingPunct="1">
              <a:lnSpc>
                <a:spcPct val="100000"/>
              </a:lnSpc>
              <a:spcBef>
                <a:spcPts val="95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2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Dataset used for verification – ERA-5 reanalysis fields for 2011-2020 (</a:t>
            </a:r>
            <a:r>
              <a:rPr kumimoji="0" lang="en-US" sz="222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https://cds.climate.copernicus.eu</a:t>
            </a:r>
            <a:r>
              <a:rPr kumimoji="0" lang="en-US" sz="222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), 0.25x0.25 degree, hourly data.</a:t>
            </a:r>
          </a:p>
        </p:txBody>
      </p:sp>
      <p:cxnSp>
        <p:nvCxnSpPr>
          <p:cNvPr id="6" name="Łącznik prosty 5"/>
          <p:cNvCxnSpPr/>
          <p:nvPr/>
        </p:nvCxnSpPr>
        <p:spPr>
          <a:xfrm>
            <a:off x="1" y="3886109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 preferRelativeResize="0">
            <a:picLocks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856766" y="826063"/>
            <a:ext cx="2285588" cy="1999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5"/>
          <p:cNvPicPr preferRelativeResize="0">
            <a:picLocks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" y="826063"/>
            <a:ext cx="2285588" cy="1999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9"/>
          <p:cNvPicPr preferRelativeResize="0">
            <a:picLocks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2285589" y="826063"/>
            <a:ext cx="2285588" cy="1999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pole tekstowe 4"/>
          <p:cNvSpPr txBox="1"/>
          <p:nvPr/>
        </p:nvSpPr>
        <p:spPr>
          <a:xfrm>
            <a:off x="1428967" y="277982"/>
            <a:ext cx="6228920" cy="350855"/>
          </a:xfrm>
          <a:prstGeom prst="rect">
            <a:avLst/>
          </a:prstGeom>
          <a:solidFill>
            <a:schemeClr val="bg1"/>
          </a:solidFill>
          <a:ln w="1270">
            <a:solidFill>
              <a:schemeClr val="tx1"/>
            </a:solidFill>
          </a:ln>
        </p:spPr>
        <p:txBody>
          <a:bodyPr wrap="square" lIns="28570" tIns="28570" rIns="28570" bIns="28570" rtlCol="0">
            <a:spAutoFit/>
          </a:bodyPr>
          <a:lstStyle/>
          <a:p>
            <a:pPr marL="0" marR="0" lvl="0" indent="0" algn="ctr" defTabSz="72566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90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Average</a:t>
            </a:r>
            <a:r>
              <a:rPr kumimoji="0" lang="pl-PL" sz="190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pl-PL" sz="190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skill</a:t>
            </a:r>
            <a:r>
              <a:rPr kumimoji="0" lang="pl-PL" sz="190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/</a:t>
            </a:r>
            <a:r>
              <a:rPr kumimoji="0" lang="pl-PL" sz="190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spread</a:t>
            </a:r>
            <a:r>
              <a:rPr kumimoji="0" lang="pl-PL" sz="190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pl-PL" sz="190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values</a:t>
            </a:r>
            <a:r>
              <a:rPr kumimoji="0" lang="pl-PL" sz="190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, T2M [</a:t>
            </a:r>
            <a:r>
              <a:rPr kumimoji="0" lang="pl-PL" sz="190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deg</a:t>
            </a:r>
            <a:r>
              <a:rPr kumimoji="0" lang="pl-PL" sz="190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.] (2011-2020)</a:t>
            </a:r>
          </a:p>
        </p:txBody>
      </p:sp>
      <p:pic>
        <p:nvPicPr>
          <p:cNvPr id="12" name="Picture 7"/>
          <p:cNvPicPr preferRelativeResize="0">
            <a:picLocks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4572000" y="826063"/>
            <a:ext cx="2285588" cy="1999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8"/>
          <p:cNvPicPr preferRelativeResize="0">
            <a:picLocks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1" y="2783098"/>
            <a:ext cx="2285588" cy="1999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2"/>
          <p:cNvPicPr preferRelativeResize="0">
            <a:picLocks noChangeArrowheads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2285589" y="2783098"/>
            <a:ext cx="2285588" cy="1999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4"/>
          <p:cNvPicPr preferRelativeResize="0">
            <a:picLocks noChangeArrowheads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6856766" y="2783360"/>
            <a:ext cx="2285588" cy="1999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6"/>
          <p:cNvPicPr preferRelativeResize="0">
            <a:picLocks noChangeArrowheads="1"/>
          </p:cNvPicPr>
          <p:nvPr/>
        </p:nvPicPr>
        <p:blipFill>
          <a:blip r:embed="rId10"/>
          <a:stretch>
            <a:fillRect/>
          </a:stretch>
        </p:blipFill>
        <p:spPr bwMode="auto">
          <a:xfrm>
            <a:off x="4572000" y="2783098"/>
            <a:ext cx="2285588" cy="1999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pole tekstowe 12"/>
          <p:cNvSpPr txBox="1"/>
          <p:nvPr/>
        </p:nvSpPr>
        <p:spPr>
          <a:xfrm>
            <a:off x="1" y="4726110"/>
            <a:ext cx="9144000" cy="385490"/>
          </a:xfrm>
          <a:prstGeom prst="rect">
            <a:avLst/>
          </a:prstGeom>
          <a:solidFill>
            <a:schemeClr val="bg1"/>
          </a:solidFill>
          <a:ln w="127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72566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90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	</a:t>
            </a:r>
            <a:r>
              <a:rPr kumimoji="0" lang="pl-PL" sz="190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Operational</a:t>
            </a:r>
            <a:r>
              <a:rPr kumimoji="0" lang="pl-PL" sz="190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		 </a:t>
            </a:r>
            <a:r>
              <a:rPr kumimoji="0" lang="pl-PL" sz="190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Surface</a:t>
            </a:r>
            <a:r>
              <a:rPr kumimoji="0" lang="pl-PL" sz="190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pert. 	Down to ~1.0m	 Down to ~2.5m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285589" y="2200273"/>
            <a:ext cx="371408" cy="58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0" y="2191702"/>
            <a:ext cx="371408" cy="58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572000" y="2185988"/>
            <a:ext cx="371408" cy="58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856765" y="2185988"/>
            <a:ext cx="371408" cy="58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0" y="4143023"/>
            <a:ext cx="371408" cy="58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285589" y="4143023"/>
            <a:ext cx="371408" cy="58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572000" y="4143023"/>
            <a:ext cx="371408" cy="58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856765" y="4143023"/>
            <a:ext cx="371408" cy="58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6F515AF5-D9ED-4D64-999F-63BC314F5EEC}"/>
              </a:ext>
            </a:extLst>
          </p:cNvPr>
          <p:cNvSpPr txBox="1"/>
          <p:nvPr/>
        </p:nvSpPr>
        <p:spPr>
          <a:xfrm>
            <a:off x="689546" y="2308482"/>
            <a:ext cx="7757409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Increase in depth to 2-2.5 mete</a:t>
            </a:r>
            <a:r>
              <a:rPr lang="pl-PL" dirty="0">
                <a:solidFill>
                  <a:prstClr val="black"/>
                </a:solidFill>
              </a:rPr>
              <a:t>r</a:t>
            </a:r>
            <a:r>
              <a:rPr lang="en-US" dirty="0">
                <a:solidFill>
                  <a:prstClr val="black"/>
                </a:solidFill>
              </a:rPr>
              <a:t>s resulted in </a:t>
            </a:r>
            <a:r>
              <a:rPr lang="pl-PL" dirty="0">
                <a:solidFill>
                  <a:prstClr val="black"/>
                </a:solidFill>
              </a:rPr>
              <a:t>various </a:t>
            </a:r>
            <a:r>
              <a:rPr lang="en-US" dirty="0">
                <a:solidFill>
                  <a:prstClr val="black"/>
                </a:solidFill>
              </a:rPr>
              <a:t>improvement in skill </a:t>
            </a:r>
            <a:r>
              <a:rPr lang="pl-PL" dirty="0">
                <a:solidFill>
                  <a:prstClr val="black"/>
                </a:solidFill>
              </a:rPr>
              <a:t>very significant in cold period(s) – DJF, SON</a:t>
            </a:r>
            <a:endParaRPr lang="de-DE" dirty="0">
              <a:solidFill>
                <a:prstClr val="black"/>
              </a:solidFill>
            </a:endParaRPr>
          </a:p>
          <a:p>
            <a:pPr algn="ctr"/>
            <a:r>
              <a:rPr lang="pl-PL" dirty="0">
                <a:solidFill>
                  <a:prstClr val="black"/>
                </a:solidFill>
              </a:rPr>
              <a:t>not that significant at all – during warm periods (MAM, JJA)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1CA93EAC-6FB9-40D1-ADB5-667045546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103" y="303498"/>
            <a:ext cx="7037173" cy="324036"/>
          </a:xfrm>
        </p:spPr>
        <p:txBody>
          <a:bodyPr>
            <a:noAutofit/>
          </a:bodyPr>
          <a:lstStyle/>
          <a:p>
            <a:pPr algn="l"/>
            <a:r>
              <a:rPr lang="en-US" sz="2600" b="1" dirty="0"/>
              <a:t>Physically based model perturbation: PSP</a:t>
            </a:r>
            <a:endParaRPr lang="en-GB" sz="2600" b="1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3436A21-ED0C-4DC6-875A-D03E4F1C50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38" t="10813" r="8185" b="5873"/>
          <a:stretch/>
        </p:blipFill>
        <p:spPr>
          <a:xfrm>
            <a:off x="677540" y="720672"/>
            <a:ext cx="7660549" cy="4285282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12401BA8-ECBB-48D0-B8B3-08317CE4140E}"/>
              </a:ext>
            </a:extLst>
          </p:cNvPr>
          <p:cNvSpPr txBox="1"/>
          <p:nvPr/>
        </p:nvSpPr>
        <p:spPr>
          <a:xfrm>
            <a:off x="7741920" y="4312920"/>
            <a:ext cx="12658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1C1C1C"/>
                </a:solidFill>
              </a:rPr>
              <a:t>M. Puh, LMU</a:t>
            </a:r>
          </a:p>
        </p:txBody>
      </p:sp>
    </p:spTree>
    <p:extLst>
      <p:ext uri="{BB962C8B-B14F-4D97-AF65-F5344CB8AC3E}">
        <p14:creationId xmlns:p14="http://schemas.microsoft.com/office/powerpoint/2010/main" val="701669477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2531" y="346005"/>
            <a:ext cx="3967061" cy="332399"/>
          </a:xfrm>
        </p:spPr>
        <p:txBody>
          <a:bodyPr/>
          <a:lstStyle/>
          <a:p>
            <a:r>
              <a:rPr lang="en-GB" sz="2400" dirty="0"/>
              <a:t>Outline</a:t>
            </a:r>
            <a:endParaRPr lang="de-DE" sz="24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8" name="Inhaltsplatzhalter 6">
            <a:extLst>
              <a:ext uri="{FF2B5EF4-FFF2-40B4-BE49-F238E27FC236}">
                <a16:creationId xmlns:a16="http://schemas.microsoft.com/office/drawing/2014/main" id="{7A80432A-8A62-4E09-AFC8-38A25278B0C5}"/>
              </a:ext>
            </a:extLst>
          </p:cNvPr>
          <p:cNvSpPr txBox="1">
            <a:spLocks/>
          </p:cNvSpPr>
          <p:nvPr/>
        </p:nvSpPr>
        <p:spPr>
          <a:xfrm>
            <a:off x="481258" y="903562"/>
            <a:ext cx="8082171" cy="3647801"/>
          </a:xfrm>
          <a:prstGeom prst="rect">
            <a:avLst/>
          </a:prstGeom>
        </p:spPr>
        <p:txBody>
          <a:bodyPr>
            <a:normAutofit/>
          </a:bodyPr>
          <a:lstStyle>
            <a:lvl1pPr marL="352425" marR="0" indent="-352425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95000"/>
              <a:buFont typeface="Wingdings" panose="05000000000000000000" pitchFamily="2" charset="2"/>
              <a:buChar char=""/>
              <a:tabLst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marR="0" indent="-26035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marR="0" indent="-2286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marR="0" indent="-2286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1C1C1C"/>
                </a:solidFill>
              </a:rPr>
              <a:t>The COSMO (Consortium) ensembles in transition to the ICON model</a:t>
            </a:r>
          </a:p>
          <a:p>
            <a:pPr lvl="1"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GB" dirty="0">
                <a:solidFill>
                  <a:srgbClr val="1C1C1C"/>
                </a:solidFill>
              </a:rPr>
              <a:t>almost completed</a:t>
            </a:r>
          </a:p>
          <a:p>
            <a:pPr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dirty="0">
                <a:solidFill>
                  <a:srgbClr val="1C1C1C"/>
                </a:solidFill>
              </a:rPr>
              <a:t>The PROPHECY </a:t>
            </a:r>
            <a:r>
              <a:rPr lang="de-DE" dirty="0" err="1">
                <a:solidFill>
                  <a:srgbClr val="1C1C1C"/>
                </a:solidFill>
              </a:rPr>
              <a:t>Priority</a:t>
            </a:r>
            <a:r>
              <a:rPr lang="de-DE" dirty="0">
                <a:solidFill>
                  <a:srgbClr val="1C1C1C"/>
                </a:solidFill>
              </a:rPr>
              <a:t> Project: </a:t>
            </a:r>
            <a:r>
              <a:rPr lang="de-DE" dirty="0" err="1">
                <a:solidFill>
                  <a:srgbClr val="1C1C1C"/>
                </a:solidFill>
              </a:rPr>
              <a:t>achievements</a:t>
            </a:r>
            <a:r>
              <a:rPr lang="de-DE" dirty="0">
                <a:solidFill>
                  <a:srgbClr val="1C1C1C"/>
                </a:solidFill>
              </a:rPr>
              <a:t> </a:t>
            </a:r>
            <a:r>
              <a:rPr lang="de-DE" dirty="0" err="1">
                <a:solidFill>
                  <a:srgbClr val="1C1C1C"/>
                </a:solidFill>
              </a:rPr>
              <a:t>of</a:t>
            </a:r>
            <a:r>
              <a:rPr lang="de-DE" dirty="0">
                <a:solidFill>
                  <a:srgbClr val="1C1C1C"/>
                </a:solidFill>
              </a:rPr>
              <a:t> </a:t>
            </a:r>
            <a:r>
              <a:rPr lang="de-DE" dirty="0" err="1">
                <a:solidFill>
                  <a:srgbClr val="1C1C1C"/>
                </a:solidFill>
              </a:rPr>
              <a:t>the</a:t>
            </a:r>
            <a:r>
              <a:rPr lang="de-DE" dirty="0">
                <a:solidFill>
                  <a:srgbClr val="1C1C1C"/>
                </a:solidFill>
              </a:rPr>
              <a:t> last 4 </a:t>
            </a:r>
            <a:r>
              <a:rPr lang="de-DE" dirty="0" err="1">
                <a:solidFill>
                  <a:srgbClr val="1C1C1C"/>
                </a:solidFill>
              </a:rPr>
              <a:t>years</a:t>
            </a:r>
            <a:endParaRPr lang="de-DE" dirty="0">
              <a:solidFill>
                <a:srgbClr val="1C1C1C"/>
              </a:solidFill>
            </a:endParaRPr>
          </a:p>
          <a:p>
            <a:pPr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dirty="0">
                <a:solidFill>
                  <a:srgbClr val="1C1C1C"/>
                </a:solidFill>
              </a:rPr>
              <a:t>Next </a:t>
            </a:r>
            <a:r>
              <a:rPr lang="de-DE" dirty="0" err="1">
                <a:solidFill>
                  <a:srgbClr val="1C1C1C"/>
                </a:solidFill>
              </a:rPr>
              <a:t>ensemble</a:t>
            </a:r>
            <a:r>
              <a:rPr lang="de-DE" dirty="0">
                <a:solidFill>
                  <a:srgbClr val="1C1C1C"/>
                </a:solidFill>
              </a:rPr>
              <a:t> </a:t>
            </a:r>
            <a:r>
              <a:rPr lang="de-DE" dirty="0" err="1">
                <a:solidFill>
                  <a:srgbClr val="1C1C1C"/>
                </a:solidFill>
              </a:rPr>
              <a:t>developments</a:t>
            </a:r>
            <a:r>
              <a:rPr lang="de-DE" dirty="0">
                <a:solidFill>
                  <a:srgbClr val="1C1C1C"/>
                </a:solidFill>
              </a:rPr>
              <a:t>: </a:t>
            </a:r>
            <a:r>
              <a:rPr lang="de-DE" dirty="0" err="1">
                <a:solidFill>
                  <a:srgbClr val="1C1C1C"/>
                </a:solidFill>
              </a:rPr>
              <a:t>plans</a:t>
            </a:r>
            <a:r>
              <a:rPr lang="de-DE" dirty="0">
                <a:solidFill>
                  <a:srgbClr val="1C1C1C"/>
                </a:solidFill>
              </a:rPr>
              <a:t> </a:t>
            </a:r>
            <a:r>
              <a:rPr lang="de-DE" dirty="0" err="1">
                <a:solidFill>
                  <a:srgbClr val="1C1C1C"/>
                </a:solidFill>
              </a:rPr>
              <a:t>for</a:t>
            </a:r>
            <a:r>
              <a:rPr lang="de-DE" dirty="0">
                <a:solidFill>
                  <a:srgbClr val="1C1C1C"/>
                </a:solidFill>
              </a:rPr>
              <a:t> a </a:t>
            </a:r>
            <a:r>
              <a:rPr lang="de-DE" dirty="0" err="1">
                <a:solidFill>
                  <a:srgbClr val="1C1C1C"/>
                </a:solidFill>
              </a:rPr>
              <a:t>new</a:t>
            </a:r>
            <a:r>
              <a:rPr lang="de-DE" dirty="0">
                <a:solidFill>
                  <a:srgbClr val="1C1C1C"/>
                </a:solidFill>
              </a:rPr>
              <a:t> PP</a:t>
            </a:r>
          </a:p>
          <a:p>
            <a:pPr lvl="1"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de-DE" dirty="0" err="1">
                <a:solidFill>
                  <a:srgbClr val="1C1C1C"/>
                </a:solidFill>
              </a:rPr>
              <a:t>continue</a:t>
            </a:r>
            <a:r>
              <a:rPr lang="de-DE" dirty="0">
                <a:solidFill>
                  <a:srgbClr val="1C1C1C"/>
                </a:solidFill>
              </a:rPr>
              <a:t> </a:t>
            </a:r>
            <a:r>
              <a:rPr lang="de-DE" dirty="0" err="1">
                <a:solidFill>
                  <a:srgbClr val="1C1C1C"/>
                </a:solidFill>
              </a:rPr>
              <a:t>with</a:t>
            </a:r>
            <a:r>
              <a:rPr lang="de-DE" dirty="0">
                <a:solidFill>
                  <a:srgbClr val="1C1C1C"/>
                </a:solidFill>
              </a:rPr>
              <a:t> </a:t>
            </a:r>
            <a:r>
              <a:rPr lang="de-DE" dirty="0" err="1">
                <a:solidFill>
                  <a:srgbClr val="1C1C1C"/>
                </a:solidFill>
              </a:rPr>
              <a:t>model</a:t>
            </a:r>
            <a:r>
              <a:rPr lang="de-DE" dirty="0">
                <a:solidFill>
                  <a:srgbClr val="1C1C1C"/>
                </a:solidFill>
              </a:rPr>
              <a:t> </a:t>
            </a:r>
            <a:r>
              <a:rPr lang="de-DE" dirty="0" err="1">
                <a:solidFill>
                  <a:srgbClr val="1C1C1C"/>
                </a:solidFill>
              </a:rPr>
              <a:t>uncertainties</a:t>
            </a:r>
            <a:endParaRPr lang="de-DE" dirty="0">
              <a:solidFill>
                <a:srgbClr val="1C1C1C"/>
              </a:solidFill>
            </a:endParaRPr>
          </a:p>
          <a:p>
            <a:pPr lvl="1"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de-DE" dirty="0" err="1">
                <a:solidFill>
                  <a:srgbClr val="1C1C1C"/>
                </a:solidFill>
              </a:rPr>
              <a:t>going</a:t>
            </a:r>
            <a:r>
              <a:rPr lang="de-DE" dirty="0">
                <a:solidFill>
                  <a:srgbClr val="1C1C1C"/>
                </a:solidFill>
              </a:rPr>
              <a:t> </a:t>
            </a:r>
            <a:r>
              <a:rPr lang="de-DE" dirty="0" err="1">
                <a:solidFill>
                  <a:srgbClr val="1C1C1C"/>
                </a:solidFill>
              </a:rPr>
              <a:t>higher</a:t>
            </a:r>
            <a:r>
              <a:rPr lang="de-DE" dirty="0">
                <a:solidFill>
                  <a:srgbClr val="1C1C1C"/>
                </a:solidFill>
              </a:rPr>
              <a:t> </a:t>
            </a:r>
            <a:r>
              <a:rPr lang="de-DE" dirty="0" err="1">
                <a:solidFill>
                  <a:srgbClr val="1C1C1C"/>
                </a:solidFill>
              </a:rPr>
              <a:t>resolution</a:t>
            </a:r>
            <a:endParaRPr lang="de-DE" dirty="0">
              <a:solidFill>
                <a:srgbClr val="1C1C1C"/>
              </a:solidFill>
            </a:endParaRPr>
          </a:p>
        </p:txBody>
      </p:sp>
      <p:sp>
        <p:nvSpPr>
          <p:cNvPr id="9" name="Fußzeilenplatzhalter 3">
            <a:extLst>
              <a:ext uri="{FF2B5EF4-FFF2-40B4-BE49-F238E27FC236}">
                <a16:creationId xmlns:a16="http://schemas.microsoft.com/office/drawing/2014/main" id="{8706460E-161F-46ED-B224-065554158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86050" y="4739302"/>
            <a:ext cx="5539313" cy="274637"/>
          </a:xfrm>
        </p:spPr>
        <p:txBody>
          <a:bodyPr/>
          <a:lstStyle/>
          <a:p>
            <a:r>
              <a:rPr lang="en-GB" dirty="0"/>
              <a:t>Chiara Marsigli WG ENS</a:t>
            </a:r>
            <a:endParaRPr lang="de-DE" dirty="0"/>
          </a:p>
        </p:txBody>
      </p:sp>
      <p:sp>
        <p:nvSpPr>
          <p:cNvPr id="7" name="Datumsplatzhalter 2">
            <a:extLst>
              <a:ext uri="{FF2B5EF4-FFF2-40B4-BE49-F238E27FC236}">
                <a16:creationId xmlns:a16="http://schemas.microsoft.com/office/drawing/2014/main" id="{8CB1BDD0-171C-454B-89EE-C95E4767AA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2166" y="4739302"/>
            <a:ext cx="2143884" cy="274637"/>
          </a:xfrm>
        </p:spPr>
        <p:txBody>
          <a:bodyPr/>
          <a:lstStyle/>
          <a:p>
            <a:r>
              <a:rPr lang="de-DE" dirty="0"/>
              <a:t>COSMO GM 2024</a:t>
            </a:r>
          </a:p>
        </p:txBody>
      </p:sp>
    </p:spTree>
    <p:extLst>
      <p:ext uri="{BB962C8B-B14F-4D97-AF65-F5344CB8AC3E}">
        <p14:creationId xmlns:p14="http://schemas.microsoft.com/office/powerpoint/2010/main" val="2816706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2532" y="346005"/>
            <a:ext cx="6215586" cy="360099"/>
          </a:xfrm>
        </p:spPr>
        <p:txBody>
          <a:bodyPr/>
          <a:lstStyle/>
          <a:p>
            <a:r>
              <a:rPr lang="en-GB" dirty="0"/>
              <a:t>PSP: impact on convection initiation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pPr/>
              <a:t>20</a:t>
            </a:fld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EE9DDA1-0A3A-4CB3-86FE-6D52E271A1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52" t="11081" r="8448" b="13254"/>
          <a:stretch/>
        </p:blipFill>
        <p:spPr>
          <a:xfrm>
            <a:off x="767978" y="728964"/>
            <a:ext cx="7635240" cy="3891733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74902CAB-E434-470B-8F42-37885D4BD09A}"/>
              </a:ext>
            </a:extLst>
          </p:cNvPr>
          <p:cNvSpPr txBox="1"/>
          <p:nvPr/>
        </p:nvSpPr>
        <p:spPr>
          <a:xfrm>
            <a:off x="7741920" y="4312920"/>
            <a:ext cx="12658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1C1C1C"/>
                </a:solidFill>
              </a:rPr>
              <a:t>M. Puh, LMU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C04F864-FAB7-4C5F-8FBC-30D3D8038F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01" t="27111" r="40667" b="38963"/>
          <a:stretch/>
        </p:blipFill>
        <p:spPr>
          <a:xfrm>
            <a:off x="4640580" y="1583463"/>
            <a:ext cx="4367213" cy="162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8094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Flussdiagramm: Daten 1">
                <a:extLst>
                  <a:ext uri="{FF2B5EF4-FFF2-40B4-BE49-F238E27FC236}">
                    <a16:creationId xmlns:a16="http://schemas.microsoft.com/office/drawing/2014/main" id="{971C6A41-3B76-4F90-BDAA-F1E3F4801A54}"/>
                  </a:ext>
                </a:extLst>
              </p:cNvPr>
              <p:cNvSpPr/>
              <p:nvPr/>
            </p:nvSpPr>
            <p:spPr>
              <a:xfrm>
                <a:off x="403860" y="765810"/>
                <a:ext cx="1935480" cy="1043940"/>
              </a:xfrm>
              <a:prstGeom prst="flowChartInputOutput">
                <a:avLst/>
              </a:prstGeom>
              <a:ln w="28575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35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lang="de-DE" sz="135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135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acc>
                        </m:e>
                        <m:sub>
                          <m:r>
                            <a:rPr lang="de-DE" sz="135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de-DE" sz="135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bSup>
                    </m:oMath>
                  </m:oMathPara>
                </a14:m>
                <a:endParaRPr lang="de-DE" sz="1350" dirty="0">
                  <a:solidFill>
                    <a:schemeClr val="accent1"/>
                  </a:solidFill>
                </a:endParaRPr>
              </a:p>
              <a:p>
                <a:pPr algn="ctr"/>
                <a:r>
                  <a:rPr lang="de-DE" sz="1350" b="1" dirty="0" err="1">
                    <a:solidFill>
                      <a:schemeClr val="accent1"/>
                    </a:solidFill>
                  </a:rPr>
                  <a:t>Un</a:t>
                </a:r>
                <a:r>
                  <a:rPr lang="de-DE" sz="1350" dirty="0" err="1">
                    <a:solidFill>
                      <a:schemeClr val="accent1"/>
                    </a:solidFill>
                  </a:rPr>
                  <a:t>perturbed</a:t>
                </a:r>
                <a:endParaRPr lang="de-DE" sz="1350" dirty="0">
                  <a:solidFill>
                    <a:schemeClr val="accent1"/>
                  </a:solidFill>
                </a:endParaRPr>
              </a:p>
              <a:p>
                <a:pPr algn="ctr"/>
                <a:r>
                  <a:rPr lang="de-DE" sz="1350" dirty="0">
                    <a:solidFill>
                      <a:schemeClr val="accent1"/>
                    </a:solidFill>
                  </a:rPr>
                  <a:t>(</a:t>
                </a:r>
                <a:r>
                  <a:rPr lang="de-DE" sz="1350" dirty="0" err="1">
                    <a:solidFill>
                      <a:schemeClr val="accent1"/>
                    </a:solidFill>
                  </a:rPr>
                  <a:t>det</a:t>
                </a:r>
                <a:r>
                  <a:rPr lang="de-DE" sz="1350" dirty="0">
                    <a:solidFill>
                      <a:schemeClr val="accent1"/>
                    </a:solidFill>
                  </a:rPr>
                  <a:t>.)</a:t>
                </a:r>
              </a:p>
            </p:txBody>
          </p:sp>
        </mc:Choice>
        <mc:Fallback xmlns="">
          <p:sp>
            <p:nvSpPr>
              <p:cNvPr id="2" name="Flussdiagramm: Daten 1">
                <a:extLst>
                  <a:ext uri="{FF2B5EF4-FFF2-40B4-BE49-F238E27FC236}">
                    <a16:creationId xmlns:a16="http://schemas.microsoft.com/office/drawing/2014/main" id="{971C6A41-3B76-4F90-BDAA-F1E3F4801A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860" y="765810"/>
                <a:ext cx="1935480" cy="1043940"/>
              </a:xfrm>
              <a:prstGeom prst="flowChartInputOutput">
                <a:avLst/>
              </a:prstGeom>
              <a:blipFill>
                <a:blip r:embed="rId3"/>
                <a:stretch>
                  <a:fillRect/>
                </a:stretch>
              </a:blipFill>
              <a:ln w="28575"/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Flussdiagramm: Lochstreifen 3">
                <a:extLst>
                  <a:ext uri="{FF2B5EF4-FFF2-40B4-BE49-F238E27FC236}">
                    <a16:creationId xmlns:a16="http://schemas.microsoft.com/office/drawing/2014/main" id="{81BC1C56-0779-413A-A2E0-F3D4910E4CB0}"/>
                  </a:ext>
                </a:extLst>
              </p:cNvPr>
              <p:cNvSpPr/>
              <p:nvPr/>
            </p:nvSpPr>
            <p:spPr>
              <a:xfrm>
                <a:off x="3009900" y="764706"/>
                <a:ext cx="1809000" cy="1181100"/>
              </a:xfrm>
              <a:prstGeom prst="flowChartPunchedTape">
                <a:avLst/>
              </a:prstGeom>
              <a:ln w="38100"/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350" b="1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350" b="1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𝛹</m:t>
                          </m:r>
                        </m:e>
                        <m:sub>
                          <m:r>
                            <a:rPr lang="de-DE" sz="1350" b="1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𝒋</m:t>
                          </m:r>
                        </m:sub>
                        <m:sup>
                          <m:r>
                            <a:rPr lang="de-DE" sz="1350" b="1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sup>
                      </m:sSubSup>
                      <m:r>
                        <a:rPr lang="de-DE" sz="1350" b="1" i="1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de-DE" sz="1350" b="1" i="1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𝑵</m:t>
                      </m:r>
                      <m:r>
                        <a:rPr lang="de-DE" sz="1350" b="1" i="1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de-DE" sz="1350" b="1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350" b="1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𝝁</m:t>
                          </m:r>
                        </m:e>
                        <m:sub>
                          <m:r>
                            <a:rPr lang="de-DE" sz="1350" b="1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𝒋</m:t>
                          </m:r>
                        </m:sub>
                      </m:sSub>
                      <m:r>
                        <a:rPr lang="de-DE" sz="1350" b="1" i="1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bSup>
                        <m:sSubSupPr>
                          <m:ctrlPr>
                            <a:rPr lang="de-DE" sz="1350" b="1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350" b="1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de-DE" sz="1350" b="1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𝒋</m:t>
                          </m:r>
                        </m:sub>
                        <m:sup>
                          <m:r>
                            <a:rPr lang="de-DE" sz="1350" b="1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bSup>
                      <m:r>
                        <a:rPr lang="de-DE" sz="1350" b="1" i="1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de-DE" sz="1350" b="1" dirty="0">
                  <a:solidFill>
                    <a:schemeClr val="accent4"/>
                  </a:solidFill>
                </a:endParaRPr>
              </a:p>
              <a:p>
                <a:pPr algn="ctr"/>
                <a:r>
                  <a:rPr lang="de-DE" sz="1350" b="1" dirty="0">
                    <a:solidFill>
                      <a:schemeClr val="accent4"/>
                    </a:solidFill>
                  </a:rPr>
                  <a:t>Random </a:t>
                </a:r>
                <a:r>
                  <a:rPr lang="de-DE" sz="1350" b="1" dirty="0" err="1">
                    <a:solidFill>
                      <a:schemeClr val="accent4"/>
                    </a:solidFill>
                  </a:rPr>
                  <a:t>pattern</a:t>
                </a:r>
                <a:endParaRPr lang="de-DE" sz="1350" b="1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4" name="Flussdiagramm: Lochstreifen 3">
                <a:extLst>
                  <a:ext uri="{FF2B5EF4-FFF2-40B4-BE49-F238E27FC236}">
                    <a16:creationId xmlns:a16="http://schemas.microsoft.com/office/drawing/2014/main" id="{81BC1C56-0779-413A-A2E0-F3D4910E4C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9900" y="764706"/>
                <a:ext cx="1809000" cy="1181100"/>
              </a:xfrm>
              <a:prstGeom prst="flowChartPunchedTape">
                <a:avLst/>
              </a:prstGeom>
              <a:blipFill>
                <a:blip r:embed="rId4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99FBADE5-9F1B-4974-8A1D-F2A1E020BBDD}"/>
                  </a:ext>
                </a:extLst>
              </p:cNvPr>
              <p:cNvSpPr txBox="1"/>
              <p:nvPr/>
            </p:nvSpPr>
            <p:spPr>
              <a:xfrm>
                <a:off x="0" y="1059844"/>
                <a:ext cx="213360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35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de-DE" sz="1350" i="1">
                          <a:latin typeface="Cambria Math" panose="02040503050406030204" pitchFamily="18" charset="0"/>
                        </a:rPr>
                        <m:t>:</m:t>
                      </m:r>
                    </m:oMath>
                  </m:oMathPara>
                </a14:m>
                <a:endParaRPr lang="de-DE" sz="1350" dirty="0"/>
              </a:p>
            </p:txBody>
          </p:sp>
        </mc:Choice>
        <mc:Fallback xmlns="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99FBADE5-9F1B-4974-8A1D-F2A1E020BB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059844"/>
                <a:ext cx="213360" cy="300082"/>
              </a:xfrm>
              <a:prstGeom prst="rect">
                <a:avLst/>
              </a:prstGeom>
              <a:blipFill>
                <a:blip r:embed="rId6"/>
                <a:stretch>
                  <a:fillRect r="-1428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Pfeil: nach rechts 36">
            <a:extLst>
              <a:ext uri="{FF2B5EF4-FFF2-40B4-BE49-F238E27FC236}">
                <a16:creationId xmlns:a16="http://schemas.microsoft.com/office/drawing/2014/main" id="{889A2EFD-D7EF-4960-8067-D6FF20E95FF0}"/>
              </a:ext>
            </a:extLst>
          </p:cNvPr>
          <p:cNvSpPr/>
          <p:nvPr/>
        </p:nvSpPr>
        <p:spPr>
          <a:xfrm>
            <a:off x="4929976" y="1162181"/>
            <a:ext cx="1264920" cy="411480"/>
          </a:xfrm>
          <a:prstGeom prst="rightArrow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200" b="1" dirty="0"/>
              <a:t>additive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Flussdiagramm: Daten 37">
                <a:extLst>
                  <a:ext uri="{FF2B5EF4-FFF2-40B4-BE49-F238E27FC236}">
                    <a16:creationId xmlns:a16="http://schemas.microsoft.com/office/drawing/2014/main" id="{6EDC6C0C-7062-4C24-B9DF-303432618C5F}"/>
                  </a:ext>
                </a:extLst>
              </p:cNvPr>
              <p:cNvSpPr/>
              <p:nvPr/>
            </p:nvSpPr>
            <p:spPr>
              <a:xfrm>
                <a:off x="6144181" y="820680"/>
                <a:ext cx="2446020" cy="1043940"/>
              </a:xfrm>
              <a:prstGeom prst="flowChartInputOutput">
                <a:avLst/>
              </a:prstGeom>
              <a:ln w="38100">
                <a:prstDash val="dash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Sup>
                      <m:sSubSupPr>
                        <m:ctrlPr>
                          <a:rPr lang="de-DE" sz="135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135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de-DE" sz="135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de-DE" sz="135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bSup>
                    <m:r>
                      <a:rPr lang="de-DE" sz="135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de-DE" sz="135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lang="de-DE" sz="135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135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acc>
                      </m:e>
                      <m:sub>
                        <m:r>
                          <a:rPr lang="de-DE" sz="135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de-DE" sz="135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bSup>
                    <m:r>
                      <a:rPr lang="de-DE" sz="1350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de-DE" sz="1350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de-DE" sz="1350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de-DE" sz="1350" b="1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1350" b="1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𝛹</m:t>
                        </m:r>
                      </m:e>
                      <m:sub>
                        <m:r>
                          <a:rPr lang="de-DE" sz="1350" b="1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  <m:sup>
                        <m:r>
                          <a:rPr lang="de-DE" sz="1350" b="1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sup>
                    </m:sSubSup>
                  </m:oMath>
                </a14:m>
                <a:r>
                  <a:rPr lang="de-DE" sz="1350" dirty="0">
                    <a:solidFill>
                      <a:schemeClr val="accent1"/>
                    </a:solidFill>
                  </a:rPr>
                  <a:t>)</a:t>
                </a:r>
                <a:endParaRPr lang="de-DE" sz="1350" b="1" dirty="0">
                  <a:solidFill>
                    <a:schemeClr val="accent1"/>
                  </a:solidFill>
                </a:endParaRPr>
              </a:p>
              <a:p>
                <a:pPr algn="ctr"/>
                <a:r>
                  <a:rPr lang="de-DE" sz="1350" b="1" dirty="0" err="1">
                    <a:solidFill>
                      <a:schemeClr val="accent1"/>
                    </a:solidFill>
                  </a:rPr>
                  <a:t>perturbed</a:t>
                </a:r>
                <a:endParaRPr lang="de-DE" sz="1350" b="1" dirty="0">
                  <a:solidFill>
                    <a:schemeClr val="accent1"/>
                  </a:solidFill>
                </a:endParaRPr>
              </a:p>
              <a:p>
                <a:pPr algn="ctr"/>
                <a:r>
                  <a:rPr lang="de-DE" sz="1350" b="1" dirty="0">
                    <a:solidFill>
                      <a:schemeClr val="accent1"/>
                    </a:solidFill>
                  </a:rPr>
                  <a:t>(</a:t>
                </a:r>
                <a:r>
                  <a:rPr lang="de-DE" sz="1350" b="1" dirty="0" err="1">
                    <a:solidFill>
                      <a:schemeClr val="accent1"/>
                    </a:solidFill>
                  </a:rPr>
                  <a:t>det</a:t>
                </a:r>
                <a:r>
                  <a:rPr lang="de-DE" sz="1350" b="1" dirty="0">
                    <a:solidFill>
                      <a:schemeClr val="accent1"/>
                    </a:solidFill>
                  </a:rPr>
                  <a:t>.)</a:t>
                </a:r>
              </a:p>
            </p:txBody>
          </p:sp>
        </mc:Choice>
        <mc:Fallback xmlns="">
          <p:sp>
            <p:nvSpPr>
              <p:cNvPr id="38" name="Flussdiagramm: Daten 37">
                <a:extLst>
                  <a:ext uri="{FF2B5EF4-FFF2-40B4-BE49-F238E27FC236}">
                    <a16:creationId xmlns:a16="http://schemas.microsoft.com/office/drawing/2014/main" id="{6EDC6C0C-7062-4C24-B9DF-303432618C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4181" y="820680"/>
                <a:ext cx="2446020" cy="1043940"/>
              </a:xfrm>
              <a:prstGeom prst="flowChartInputOutput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prstDash val="dash"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Verbinder: gekrümmt 11">
            <a:extLst>
              <a:ext uri="{FF2B5EF4-FFF2-40B4-BE49-F238E27FC236}">
                <a16:creationId xmlns:a16="http://schemas.microsoft.com/office/drawing/2014/main" id="{CF671546-87DD-4C47-A59C-354136BD64E4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1940368" y="1382757"/>
            <a:ext cx="845820" cy="1273085"/>
          </a:xfrm>
          <a:prstGeom prst="curvedConnector4">
            <a:avLst>
              <a:gd name="adj1" fmla="val -27027"/>
              <a:gd name="adj2" fmla="val 60453"/>
            </a:avLst>
          </a:prstGeom>
          <a:ln w="571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7DB03148-09B6-406C-A467-033F844DDFAF}"/>
                  </a:ext>
                </a:extLst>
              </p:cNvPr>
              <p:cNvSpPr txBox="1"/>
              <p:nvPr/>
            </p:nvSpPr>
            <p:spPr>
              <a:xfrm>
                <a:off x="213360" y="1790700"/>
                <a:ext cx="1585021" cy="12126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sz="1400" b="1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400" b="1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de-DE" sz="1400" b="1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𝒋</m:t>
                        </m:r>
                      </m:sub>
                    </m:sSub>
                    <m:r>
                      <a:rPr lang="de-DE" sz="1400" b="1" i="1">
                        <a:solidFill>
                          <a:schemeClr val="accent4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de-DE" sz="1400" b="1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1400" b="1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de-DE" sz="1400" b="1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𝒋</m:t>
                        </m:r>
                      </m:sub>
                      <m:sup>
                        <m:r>
                          <a:rPr lang="de-DE" sz="1400" b="1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bSup>
                  </m:oMath>
                </a14:m>
                <a:r>
                  <a:rPr lang="de-DE" sz="1400" b="1" dirty="0">
                    <a:solidFill>
                      <a:schemeClr val="accent4"/>
                    </a:solidFill>
                  </a:rPr>
                  <a:t> </a:t>
                </a:r>
                <a:r>
                  <a:rPr lang="de-DE" sz="1400" b="1" dirty="0" err="1">
                    <a:solidFill>
                      <a:schemeClr val="accent4"/>
                    </a:solidFill>
                  </a:rPr>
                  <a:t>are</a:t>
                </a:r>
                <a:r>
                  <a:rPr lang="de-DE" sz="1400" b="1" dirty="0">
                    <a:solidFill>
                      <a:schemeClr val="accent4"/>
                    </a:solidFill>
                  </a:rPr>
                  <a:t> </a:t>
                </a:r>
                <a:r>
                  <a:rPr lang="de-DE" sz="1400" b="1" dirty="0" err="1">
                    <a:solidFill>
                      <a:schemeClr val="accent4"/>
                    </a:solidFill>
                  </a:rPr>
                  <a:t>both</a:t>
                </a:r>
                <a:r>
                  <a:rPr lang="de-DE" sz="1400" b="1" dirty="0">
                    <a:solidFill>
                      <a:schemeClr val="accent4"/>
                    </a:solidFill>
                  </a:rPr>
                  <a:t> </a:t>
                </a:r>
                <a:r>
                  <a:rPr lang="de-DE" sz="1400" b="1" dirty="0" err="1">
                    <a:solidFill>
                      <a:schemeClr val="accent4"/>
                    </a:solidFill>
                  </a:rPr>
                  <a:t>determined</a:t>
                </a:r>
                <a:r>
                  <a:rPr lang="de-DE" sz="1400" b="1" dirty="0">
                    <a:solidFill>
                      <a:schemeClr val="accent4"/>
                    </a:solidFill>
                  </a:rPr>
                  <a:t> </a:t>
                </a:r>
                <a:r>
                  <a:rPr lang="de-DE" sz="1400" b="1" dirty="0" err="1">
                    <a:solidFill>
                      <a:schemeClr val="accent4"/>
                    </a:solidFill>
                  </a:rPr>
                  <a:t>individually</a:t>
                </a:r>
                <a:r>
                  <a:rPr lang="de-DE" sz="1400" b="1" dirty="0">
                    <a:solidFill>
                      <a:schemeClr val="accent4"/>
                    </a:solidFill>
                  </a:rPr>
                  <a:t> </a:t>
                </a:r>
                <a:r>
                  <a:rPr lang="de-DE" sz="1400" b="1" dirty="0" err="1">
                    <a:solidFill>
                      <a:schemeClr val="accent4"/>
                    </a:solidFill>
                  </a:rPr>
                  <a:t>for</a:t>
                </a:r>
                <a:r>
                  <a:rPr lang="de-DE" sz="1400" b="1" dirty="0">
                    <a:solidFill>
                      <a:schemeClr val="accent4"/>
                    </a:solidFill>
                  </a:rPr>
                  <a:t> </a:t>
                </a:r>
                <a:r>
                  <a:rPr lang="de-DE" sz="1400" b="1" dirty="0" err="1">
                    <a:solidFill>
                      <a:schemeClr val="accent4"/>
                    </a:solidFill>
                  </a:rPr>
                  <a:t>each</a:t>
                </a:r>
                <a:r>
                  <a:rPr lang="de-DE" sz="1400" b="1" dirty="0">
                    <a:solidFill>
                      <a:schemeClr val="accent4"/>
                    </a:solidFill>
                  </a:rPr>
                  <a:t> </a:t>
                </a:r>
                <a:r>
                  <a:rPr lang="de-DE" sz="1400" b="1" dirty="0" err="1">
                    <a:solidFill>
                      <a:schemeClr val="accent4"/>
                    </a:solidFill>
                  </a:rPr>
                  <a:t>perturbed</a:t>
                </a:r>
                <a:r>
                  <a:rPr lang="de-DE" sz="1400" b="1" dirty="0">
                    <a:solidFill>
                      <a:schemeClr val="accent4"/>
                    </a:solidFill>
                  </a:rPr>
                  <a:t> </a:t>
                </a:r>
                <a:r>
                  <a:rPr lang="de-DE" sz="1400" b="1" dirty="0" err="1">
                    <a:solidFill>
                      <a:schemeClr val="accent4"/>
                    </a:solidFill>
                  </a:rPr>
                  <a:t>parameter</a:t>
                </a:r>
                <a:r>
                  <a:rPr lang="de-DE" sz="1400" b="1" dirty="0">
                    <a:solidFill>
                      <a:schemeClr val="accent4"/>
                    </a:solidFill>
                  </a:rPr>
                  <a:t> </a:t>
                </a:r>
                <a:r>
                  <a:rPr lang="de-DE" sz="1400" dirty="0">
                    <a:solidFill>
                      <a:schemeClr val="accent4"/>
                    </a:solidFill>
                  </a:rPr>
                  <a:t>j</a:t>
                </a:r>
                <a:endParaRPr lang="de-DE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7DB03148-09B6-406C-A467-033F844DDF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60" y="1790700"/>
                <a:ext cx="1585021" cy="1212640"/>
              </a:xfrm>
              <a:prstGeom prst="rect">
                <a:avLst/>
              </a:prstGeom>
              <a:blipFill>
                <a:blip r:embed="rId9"/>
                <a:stretch>
                  <a:fillRect l="-1154" b="-402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feld 23">
            <a:extLst>
              <a:ext uri="{FF2B5EF4-FFF2-40B4-BE49-F238E27FC236}">
                <a16:creationId xmlns:a16="http://schemas.microsoft.com/office/drawing/2014/main" id="{8095E114-1668-4C49-A308-48FA2BA7F48D}"/>
              </a:ext>
            </a:extLst>
          </p:cNvPr>
          <p:cNvSpPr txBox="1"/>
          <p:nvPr/>
        </p:nvSpPr>
        <p:spPr>
          <a:xfrm>
            <a:off x="2774801" y="4715465"/>
            <a:ext cx="36038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/>
              <a:t>Ref</a:t>
            </a:r>
            <a:r>
              <a:rPr lang="de-DE" sz="1200" dirty="0"/>
              <a:t>: </a:t>
            </a:r>
            <a:r>
              <a:rPr lang="de-DE" sz="1200" dirty="0" err="1"/>
              <a:t>Ollinaho</a:t>
            </a:r>
            <a:r>
              <a:rPr lang="de-DE" sz="1200" dirty="0"/>
              <a:t> et. al. 2016, and </a:t>
            </a:r>
            <a:r>
              <a:rPr lang="de-DE" sz="1200" dirty="0" err="1"/>
              <a:t>Frogner</a:t>
            </a:r>
            <a:r>
              <a:rPr lang="de-DE" sz="1200" dirty="0"/>
              <a:t> et al. 2021</a:t>
            </a:r>
          </a:p>
        </p:txBody>
      </p:sp>
      <p:sp>
        <p:nvSpPr>
          <p:cNvPr id="26" name="Sprechblase: rechteckig mit abgerundeten Ecken 25">
            <a:extLst>
              <a:ext uri="{FF2B5EF4-FFF2-40B4-BE49-F238E27FC236}">
                <a16:creationId xmlns:a16="http://schemas.microsoft.com/office/drawing/2014/main" id="{C0829A63-9F19-40A4-AA70-39881385C994}"/>
              </a:ext>
            </a:extLst>
          </p:cNvPr>
          <p:cNvSpPr/>
          <p:nvPr/>
        </p:nvSpPr>
        <p:spPr>
          <a:xfrm rot="16200000">
            <a:off x="6262249" y="2548872"/>
            <a:ext cx="1353562" cy="1914660"/>
          </a:xfrm>
          <a:prstGeom prst="wedgeRoundRectCallout">
            <a:avLst>
              <a:gd name="adj1" fmla="val 151845"/>
              <a:gd name="adj2" fmla="val -131766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vert" wrap="square" rtlCol="0" anchor="ctr">
            <a:spAutoFit/>
          </a:bodyPr>
          <a:lstStyle/>
          <a:p>
            <a:r>
              <a:rPr lang="de-DE" sz="1350" dirty="0"/>
              <a:t>Pattern </a:t>
            </a:r>
            <a:r>
              <a:rPr lang="de-DE" sz="1350" dirty="0" err="1"/>
              <a:t>properties</a:t>
            </a:r>
            <a:r>
              <a:rPr lang="de-DE" sz="1350" dirty="0"/>
              <a:t>:</a:t>
            </a:r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de-DE" sz="1350" dirty="0" err="1"/>
              <a:t>Length</a:t>
            </a:r>
            <a:r>
              <a:rPr lang="de-DE" sz="1350" dirty="0"/>
              <a:t> </a:t>
            </a:r>
            <a:r>
              <a:rPr lang="de-DE" sz="1350" dirty="0" err="1"/>
              <a:t>scale</a:t>
            </a:r>
            <a:endParaRPr lang="de-DE" sz="1350" dirty="0"/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de-DE" sz="1350" dirty="0"/>
              <a:t>Time </a:t>
            </a:r>
            <a:r>
              <a:rPr lang="de-DE" sz="1350" dirty="0" err="1"/>
              <a:t>scale</a:t>
            </a:r>
            <a:endParaRPr lang="de-DE" sz="1350" dirty="0"/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de-DE" sz="1350" dirty="0"/>
              <a:t>Modes</a:t>
            </a:r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de-DE" sz="1350" dirty="0" err="1"/>
              <a:t>Variance</a:t>
            </a:r>
            <a:endParaRPr lang="de-DE" sz="1350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4A08DC30-EE15-4CE7-ACAA-B4E943215EE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9332" r="13980" b="8322"/>
          <a:stretch/>
        </p:blipFill>
        <p:spPr>
          <a:xfrm>
            <a:off x="3654008" y="2742011"/>
            <a:ext cx="2303537" cy="1908000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D673F6C3-0030-43B4-B1BE-E5D35CC0B06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1" t="7768" r="14086" b="8321"/>
          <a:stretch/>
        </p:blipFill>
        <p:spPr>
          <a:xfrm>
            <a:off x="1269907" y="2733211"/>
            <a:ext cx="2253227" cy="1908000"/>
          </a:xfrm>
          <a:prstGeom prst="rect">
            <a:avLst/>
          </a:prstGeom>
        </p:spPr>
      </p:pic>
      <p:sp>
        <p:nvSpPr>
          <p:cNvPr id="20" name="Titolo 1">
            <a:extLst>
              <a:ext uri="{FF2B5EF4-FFF2-40B4-BE49-F238E27FC236}">
                <a16:creationId xmlns:a16="http://schemas.microsoft.com/office/drawing/2014/main" id="{9FE3D6DA-7110-4249-B698-1B9818453564}"/>
              </a:ext>
            </a:extLst>
          </p:cNvPr>
          <p:cNvSpPr txBox="1">
            <a:spLocks/>
          </p:cNvSpPr>
          <p:nvPr/>
        </p:nvSpPr>
        <p:spPr>
          <a:xfrm>
            <a:off x="142103" y="105377"/>
            <a:ext cx="6640437" cy="500485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/>
              <a:t>SPP (</a:t>
            </a:r>
            <a:r>
              <a:rPr lang="de-DE" sz="2000" dirty="0" err="1"/>
              <a:t>Stochastically</a:t>
            </a:r>
            <a:r>
              <a:rPr lang="de-DE" sz="2000" dirty="0"/>
              <a:t> </a:t>
            </a:r>
            <a:r>
              <a:rPr lang="de-DE" sz="2000" dirty="0" err="1"/>
              <a:t>Perturbed</a:t>
            </a:r>
            <a:r>
              <a:rPr lang="de-DE" sz="2000" dirty="0"/>
              <a:t> </a:t>
            </a:r>
            <a:r>
              <a:rPr lang="de-DE" sz="2000" dirty="0" err="1"/>
              <a:t>Parametrisations</a:t>
            </a:r>
            <a:r>
              <a:rPr lang="de-DE" sz="2000" dirty="0"/>
              <a:t>) </a:t>
            </a:r>
            <a:r>
              <a:rPr lang="en-US" sz="2000" dirty="0"/>
              <a:t>in ICON</a:t>
            </a:r>
          </a:p>
          <a:p>
            <a:r>
              <a:rPr lang="de-DE" sz="2000" dirty="0" err="1"/>
              <a:t>Implemented</a:t>
            </a:r>
            <a:r>
              <a:rPr lang="de-DE" sz="2000" dirty="0"/>
              <a:t> </a:t>
            </a:r>
            <a:r>
              <a:rPr lang="de-DE" sz="2000" dirty="0" err="1"/>
              <a:t>by</a:t>
            </a:r>
            <a:r>
              <a:rPr lang="de-DE" sz="2000" dirty="0"/>
              <a:t> A. Seifert</a:t>
            </a:r>
            <a:endParaRPr lang="en-GB" sz="2000" dirty="0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D3A0A6F-D0E8-49DD-9864-2935269AD948}"/>
              </a:ext>
            </a:extLst>
          </p:cNvPr>
          <p:cNvSpPr txBox="1"/>
          <p:nvPr/>
        </p:nvSpPr>
        <p:spPr>
          <a:xfrm>
            <a:off x="7161714" y="4312166"/>
            <a:ext cx="18298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1C1C1C"/>
                </a:solidFill>
              </a:rPr>
              <a:t>Z. Parsakhoo, DWD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E9C4E1D7-93C3-4908-A479-B0B5BF4308B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191" y="4619943"/>
            <a:ext cx="1440000" cy="60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9404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75349" y="300416"/>
            <a:ext cx="2600792" cy="375170"/>
          </a:xfrm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rgbClr val="C00000"/>
                </a:solidFill>
                <a:latin typeface="Gill Sans MT" pitchFamily="34" charset="0"/>
              </a:rPr>
              <a:t>Next developments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5287" y="1005366"/>
            <a:ext cx="8353425" cy="3424224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dirty="0">
                <a:solidFill>
                  <a:srgbClr val="1C1C1C"/>
                </a:solidFill>
              </a:rPr>
              <a:t>SPPT operational in </a:t>
            </a:r>
            <a:r>
              <a:rPr lang="de-DE" dirty="0" err="1">
                <a:solidFill>
                  <a:srgbClr val="1C1C1C"/>
                </a:solidFill>
              </a:rPr>
              <a:t>two</a:t>
            </a:r>
            <a:r>
              <a:rPr lang="de-DE" dirty="0">
                <a:solidFill>
                  <a:srgbClr val="1C1C1C"/>
                </a:solidFill>
              </a:rPr>
              <a:t> COSMO </a:t>
            </a:r>
            <a:r>
              <a:rPr lang="de-DE" dirty="0" err="1">
                <a:solidFill>
                  <a:srgbClr val="1C1C1C"/>
                </a:solidFill>
              </a:rPr>
              <a:t>ensembles</a:t>
            </a:r>
            <a:r>
              <a:rPr lang="de-DE" dirty="0">
                <a:solidFill>
                  <a:srgbClr val="1C1C1C"/>
                </a:solidFill>
              </a:rPr>
              <a:t>, but </a:t>
            </a:r>
            <a:r>
              <a:rPr lang="de-DE" dirty="0" err="1">
                <a:solidFill>
                  <a:srgbClr val="1C1C1C"/>
                </a:solidFill>
              </a:rPr>
              <a:t>no</a:t>
            </a:r>
            <a:r>
              <a:rPr lang="de-DE" dirty="0">
                <a:solidFill>
                  <a:srgbClr val="1C1C1C"/>
                </a:solidFill>
              </a:rPr>
              <a:t> </a:t>
            </a:r>
            <a:r>
              <a:rPr lang="de-DE" dirty="0" err="1">
                <a:solidFill>
                  <a:srgbClr val="1C1C1C"/>
                </a:solidFill>
              </a:rPr>
              <a:t>further</a:t>
            </a:r>
            <a:r>
              <a:rPr lang="de-DE" dirty="0">
                <a:solidFill>
                  <a:srgbClr val="1C1C1C"/>
                </a:solidFill>
              </a:rPr>
              <a:t> </a:t>
            </a:r>
            <a:r>
              <a:rPr lang="de-DE" dirty="0" err="1">
                <a:solidFill>
                  <a:srgbClr val="1C1C1C"/>
                </a:solidFill>
              </a:rPr>
              <a:t>development</a:t>
            </a:r>
            <a:r>
              <a:rPr lang="de-DE" dirty="0">
                <a:solidFill>
                  <a:srgbClr val="1C1C1C"/>
                </a:solidFill>
              </a:rPr>
              <a:t> </a:t>
            </a:r>
            <a:r>
              <a:rPr lang="de-DE" dirty="0" err="1">
                <a:solidFill>
                  <a:srgbClr val="1C1C1C"/>
                </a:solidFill>
              </a:rPr>
              <a:t>foreseen</a:t>
            </a:r>
            <a:endParaRPr lang="de-DE" dirty="0">
              <a:solidFill>
                <a:srgbClr val="1C1C1C"/>
              </a:solidFill>
            </a:endParaRPr>
          </a:p>
          <a:p>
            <a:pPr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dirty="0">
                <a:solidFill>
                  <a:srgbClr val="1C1C1C"/>
                </a:solidFill>
              </a:rPr>
              <a:t>Focus on </a:t>
            </a:r>
            <a:r>
              <a:rPr lang="de-DE" b="1" dirty="0">
                <a:solidFill>
                  <a:srgbClr val="1C1C1C"/>
                </a:solidFill>
              </a:rPr>
              <a:t>SPP</a:t>
            </a:r>
            <a:r>
              <a:rPr lang="de-DE" dirty="0">
                <a:solidFill>
                  <a:srgbClr val="1C1C1C"/>
                </a:solidFill>
              </a:rPr>
              <a:t> (</a:t>
            </a:r>
            <a:r>
              <a:rPr lang="de-DE" dirty="0" err="1">
                <a:solidFill>
                  <a:srgbClr val="1C1C1C"/>
                </a:solidFill>
              </a:rPr>
              <a:t>Stochastically</a:t>
            </a:r>
            <a:r>
              <a:rPr lang="de-DE" dirty="0">
                <a:solidFill>
                  <a:srgbClr val="1C1C1C"/>
                </a:solidFill>
              </a:rPr>
              <a:t> </a:t>
            </a:r>
            <a:r>
              <a:rPr lang="de-DE" dirty="0" err="1">
                <a:solidFill>
                  <a:srgbClr val="1C1C1C"/>
                </a:solidFill>
              </a:rPr>
              <a:t>Perturbed</a:t>
            </a:r>
            <a:r>
              <a:rPr lang="de-DE" dirty="0">
                <a:solidFill>
                  <a:srgbClr val="1C1C1C"/>
                </a:solidFill>
              </a:rPr>
              <a:t> </a:t>
            </a:r>
            <a:r>
              <a:rPr lang="de-DE" dirty="0" err="1">
                <a:solidFill>
                  <a:srgbClr val="1C1C1C"/>
                </a:solidFill>
              </a:rPr>
              <a:t>Parametrisations</a:t>
            </a:r>
            <a:r>
              <a:rPr lang="de-DE" dirty="0">
                <a:solidFill>
                  <a:srgbClr val="1C1C1C"/>
                </a:solidFill>
              </a:rPr>
              <a:t>)</a:t>
            </a:r>
          </a:p>
          <a:p>
            <a:pPr lvl="1"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dirty="0" err="1">
                <a:solidFill>
                  <a:srgbClr val="1C1C1C"/>
                </a:solidFill>
              </a:rPr>
              <a:t>test</a:t>
            </a:r>
            <a:r>
              <a:rPr lang="de-DE" dirty="0">
                <a:solidFill>
                  <a:srgbClr val="1C1C1C"/>
                </a:solidFill>
              </a:rPr>
              <a:t> in different countries</a:t>
            </a:r>
          </a:p>
          <a:p>
            <a:pPr lvl="1"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dirty="0" err="1">
                <a:solidFill>
                  <a:srgbClr val="1C1C1C"/>
                </a:solidFill>
              </a:rPr>
              <a:t>test</a:t>
            </a:r>
            <a:r>
              <a:rPr lang="de-DE" dirty="0">
                <a:solidFill>
                  <a:srgbClr val="1C1C1C"/>
                </a:solidFill>
              </a:rPr>
              <a:t> (and </a:t>
            </a:r>
            <a:r>
              <a:rPr lang="de-DE" dirty="0" err="1">
                <a:solidFill>
                  <a:srgbClr val="1C1C1C"/>
                </a:solidFill>
              </a:rPr>
              <a:t>implementation</a:t>
            </a:r>
            <a:r>
              <a:rPr lang="de-DE" dirty="0">
                <a:solidFill>
                  <a:srgbClr val="1C1C1C"/>
                </a:solidFill>
              </a:rPr>
              <a:t>) </a:t>
            </a:r>
            <a:r>
              <a:rPr lang="de-DE" dirty="0" err="1">
                <a:solidFill>
                  <a:srgbClr val="1C1C1C"/>
                </a:solidFill>
              </a:rPr>
              <a:t>for</a:t>
            </a:r>
            <a:r>
              <a:rPr lang="de-DE" dirty="0">
                <a:solidFill>
                  <a:srgbClr val="1C1C1C"/>
                </a:solidFill>
              </a:rPr>
              <a:t> different </a:t>
            </a:r>
            <a:r>
              <a:rPr lang="de-DE" dirty="0" err="1">
                <a:solidFill>
                  <a:srgbClr val="1C1C1C"/>
                </a:solidFill>
              </a:rPr>
              <a:t>parameters</a:t>
            </a:r>
            <a:endParaRPr lang="de-DE" dirty="0">
              <a:solidFill>
                <a:srgbClr val="1C1C1C"/>
              </a:solidFill>
            </a:endParaRPr>
          </a:p>
          <a:p>
            <a:pPr lvl="1"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dirty="0" err="1">
                <a:solidFill>
                  <a:srgbClr val="1C1C1C"/>
                </a:solidFill>
              </a:rPr>
              <a:t>resources</a:t>
            </a:r>
            <a:r>
              <a:rPr lang="de-DE" dirty="0">
                <a:solidFill>
                  <a:srgbClr val="1C1C1C"/>
                </a:solidFill>
              </a:rPr>
              <a:t> in GLORI</a:t>
            </a:r>
          </a:p>
          <a:p>
            <a:pPr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dirty="0">
                <a:solidFill>
                  <a:srgbClr val="1C1C1C"/>
                </a:solidFill>
              </a:rPr>
              <a:t>Research on </a:t>
            </a:r>
            <a:r>
              <a:rPr lang="de-DE" b="1" dirty="0" err="1">
                <a:solidFill>
                  <a:srgbClr val="1C1C1C"/>
                </a:solidFill>
              </a:rPr>
              <a:t>process-based</a:t>
            </a:r>
            <a:r>
              <a:rPr lang="de-DE" b="1" dirty="0">
                <a:solidFill>
                  <a:srgbClr val="1C1C1C"/>
                </a:solidFill>
              </a:rPr>
              <a:t> </a:t>
            </a:r>
            <a:r>
              <a:rPr lang="de-DE" b="1" dirty="0" err="1">
                <a:solidFill>
                  <a:srgbClr val="1C1C1C"/>
                </a:solidFill>
              </a:rPr>
              <a:t>perturbations</a:t>
            </a:r>
            <a:endParaRPr lang="de-DE" b="1" dirty="0">
              <a:solidFill>
                <a:srgbClr val="1C1C1C"/>
              </a:solidFill>
            </a:endParaRPr>
          </a:p>
          <a:p>
            <a:pPr lvl="1"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dirty="0" err="1">
                <a:solidFill>
                  <a:srgbClr val="1C1C1C"/>
                </a:solidFill>
              </a:rPr>
              <a:t>From</a:t>
            </a:r>
            <a:r>
              <a:rPr lang="de-DE" dirty="0">
                <a:solidFill>
                  <a:srgbClr val="1C1C1C"/>
                </a:solidFill>
              </a:rPr>
              <a:t> </a:t>
            </a:r>
            <a:r>
              <a:rPr lang="de-DE" dirty="0" err="1">
                <a:solidFill>
                  <a:srgbClr val="1C1C1C"/>
                </a:solidFill>
              </a:rPr>
              <a:t>works</a:t>
            </a:r>
            <a:r>
              <a:rPr lang="de-DE" dirty="0">
                <a:solidFill>
                  <a:srgbClr val="1C1C1C"/>
                </a:solidFill>
              </a:rPr>
              <a:t> in LMU, IMGW</a:t>
            </a:r>
          </a:p>
          <a:p>
            <a:pPr lvl="1"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dirty="0" err="1">
                <a:solidFill>
                  <a:srgbClr val="1C1C1C"/>
                </a:solidFill>
              </a:rPr>
              <a:t>Combination</a:t>
            </a:r>
            <a:r>
              <a:rPr lang="de-DE" dirty="0">
                <a:solidFill>
                  <a:srgbClr val="1C1C1C"/>
                </a:solidFill>
              </a:rPr>
              <a:t> </a:t>
            </a:r>
            <a:r>
              <a:rPr lang="de-DE" dirty="0" err="1">
                <a:solidFill>
                  <a:srgbClr val="1C1C1C"/>
                </a:solidFill>
              </a:rPr>
              <a:t>with</a:t>
            </a:r>
            <a:r>
              <a:rPr lang="de-DE" dirty="0">
                <a:solidFill>
                  <a:srgbClr val="1C1C1C"/>
                </a:solidFill>
              </a:rPr>
              <a:t> </a:t>
            </a:r>
            <a:r>
              <a:rPr lang="de-DE" dirty="0" err="1">
                <a:solidFill>
                  <a:srgbClr val="1C1C1C"/>
                </a:solidFill>
              </a:rPr>
              <a:t>other</a:t>
            </a:r>
            <a:r>
              <a:rPr lang="de-DE" dirty="0">
                <a:solidFill>
                  <a:srgbClr val="1C1C1C"/>
                </a:solidFill>
              </a:rPr>
              <a:t> </a:t>
            </a:r>
            <a:r>
              <a:rPr lang="de-DE" dirty="0" err="1">
                <a:solidFill>
                  <a:srgbClr val="1C1C1C"/>
                </a:solidFill>
              </a:rPr>
              <a:t>methods</a:t>
            </a:r>
            <a:endParaRPr lang="de-DE" dirty="0">
              <a:solidFill>
                <a:srgbClr val="1C1C1C"/>
              </a:solidFill>
            </a:endParaRPr>
          </a:p>
          <a:p>
            <a:pPr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dirty="0">
                <a:solidFill>
                  <a:srgbClr val="1C1C1C"/>
                </a:solidFill>
              </a:rPr>
              <a:t>Ensemble </a:t>
            </a:r>
            <a:r>
              <a:rPr lang="de-DE" dirty="0" err="1">
                <a:solidFill>
                  <a:srgbClr val="1C1C1C"/>
                </a:solidFill>
              </a:rPr>
              <a:t>for</a:t>
            </a:r>
            <a:r>
              <a:rPr lang="de-DE" dirty="0">
                <a:solidFill>
                  <a:srgbClr val="1C1C1C"/>
                </a:solidFill>
              </a:rPr>
              <a:t> </a:t>
            </a:r>
            <a:r>
              <a:rPr lang="de-DE" dirty="0" err="1">
                <a:solidFill>
                  <a:srgbClr val="1C1C1C"/>
                </a:solidFill>
              </a:rPr>
              <a:t>nowcasting</a:t>
            </a:r>
            <a:r>
              <a:rPr lang="de-DE" dirty="0">
                <a:solidFill>
                  <a:srgbClr val="1C1C1C"/>
                </a:solidFill>
              </a:rPr>
              <a:t>, </a:t>
            </a:r>
            <a:r>
              <a:rPr lang="de-DE" dirty="0" err="1">
                <a:solidFill>
                  <a:srgbClr val="1C1C1C"/>
                </a:solidFill>
              </a:rPr>
              <a:t>very</a:t>
            </a:r>
            <a:r>
              <a:rPr lang="de-DE" dirty="0">
                <a:solidFill>
                  <a:srgbClr val="1C1C1C"/>
                </a:solidFill>
              </a:rPr>
              <a:t> </a:t>
            </a:r>
            <a:r>
              <a:rPr lang="de-DE" dirty="0" err="1">
                <a:solidFill>
                  <a:srgbClr val="1C1C1C"/>
                </a:solidFill>
              </a:rPr>
              <a:t>short</a:t>
            </a:r>
            <a:r>
              <a:rPr lang="de-DE" dirty="0">
                <a:solidFill>
                  <a:srgbClr val="1C1C1C"/>
                </a:solidFill>
              </a:rPr>
              <a:t> </a:t>
            </a:r>
            <a:r>
              <a:rPr lang="de-DE" dirty="0" err="1">
                <a:solidFill>
                  <a:srgbClr val="1C1C1C"/>
                </a:solidFill>
              </a:rPr>
              <a:t>range</a:t>
            </a:r>
            <a:r>
              <a:rPr lang="de-DE" dirty="0">
                <a:solidFill>
                  <a:srgbClr val="1C1C1C"/>
                </a:solidFill>
              </a:rPr>
              <a:t>, </a:t>
            </a:r>
            <a:r>
              <a:rPr lang="de-DE" b="1" dirty="0" err="1">
                <a:solidFill>
                  <a:srgbClr val="1C1C1C"/>
                </a:solidFill>
              </a:rPr>
              <a:t>higher</a:t>
            </a:r>
            <a:r>
              <a:rPr lang="de-DE" b="1" dirty="0">
                <a:solidFill>
                  <a:srgbClr val="1C1C1C"/>
                </a:solidFill>
              </a:rPr>
              <a:t> </a:t>
            </a:r>
            <a:r>
              <a:rPr lang="de-DE" b="1" dirty="0" err="1">
                <a:solidFill>
                  <a:srgbClr val="1C1C1C"/>
                </a:solidFill>
              </a:rPr>
              <a:t>resolution</a:t>
            </a:r>
            <a:r>
              <a:rPr lang="de-DE" dirty="0">
                <a:solidFill>
                  <a:srgbClr val="1C1C1C"/>
                </a:solidFill>
              </a:rPr>
              <a:t>, </a:t>
            </a:r>
            <a:r>
              <a:rPr lang="de-DE" dirty="0" err="1">
                <a:solidFill>
                  <a:srgbClr val="1C1C1C"/>
                </a:solidFill>
              </a:rPr>
              <a:t>best</a:t>
            </a:r>
            <a:r>
              <a:rPr lang="de-DE" dirty="0">
                <a:solidFill>
                  <a:srgbClr val="1C1C1C"/>
                </a:solidFill>
              </a:rPr>
              <a:t> </a:t>
            </a:r>
            <a:r>
              <a:rPr lang="de-DE" dirty="0" err="1">
                <a:solidFill>
                  <a:srgbClr val="1C1C1C"/>
                </a:solidFill>
              </a:rPr>
              <a:t>member</a:t>
            </a:r>
            <a:r>
              <a:rPr lang="de-DE" dirty="0">
                <a:solidFill>
                  <a:srgbClr val="1C1C1C"/>
                </a:solidFill>
              </a:rPr>
              <a:t> </a:t>
            </a:r>
            <a:r>
              <a:rPr lang="de-DE" dirty="0" err="1">
                <a:solidFill>
                  <a:srgbClr val="1C1C1C"/>
                </a:solidFill>
              </a:rPr>
              <a:t>selection</a:t>
            </a:r>
            <a:endParaRPr lang="de-DE" dirty="0">
              <a:solidFill>
                <a:srgbClr val="1C1C1C"/>
              </a:solidFill>
            </a:endParaRPr>
          </a:p>
          <a:p>
            <a:pPr lvl="1"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dirty="0">
                <a:solidFill>
                  <a:srgbClr val="1C1C1C"/>
                </a:solidFill>
              </a:rPr>
              <a:t>Parameters relevant </a:t>
            </a:r>
            <a:r>
              <a:rPr lang="de-DE" dirty="0" err="1">
                <a:solidFill>
                  <a:srgbClr val="1C1C1C"/>
                </a:solidFill>
              </a:rPr>
              <a:t>for</a:t>
            </a:r>
            <a:r>
              <a:rPr lang="de-DE" dirty="0">
                <a:solidFill>
                  <a:srgbClr val="1C1C1C"/>
                </a:solidFill>
              </a:rPr>
              <a:t> high-resolution</a:t>
            </a:r>
          </a:p>
          <a:p>
            <a:pPr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dirty="0">
                <a:solidFill>
                  <a:srgbClr val="1C1C1C"/>
                </a:solidFill>
              </a:rPr>
              <a:t>Benefit </a:t>
            </a:r>
            <a:r>
              <a:rPr lang="de-DE" dirty="0" err="1">
                <a:solidFill>
                  <a:srgbClr val="1C1C1C"/>
                </a:solidFill>
              </a:rPr>
              <a:t>from</a:t>
            </a:r>
            <a:r>
              <a:rPr lang="de-DE" dirty="0">
                <a:solidFill>
                  <a:srgbClr val="1C1C1C"/>
                </a:solidFill>
              </a:rPr>
              <a:t> CARMENs: </a:t>
            </a:r>
            <a:r>
              <a:rPr lang="de-DE" dirty="0" err="1">
                <a:solidFill>
                  <a:srgbClr val="1C1C1C"/>
                </a:solidFill>
              </a:rPr>
              <a:t>common</a:t>
            </a:r>
            <a:r>
              <a:rPr lang="de-DE" dirty="0">
                <a:solidFill>
                  <a:srgbClr val="1C1C1C"/>
                </a:solidFill>
              </a:rPr>
              <a:t> </a:t>
            </a:r>
            <a:r>
              <a:rPr lang="de-DE" dirty="0" err="1">
                <a:solidFill>
                  <a:srgbClr val="1C1C1C"/>
                </a:solidFill>
              </a:rPr>
              <a:t>verification</a:t>
            </a:r>
            <a:r>
              <a:rPr lang="de-DE" dirty="0">
                <a:solidFill>
                  <a:srgbClr val="1C1C1C"/>
                </a:solidFill>
              </a:rPr>
              <a:t> </a:t>
            </a:r>
            <a:r>
              <a:rPr lang="de-DE" dirty="0" err="1">
                <a:solidFill>
                  <a:srgbClr val="1C1C1C"/>
                </a:solidFill>
              </a:rPr>
              <a:t>method</a:t>
            </a:r>
            <a:r>
              <a:rPr lang="de-DE" dirty="0">
                <a:solidFill>
                  <a:srgbClr val="1C1C1C"/>
                </a:solidFill>
              </a:rPr>
              <a:t>, </a:t>
            </a:r>
            <a:r>
              <a:rPr lang="de-DE" dirty="0" err="1">
                <a:solidFill>
                  <a:srgbClr val="1C1C1C"/>
                </a:solidFill>
              </a:rPr>
              <a:t>scores</a:t>
            </a:r>
            <a:r>
              <a:rPr lang="de-DE" dirty="0">
                <a:solidFill>
                  <a:srgbClr val="1C1C1C"/>
                </a:solidFill>
              </a:rPr>
              <a:t>, </a:t>
            </a:r>
            <a:r>
              <a:rPr lang="de-DE" dirty="0" err="1">
                <a:solidFill>
                  <a:srgbClr val="1C1C1C"/>
                </a:solidFill>
              </a:rPr>
              <a:t>plots</a:t>
            </a:r>
            <a:endParaRPr lang="de-DE" dirty="0">
              <a:solidFill>
                <a:srgbClr val="1C1C1C"/>
              </a:solidFill>
            </a:endParaRPr>
          </a:p>
        </p:txBody>
      </p:sp>
      <p:pic>
        <p:nvPicPr>
          <p:cNvPr id="5" name="Picture 883" descr="logo_highr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387" y="195486"/>
            <a:ext cx="1279921" cy="295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21668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2300989" y="2467485"/>
            <a:ext cx="4567564" cy="332399"/>
          </a:xfrm>
        </p:spPr>
        <p:txBody>
          <a:bodyPr vert="horz" wrap="square" lIns="72000" tIns="0" rIns="72000" bIns="0" rtlCol="0" anchor="t" anchorCtr="0">
            <a:spAutoFit/>
          </a:bodyPr>
          <a:lstStyle/>
          <a:p>
            <a:pPr>
              <a:buFont typeface="+mj-lt"/>
            </a:pPr>
            <a:r>
              <a:rPr lang="en-GB" sz="2400" b="1" dirty="0">
                <a:solidFill>
                  <a:srgbClr val="C00000"/>
                </a:solidFill>
              </a:rPr>
              <a:t>Thank you for your attention!</a:t>
            </a:r>
            <a:endParaRPr lang="de-DE" sz="2400" b="1" dirty="0">
              <a:solidFill>
                <a:srgbClr val="C00000"/>
              </a:solidFill>
            </a:endParaRPr>
          </a:p>
        </p:txBody>
      </p:sp>
      <p:sp>
        <p:nvSpPr>
          <p:cNvPr id="22" name="Foliennummernplatzhalter 4">
            <a:extLst>
              <a:ext uri="{FF2B5EF4-FFF2-40B4-BE49-F238E27FC236}">
                <a16:creationId xmlns:a16="http://schemas.microsoft.com/office/drawing/2014/main" id="{B6E51D41-76FA-4785-BAF3-DF284BE52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25363" y="4739302"/>
            <a:ext cx="523350" cy="274637"/>
          </a:xfrm>
        </p:spPr>
        <p:txBody>
          <a:bodyPr/>
          <a:lstStyle/>
          <a:p>
            <a:fld id="{6558FC84-22FA-4F5E-86B7-A7761BE44B02}" type="slidenum">
              <a:rPr lang="de-DE" smtClean="0"/>
              <a:pPr/>
              <a:t>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808199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852296" y="243873"/>
            <a:ext cx="5432925" cy="348244"/>
          </a:xfrm>
        </p:spPr>
        <p:txBody>
          <a:bodyPr>
            <a:noAutofit/>
          </a:bodyPr>
          <a:lstStyle/>
          <a:p>
            <a:r>
              <a:rPr lang="en-GB" sz="2400" b="1" dirty="0"/>
              <a:t>The ensembles in transition to ICON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5287" y="921800"/>
            <a:ext cx="8353425" cy="3510390"/>
          </a:xfrm>
        </p:spPr>
        <p:txBody>
          <a:bodyPr>
            <a:noAutofit/>
          </a:bodyPr>
          <a:lstStyle/>
          <a:p>
            <a:pPr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1500" dirty="0">
                <a:solidFill>
                  <a:srgbClr val="1C1C1C"/>
                </a:solidFill>
              </a:rPr>
              <a:t>“C2I-ensembles”: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1500" dirty="0">
                <a:solidFill>
                  <a:srgbClr val="1C1C1C"/>
                </a:solidFill>
              </a:rPr>
              <a:t>DWD: ICON-D2-EPS, operational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1500" dirty="0">
                <a:solidFill>
                  <a:srgbClr val="1C1C1C"/>
                </a:solidFill>
              </a:rPr>
              <a:t>MCH: ICON-CH1-EPS and ICON-CH2-EPS, operational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1500" dirty="0" err="1">
                <a:solidFill>
                  <a:srgbClr val="1C1C1C"/>
                </a:solidFill>
              </a:rPr>
              <a:t>Arpae</a:t>
            </a:r>
            <a:r>
              <a:rPr lang="en-US" sz="1500" dirty="0">
                <a:solidFill>
                  <a:srgbClr val="1C1C1C"/>
                </a:solidFill>
              </a:rPr>
              <a:t>: ICON-2I-EPS, operational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1500" dirty="0">
                <a:solidFill>
                  <a:srgbClr val="1C1C1C"/>
                </a:solidFill>
              </a:rPr>
              <a:t>IMS: ICON-IL-EPS, operational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1500" dirty="0">
                <a:solidFill>
                  <a:srgbClr val="1C1C1C"/>
                </a:solidFill>
              </a:rPr>
              <a:t>CNMCA: transition for KENDA (DA) ensemble made, forecast ensemble coming soon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1500" dirty="0">
                <a:solidFill>
                  <a:srgbClr val="1C1C1C"/>
                </a:solidFill>
              </a:rPr>
              <a:t>IMGW: not planned yet, first move to the new machine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§"/>
            </a:pPr>
            <a:endParaRPr lang="en-US" sz="1500" dirty="0">
              <a:solidFill>
                <a:srgbClr val="1C1C1C"/>
              </a:solidFill>
            </a:endParaRPr>
          </a:p>
          <a:p>
            <a:pPr marL="0" indent="0">
              <a:buClr>
                <a:srgbClr val="C00000"/>
              </a:buClr>
              <a:buNone/>
            </a:pPr>
            <a:endParaRPr lang="en-US" sz="750" dirty="0">
              <a:solidFill>
                <a:srgbClr val="1C1C1C"/>
              </a:solidFill>
            </a:endParaRPr>
          </a:p>
          <a:p>
            <a:pPr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1500" dirty="0">
                <a:solidFill>
                  <a:srgbClr val="1C1C1C"/>
                </a:solidFill>
              </a:rPr>
              <a:t>COSMO-LEPS: transition to ICON on-going, intermediate step (current resolution) available in Autumn, 2.5 km resolution available in 2025 (delayed), configuration to be decided</a:t>
            </a:r>
          </a:p>
        </p:txBody>
      </p:sp>
      <p:pic>
        <p:nvPicPr>
          <p:cNvPr id="5" name="Picture 883" descr="logo_highr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670" y="206063"/>
            <a:ext cx="1279921" cy="295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oliennummernplatzhalter 4">
            <a:extLst>
              <a:ext uri="{FF2B5EF4-FFF2-40B4-BE49-F238E27FC236}">
                <a16:creationId xmlns:a16="http://schemas.microsoft.com/office/drawing/2014/main" id="{832AB4A9-C9D4-4594-A285-B4DA26DC9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25363" y="4739302"/>
            <a:ext cx="523350" cy="274637"/>
          </a:xfrm>
        </p:spPr>
        <p:txBody>
          <a:bodyPr/>
          <a:lstStyle/>
          <a:p>
            <a:fld id="{6558FC84-22FA-4F5E-86B7-A7761BE44B02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7" name="Fußzeilenplatzhalter 3">
            <a:extLst>
              <a:ext uri="{FF2B5EF4-FFF2-40B4-BE49-F238E27FC236}">
                <a16:creationId xmlns:a16="http://schemas.microsoft.com/office/drawing/2014/main" id="{C8B7C461-8CE8-48FF-B30D-7F295C9CC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86050" y="4739302"/>
            <a:ext cx="5539313" cy="274637"/>
          </a:xfrm>
        </p:spPr>
        <p:txBody>
          <a:bodyPr/>
          <a:lstStyle/>
          <a:p>
            <a:r>
              <a:rPr lang="en-GB" dirty="0"/>
              <a:t>Chiara Marsigli WG ENS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383950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2531" y="299804"/>
            <a:ext cx="4664105" cy="332399"/>
          </a:xfrm>
        </p:spPr>
        <p:txBody>
          <a:bodyPr/>
          <a:lstStyle/>
          <a:p>
            <a:r>
              <a:rPr lang="en-GB" sz="2400" dirty="0"/>
              <a:t>PROPHECY Priority Project</a:t>
            </a:r>
            <a:endParaRPr lang="de-DE" sz="24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8" name="Inhaltsplatzhalter 6">
            <a:extLst>
              <a:ext uri="{FF2B5EF4-FFF2-40B4-BE49-F238E27FC236}">
                <a16:creationId xmlns:a16="http://schemas.microsoft.com/office/drawing/2014/main" id="{7A80432A-8A62-4E09-AFC8-38A25278B0C5}"/>
              </a:ext>
            </a:extLst>
          </p:cNvPr>
          <p:cNvSpPr txBox="1">
            <a:spLocks/>
          </p:cNvSpPr>
          <p:nvPr/>
        </p:nvSpPr>
        <p:spPr>
          <a:xfrm>
            <a:off x="481258" y="903562"/>
            <a:ext cx="8082171" cy="3647801"/>
          </a:xfrm>
          <a:prstGeom prst="rect">
            <a:avLst/>
          </a:prstGeom>
        </p:spPr>
        <p:txBody>
          <a:bodyPr>
            <a:normAutofit/>
          </a:bodyPr>
          <a:lstStyle>
            <a:lvl1pPr marL="352425" marR="0" indent="-352425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95000"/>
              <a:buFont typeface="Wingdings" panose="05000000000000000000" pitchFamily="2" charset="2"/>
              <a:buChar char=""/>
              <a:tabLst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marR="0" indent="-26035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marR="0" indent="-2286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marR="0" indent="-2286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dirty="0">
                <a:solidFill>
                  <a:srgbClr val="1C1C1C"/>
                </a:solidFill>
              </a:rPr>
              <a:t>Model </a:t>
            </a:r>
            <a:r>
              <a:rPr lang="de-DE" dirty="0" err="1">
                <a:solidFill>
                  <a:srgbClr val="1C1C1C"/>
                </a:solidFill>
              </a:rPr>
              <a:t>perturbations</a:t>
            </a:r>
            <a:endParaRPr lang="de-DE" dirty="0">
              <a:solidFill>
                <a:srgbClr val="1C1C1C"/>
              </a:solidFill>
            </a:endParaRPr>
          </a:p>
          <a:p>
            <a:pPr lvl="1"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dirty="0">
                <a:solidFill>
                  <a:srgbClr val="1C1C1C"/>
                </a:solidFill>
              </a:rPr>
              <a:t>SPPT, </a:t>
            </a:r>
            <a:r>
              <a:rPr lang="de-DE" dirty="0" err="1">
                <a:solidFill>
                  <a:srgbClr val="1C1C1C"/>
                </a:solidFill>
              </a:rPr>
              <a:t>Stochastically</a:t>
            </a:r>
            <a:r>
              <a:rPr lang="de-DE" dirty="0">
                <a:solidFill>
                  <a:srgbClr val="1C1C1C"/>
                </a:solidFill>
              </a:rPr>
              <a:t> </a:t>
            </a:r>
            <a:r>
              <a:rPr lang="de-DE" dirty="0" err="1">
                <a:solidFill>
                  <a:srgbClr val="1C1C1C"/>
                </a:solidFill>
              </a:rPr>
              <a:t>Perturbed</a:t>
            </a:r>
            <a:r>
              <a:rPr lang="de-DE" dirty="0">
                <a:solidFill>
                  <a:srgbClr val="1C1C1C"/>
                </a:solidFill>
              </a:rPr>
              <a:t> </a:t>
            </a:r>
            <a:r>
              <a:rPr lang="de-DE" dirty="0" err="1">
                <a:solidFill>
                  <a:srgbClr val="1C1C1C"/>
                </a:solidFill>
              </a:rPr>
              <a:t>Parametrization</a:t>
            </a:r>
            <a:r>
              <a:rPr lang="de-DE" dirty="0">
                <a:solidFill>
                  <a:srgbClr val="1C1C1C"/>
                </a:solidFill>
              </a:rPr>
              <a:t> </a:t>
            </a:r>
            <a:r>
              <a:rPr lang="de-DE" dirty="0" err="1">
                <a:solidFill>
                  <a:srgbClr val="1C1C1C"/>
                </a:solidFill>
              </a:rPr>
              <a:t>Tendency</a:t>
            </a:r>
            <a:endParaRPr lang="de-DE" dirty="0">
              <a:solidFill>
                <a:srgbClr val="1C1C1C"/>
              </a:solidFill>
            </a:endParaRPr>
          </a:p>
          <a:p>
            <a:pPr lvl="1"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dirty="0">
                <a:solidFill>
                  <a:srgbClr val="1C1C1C"/>
                </a:solidFill>
              </a:rPr>
              <a:t>SEM, a </a:t>
            </a:r>
            <a:r>
              <a:rPr lang="de-DE" dirty="0" err="1">
                <a:solidFill>
                  <a:srgbClr val="1C1C1C"/>
                </a:solidFill>
              </a:rPr>
              <a:t>stochastic</a:t>
            </a:r>
            <a:r>
              <a:rPr lang="de-DE" dirty="0">
                <a:solidFill>
                  <a:srgbClr val="1C1C1C"/>
                </a:solidFill>
              </a:rPr>
              <a:t> </a:t>
            </a:r>
            <a:r>
              <a:rPr lang="de-DE" dirty="0" err="1">
                <a:solidFill>
                  <a:srgbClr val="1C1C1C"/>
                </a:solidFill>
              </a:rPr>
              <a:t>model</a:t>
            </a:r>
            <a:r>
              <a:rPr lang="de-DE" dirty="0">
                <a:solidFill>
                  <a:srgbClr val="1C1C1C"/>
                </a:solidFill>
              </a:rPr>
              <a:t> </a:t>
            </a:r>
            <a:r>
              <a:rPr lang="de-DE" dirty="0" err="1">
                <a:solidFill>
                  <a:srgbClr val="1C1C1C"/>
                </a:solidFill>
              </a:rPr>
              <a:t>of</a:t>
            </a:r>
            <a:r>
              <a:rPr lang="de-DE" dirty="0">
                <a:solidFill>
                  <a:srgbClr val="1C1C1C"/>
                </a:solidFill>
              </a:rPr>
              <a:t> </a:t>
            </a:r>
            <a:r>
              <a:rPr lang="de-DE" dirty="0" err="1">
                <a:solidFill>
                  <a:srgbClr val="1C1C1C"/>
                </a:solidFill>
              </a:rPr>
              <a:t>the</a:t>
            </a:r>
            <a:r>
              <a:rPr lang="de-DE" dirty="0">
                <a:solidFill>
                  <a:srgbClr val="1C1C1C"/>
                </a:solidFill>
              </a:rPr>
              <a:t> </a:t>
            </a:r>
            <a:r>
              <a:rPr lang="de-DE" dirty="0" err="1">
                <a:solidFill>
                  <a:srgbClr val="1C1C1C"/>
                </a:solidFill>
              </a:rPr>
              <a:t>model</a:t>
            </a:r>
            <a:r>
              <a:rPr lang="de-DE" dirty="0">
                <a:solidFill>
                  <a:srgbClr val="1C1C1C"/>
                </a:solidFill>
              </a:rPr>
              <a:t> </a:t>
            </a:r>
            <a:r>
              <a:rPr lang="de-DE" dirty="0" err="1">
                <a:solidFill>
                  <a:srgbClr val="1C1C1C"/>
                </a:solidFill>
              </a:rPr>
              <a:t>error</a:t>
            </a:r>
            <a:r>
              <a:rPr lang="de-DE" dirty="0">
                <a:solidFill>
                  <a:srgbClr val="1C1C1C"/>
                </a:solidFill>
              </a:rPr>
              <a:t> (M. Sprengel)</a:t>
            </a:r>
          </a:p>
          <a:p>
            <a:pPr lvl="1"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dirty="0" err="1">
                <a:solidFill>
                  <a:srgbClr val="1C1C1C"/>
                </a:solidFill>
              </a:rPr>
              <a:t>Stochastic</a:t>
            </a:r>
            <a:r>
              <a:rPr lang="de-DE" dirty="0">
                <a:solidFill>
                  <a:srgbClr val="1C1C1C"/>
                </a:solidFill>
              </a:rPr>
              <a:t> </a:t>
            </a:r>
            <a:r>
              <a:rPr lang="de-DE" dirty="0" err="1">
                <a:solidFill>
                  <a:srgbClr val="1C1C1C"/>
                </a:solidFill>
              </a:rPr>
              <a:t>Shallow</a:t>
            </a:r>
            <a:r>
              <a:rPr lang="de-DE" dirty="0">
                <a:solidFill>
                  <a:srgbClr val="1C1C1C"/>
                </a:solidFill>
              </a:rPr>
              <a:t> </a:t>
            </a:r>
            <a:r>
              <a:rPr lang="de-DE" dirty="0" err="1">
                <a:solidFill>
                  <a:srgbClr val="1C1C1C"/>
                </a:solidFill>
              </a:rPr>
              <a:t>Convection</a:t>
            </a:r>
            <a:r>
              <a:rPr lang="de-DE" dirty="0">
                <a:solidFill>
                  <a:srgbClr val="1C1C1C"/>
                </a:solidFill>
              </a:rPr>
              <a:t> </a:t>
            </a:r>
            <a:r>
              <a:rPr lang="de-DE" dirty="0" err="1">
                <a:solidFill>
                  <a:srgbClr val="1C1C1C"/>
                </a:solidFill>
              </a:rPr>
              <a:t>scheme</a:t>
            </a:r>
            <a:r>
              <a:rPr lang="de-DE" dirty="0">
                <a:solidFill>
                  <a:srgbClr val="1C1C1C"/>
                </a:solidFill>
              </a:rPr>
              <a:t> (M. Ahlgrimm)</a:t>
            </a:r>
          </a:p>
          <a:p>
            <a:pPr lvl="1"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dirty="0">
                <a:solidFill>
                  <a:srgbClr val="1C1C1C"/>
                </a:solidFill>
              </a:rPr>
              <a:t>Parameter </a:t>
            </a:r>
            <a:r>
              <a:rPr lang="de-DE" dirty="0" err="1">
                <a:solidFill>
                  <a:srgbClr val="1C1C1C"/>
                </a:solidFill>
              </a:rPr>
              <a:t>sensitivity</a:t>
            </a:r>
            <a:r>
              <a:rPr lang="de-DE" dirty="0">
                <a:solidFill>
                  <a:srgbClr val="1C1C1C"/>
                </a:solidFill>
              </a:rPr>
              <a:t> and </a:t>
            </a:r>
            <a:r>
              <a:rPr lang="de-DE" dirty="0" err="1">
                <a:solidFill>
                  <a:srgbClr val="1C1C1C"/>
                </a:solidFill>
              </a:rPr>
              <a:t>perturbation</a:t>
            </a:r>
            <a:endParaRPr lang="de-DE" dirty="0">
              <a:solidFill>
                <a:srgbClr val="1C1C1C"/>
              </a:solidFill>
            </a:endParaRPr>
          </a:p>
          <a:p>
            <a:pPr lvl="1"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dirty="0">
                <a:solidFill>
                  <a:srgbClr val="1C1C1C"/>
                </a:solidFill>
              </a:rPr>
              <a:t>PSP, </a:t>
            </a:r>
            <a:r>
              <a:rPr lang="de-DE" dirty="0" err="1">
                <a:solidFill>
                  <a:srgbClr val="1C1C1C"/>
                </a:solidFill>
              </a:rPr>
              <a:t>Physically</a:t>
            </a:r>
            <a:r>
              <a:rPr lang="de-DE" dirty="0">
                <a:solidFill>
                  <a:srgbClr val="1C1C1C"/>
                </a:solidFill>
              </a:rPr>
              <a:t> </a:t>
            </a:r>
            <a:r>
              <a:rPr lang="de-DE" dirty="0" err="1">
                <a:solidFill>
                  <a:srgbClr val="1C1C1C"/>
                </a:solidFill>
              </a:rPr>
              <a:t>Based</a:t>
            </a:r>
            <a:r>
              <a:rPr lang="de-DE" dirty="0">
                <a:solidFill>
                  <a:srgbClr val="1C1C1C"/>
                </a:solidFill>
              </a:rPr>
              <a:t> </a:t>
            </a:r>
            <a:r>
              <a:rPr lang="de-DE" dirty="0" err="1">
                <a:solidFill>
                  <a:srgbClr val="1C1C1C"/>
                </a:solidFill>
              </a:rPr>
              <a:t>Stochastic</a:t>
            </a:r>
            <a:r>
              <a:rPr lang="de-DE" dirty="0">
                <a:solidFill>
                  <a:srgbClr val="1C1C1C"/>
                </a:solidFill>
              </a:rPr>
              <a:t> </a:t>
            </a:r>
            <a:r>
              <a:rPr lang="de-DE" dirty="0" err="1">
                <a:solidFill>
                  <a:srgbClr val="1C1C1C"/>
                </a:solidFill>
              </a:rPr>
              <a:t>Perturbations</a:t>
            </a:r>
            <a:endParaRPr lang="de-DE" dirty="0">
              <a:solidFill>
                <a:srgbClr val="1C1C1C"/>
              </a:solidFill>
            </a:endParaRPr>
          </a:p>
          <a:p>
            <a:pPr lvl="1"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dirty="0">
                <a:solidFill>
                  <a:srgbClr val="1C1C1C"/>
                </a:solidFill>
              </a:rPr>
              <a:t>SPP, </a:t>
            </a:r>
            <a:r>
              <a:rPr lang="de-DE" dirty="0" err="1">
                <a:solidFill>
                  <a:srgbClr val="1C1C1C"/>
                </a:solidFill>
              </a:rPr>
              <a:t>Stochastically</a:t>
            </a:r>
            <a:r>
              <a:rPr lang="de-DE" dirty="0">
                <a:solidFill>
                  <a:srgbClr val="1C1C1C"/>
                </a:solidFill>
              </a:rPr>
              <a:t> </a:t>
            </a:r>
            <a:r>
              <a:rPr lang="de-DE" dirty="0" err="1">
                <a:solidFill>
                  <a:srgbClr val="1C1C1C"/>
                </a:solidFill>
              </a:rPr>
              <a:t>Perturbed</a:t>
            </a:r>
            <a:r>
              <a:rPr lang="de-DE" dirty="0">
                <a:solidFill>
                  <a:srgbClr val="1C1C1C"/>
                </a:solidFill>
              </a:rPr>
              <a:t> </a:t>
            </a:r>
            <a:r>
              <a:rPr lang="de-DE" dirty="0" err="1">
                <a:solidFill>
                  <a:srgbClr val="1C1C1C"/>
                </a:solidFill>
              </a:rPr>
              <a:t>Parametrisations</a:t>
            </a:r>
            <a:endParaRPr lang="de-DE" dirty="0">
              <a:solidFill>
                <a:srgbClr val="1C1C1C"/>
              </a:solidFill>
            </a:endParaRPr>
          </a:p>
          <a:p>
            <a:pPr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dirty="0">
                <a:solidFill>
                  <a:srgbClr val="1C1C1C"/>
                </a:solidFill>
              </a:rPr>
              <a:t>Boundary </a:t>
            </a:r>
            <a:r>
              <a:rPr lang="de-DE" dirty="0" err="1">
                <a:solidFill>
                  <a:srgbClr val="1C1C1C"/>
                </a:solidFill>
              </a:rPr>
              <a:t>conditions</a:t>
            </a:r>
            <a:endParaRPr lang="de-DE" dirty="0">
              <a:solidFill>
                <a:srgbClr val="1C1C1C"/>
              </a:solidFill>
            </a:endParaRPr>
          </a:p>
          <a:p>
            <a:pPr lvl="1"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dirty="0" err="1">
                <a:solidFill>
                  <a:srgbClr val="1C1C1C"/>
                </a:solidFill>
              </a:rPr>
              <a:t>Selection</a:t>
            </a:r>
            <a:endParaRPr lang="de-DE" dirty="0">
              <a:solidFill>
                <a:srgbClr val="1C1C1C"/>
              </a:solidFill>
            </a:endParaRPr>
          </a:p>
          <a:p>
            <a:pPr lvl="1"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dirty="0" err="1">
                <a:solidFill>
                  <a:srgbClr val="1C1C1C"/>
                </a:solidFill>
              </a:rPr>
              <a:t>Weighting</a:t>
            </a:r>
            <a:endParaRPr lang="de-DE" dirty="0">
              <a:solidFill>
                <a:srgbClr val="1C1C1C"/>
              </a:solidFill>
            </a:endParaRPr>
          </a:p>
        </p:txBody>
      </p:sp>
      <p:sp>
        <p:nvSpPr>
          <p:cNvPr id="9" name="Fußzeilenplatzhalter 3">
            <a:extLst>
              <a:ext uri="{FF2B5EF4-FFF2-40B4-BE49-F238E27FC236}">
                <a16:creationId xmlns:a16="http://schemas.microsoft.com/office/drawing/2014/main" id="{8706460E-161F-46ED-B224-065554158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86050" y="4739302"/>
            <a:ext cx="5539313" cy="274637"/>
          </a:xfrm>
        </p:spPr>
        <p:txBody>
          <a:bodyPr/>
          <a:lstStyle/>
          <a:p>
            <a:r>
              <a:rPr lang="en-GB" dirty="0"/>
              <a:t>Chiara Marsigli WG ENS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903193E-AFE6-44DF-A56F-B218364A31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18" t="29079" r="28606" b="42448"/>
          <a:stretch/>
        </p:blipFill>
        <p:spPr>
          <a:xfrm>
            <a:off x="3607088" y="2951591"/>
            <a:ext cx="5141625" cy="1599772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45557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9654" y="1876408"/>
            <a:ext cx="8304615" cy="498598"/>
          </a:xfrm>
        </p:spPr>
        <p:txBody>
          <a:bodyPr/>
          <a:lstStyle/>
          <a:p>
            <a:pPr marL="450000" algn="ctr">
              <a:spcBef>
                <a:spcPts val="1200"/>
              </a:spcBef>
              <a:spcAft>
                <a:spcPts val="600"/>
              </a:spcAft>
            </a:pPr>
            <a:r>
              <a:rPr lang="de-DE" sz="3600" dirty="0"/>
              <a:t>SPPT in ICON at </a:t>
            </a:r>
            <a:r>
              <a:rPr lang="de-DE" sz="3600" dirty="0" err="1"/>
              <a:t>MeteoSwiss</a:t>
            </a:r>
            <a:endParaRPr lang="en-GB" sz="360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579555" y="3131801"/>
            <a:ext cx="8095487" cy="1639175"/>
          </a:xfrm>
        </p:spPr>
        <p:txBody>
          <a:bodyPr/>
          <a:lstStyle/>
          <a:p>
            <a:pPr algn="ctr"/>
            <a:r>
              <a:rPr lang="en-GB" sz="1800" b="1" dirty="0"/>
              <a:t>André Walser, </a:t>
            </a:r>
            <a:r>
              <a:rPr lang="en-GB" sz="1800" dirty="0"/>
              <a:t>Sascha Bellaire, Matthias Röthlin</a:t>
            </a:r>
          </a:p>
          <a:p>
            <a:pPr algn="ctr"/>
            <a:r>
              <a:rPr lang="en-GB" sz="1800" dirty="0"/>
              <a:t>Acknowledgement: Daniel </a:t>
            </a:r>
            <a:r>
              <a:rPr lang="en-GB" sz="1800" dirty="0" err="1"/>
              <a:t>Reinert</a:t>
            </a:r>
            <a:r>
              <a:rPr lang="en-GB" sz="1800" dirty="0"/>
              <a:t>, Axel Seifert, Carlos Osuna</a:t>
            </a:r>
          </a:p>
          <a:p>
            <a:pPr algn="ctr"/>
            <a:endParaRPr lang="en-GB" sz="1400" baseline="30000" dirty="0"/>
          </a:p>
          <a:p>
            <a:pPr algn="ctr"/>
            <a:r>
              <a:rPr lang="en-GB" sz="1800" dirty="0"/>
              <a:t>COSMO GM 2022, </a:t>
            </a:r>
            <a:r>
              <a:rPr lang="en-GB" sz="1800" dirty="0" err="1"/>
              <a:t>Athen</a:t>
            </a:r>
            <a:r>
              <a:rPr lang="en-GB" sz="1800" dirty="0"/>
              <a:t>, WG7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40073B99-202C-054A-AEE2-F341088AD9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555" y="333046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2862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11860" y="322870"/>
            <a:ext cx="7516008" cy="443198"/>
          </a:xfrm>
        </p:spPr>
        <p:txBody>
          <a:bodyPr/>
          <a:lstStyle/>
          <a:p>
            <a:r>
              <a:rPr lang="de-DE" sz="2400" dirty="0" err="1">
                <a:solidFill>
                  <a:srgbClr val="1C1C1C"/>
                </a:solidFill>
              </a:rPr>
              <a:t>Stochastically</a:t>
            </a:r>
            <a:r>
              <a:rPr lang="de-DE" sz="2400" dirty="0">
                <a:solidFill>
                  <a:srgbClr val="1C1C1C"/>
                </a:solidFill>
              </a:rPr>
              <a:t> </a:t>
            </a:r>
            <a:r>
              <a:rPr lang="de-DE" sz="2400" dirty="0" err="1">
                <a:solidFill>
                  <a:srgbClr val="1C1C1C"/>
                </a:solidFill>
              </a:rPr>
              <a:t>Perturbed</a:t>
            </a:r>
            <a:r>
              <a:rPr lang="de-DE" sz="2400" dirty="0">
                <a:solidFill>
                  <a:srgbClr val="1C1C1C"/>
                </a:solidFill>
              </a:rPr>
              <a:t> </a:t>
            </a:r>
            <a:r>
              <a:rPr lang="de-DE" sz="2400" dirty="0" err="1">
                <a:solidFill>
                  <a:srgbClr val="1C1C1C"/>
                </a:solidFill>
              </a:rPr>
              <a:t>Parametrization</a:t>
            </a:r>
            <a:r>
              <a:rPr lang="de-DE" sz="2400" dirty="0">
                <a:solidFill>
                  <a:srgbClr val="1C1C1C"/>
                </a:solidFill>
              </a:rPr>
              <a:t> </a:t>
            </a:r>
            <a:r>
              <a:rPr lang="de-DE" sz="2400" dirty="0" err="1">
                <a:solidFill>
                  <a:srgbClr val="1C1C1C"/>
                </a:solidFill>
              </a:rPr>
              <a:t>Tendency</a:t>
            </a:r>
            <a:endParaRPr lang="en-US" sz="2400" dirty="0"/>
          </a:p>
        </p:txBody>
      </p:sp>
      <p:sp>
        <p:nvSpPr>
          <p:cNvPr id="40" name="Rectangle 39"/>
          <p:cNvSpPr/>
          <p:nvPr/>
        </p:nvSpPr>
        <p:spPr>
          <a:xfrm>
            <a:off x="472376" y="1272310"/>
            <a:ext cx="30623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</a:pPr>
            <a:r>
              <a:rPr lang="de-CH" sz="1800" dirty="0"/>
              <a:t>Implementation in ICON </a:t>
            </a:r>
            <a:r>
              <a:rPr lang="de-CH" sz="1800" dirty="0" err="1"/>
              <a:t>of</a:t>
            </a:r>
            <a:r>
              <a:rPr lang="de-CH" sz="1800" dirty="0"/>
              <a:t> a </a:t>
            </a:r>
            <a:r>
              <a:rPr lang="de-CH" sz="1800" dirty="0" err="1"/>
              <a:t>random</a:t>
            </a:r>
            <a:r>
              <a:rPr lang="de-CH" sz="1800" dirty="0"/>
              <a:t> </a:t>
            </a:r>
            <a:r>
              <a:rPr lang="de-CH" sz="1800" dirty="0" err="1"/>
              <a:t>pattern</a:t>
            </a:r>
            <a:r>
              <a:rPr lang="de-CH" sz="1800" dirty="0"/>
              <a:t> </a:t>
            </a:r>
            <a:r>
              <a:rPr lang="de-CH" sz="1800" dirty="0" err="1"/>
              <a:t>field</a:t>
            </a:r>
            <a:r>
              <a:rPr lang="de-CH" sz="1800" dirty="0"/>
              <a:t> </a:t>
            </a:r>
            <a:r>
              <a:rPr lang="de-CH" sz="1800" dirty="0" err="1"/>
              <a:t>with</a:t>
            </a:r>
            <a:r>
              <a:rPr lang="de-CH" sz="1800" dirty="0"/>
              <a:t> horizontal </a:t>
            </a:r>
            <a:r>
              <a:rPr lang="de-CH" sz="1800" dirty="0" err="1"/>
              <a:t>correlation</a:t>
            </a:r>
            <a:r>
              <a:rPr lang="de-CH" sz="1800" dirty="0"/>
              <a:t> </a:t>
            </a:r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36" y="2234082"/>
            <a:ext cx="3717415" cy="2199626"/>
          </a:xfrm>
          <a:prstGeom prst="rect">
            <a:avLst/>
          </a:prstGeom>
        </p:spPr>
      </p:pic>
      <p:graphicFrame>
        <p:nvGraphicFramePr>
          <p:cNvPr id="8" name="Table 9">
            <a:extLst>
              <a:ext uri="{FF2B5EF4-FFF2-40B4-BE49-F238E27FC236}">
                <a16:creationId xmlns:a16="http://schemas.microsoft.com/office/drawing/2014/main" id="{958FBABA-4F47-4A2F-9DAB-AA80DB5A29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0958145"/>
              </p:ext>
            </p:extLst>
          </p:nvPr>
        </p:nvGraphicFramePr>
        <p:xfrm>
          <a:off x="4029891" y="1272310"/>
          <a:ext cx="5044786" cy="3162531"/>
        </p:xfrm>
        <a:graphic>
          <a:graphicData uri="http://schemas.openxmlformats.org/drawingml/2006/table">
            <a:tbl>
              <a:tblPr/>
              <a:tblGrid>
                <a:gridCol w="762000">
                  <a:extLst>
                    <a:ext uri="{9D8B030D-6E8A-4147-A177-3AD203B41FA5}">
                      <a16:colId xmlns:a16="http://schemas.microsoft.com/office/drawing/2014/main" val="3664849458"/>
                    </a:ext>
                  </a:extLst>
                </a:gridCol>
                <a:gridCol w="655320">
                  <a:extLst>
                    <a:ext uri="{9D8B030D-6E8A-4147-A177-3AD203B41FA5}">
                      <a16:colId xmlns:a16="http://schemas.microsoft.com/office/drawing/2014/main" val="1616697905"/>
                    </a:ext>
                  </a:extLst>
                </a:gridCol>
                <a:gridCol w="1487237">
                  <a:extLst>
                    <a:ext uri="{9D8B030D-6E8A-4147-A177-3AD203B41FA5}">
                      <a16:colId xmlns:a16="http://schemas.microsoft.com/office/drawing/2014/main" val="4010737176"/>
                    </a:ext>
                  </a:extLst>
                </a:gridCol>
                <a:gridCol w="2140229">
                  <a:extLst>
                    <a:ext uri="{9D8B030D-6E8A-4147-A177-3AD203B41FA5}">
                      <a16:colId xmlns:a16="http://schemas.microsoft.com/office/drawing/2014/main" val="3276480818"/>
                    </a:ext>
                  </a:extLst>
                </a:gridCol>
              </a:tblGrid>
              <a:tr h="259725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rgbClr val="172B4D"/>
                          </a:solidFill>
                          <a:effectLst/>
                          <a:latin typeface="Segoe UI" panose="020B0502040204020203" pitchFamily="34" charset="0"/>
                        </a:rPr>
                        <a:t>switch</a:t>
                      </a:r>
                    </a:p>
                  </a:txBody>
                  <a:tcPr>
                    <a:lnL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5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rgbClr val="172B4D"/>
                          </a:solidFill>
                          <a:effectLst/>
                          <a:latin typeface="Segoe UI" panose="020B0502040204020203" pitchFamily="34" charset="0"/>
                        </a:rPr>
                        <a:t>default</a:t>
                      </a:r>
                    </a:p>
                  </a:txBody>
                  <a:tcPr>
                    <a:lnL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5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CH" sz="1100" b="1" i="0" u="none" strike="noStrike" dirty="0">
                          <a:solidFill>
                            <a:srgbClr val="172B4D"/>
                          </a:solidFill>
                          <a:effectLst/>
                          <a:latin typeface="Segoe UI" panose="020B0502040204020203" pitchFamily="34" charset="0"/>
                        </a:rPr>
                        <a:t>ICON-</a:t>
                      </a:r>
                      <a:r>
                        <a:rPr lang="de-CH" sz="1100" b="1" i="0" u="none" strike="noStrike" dirty="0" err="1">
                          <a:solidFill>
                            <a:srgbClr val="172B4D"/>
                          </a:solidFill>
                          <a:effectLst/>
                          <a:latin typeface="Segoe UI" panose="020B0502040204020203" pitchFamily="34" charset="0"/>
                        </a:rPr>
                        <a:t>CHx</a:t>
                      </a:r>
                      <a:r>
                        <a:rPr lang="de-CH" sz="1100" b="1" i="0" u="none" strike="noStrike" dirty="0">
                          <a:solidFill>
                            <a:srgbClr val="172B4D"/>
                          </a:solidFill>
                          <a:effectLst/>
                          <a:latin typeface="Segoe UI" panose="020B0502040204020203" pitchFamily="34" charset="0"/>
                        </a:rPr>
                        <a:t>-EPS </a:t>
                      </a:r>
                      <a:r>
                        <a:rPr lang="de-CH" sz="1100" b="1" i="0" u="none" strike="noStrike" dirty="0" err="1">
                          <a:solidFill>
                            <a:srgbClr val="172B4D"/>
                          </a:solidFill>
                          <a:effectLst/>
                          <a:latin typeface="Segoe UI" panose="020B0502040204020203" pitchFamily="34" charset="0"/>
                        </a:rPr>
                        <a:t>exp</a:t>
                      </a:r>
                      <a:r>
                        <a:rPr lang="de-CH" sz="1100" b="1" i="0" u="none" strike="noStrike" dirty="0">
                          <a:solidFill>
                            <a:srgbClr val="172B4D"/>
                          </a:solidFill>
                          <a:effectLst/>
                          <a:latin typeface="Segoe UI" panose="020B0502040204020203" pitchFamily="34" charset="0"/>
                        </a:rPr>
                        <a:t>.</a:t>
                      </a:r>
                      <a:endParaRPr lang="en-US" sz="1100" b="1" i="0" u="none" strike="noStrike" dirty="0">
                        <a:solidFill>
                          <a:srgbClr val="172B4D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5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rgbClr val="172B4D"/>
                          </a:solidFill>
                          <a:effectLst/>
                          <a:latin typeface="Segoe UI" panose="020B0502040204020203" pitchFamily="34" charset="0"/>
                        </a:rPr>
                        <a:t>description</a:t>
                      </a:r>
                    </a:p>
                  </a:txBody>
                  <a:tcPr>
                    <a:lnL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5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4780426"/>
                  </a:ext>
                </a:extLst>
              </a:tr>
              <a:tr h="259725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172B4D"/>
                          </a:solidFill>
                          <a:effectLst/>
                          <a:latin typeface="Segoe UI" panose="020B0502040204020203" pitchFamily="34" charset="0"/>
                        </a:rPr>
                        <a:t>lsppt</a:t>
                      </a:r>
                    </a:p>
                  </a:txBody>
                  <a:tcPr>
                    <a:lnL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172B4D"/>
                          </a:solidFill>
                          <a:effectLst/>
                          <a:latin typeface="Segoe UI" panose="020B0502040204020203" pitchFamily="34" charset="0"/>
                        </a:rPr>
                        <a:t>.false.</a:t>
                      </a:r>
                    </a:p>
                  </a:txBody>
                  <a:tcPr>
                    <a:lnL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CH" sz="1100" b="0" i="0" u="none" strike="noStrike" dirty="0">
                          <a:solidFill>
                            <a:srgbClr val="172B4D"/>
                          </a:solidFill>
                          <a:effectLst/>
                          <a:latin typeface="Segoe UI" panose="020B0502040204020203" pitchFamily="34" charset="0"/>
                        </a:rPr>
                        <a:t>.</a:t>
                      </a:r>
                      <a:r>
                        <a:rPr lang="de-CH" sz="1100" b="0" i="0" u="none" strike="noStrike" dirty="0" err="1">
                          <a:solidFill>
                            <a:srgbClr val="172B4D"/>
                          </a:solidFill>
                          <a:effectLst/>
                          <a:latin typeface="Segoe UI" panose="020B0502040204020203" pitchFamily="34" charset="0"/>
                        </a:rPr>
                        <a:t>true</a:t>
                      </a:r>
                      <a:r>
                        <a:rPr lang="de-CH" sz="1100" b="0" i="0" u="none" strike="noStrike" dirty="0">
                          <a:solidFill>
                            <a:srgbClr val="172B4D"/>
                          </a:solidFill>
                          <a:effectLst/>
                          <a:latin typeface="Segoe UI" panose="020B0502040204020203" pitchFamily="34" charset="0"/>
                        </a:rPr>
                        <a:t>.</a:t>
                      </a:r>
                      <a:endParaRPr lang="de-IT" sz="1100" b="0" i="0" u="none" strike="noStrike" dirty="0">
                        <a:solidFill>
                          <a:srgbClr val="172B4D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IT" sz="1100" b="0" i="0" u="none" strike="noStrike">
                          <a:solidFill>
                            <a:srgbClr val="172B4D"/>
                          </a:solidFill>
                          <a:effectLst/>
                          <a:latin typeface="Segoe UI" panose="020B0502040204020203" pitchFamily="34" charset="0"/>
                        </a:rPr>
                        <a:t> </a:t>
                      </a:r>
                    </a:p>
                  </a:txBody>
                  <a:tcPr>
                    <a:lnL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1067845"/>
                  </a:ext>
                </a:extLst>
              </a:tr>
              <a:tr h="427782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172B4D"/>
                          </a:solidFill>
                          <a:effectLst/>
                          <a:latin typeface="Segoe UI" panose="020B0502040204020203" pitchFamily="34" charset="0"/>
                        </a:rPr>
                        <a:t>hinc_rn</a:t>
                      </a:r>
                    </a:p>
                  </a:txBody>
                  <a:tcPr>
                    <a:lnL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IT" sz="1100" b="0" i="0" u="none" strike="noStrike" dirty="0">
                          <a:solidFill>
                            <a:srgbClr val="172B4D"/>
                          </a:solidFill>
                          <a:effectLst/>
                          <a:latin typeface="Segoe UI" panose="020B0502040204020203" pitchFamily="34" charset="0"/>
                        </a:rPr>
                        <a:t>21600</a:t>
                      </a:r>
                    </a:p>
                  </a:txBody>
                  <a:tcPr>
                    <a:lnL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IT" sz="1100" b="0" i="0" u="none" strike="noStrike" dirty="0">
                          <a:solidFill>
                            <a:srgbClr val="172B4D"/>
                          </a:solidFill>
                          <a:effectLst/>
                          <a:latin typeface="Segoe UI" panose="020B0502040204020203" pitchFamily="34" charset="0"/>
                        </a:rPr>
                        <a:t>21600</a:t>
                      </a:r>
                      <a:endParaRPr lang="en-US" sz="1100" b="0" i="0" u="none" strike="noStrike" dirty="0">
                        <a:solidFill>
                          <a:srgbClr val="172B4D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172B4D"/>
                          </a:solidFill>
                          <a:effectLst/>
                          <a:latin typeface="Segoe UI" panose="020B0502040204020203" pitchFamily="34" charset="0"/>
                        </a:rPr>
                        <a:t>time increment (s) for drawing a new field of random numbers</a:t>
                      </a:r>
                    </a:p>
                  </a:txBody>
                  <a:tcPr>
                    <a:lnL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851138"/>
                  </a:ext>
                </a:extLst>
              </a:tr>
              <a:tr h="595839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172B4D"/>
                          </a:solidFill>
                          <a:effectLst/>
                          <a:latin typeface="Segoe UI" panose="020B0502040204020203" pitchFamily="34" charset="0"/>
                        </a:rPr>
                        <a:t>dlat_rn</a:t>
                      </a:r>
                    </a:p>
                  </a:txBody>
                  <a:tcPr>
                    <a:lnL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IT" sz="1100" b="0" i="0" u="none" strike="noStrike">
                          <a:solidFill>
                            <a:srgbClr val="172B4D"/>
                          </a:solidFill>
                          <a:effectLst/>
                          <a:latin typeface="Segoe UI" panose="020B0502040204020203" pitchFamily="34" charset="0"/>
                        </a:rPr>
                        <a:t>0.1</a:t>
                      </a:r>
                    </a:p>
                  </a:txBody>
                  <a:tcPr>
                    <a:lnL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CH" sz="1100" b="0" i="0" u="none" strike="noStrike" dirty="0">
                          <a:solidFill>
                            <a:srgbClr val="172B4D"/>
                          </a:solidFill>
                          <a:effectLst/>
                          <a:latin typeface="Segoe UI" panose="020B0502040204020203" pitchFamily="34" charset="0"/>
                        </a:rPr>
                        <a:t>5.0</a:t>
                      </a:r>
                      <a:endParaRPr lang="en-US" sz="1100" b="0" i="0" u="none" strike="noStrike" dirty="0">
                        <a:solidFill>
                          <a:srgbClr val="172B4D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172B4D"/>
                          </a:solidFill>
                          <a:effectLst/>
                          <a:latin typeface="Segoe UI" panose="020B0502040204020203" pitchFamily="34" charset="0"/>
                        </a:rPr>
                        <a:t>random number coarse grid point distance in meridional direction (deg)</a:t>
                      </a:r>
                    </a:p>
                  </a:txBody>
                  <a:tcPr>
                    <a:lnL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1098401"/>
                  </a:ext>
                </a:extLst>
              </a:tr>
              <a:tr h="595839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172B4D"/>
                          </a:solidFill>
                          <a:effectLst/>
                          <a:latin typeface="Segoe UI" panose="020B0502040204020203" pitchFamily="34" charset="0"/>
                        </a:rPr>
                        <a:t>dlon_rn</a:t>
                      </a:r>
                    </a:p>
                  </a:txBody>
                  <a:tcPr>
                    <a:lnL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IT" sz="1100" b="0" i="0" u="none" strike="noStrike">
                          <a:solidFill>
                            <a:srgbClr val="172B4D"/>
                          </a:solidFill>
                          <a:effectLst/>
                          <a:latin typeface="Segoe UI" panose="020B0502040204020203" pitchFamily="34" charset="0"/>
                        </a:rPr>
                        <a:t>0.1</a:t>
                      </a:r>
                    </a:p>
                  </a:txBody>
                  <a:tcPr>
                    <a:lnL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CH" sz="1100" b="0" i="0" u="none" strike="noStrike" dirty="0">
                          <a:solidFill>
                            <a:srgbClr val="172B4D"/>
                          </a:solidFill>
                          <a:effectLst/>
                          <a:latin typeface="Segoe UI" panose="020B0502040204020203" pitchFamily="34" charset="0"/>
                        </a:rPr>
                        <a:t>5.0</a:t>
                      </a:r>
                      <a:endParaRPr lang="en-US" sz="1100" b="0" i="0" u="none" strike="noStrike" dirty="0">
                        <a:solidFill>
                          <a:srgbClr val="172B4D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172B4D"/>
                          </a:solidFill>
                          <a:effectLst/>
                          <a:latin typeface="Segoe UI" panose="020B0502040204020203" pitchFamily="34" charset="0"/>
                        </a:rPr>
                        <a:t>random number coarse grid point distance in zonal direction (deg)</a:t>
                      </a:r>
                    </a:p>
                  </a:txBody>
                  <a:tcPr>
                    <a:lnL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1773749"/>
                  </a:ext>
                </a:extLst>
              </a:tr>
              <a:tr h="427782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172B4D"/>
                          </a:solidFill>
                          <a:effectLst/>
                          <a:latin typeface="Segoe UI" panose="020B0502040204020203" pitchFamily="34" charset="0"/>
                        </a:rPr>
                        <a:t>range_rn</a:t>
                      </a:r>
                    </a:p>
                  </a:txBody>
                  <a:tcPr>
                    <a:lnL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IT" sz="1100" b="0" i="0" u="none" strike="noStrike">
                          <a:solidFill>
                            <a:srgbClr val="172B4D"/>
                          </a:solidFill>
                          <a:effectLst/>
                          <a:latin typeface="Segoe UI" panose="020B0502040204020203" pitchFamily="34" charset="0"/>
                        </a:rPr>
                        <a:t>0.8</a:t>
                      </a:r>
                    </a:p>
                  </a:txBody>
                  <a:tcPr>
                    <a:lnL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CH" sz="1100" b="0" i="0" u="none" strike="noStrike" dirty="0">
                          <a:solidFill>
                            <a:srgbClr val="172B4D"/>
                          </a:solidFill>
                          <a:effectLst/>
                          <a:latin typeface="Segoe UI" panose="020B0502040204020203" pitchFamily="34" charset="0"/>
                        </a:rPr>
                        <a:t>0.6 / 0.8</a:t>
                      </a:r>
                      <a:endParaRPr lang="en-US" sz="1100" b="0" i="0" u="none" strike="noStrike" dirty="0">
                        <a:solidFill>
                          <a:srgbClr val="172B4D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172B4D"/>
                          </a:solidFill>
                          <a:effectLst/>
                          <a:latin typeface="Segoe UI" panose="020B0502040204020203" pitchFamily="34" charset="0"/>
                        </a:rPr>
                        <a:t>max magnitude of random numbers</a:t>
                      </a:r>
                    </a:p>
                  </a:txBody>
                  <a:tcPr>
                    <a:lnL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0774053"/>
                  </a:ext>
                </a:extLst>
              </a:tr>
              <a:tr h="595839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Segoe UI" panose="020B0502040204020203" pitchFamily="34" charset="0"/>
                        </a:rPr>
                        <a:t>stdv_rn</a:t>
                      </a:r>
                      <a:endParaRPr lang="en-US" sz="11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IT" sz="11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Segoe UI" panose="020B0502040204020203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CH" sz="11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Segoe UI" panose="020B0502040204020203" pitchFamily="34" charset="0"/>
                        </a:rPr>
                        <a:t>1</a:t>
                      </a:r>
                      <a:endParaRPr lang="en-US" sz="11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Segoe UI" panose="020B0502040204020203" pitchFamily="34" charset="0"/>
                        </a:rPr>
                        <a:t>standard deviation of the </a:t>
                      </a:r>
                      <a:r>
                        <a:rPr lang="en-US" sz="1100" b="0" i="0" u="none" strike="noStrik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Segoe UI" panose="020B0502040204020203" pitchFamily="34" charset="0"/>
                        </a:rPr>
                        <a:t>gaussian</a:t>
                      </a:r>
                      <a:r>
                        <a:rPr lang="en-US" sz="11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Segoe UI" panose="020B0502040204020203" pitchFamily="34" charset="0"/>
                        </a:rPr>
                        <a:t> distribution of random numbers</a:t>
                      </a:r>
                    </a:p>
                  </a:txBody>
                  <a:tcPr>
                    <a:lnL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0729499"/>
                  </a:ext>
                </a:extLst>
              </a:tr>
            </a:tbl>
          </a:graphicData>
        </a:graphic>
      </p:graphicFrame>
      <p:sp>
        <p:nvSpPr>
          <p:cNvPr id="4" name="Rechteck 3">
            <a:extLst>
              <a:ext uri="{FF2B5EF4-FFF2-40B4-BE49-F238E27FC236}">
                <a16:creationId xmlns:a16="http://schemas.microsoft.com/office/drawing/2014/main" id="{EF468450-19D1-4DA3-A950-6DB2F28B0C02}"/>
              </a:ext>
            </a:extLst>
          </p:cNvPr>
          <p:cNvSpPr/>
          <p:nvPr/>
        </p:nvSpPr>
        <p:spPr>
          <a:xfrm>
            <a:off x="5870870" y="857383"/>
            <a:ext cx="1120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dirty="0" err="1"/>
              <a:t>sppt_nml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84369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>
          <a:xfrm>
            <a:off x="1186180" y="955654"/>
            <a:ext cx="7527926" cy="3256004"/>
          </a:xfrm>
        </p:spPr>
        <p:txBody>
          <a:bodyPr/>
          <a:lstStyle/>
          <a:p>
            <a:r>
              <a:rPr lang="en-US" sz="1800" dirty="0"/>
              <a:t>new approach uses for every second member the opposed pattern from the previous one</a:t>
            </a:r>
          </a:p>
          <a:p>
            <a:r>
              <a:rPr lang="en-US" sz="1800" dirty="0"/>
              <a:t>to better sample the PDF with small ensembles </a:t>
            </a:r>
            <a:br>
              <a:rPr lang="en-US" sz="1800" dirty="0"/>
            </a:br>
            <a:r>
              <a:rPr lang="en-US" sz="1800" dirty="0"/>
              <a:t>(idea and implementation by Daniel Hupp)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04240" y="292390"/>
            <a:ext cx="3942080" cy="469610"/>
          </a:xfrm>
        </p:spPr>
        <p:txBody>
          <a:bodyPr/>
          <a:lstStyle/>
          <a:p>
            <a:r>
              <a:rPr lang="en-US" sz="2400" dirty="0"/>
              <a:t>Opposed random patterns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432364" y="2215662"/>
            <a:ext cx="6282944" cy="2927838"/>
            <a:chOff x="1432364" y="2215662"/>
            <a:chExt cx="6282944" cy="2927838"/>
          </a:xfrm>
        </p:grpSpPr>
        <p:pic>
          <p:nvPicPr>
            <p:cNvPr id="5" name="Picture 2" descr="https://wlsdepl.meteoswiss.ch/modelbrowser/data/icon-1e_dev/23083100_699/m/alp/RAPA_SPPT/RAPA_SPPT_202309010600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2364" y="2215662"/>
              <a:ext cx="6282944" cy="29278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 bwMode="auto">
            <a:xfrm>
              <a:off x="2626468" y="2328153"/>
              <a:ext cx="862519" cy="15564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07197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>
          <a:xfrm>
            <a:off x="1160375" y="1124466"/>
            <a:ext cx="3729396" cy="520584"/>
          </a:xfrm>
        </p:spPr>
        <p:txBody>
          <a:bodyPr/>
          <a:lstStyle/>
          <a:p>
            <a:pPr marL="0" indent="0">
              <a:buNone/>
            </a:pPr>
            <a:r>
              <a:rPr lang="de-CH" b="1" dirty="0" err="1"/>
              <a:t>Spread</a:t>
            </a:r>
            <a:r>
              <a:rPr lang="de-CH" dirty="0"/>
              <a:t> </a:t>
            </a:r>
            <a:r>
              <a:rPr lang="de-CH" dirty="0" err="1"/>
              <a:t>increased</a:t>
            </a:r>
            <a:r>
              <a:rPr lang="de-CH" dirty="0"/>
              <a:t> </a:t>
            </a:r>
            <a:r>
              <a:rPr lang="de-CH" dirty="0" err="1"/>
              <a:t>with</a:t>
            </a:r>
            <a:r>
              <a:rPr lang="de-CH" dirty="0"/>
              <a:t> SPPT, </a:t>
            </a:r>
            <a:br>
              <a:rPr lang="de-CH" dirty="0"/>
            </a:br>
            <a:r>
              <a:rPr lang="de-CH" dirty="0"/>
              <a:t>but </a:t>
            </a:r>
            <a:r>
              <a:rPr lang="de-CH" dirty="0" err="1"/>
              <a:t>hardly</a:t>
            </a:r>
            <a:r>
              <a:rPr lang="de-CH" dirty="0"/>
              <a:t> </a:t>
            </a:r>
            <a:r>
              <a:rPr lang="de-CH" dirty="0" err="1"/>
              <a:t>with</a:t>
            </a:r>
            <a:r>
              <a:rPr lang="de-CH" dirty="0"/>
              <a:t> PP: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Spread</a:t>
            </a:r>
            <a:r>
              <a:rPr lang="de-CH" dirty="0"/>
              <a:t> </a:t>
            </a:r>
            <a:r>
              <a:rPr lang="de-CH" dirty="0" err="1"/>
              <a:t>and</a:t>
            </a:r>
            <a:r>
              <a:rPr lang="de-CH" dirty="0"/>
              <a:t> RMSE </a:t>
            </a:r>
            <a:r>
              <a:rPr lang="de-CH" dirty="0" err="1"/>
              <a:t>for</a:t>
            </a:r>
            <a:r>
              <a:rPr lang="de-CH" dirty="0"/>
              <a:t> t2m</a:t>
            </a:r>
            <a:endParaRPr lang="en-US" dirty="0"/>
          </a:p>
        </p:txBody>
      </p:sp>
      <p:pic>
        <p:nvPicPr>
          <p:cNvPr id="7170" name="Picture 2" descr="M:\zue-data-zue\modelle\intranet\Verification\Test-suites\135_icon-ch1_sppt_ens\Station-based\cmp_135_ch_136_ch_137_ch\total_scoresALL_T_2M01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2" r="49665" b="49756"/>
          <a:stretch/>
        </p:blipFill>
        <p:spPr bwMode="auto">
          <a:xfrm>
            <a:off x="4533957" y="1796374"/>
            <a:ext cx="3910813" cy="3104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M:\zue-data-zue\modelle\intranet\Verification\Test-suites\135_icon-ch1_sppt_ens\Station-based\cmp_135_ch_136_ch_137_ch\total_scoresALL_T_2M01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77" r="50306"/>
          <a:stretch/>
        </p:blipFill>
        <p:spPr bwMode="auto">
          <a:xfrm>
            <a:off x="668533" y="1783404"/>
            <a:ext cx="3865424" cy="3086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012390" y="1138702"/>
            <a:ext cx="35766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de-CH" sz="1600" b="1" dirty="0"/>
              <a:t>RMSE</a:t>
            </a:r>
            <a:r>
              <a:rPr lang="de-CH" sz="1600" dirty="0"/>
              <a:t> </a:t>
            </a:r>
            <a:r>
              <a:rPr lang="de-CH" sz="1600" dirty="0" err="1"/>
              <a:t>for</a:t>
            </a:r>
            <a:r>
              <a:rPr lang="de-CH" sz="1600" dirty="0"/>
              <a:t> </a:t>
            </a:r>
            <a:r>
              <a:rPr lang="de-CH" sz="1600" dirty="0" err="1"/>
              <a:t>ensemble</a:t>
            </a:r>
            <a:r>
              <a:rPr lang="de-CH" sz="1600" dirty="0"/>
              <a:t> </a:t>
            </a:r>
            <a:r>
              <a:rPr lang="de-CH" sz="1600" dirty="0" err="1"/>
              <a:t>mean</a:t>
            </a:r>
            <a:r>
              <a:rPr lang="de-CH" sz="1600" dirty="0"/>
              <a:t> ~</a:t>
            </a:r>
            <a:r>
              <a:rPr lang="de-CH" sz="1600" dirty="0" err="1"/>
              <a:t>identical</a:t>
            </a:r>
            <a:r>
              <a:rPr lang="de-CH" sz="1600" dirty="0"/>
              <a:t>: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 flipH="1">
            <a:off x="6809757" y="254540"/>
            <a:ext cx="21202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400" dirty="0">
                <a:solidFill>
                  <a:srgbClr val="FF0000"/>
                </a:solidFill>
              </a:rPr>
              <a:t>SPPT</a:t>
            </a:r>
          </a:p>
          <a:p>
            <a:r>
              <a:rPr lang="de-CH" sz="1400" dirty="0">
                <a:solidFill>
                  <a:srgbClr val="0000FF"/>
                </a:solidFill>
              </a:rPr>
              <a:t>Parameter </a:t>
            </a:r>
            <a:r>
              <a:rPr lang="de-CH" sz="1400" dirty="0" err="1">
                <a:solidFill>
                  <a:srgbClr val="0000FF"/>
                </a:solidFill>
              </a:rPr>
              <a:t>Perturbations</a:t>
            </a:r>
            <a:br>
              <a:rPr lang="de-CH" sz="1400" dirty="0">
                <a:solidFill>
                  <a:srgbClr val="FF0000"/>
                </a:solidFill>
              </a:rPr>
            </a:br>
            <a:r>
              <a:rPr lang="de-CH" sz="1400" dirty="0" err="1">
                <a:solidFill>
                  <a:srgbClr val="33CC33"/>
                </a:solidFill>
              </a:rPr>
              <a:t>no</a:t>
            </a:r>
            <a:r>
              <a:rPr lang="de-CH" sz="1400" dirty="0">
                <a:solidFill>
                  <a:srgbClr val="33CC33"/>
                </a:solidFill>
              </a:rPr>
              <a:t> </a:t>
            </a:r>
            <a:r>
              <a:rPr lang="de-CH" sz="1400" dirty="0" err="1">
                <a:solidFill>
                  <a:srgbClr val="33CC33"/>
                </a:solidFill>
              </a:rPr>
              <a:t>model</a:t>
            </a:r>
            <a:r>
              <a:rPr lang="de-CH" sz="1400" dirty="0">
                <a:solidFill>
                  <a:srgbClr val="33CC33"/>
                </a:solidFill>
              </a:rPr>
              <a:t> </a:t>
            </a:r>
            <a:r>
              <a:rPr lang="de-CH" sz="1400" dirty="0" err="1">
                <a:solidFill>
                  <a:srgbClr val="33CC33"/>
                </a:solidFill>
              </a:rPr>
              <a:t>perturbations</a:t>
            </a:r>
            <a:r>
              <a:rPr lang="de-CH" sz="1400" dirty="0">
                <a:solidFill>
                  <a:srgbClr val="33CC33"/>
                </a:solidFill>
              </a:rPr>
              <a:t> </a:t>
            </a:r>
            <a:endParaRPr lang="en-US" sz="1400" dirty="0">
              <a:solidFill>
                <a:srgbClr val="33CC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1428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>
          <a:xfrm>
            <a:off x="1179830" y="1124466"/>
            <a:ext cx="7527926" cy="429824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Reduction of outliers with model pert., particularly with SPPT for gusts: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Outliers 6h </a:t>
            </a:r>
            <a:r>
              <a:rPr lang="en-US" dirty="0" err="1"/>
              <a:t>precip</a:t>
            </a:r>
            <a:r>
              <a:rPr lang="en-US" dirty="0"/>
              <a:t> &amp; gusts</a:t>
            </a:r>
          </a:p>
        </p:txBody>
      </p:sp>
      <p:pic>
        <p:nvPicPr>
          <p:cNvPr id="8194" name="Picture 2" descr="M:\zue-data-zue\modelle\intranet\Verification\Test-suites\135_icon-ch1_sppt_ens\Station-based\cmp_135_ch_136_ch_137_ch\total_scoresALL_TOT_PREC6_OUTLIERS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6"/>
          <a:stretch/>
        </p:blipFill>
        <p:spPr bwMode="auto">
          <a:xfrm>
            <a:off x="851346" y="1666672"/>
            <a:ext cx="3839161" cy="3036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M:\zue-data-zue\modelle\intranet\Verification\Test-suites\135_icon-ch1_sppt_ens\Station-based\cmp_135_ch_136_ch_137_ch\total_scoresALL_VMAX_10M6_OUTLIERS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1"/>
          <a:stretch/>
        </p:blipFill>
        <p:spPr bwMode="auto">
          <a:xfrm>
            <a:off x="4740707" y="1653702"/>
            <a:ext cx="3839161" cy="3049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 flipH="1">
            <a:off x="6809757" y="254540"/>
            <a:ext cx="21202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400" dirty="0">
                <a:solidFill>
                  <a:srgbClr val="FF0000"/>
                </a:solidFill>
              </a:rPr>
              <a:t>SPPT</a:t>
            </a:r>
          </a:p>
          <a:p>
            <a:r>
              <a:rPr lang="de-CH" sz="1400" dirty="0">
                <a:solidFill>
                  <a:srgbClr val="0000FF"/>
                </a:solidFill>
              </a:rPr>
              <a:t>Parameter </a:t>
            </a:r>
            <a:r>
              <a:rPr lang="de-CH" sz="1400" dirty="0" err="1">
                <a:solidFill>
                  <a:srgbClr val="0000FF"/>
                </a:solidFill>
              </a:rPr>
              <a:t>Perturbations</a:t>
            </a:r>
            <a:br>
              <a:rPr lang="de-CH" sz="1400" dirty="0">
                <a:solidFill>
                  <a:srgbClr val="FF0000"/>
                </a:solidFill>
              </a:rPr>
            </a:br>
            <a:r>
              <a:rPr lang="de-CH" sz="1400" dirty="0" err="1">
                <a:solidFill>
                  <a:srgbClr val="33CC33"/>
                </a:solidFill>
              </a:rPr>
              <a:t>no</a:t>
            </a:r>
            <a:r>
              <a:rPr lang="de-CH" sz="1400" dirty="0">
                <a:solidFill>
                  <a:srgbClr val="33CC33"/>
                </a:solidFill>
              </a:rPr>
              <a:t> </a:t>
            </a:r>
            <a:r>
              <a:rPr lang="de-CH" sz="1400" dirty="0" err="1">
                <a:solidFill>
                  <a:srgbClr val="33CC33"/>
                </a:solidFill>
              </a:rPr>
              <a:t>model</a:t>
            </a:r>
            <a:r>
              <a:rPr lang="de-CH" sz="1400" dirty="0">
                <a:solidFill>
                  <a:srgbClr val="33CC33"/>
                </a:solidFill>
              </a:rPr>
              <a:t> </a:t>
            </a:r>
            <a:r>
              <a:rPr lang="de-CH" sz="1400" dirty="0" err="1">
                <a:solidFill>
                  <a:srgbClr val="33CC33"/>
                </a:solidFill>
              </a:rPr>
              <a:t>perturbations</a:t>
            </a:r>
            <a:r>
              <a:rPr lang="de-CH" sz="1400" dirty="0">
                <a:solidFill>
                  <a:srgbClr val="33CC33"/>
                </a:solidFill>
              </a:rPr>
              <a:t> </a:t>
            </a:r>
            <a:endParaRPr lang="en-US" sz="1400" dirty="0">
              <a:solidFill>
                <a:srgbClr val="33CC33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6647234" y="2509734"/>
            <a:ext cx="13053" cy="907917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606150" y="2934321"/>
            <a:ext cx="7152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600" dirty="0"/>
              <a:t>~20%</a:t>
            </a:r>
            <a:endParaRPr lang="en-US" sz="1600" dirty="0"/>
          </a:p>
        </p:txBody>
      </p:sp>
      <p:sp>
        <p:nvSpPr>
          <p:cNvPr id="9" name="Rectangle 8"/>
          <p:cNvSpPr/>
          <p:nvPr/>
        </p:nvSpPr>
        <p:spPr>
          <a:xfrm>
            <a:off x="1490273" y="3875030"/>
            <a:ext cx="136447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6h </a:t>
            </a:r>
            <a:r>
              <a:rPr lang="en-US" dirty="0" err="1"/>
              <a:t>precip</a:t>
            </a:r>
            <a:r>
              <a:rPr lang="en-US" dirty="0"/>
              <a:t> </a:t>
            </a:r>
          </a:p>
        </p:txBody>
      </p:sp>
      <p:sp>
        <p:nvSpPr>
          <p:cNvPr id="10" name="Rectangle 9"/>
          <p:cNvSpPr/>
          <p:nvPr/>
        </p:nvSpPr>
        <p:spPr>
          <a:xfrm>
            <a:off x="5381337" y="3875030"/>
            <a:ext cx="2073003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6h vmax@10m </a:t>
            </a:r>
          </a:p>
        </p:txBody>
      </p:sp>
    </p:spTree>
    <p:extLst>
      <p:ext uri="{BB962C8B-B14F-4D97-AF65-F5344CB8AC3E}">
        <p14:creationId xmlns:p14="http://schemas.microsoft.com/office/powerpoint/2010/main" val="2279883727"/>
      </p:ext>
    </p:extLst>
  </p:cSld>
  <p:clrMapOvr>
    <a:masterClrMapping/>
  </p:clrMapOvr>
</p:sld>
</file>

<file path=ppt/theme/theme1.xml><?xml version="1.0" encoding="utf-8"?>
<a:theme xmlns:a="http://schemas.openxmlformats.org/drawingml/2006/main" name="DWD-PowerPoint">
  <a:themeElements>
    <a:clrScheme name="DWD-Farben PowerPoint">
      <a:dk1>
        <a:srgbClr val="2D4B9B"/>
      </a:dk1>
      <a:lt1>
        <a:sysClr val="window" lastClr="FFFFFF"/>
      </a:lt1>
      <a:dk2>
        <a:srgbClr val="96B9DC"/>
      </a:dk2>
      <a:lt2>
        <a:srgbClr val="D2E1F5"/>
      </a:lt2>
      <a:accent1>
        <a:srgbClr val="2D4B9B"/>
      </a:accent1>
      <a:accent2>
        <a:srgbClr val="9E3D00"/>
      </a:accent2>
      <a:accent3>
        <a:srgbClr val="945100"/>
      </a:accent3>
      <a:accent4>
        <a:srgbClr val="DE8004"/>
      </a:accent4>
      <a:accent5>
        <a:srgbClr val="608E00"/>
      </a:accent5>
      <a:accent6>
        <a:srgbClr val="2F6100"/>
      </a:accent6>
      <a:hlink>
        <a:srgbClr val="2D4B9B"/>
      </a:hlink>
      <a:folHlink>
        <a:srgbClr val="2D4B9B"/>
      </a:folHlink>
    </a:clrScheme>
    <a:fontScheme name="DWD-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Kreuzraster komplett">
  <a:themeElements>
    <a:clrScheme name="Benutzerdefiniert 1">
      <a:dk1>
        <a:srgbClr val="000000"/>
      </a:dk1>
      <a:lt1>
        <a:srgbClr val="FFFFFF"/>
      </a:lt1>
      <a:dk2>
        <a:srgbClr val="000000"/>
      </a:dk2>
      <a:lt2>
        <a:srgbClr val="7D6E5F"/>
      </a:lt2>
      <a:accent1>
        <a:srgbClr val="FF0000"/>
      </a:accent1>
      <a:accent2>
        <a:srgbClr val="7D6E5F"/>
      </a:accent2>
      <a:accent3>
        <a:srgbClr val="5A735F"/>
      </a:accent3>
      <a:accent4>
        <a:srgbClr val="000000"/>
      </a:accent4>
      <a:accent5>
        <a:srgbClr val="DAEDEF"/>
      </a:accent5>
      <a:accent6>
        <a:srgbClr val="FAB45F"/>
      </a:accent6>
      <a:hlink>
        <a:srgbClr val="000000"/>
      </a:hlink>
      <a:folHlink>
        <a:srgbClr val="000000"/>
      </a:folHlink>
    </a:clrScheme>
    <a:fontScheme name="GSED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SED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yw1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— klasyczny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Motyw1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— klasyczny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DWD-Farben PowerPoint">
    <a:dk1>
      <a:srgbClr val="2D4B9B"/>
    </a:dk1>
    <a:lt1>
      <a:sysClr val="window" lastClr="FFFFFF"/>
    </a:lt1>
    <a:dk2>
      <a:srgbClr val="96B9DC"/>
    </a:dk2>
    <a:lt2>
      <a:srgbClr val="D2E1F5"/>
    </a:lt2>
    <a:accent1>
      <a:srgbClr val="2D4B9B"/>
    </a:accent1>
    <a:accent2>
      <a:srgbClr val="9E3D00"/>
    </a:accent2>
    <a:accent3>
      <a:srgbClr val="945100"/>
    </a:accent3>
    <a:accent4>
      <a:srgbClr val="DE8004"/>
    </a:accent4>
    <a:accent5>
      <a:srgbClr val="608E00"/>
    </a:accent5>
    <a:accent6>
      <a:srgbClr val="2F6100"/>
    </a:accent6>
    <a:hlink>
      <a:srgbClr val="2D4B9B"/>
    </a:hlink>
    <a:folHlink>
      <a:srgbClr val="2D4B9B"/>
    </a:folHlink>
  </a:clrScheme>
</a:themeOverride>
</file>

<file path=ppt/theme/themeOverride2.xml><?xml version="1.0" encoding="utf-8"?>
<a:themeOverride xmlns:a="http://schemas.openxmlformats.org/drawingml/2006/main">
  <a:clrScheme name="DWD-Farben PowerPoint">
    <a:dk1>
      <a:srgbClr val="2D4B9B"/>
    </a:dk1>
    <a:lt1>
      <a:sysClr val="window" lastClr="FFFFFF"/>
    </a:lt1>
    <a:dk2>
      <a:srgbClr val="96B9DC"/>
    </a:dk2>
    <a:lt2>
      <a:srgbClr val="D2E1F5"/>
    </a:lt2>
    <a:accent1>
      <a:srgbClr val="2D4B9B"/>
    </a:accent1>
    <a:accent2>
      <a:srgbClr val="9E3D00"/>
    </a:accent2>
    <a:accent3>
      <a:srgbClr val="945100"/>
    </a:accent3>
    <a:accent4>
      <a:srgbClr val="DE8004"/>
    </a:accent4>
    <a:accent5>
      <a:srgbClr val="608E00"/>
    </a:accent5>
    <a:accent6>
      <a:srgbClr val="2F6100"/>
    </a:accent6>
    <a:hlink>
      <a:srgbClr val="2D4B9B"/>
    </a:hlink>
    <a:folHlink>
      <a:srgbClr val="2D4B9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1037</Words>
  <Application>Microsoft Office PowerPoint</Application>
  <PresentationFormat>Bildschirmpräsentation (16:9)</PresentationFormat>
  <Paragraphs>179</Paragraphs>
  <Slides>23</Slides>
  <Notes>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14</vt:i4>
      </vt:variant>
      <vt:variant>
        <vt:lpstr>Design</vt:lpstr>
      </vt:variant>
      <vt:variant>
        <vt:i4>5</vt:i4>
      </vt:variant>
      <vt:variant>
        <vt:lpstr>Folientitel</vt:lpstr>
      </vt:variant>
      <vt:variant>
        <vt:i4>23</vt:i4>
      </vt:variant>
    </vt:vector>
  </HeadingPairs>
  <TitlesOfParts>
    <vt:vector size="42" baseType="lpstr">
      <vt:lpstr>Arial</vt:lpstr>
      <vt:lpstr>Arial Narrow</vt:lpstr>
      <vt:lpstr>Calibri</vt:lpstr>
      <vt:lpstr>Calibri Light</vt:lpstr>
      <vt:lpstr>Cambria Math</vt:lpstr>
      <vt:lpstr>Gill Sans MT</vt:lpstr>
      <vt:lpstr>Noto Sans Symbols</vt:lpstr>
      <vt:lpstr>Roboto Light</vt:lpstr>
      <vt:lpstr>Segoe UI</vt:lpstr>
      <vt:lpstr>Symbol</vt:lpstr>
      <vt:lpstr>Times New Roman</vt:lpstr>
      <vt:lpstr>verdana</vt:lpstr>
      <vt:lpstr>verdana</vt:lpstr>
      <vt:lpstr>Wingdings</vt:lpstr>
      <vt:lpstr>DWD-PowerPoint</vt:lpstr>
      <vt:lpstr>1_Kreuzraster komplett</vt:lpstr>
      <vt:lpstr>Office Theme</vt:lpstr>
      <vt:lpstr>Motyw1</vt:lpstr>
      <vt:lpstr>1_Motyw1</vt:lpstr>
      <vt:lpstr>PowerPoint-Präsentation</vt:lpstr>
      <vt:lpstr>Outline</vt:lpstr>
      <vt:lpstr>The ensembles in transition to ICON</vt:lpstr>
      <vt:lpstr>PROPHECY Priority Project</vt:lpstr>
      <vt:lpstr>SPPT in ICON at MeteoSwiss</vt:lpstr>
      <vt:lpstr>Stochastically Perturbed Parametrization Tendency</vt:lpstr>
      <vt:lpstr>Opposed random patterns</vt:lpstr>
      <vt:lpstr>Spread and RMSE for t2m</vt:lpstr>
      <vt:lpstr>Outliers 6h precip &amp; gusts</vt:lpstr>
      <vt:lpstr>PowerPoint-Präsentation</vt:lpstr>
      <vt:lpstr>PowerPoint-Präsentation</vt:lpstr>
      <vt:lpstr>PowerPoint-Präsentation</vt:lpstr>
      <vt:lpstr>PowerPoint-Präsentation</vt:lpstr>
      <vt:lpstr>Boundary Conditions: selection</vt:lpstr>
      <vt:lpstr>PowerPoint-Präsentation</vt:lpstr>
      <vt:lpstr>PowerPoint-Präsentation</vt:lpstr>
      <vt:lpstr>PowerPoint-Präsentation</vt:lpstr>
      <vt:lpstr>PowerPoint-Präsentation</vt:lpstr>
      <vt:lpstr>Physically based model perturbation: PSP</vt:lpstr>
      <vt:lpstr>PSP: impact on convection initiation</vt:lpstr>
      <vt:lpstr>PowerPoint-Präsentation</vt:lpstr>
      <vt:lpstr>Next developments</vt:lpstr>
      <vt:lpstr>Thank you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cmarsigl@exch.dwd.de</dc:creator>
  <cp:lastModifiedBy>Marsigli Chiara</cp:lastModifiedBy>
  <cp:revision>584</cp:revision>
  <dcterms:created xsi:type="dcterms:W3CDTF">2020-11-08T19:12:37Z</dcterms:created>
  <dcterms:modified xsi:type="dcterms:W3CDTF">2024-10-02T10:12:33Z</dcterms:modified>
</cp:coreProperties>
</file>