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0" r:id="rId3"/>
    <p:sldMasterId id="2147483702" r:id="rId4"/>
    <p:sldMasterId id="2147483716" r:id="rId5"/>
    <p:sldMasterId id="2147483718" r:id="rId6"/>
  </p:sldMasterIdLst>
  <p:notesMasterIdLst>
    <p:notesMasterId r:id="rId46"/>
  </p:notesMasterIdLst>
  <p:handoutMasterIdLst>
    <p:handoutMasterId r:id="rId47"/>
  </p:handoutMasterIdLst>
  <p:sldIdLst>
    <p:sldId id="370" r:id="rId7"/>
    <p:sldId id="511" r:id="rId8"/>
    <p:sldId id="326" r:id="rId9"/>
    <p:sldId id="534" r:id="rId10"/>
    <p:sldId id="323" r:id="rId11"/>
    <p:sldId id="407" r:id="rId12"/>
    <p:sldId id="457" r:id="rId13"/>
    <p:sldId id="448" r:id="rId14"/>
    <p:sldId id="449" r:id="rId15"/>
    <p:sldId id="526" r:id="rId16"/>
    <p:sldId id="527" r:id="rId17"/>
    <p:sldId id="263" r:id="rId18"/>
    <p:sldId id="260" r:id="rId19"/>
    <p:sldId id="265" r:id="rId20"/>
    <p:sldId id="268" r:id="rId21"/>
    <p:sldId id="518" r:id="rId22"/>
    <p:sldId id="334" r:id="rId23"/>
    <p:sldId id="310" r:id="rId24"/>
    <p:sldId id="324" r:id="rId25"/>
    <p:sldId id="532" r:id="rId26"/>
    <p:sldId id="287" r:id="rId27"/>
    <p:sldId id="288" r:id="rId28"/>
    <p:sldId id="535" r:id="rId29"/>
    <p:sldId id="444" r:id="rId30"/>
    <p:sldId id="512" r:id="rId31"/>
    <p:sldId id="536" r:id="rId32"/>
    <p:sldId id="537" r:id="rId33"/>
    <p:sldId id="1146" r:id="rId34"/>
    <p:sldId id="1147" r:id="rId35"/>
    <p:sldId id="1189" r:id="rId36"/>
    <p:sldId id="354" r:id="rId37"/>
    <p:sldId id="1190" r:id="rId38"/>
    <p:sldId id="528" r:id="rId39"/>
    <p:sldId id="529" r:id="rId40"/>
    <p:sldId id="531" r:id="rId41"/>
    <p:sldId id="1191" r:id="rId42"/>
    <p:sldId id="1155" r:id="rId43"/>
    <p:sldId id="491" r:id="rId44"/>
    <p:sldId id="530" r:id="rId4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EF3037F-0E62-45F9-88AC-8FAFB39FD4F5}">
          <p14:sldIdLst>
            <p14:sldId id="370"/>
            <p14:sldId id="511"/>
            <p14:sldId id="326"/>
            <p14:sldId id="534"/>
            <p14:sldId id="323"/>
            <p14:sldId id="407"/>
            <p14:sldId id="457"/>
            <p14:sldId id="448"/>
            <p14:sldId id="449"/>
            <p14:sldId id="526"/>
            <p14:sldId id="527"/>
            <p14:sldId id="263"/>
            <p14:sldId id="260"/>
            <p14:sldId id="265"/>
            <p14:sldId id="268"/>
            <p14:sldId id="518"/>
            <p14:sldId id="334"/>
            <p14:sldId id="310"/>
            <p14:sldId id="324"/>
            <p14:sldId id="532"/>
            <p14:sldId id="287"/>
            <p14:sldId id="288"/>
            <p14:sldId id="535"/>
            <p14:sldId id="444"/>
            <p14:sldId id="512"/>
            <p14:sldId id="536"/>
            <p14:sldId id="537"/>
            <p14:sldId id="1146"/>
            <p14:sldId id="1147"/>
            <p14:sldId id="1189"/>
            <p14:sldId id="354"/>
            <p14:sldId id="1190"/>
            <p14:sldId id="528"/>
            <p14:sldId id="529"/>
            <p14:sldId id="531"/>
            <p14:sldId id="1191"/>
            <p14:sldId id="1155"/>
            <p14:sldId id="491"/>
            <p14:sldId id="530"/>
          </p14:sldIdLst>
        </p14:section>
        <p14:section name="Abschnitt ohne Titel" id="{72B5E624-9E04-4018-9E9A-D6E00FAF177F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land Potthast" initials="RP" lastIdx="1" clrIdx="0">
    <p:extLst>
      <p:ext uri="{19B8F6BF-5375-455C-9EA6-DF929625EA0E}">
        <p15:presenceInfo xmlns:p15="http://schemas.microsoft.com/office/powerpoint/2012/main" userId="Roland Potthast" providerId="None"/>
      </p:ext>
    </p:extLst>
  </p:cmAuthor>
  <p:cmAuthor id="2" name="Potthast Roland" initials="PR" lastIdx="1" clrIdx="1">
    <p:extLst>
      <p:ext uri="{19B8F6BF-5375-455C-9EA6-DF929625EA0E}">
        <p15:presenceInfo xmlns:p15="http://schemas.microsoft.com/office/powerpoint/2012/main" userId="Potthast Rolan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E6E6E6"/>
    <a:srgbClr val="FFCCCC"/>
    <a:srgbClr val="99CCFF"/>
    <a:srgbClr val="66CCFF"/>
    <a:srgbClr val="FF9933"/>
    <a:srgbClr val="CCFFCC"/>
    <a:srgbClr val="FFFF99"/>
    <a:srgbClr val="FFCC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443" autoAdjust="0"/>
    <p:restoredTop sz="96086" autoAdjust="0"/>
  </p:normalViewPr>
  <p:slideViewPr>
    <p:cSldViewPr snapToGrid="0">
      <p:cViewPr varScale="1">
        <p:scale>
          <a:sx n="84" d="100"/>
          <a:sy n="84" d="100"/>
        </p:scale>
        <p:origin x="8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74" d="100"/>
          <a:sy n="74" d="100"/>
        </p:scale>
        <p:origin x="26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55043-3B71-4002-8820-29B2432228FC}" type="datetimeFigureOut">
              <a:rPr lang="de-DE" smtClean="0"/>
              <a:t>04.09.2024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923BF-C61A-4456-8B00-930A1CEBE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10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28B6F-B89E-4E8F-810A-499CA5C79A27}" type="datetimeFigureOut">
              <a:rPr lang="de-DE" smtClean="0"/>
              <a:t>04.09.2024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85611-F4DE-43EB-A1C1-C04B2C9906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761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878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8100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0755C-1BDC-D8B7-24CE-0FCE40935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>
            <a:extLst>
              <a:ext uri="{FF2B5EF4-FFF2-40B4-BE49-F238E27FC236}">
                <a16:creationId xmlns:a16="http://schemas.microsoft.com/office/drawing/2014/main" id="{F1FAD4C4-9B96-0519-0CCE-6B03743C32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>
            <a:extLst>
              <a:ext uri="{FF2B5EF4-FFF2-40B4-BE49-F238E27FC236}">
                <a16:creationId xmlns:a16="http://schemas.microsoft.com/office/drawing/2014/main" id="{05AA57A9-7E1B-824A-7F72-0749C0155C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:a16="http://schemas.microsoft.com/office/drawing/2014/main" id="{4AFC5DF2-C357-C52B-12F6-3F621CDEC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3E9AA1-0001-4339-94CC-28FE6F6F6B94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7" name="Symbol zastępczy nagłówka 6">
            <a:extLst>
              <a:ext uri="{FF2B5EF4-FFF2-40B4-BE49-F238E27FC236}">
                <a16:creationId xmlns:a16="http://schemas.microsoft.com/office/drawing/2014/main" id="{24CEB91F-CD1D-3BA2-A3D5-CDC9E4F99B70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Instytut Meteorologii i Gospodarki Wodnej - Państwowy Instytut Badawczy</a:t>
            </a:r>
          </a:p>
        </p:txBody>
      </p:sp>
    </p:spTree>
    <p:extLst>
      <p:ext uri="{BB962C8B-B14F-4D97-AF65-F5344CB8AC3E}">
        <p14:creationId xmlns:p14="http://schemas.microsoft.com/office/powerpoint/2010/main" val="1145235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3E9AA1-0001-4339-94CC-28FE6F6F6B94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3E9AA1-0001-4339-94CC-28FE6F6F6B94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3E9AA1-0001-4339-94CC-28FE6F6F6B94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BEBCE2-7758-451C-B70E-FD31D6CC1FB1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BEBCE2-7758-451C-B70E-FD31D6CC1FB1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Option a </a:t>
            </a:r>
            <a:r>
              <a:rPr lang="de-DE" dirty="0" err="1"/>
              <a:t>implies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mean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perturbed</a:t>
            </a:r>
            <a:r>
              <a:rPr lang="de-DE" dirty="0"/>
              <a:t> </a:t>
            </a:r>
            <a:r>
              <a:rPr lang="de-DE" dirty="0" err="1"/>
              <a:t>parameter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equal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unperturbed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while</a:t>
            </a:r>
            <a:r>
              <a:rPr lang="de-DE" dirty="0"/>
              <a:t> </a:t>
            </a:r>
            <a:r>
              <a:rPr lang="de-DE" dirty="0" err="1"/>
              <a:t>option</a:t>
            </a:r>
            <a:r>
              <a:rPr lang="de-DE" dirty="0"/>
              <a:t> b </a:t>
            </a:r>
            <a:r>
              <a:rPr lang="de-DE" dirty="0" err="1"/>
              <a:t>implies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median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equal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unperturbed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44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039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w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jpeg"/><Relationship Id="rId4" Type="http://schemas.openxmlformats.org/officeDocument/2006/relationships/image" Target="../media/image10.w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 descr="Schmuckbild ohne inhaltlichen Bezug zum Vortrag." title="Schmuckbild"/>
          <p:cNvSpPr>
            <a:spLocks noGrp="1"/>
          </p:cNvSpPr>
          <p:nvPr>
            <p:ph type="pic" sz="quarter" idx="13" hasCustomPrompt="1"/>
          </p:nvPr>
        </p:nvSpPr>
        <p:spPr>
          <a:xfrm>
            <a:off x="468313" y="915988"/>
            <a:ext cx="8207375" cy="3600450"/>
          </a:xfrm>
          <a:solidFill>
            <a:schemeClr val="bg2"/>
          </a:solidFill>
        </p:spPr>
        <p:txBody>
          <a:bodyPr anchor="t" anchorCtr="1"/>
          <a:lstStyle>
            <a:lvl1pPr marL="0" indent="0" algn="ctr">
              <a:buFontTx/>
              <a:buNone/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Platzhalter für (Titel-) Bild,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3984374"/>
            <a:ext cx="8353425" cy="651784"/>
          </a:xfrm>
          <a:solidFill>
            <a:schemeClr val="bg1"/>
          </a:solidFill>
        </p:spPr>
        <p:txBody>
          <a:bodyPr tIns="144000" bIns="90000"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262312" y="4739302"/>
            <a:ext cx="5413375" cy="274637"/>
          </a:xfrm>
        </p:spPr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861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Info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8353425" cy="387798"/>
          </a:xfrm>
        </p:spPr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8353424" cy="314721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Platzhalter durch Klick auf ein Icon füllen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95288" y="4259069"/>
            <a:ext cx="8353424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Abbildung/Chart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Roland Potthast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0043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4176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2" name="Faktenbox Überschrift"/>
          <p:cNvSpPr txBox="1"/>
          <p:nvPr userDrawn="1"/>
        </p:nvSpPr>
        <p:spPr>
          <a:xfrm>
            <a:off x="6782584" y="3317714"/>
            <a:ext cx="1985177" cy="27699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r"/>
            <a:r>
              <a:rPr lang="de-DE" b="1" dirty="0">
                <a:solidFill>
                  <a:srgbClr val="D1051B"/>
                </a:solidFill>
              </a:rPr>
              <a:t>FAKTEN</a:t>
            </a:r>
            <a:endParaRPr lang="de-DE" dirty="0"/>
          </a:p>
        </p:txBody>
      </p:sp>
      <p:sp>
        <p:nvSpPr>
          <p:cNvPr id="4" name="Faktenbox Inhalt"/>
          <p:cNvSpPr>
            <a:spLocks noGrp="1"/>
          </p:cNvSpPr>
          <p:nvPr>
            <p:ph type="body" sz="quarter" idx="13" hasCustomPrompt="1"/>
          </p:nvPr>
        </p:nvSpPr>
        <p:spPr>
          <a:xfrm>
            <a:off x="4686685" y="3618523"/>
            <a:ext cx="4062027" cy="897914"/>
          </a:xfrm>
        </p:spPr>
        <p:txBody>
          <a:bodyPr/>
          <a:lstStyle>
            <a:lvl1pPr marL="0" indent="0" algn="r">
              <a:buNone/>
              <a:defRPr baseline="0"/>
            </a:lvl1pPr>
          </a:lstStyle>
          <a:p>
            <a:pPr lvl="0"/>
            <a:r>
              <a:rPr lang="de-DE" dirty="0"/>
              <a:t>Fakten-/Zitat durch klicken eingeben</a:t>
            </a:r>
          </a:p>
        </p:txBody>
      </p:sp>
      <p:pic>
        <p:nvPicPr>
          <p:cNvPr id="10" name="Faktenbox Schmuck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396" y="3363913"/>
            <a:ext cx="136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95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30273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pic>
        <p:nvPicPr>
          <p:cNvPr id="13" name="Schmuckbild Infokasten Hintergrun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4981" r="5607" b="18337"/>
          <a:stretch/>
        </p:blipFill>
        <p:spPr bwMode="auto">
          <a:xfrm>
            <a:off x="3422613" y="1251799"/>
            <a:ext cx="5344206" cy="33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fo Überschrift"/>
          <p:cNvSpPr txBox="1"/>
          <p:nvPr userDrawn="1"/>
        </p:nvSpPr>
        <p:spPr>
          <a:xfrm>
            <a:off x="3549391" y="1445740"/>
            <a:ext cx="1022610" cy="40011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/>
            <a:r>
              <a:rPr lang="de-DE" sz="2600" b="0" dirty="0">
                <a:solidFill>
                  <a:schemeClr val="bg1"/>
                </a:solidFill>
                <a:latin typeface="+mj-lt"/>
              </a:rPr>
              <a:t>INFO</a:t>
            </a:r>
          </a:p>
        </p:txBody>
      </p:sp>
      <p:sp>
        <p:nvSpPr>
          <p:cNvPr id="17" name="Info Inhalt"/>
          <p:cNvSpPr>
            <a:spLocks noGrp="1"/>
          </p:cNvSpPr>
          <p:nvPr>
            <p:ph type="body" sz="quarter" idx="14" hasCustomPrompt="1"/>
          </p:nvPr>
        </p:nvSpPr>
        <p:spPr>
          <a:xfrm>
            <a:off x="3568847" y="1965324"/>
            <a:ext cx="5106841" cy="255111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Fakten als Text eingeben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067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395286" y="864000"/>
            <a:ext cx="5040000" cy="360099"/>
          </a:xfrm>
        </p:spPr>
        <p:txBody>
          <a:bodyPr/>
          <a:lstStyle/>
          <a:p>
            <a:r>
              <a:rPr lang="de-DE" sz="2600" dirty="0">
                <a:latin typeface="+mj-lt"/>
              </a:rPr>
              <a:t>Ihr Ansprechpartner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1543050"/>
            <a:ext cx="5040000" cy="29733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318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Hans Mustermann</a:t>
            </a:r>
          </a:p>
          <a:p>
            <a:pPr lvl="0"/>
            <a:r>
              <a:rPr lang="de-DE" dirty="0"/>
              <a:t>Referat XX </a:t>
            </a:r>
            <a:r>
              <a:rPr lang="de-DE" dirty="0" err="1"/>
              <a:t>XX</a:t>
            </a:r>
            <a:endParaRPr lang="de-DE" dirty="0"/>
          </a:p>
          <a:p>
            <a:pPr lvl="0"/>
            <a:r>
              <a:rPr lang="de-DE" dirty="0"/>
              <a:t>Blindtextstraße 135</a:t>
            </a:r>
          </a:p>
          <a:p>
            <a:pPr lvl="0"/>
            <a:r>
              <a:rPr lang="de-DE" dirty="0"/>
              <a:t>12345 Musterstadt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hans.mustermann@dwd.de</a:t>
            </a:r>
          </a:p>
          <a:p>
            <a:pPr lvl="0"/>
            <a:r>
              <a:rPr lang="de-DE" dirty="0"/>
              <a:t>Tel.: +49 (0) 6789 / 10 11 -12</a:t>
            </a:r>
          </a:p>
        </p:txBody>
      </p:sp>
      <p:pic>
        <p:nvPicPr>
          <p:cNvPr id="10" name="Schmuckbild" descr="Das Bild soll zur Kontaktaufnahme anregen und zeigt Tippende Finger auf einem Laptop, Eine Hand an einem Telefonhörer und eine Dame beim Telefonieren." title="Schmuckbild zur Kontaktaufnahm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77" y="915988"/>
            <a:ext cx="2776711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809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272823" y="186364"/>
            <a:ext cx="8353425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2823" y="1069273"/>
            <a:ext cx="83534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27.10.2021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0270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4319" indent="-264319">
              <a:buSzPct val="105000"/>
              <a:buFont typeface="Wingdings" panose="05000000000000000000" pitchFamily="2" charset="2"/>
              <a:buChar char="§"/>
              <a:defRPr sz="1500"/>
            </a:lvl1pPr>
            <a:lvl2pPr marL="519113" indent="-195263">
              <a:buSzPct val="105000"/>
              <a:buFont typeface="Wingdings" panose="05000000000000000000" pitchFamily="2" charset="2"/>
              <a:buChar char="§"/>
              <a:defRPr sz="1500"/>
            </a:lvl2pPr>
            <a:lvl3pPr marL="857250" indent="-171450">
              <a:buSzPct val="105000"/>
              <a:buFont typeface="Wingdings" panose="05000000000000000000" pitchFamily="2" charset="2"/>
              <a:buChar char="§"/>
              <a:defRPr sz="1500"/>
            </a:lvl3pPr>
            <a:lvl4pPr marL="1200150" indent="-171450">
              <a:buSzPct val="105000"/>
              <a:buFont typeface="Wingdings" panose="05000000000000000000" pitchFamily="2" charset="2"/>
              <a:buChar char="§"/>
              <a:defRPr sz="1500"/>
            </a:lvl4pPr>
            <a:lvl5pPr marL="1543050" indent="-171450">
              <a:buSzPct val="105000"/>
              <a:buFont typeface="Wingdings" panose="05000000000000000000" pitchFamily="2" charset="2"/>
              <a:buChar char="§"/>
              <a:defRPr sz="15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xfrm>
            <a:off x="827585" y="4785996"/>
            <a:ext cx="7454404" cy="16170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srgbClr val="000000"/>
                </a:solidFill>
              </a:rPr>
              <a:t>COSMO User Seminar 2017, Offenbach                                                     T. Tröndle, DWD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1A7FD-4EA5-4CF2-AC8B-F916934EF5DE}" type="slidenum">
              <a:rPr lang="de-DE" smtClean="0">
                <a:solidFill>
                  <a:srgbClr val="000000"/>
                </a:solidFill>
              </a:r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95287" y="864000"/>
            <a:ext cx="8353425" cy="270074"/>
          </a:xfrm>
        </p:spPr>
        <p:txBody>
          <a:bodyPr/>
          <a:lstStyle>
            <a:lvl1pPr>
              <a:defRPr sz="195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22529971"/>
      </p:ext>
    </p:extLst>
  </p:cSld>
  <p:clrMapOvr>
    <a:masterClrMapping/>
  </p:clrMapOvr>
  <p:transition>
    <p:fade/>
  </p:transition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04/09/2024</a:t>
            </a:fld>
            <a:endParaRPr lang="it-I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655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E253824-70F2-4BB6-A389-13A09B656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18334BC-3BDF-4102-A46B-8D18E5EF2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6A0C5F-C53F-4BD6-92EA-2CB2AA71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80CB-582F-4B44-A9F6-A5DA1D382C7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970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49"/>
          <p:cNvPicPr>
            <a:picLocks noChangeAspect="1"/>
          </p:cNvPicPr>
          <p:nvPr userDrawn="1"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85"/>
          <a:stretch/>
        </p:blipFill>
        <p:spPr>
          <a:xfrm>
            <a:off x="66261" y="3216729"/>
            <a:ext cx="9011477" cy="1884172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88981" y="3604312"/>
            <a:ext cx="6858000" cy="6480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>
              <a:buNone/>
              <a:defRPr kumimoji="0" lang="de-DE" sz="2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</a:pPr>
            <a:r>
              <a:rPr lang="en-GB" noProof="0" dirty="0"/>
              <a:t>Subtitle Arial, 22 point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7051" y="1843923"/>
            <a:ext cx="7617600" cy="1638000"/>
          </a:xfrm>
          <a:prstGeom prst="rect">
            <a:avLst/>
          </a:prstGeom>
        </p:spPr>
        <p:txBody>
          <a:bodyPr/>
          <a:lstStyle>
            <a:lvl1pPr>
              <a:defRPr kumimoji="0" lang="de-DE" sz="5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Presentation Title Arial, 52 point</a:t>
            </a: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800" noProof="0" dirty="0"/>
              <a:t>Federal Department of Home Affairs FDHA</a:t>
            </a:r>
            <a:br>
              <a:rPr lang="en-GB" sz="800" noProof="0" dirty="0"/>
            </a:br>
            <a:r>
              <a:rPr lang="en-GB" sz="800" b="1" noProof="0" dirty="0"/>
              <a:t>Federal Office of Meteorology and Climatology  MeteoSwiss</a:t>
            </a:r>
            <a:endParaRPr lang="en-GB" sz="800" noProof="0" dirty="0"/>
          </a:p>
        </p:txBody>
      </p:sp>
      <p:grpSp>
        <p:nvGrpSpPr>
          <p:cNvPr id="3" name="Gruppieren 2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13" name="Picture 41" descr="Bund_e_100%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4" descr="Wappen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4563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-6410"/>
            <a:ext cx="9162000" cy="5157000"/>
          </a:xfrm>
          <a:prstGeom prst="rect">
            <a:avLst/>
          </a:prstGeom>
          <a:solidFill>
            <a:srgbClr val="7D6E5F">
              <a:lumMod val="60000"/>
              <a:lumOff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0" cap="none" spc="0" normalizeH="0" baseline="0" noProof="0" dirty="0">
              <a:ln>
                <a:noFill/>
              </a:ln>
              <a:solidFill>
                <a:srgbClr val="B4A89C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32413" y="1808163"/>
            <a:ext cx="6081933" cy="213387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Statement Arial normal 18. </a:t>
            </a:r>
            <a:r>
              <a:rPr lang="en-GB" noProof="0" dirty="0" err="1"/>
              <a:t>Feugiamet</a:t>
            </a:r>
            <a:r>
              <a:rPr lang="en-GB" noProof="0" dirty="0"/>
              <a:t> ad </a:t>
            </a:r>
            <a:r>
              <a:rPr lang="en-GB" noProof="0" dirty="0" err="1"/>
              <a:t>delisl</a:t>
            </a:r>
            <a:r>
              <a:rPr lang="en-GB" noProof="0" dirty="0"/>
              <a:t> in </a:t>
            </a:r>
            <a:r>
              <a:rPr lang="en-GB" noProof="0" dirty="0" err="1"/>
              <a:t>hent</a:t>
            </a:r>
            <a:r>
              <a:rPr lang="en-GB" noProof="0" dirty="0"/>
              <a:t> ad </a:t>
            </a:r>
            <a:r>
              <a:rPr lang="en-GB" noProof="0" dirty="0" err="1"/>
              <a:t>estion</a:t>
            </a:r>
            <a:r>
              <a:rPr lang="en-GB" noProof="0" dirty="0"/>
              <a:t> </a:t>
            </a:r>
            <a:r>
              <a:rPr lang="en-GB" noProof="0" dirty="0" err="1"/>
              <a:t>hent</a:t>
            </a:r>
            <a:r>
              <a:rPr lang="en-GB" noProof="0" dirty="0"/>
              <a:t> prat </a:t>
            </a:r>
            <a:r>
              <a:rPr lang="en-GB" noProof="0" dirty="0" err="1"/>
              <a:t>lortincilit</a:t>
            </a:r>
            <a:r>
              <a:rPr lang="en-GB" noProof="0" dirty="0"/>
              <a:t> </a:t>
            </a:r>
            <a:r>
              <a:rPr lang="en-GB" noProof="0" dirty="0" err="1"/>
              <a:t>utem</a:t>
            </a:r>
            <a:r>
              <a:rPr lang="en-GB" noProof="0" dirty="0"/>
              <a:t> </a:t>
            </a:r>
            <a:r>
              <a:rPr lang="en-GB" noProof="0" dirty="0" err="1"/>
              <a:t>doloreet</a:t>
            </a:r>
            <a:r>
              <a:rPr lang="en-GB" noProof="0" dirty="0"/>
              <a:t> </a:t>
            </a:r>
            <a:r>
              <a:rPr lang="en-GB" noProof="0" dirty="0" err="1"/>
              <a:t>alisis</a:t>
            </a:r>
            <a:r>
              <a:rPr lang="en-GB" noProof="0" dirty="0"/>
              <a:t> </a:t>
            </a:r>
            <a:r>
              <a:rPr lang="en-GB" noProof="0" dirty="0" err="1"/>
              <a:t>auguerc</a:t>
            </a:r>
            <a:r>
              <a:rPr lang="en-GB" noProof="0" dirty="0"/>
              <a:t> </a:t>
            </a:r>
            <a:r>
              <a:rPr lang="en-GB" noProof="0" dirty="0" err="1"/>
              <a:t>iliquatum</a:t>
            </a:r>
            <a:r>
              <a:rPr lang="en-GB" noProof="0" dirty="0"/>
              <a:t> </a:t>
            </a:r>
            <a:r>
              <a:rPr lang="en-GB" noProof="0" dirty="0" err="1"/>
              <a:t>euipsuscilis</a:t>
            </a:r>
            <a:r>
              <a:rPr lang="en-GB" noProof="0" dirty="0"/>
              <a:t> </a:t>
            </a:r>
            <a:r>
              <a:rPr lang="en-GB" noProof="0" dirty="0" err="1"/>
              <a:t>augue</a:t>
            </a:r>
            <a:r>
              <a:rPr lang="en-GB" noProof="0" dirty="0"/>
              <a:t> do </a:t>
            </a:r>
            <a:r>
              <a:rPr lang="en-GB" noProof="0" dirty="0" err="1"/>
              <a:t>consequipis</a:t>
            </a:r>
            <a:r>
              <a:rPr lang="en-GB" noProof="0" dirty="0"/>
              <a:t> </a:t>
            </a:r>
            <a:r>
              <a:rPr lang="en-GB" noProof="0" dirty="0" err="1"/>
              <a:t>nulputpat</a:t>
            </a:r>
            <a:r>
              <a:rPr lang="en-GB" noProof="0" dirty="0"/>
              <a:t> </a:t>
            </a:r>
            <a:r>
              <a:rPr lang="en-GB" noProof="0" dirty="0" err="1"/>
              <a:t>lum</a:t>
            </a:r>
            <a:r>
              <a:rPr lang="en-GB" noProof="0" dirty="0"/>
              <a:t> </a:t>
            </a:r>
            <a:r>
              <a:rPr lang="en-GB" noProof="0" dirty="0" err="1"/>
              <a:t>dolobore</a:t>
            </a:r>
            <a:r>
              <a:rPr lang="en-GB" noProof="0" dirty="0"/>
              <a:t> </a:t>
            </a:r>
            <a:r>
              <a:rPr lang="en-GB" noProof="0" dirty="0" err="1"/>
              <a:t>diodolorem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, </a:t>
            </a:r>
            <a:r>
              <a:rPr lang="en-GB" noProof="0" dirty="0" err="1"/>
              <a:t>susting</a:t>
            </a:r>
            <a:r>
              <a:rPr lang="en-GB" noProof="0" dirty="0"/>
              <a:t> </a:t>
            </a:r>
            <a:r>
              <a:rPr lang="en-GB" noProof="0" dirty="0" err="1"/>
              <a:t>eumsan</a:t>
            </a:r>
            <a:r>
              <a:rPr lang="en-GB" noProof="0" dirty="0"/>
              <a:t> </a:t>
            </a:r>
            <a:r>
              <a:rPr lang="en-GB" noProof="0" dirty="0" err="1"/>
              <a:t>veliquismod</a:t>
            </a:r>
            <a:r>
              <a:rPr lang="en-GB" noProof="0" dirty="0"/>
              <a:t> </a:t>
            </a:r>
            <a:r>
              <a:rPr lang="en-GB" noProof="0" dirty="0" err="1"/>
              <a:t>mincin</a:t>
            </a:r>
            <a:r>
              <a:rPr lang="en-GB" noProof="0" dirty="0"/>
              <a:t> </a:t>
            </a:r>
            <a:r>
              <a:rPr lang="en-GB" noProof="0" dirty="0" err="1"/>
              <a:t>ulluptat</a:t>
            </a:r>
            <a:r>
              <a:rPr lang="en-GB" noProof="0" dirty="0"/>
              <a:t>.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commy</a:t>
            </a:r>
            <a:r>
              <a:rPr lang="en-GB" noProof="0" dirty="0"/>
              <a:t> </a:t>
            </a:r>
            <a:r>
              <a:rPr lang="en-GB" noProof="0" dirty="0" err="1"/>
              <a:t>niam</a:t>
            </a:r>
            <a:r>
              <a:rPr lang="en-GB" noProof="0" dirty="0"/>
              <a:t>, </a:t>
            </a:r>
            <a:r>
              <a:rPr lang="en-GB" noProof="0" dirty="0" err="1"/>
              <a:t>quismodit</a:t>
            </a:r>
            <a:r>
              <a:rPr lang="en-GB" noProof="0" dirty="0"/>
              <a:t> </a:t>
            </a:r>
            <a:r>
              <a:rPr lang="en-GB" noProof="0" dirty="0" err="1"/>
              <a:t>irilit</a:t>
            </a:r>
            <a:r>
              <a:rPr lang="en-GB" noProof="0" dirty="0"/>
              <a:t> </a:t>
            </a:r>
            <a:r>
              <a:rPr lang="en-GB" noProof="0" dirty="0" err="1"/>
              <a:t>incinim</a:t>
            </a:r>
            <a:r>
              <a:rPr lang="en-GB" noProof="0" dirty="0"/>
              <a:t> </a:t>
            </a:r>
            <a:r>
              <a:rPr lang="en-GB" noProof="0" dirty="0" err="1"/>
              <a:t>velisi</a:t>
            </a:r>
            <a:r>
              <a:rPr lang="en-GB" noProof="0" dirty="0"/>
              <a:t> </a:t>
            </a:r>
            <a:r>
              <a:rPr lang="en-GB" noProof="0" dirty="0" err="1"/>
              <a:t>exero</a:t>
            </a:r>
            <a:r>
              <a:rPr lang="en-GB" noProof="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30141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2216974"/>
            <a:ext cx="8353425" cy="415498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8149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3262312" y="4739302"/>
            <a:ext cx="5413375" cy="274637"/>
          </a:xfrm>
        </p:spPr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329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609040" y="185710"/>
            <a:ext cx="8298790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 dirty="0"/>
              <a:t>Title, Arial, normal, 32 point</a:t>
            </a:r>
          </a:p>
        </p:txBody>
      </p:sp>
      <p:pic>
        <p:nvPicPr>
          <p:cNvPr id="7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600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 userDrawn="1"/>
        </p:nvSpPr>
        <p:spPr bwMode="auto">
          <a:xfrm>
            <a:off x="1143070" y="4613704"/>
            <a:ext cx="1320488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228550" y="452789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419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85"/>
          <a:stretch/>
        </p:blipFill>
        <p:spPr>
          <a:xfrm>
            <a:off x="75165" y="4068473"/>
            <a:ext cx="9037853" cy="1023496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1290227" y="3001610"/>
            <a:ext cx="228401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noProof="0" dirty="0" err="1"/>
              <a:t>MeteoSvizzera</a:t>
            </a:r>
            <a:endParaRPr lang="en-GB" sz="1400" noProof="0" dirty="0"/>
          </a:p>
          <a:p>
            <a:r>
              <a:rPr lang="en-GB" sz="1400" noProof="0" dirty="0"/>
              <a:t>Via </a:t>
            </a:r>
            <a:r>
              <a:rPr lang="en-GB" sz="1400" noProof="0" dirty="0" err="1"/>
              <a:t>ai</a:t>
            </a:r>
            <a:r>
              <a:rPr lang="en-GB" sz="1400" noProof="0" dirty="0"/>
              <a:t> Monti 146</a:t>
            </a:r>
          </a:p>
          <a:p>
            <a:r>
              <a:rPr lang="en-GB" sz="1400" noProof="0" dirty="0"/>
              <a:t>CH-6605 Locarno-Monti</a:t>
            </a:r>
          </a:p>
          <a:p>
            <a:r>
              <a:rPr lang="en-GB" sz="1400" noProof="0" dirty="0"/>
              <a:t>T +41 58 460 92 22</a:t>
            </a:r>
          </a:p>
          <a:p>
            <a:r>
              <a:rPr lang="en-GB" sz="1400" noProof="0" dirty="0"/>
              <a:t>www.meteosvizzera.ch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4014378" y="3001610"/>
            <a:ext cx="2005422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Arial" charset="0"/>
              </a:rPr>
              <a:t>MétéoSuisse</a:t>
            </a:r>
            <a:endParaRPr lang="en-GB" sz="1400" noProof="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7bis, av. de la </a:t>
            </a:r>
            <a:r>
              <a:rPr lang="en-GB" sz="1400" noProof="0" dirty="0" err="1">
                <a:solidFill>
                  <a:srgbClr val="000000"/>
                </a:solidFill>
                <a:latin typeface="Arial" charset="0"/>
              </a:rPr>
              <a:t>Paix</a:t>
            </a:r>
            <a:endParaRPr lang="en-GB" sz="1400" noProof="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CH-1211 Genève 2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T +41 58 460 98 88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www.meteosuisse.ch</a:t>
            </a:r>
          </a:p>
        </p:txBody>
      </p:sp>
      <p:sp>
        <p:nvSpPr>
          <p:cNvPr id="16" name="Rechteck 15"/>
          <p:cNvSpPr/>
          <p:nvPr userDrawn="1"/>
        </p:nvSpPr>
        <p:spPr>
          <a:xfrm>
            <a:off x="6484528" y="3001610"/>
            <a:ext cx="210293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Arial" charset="0"/>
              </a:rPr>
              <a:t>MétéoSuisse</a:t>
            </a:r>
            <a:endParaRPr lang="en-GB" sz="1400" noProof="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err="1">
                <a:solidFill>
                  <a:srgbClr val="000000"/>
                </a:solidFill>
                <a:latin typeface="Arial" charset="0"/>
              </a:rPr>
              <a:t>Chemin</a:t>
            </a: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GB" sz="1400" noProof="0" dirty="0" err="1">
                <a:solidFill>
                  <a:srgbClr val="000000"/>
                </a:solidFill>
                <a:latin typeface="Arial" charset="0"/>
              </a:rPr>
              <a:t>l‘Aérologie</a:t>
            </a:r>
            <a:endParaRPr lang="en-GB" sz="1400" noProof="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CH-1530 </a:t>
            </a:r>
            <a:r>
              <a:rPr lang="en-GB" sz="1400" noProof="0" dirty="0" err="1">
                <a:solidFill>
                  <a:srgbClr val="000000"/>
                </a:solidFill>
                <a:latin typeface="Arial" charset="0"/>
              </a:rPr>
              <a:t>Payerne</a:t>
            </a:r>
            <a:endParaRPr lang="en-GB" sz="1400" noProof="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T +41 58 460 94 44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www.meteosuisse.ch</a:t>
            </a:r>
          </a:p>
        </p:txBody>
      </p:sp>
      <p:sp>
        <p:nvSpPr>
          <p:cNvPr id="20" name="Rechteck 19"/>
          <p:cNvSpPr/>
          <p:nvPr userDrawn="1"/>
        </p:nvSpPr>
        <p:spPr>
          <a:xfrm>
            <a:off x="1277766" y="1449484"/>
            <a:ext cx="344129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b="1" noProof="0" dirty="0"/>
              <a:t>MeteoSwiss</a:t>
            </a:r>
          </a:p>
          <a:p>
            <a:r>
              <a:rPr lang="en-GB" sz="1600" b="0" noProof="0" dirty="0"/>
              <a:t>Operation </a:t>
            </a:r>
            <a:r>
              <a:rPr lang="en-GB" sz="1600" b="0" noProof="0" dirty="0" err="1"/>
              <a:t>Center</a:t>
            </a:r>
            <a:r>
              <a:rPr lang="en-GB" sz="1600" b="0" noProof="0" dirty="0"/>
              <a:t> 1 </a:t>
            </a:r>
          </a:p>
          <a:p>
            <a:r>
              <a:rPr lang="en-GB" sz="1600" b="0" noProof="0" dirty="0"/>
              <a:t>CH-8058 Zurich-Airport </a:t>
            </a:r>
          </a:p>
          <a:p>
            <a:r>
              <a:rPr lang="en-GB" sz="1600" b="0" noProof="0" dirty="0"/>
              <a:t>T +41 58 460 91 11 www.meteoswiss.ch</a:t>
            </a:r>
          </a:p>
        </p:txBody>
      </p:sp>
      <p:sp>
        <p:nvSpPr>
          <p:cNvPr id="17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800" noProof="0" dirty="0"/>
              <a:t>Federal Department of Home Affairs FDHA</a:t>
            </a:r>
            <a:br>
              <a:rPr lang="en-GB" sz="800" noProof="0" dirty="0"/>
            </a:br>
            <a:r>
              <a:rPr lang="en-GB" sz="800" b="1" noProof="0" dirty="0"/>
              <a:t>Federal Office of Meteorology and Climatology  MeteoSwiss</a:t>
            </a:r>
            <a:endParaRPr lang="en-GB" sz="800" noProof="0" dirty="0"/>
          </a:p>
        </p:txBody>
      </p:sp>
      <p:grpSp>
        <p:nvGrpSpPr>
          <p:cNvPr id="2" name="Gruppieren 1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14" name="Picture 41" descr="Bund_e_100%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4" descr="Wappen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hteck 18"/>
          <p:cNvSpPr/>
          <p:nvPr userDrawn="1"/>
        </p:nvSpPr>
        <p:spPr bwMode="auto">
          <a:xfrm>
            <a:off x="1143070" y="4613704"/>
            <a:ext cx="1320488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Rechteck 20"/>
          <p:cNvSpPr/>
          <p:nvPr userDrawn="1"/>
        </p:nvSpPr>
        <p:spPr bwMode="auto">
          <a:xfrm>
            <a:off x="1228550" y="452789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2" name="Bild 2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4674" y="4630190"/>
            <a:ext cx="1041960" cy="17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67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79830" y="1124466"/>
            <a:ext cx="7527926" cy="3256004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/>
            </a:lvl2pPr>
            <a:lvl3pPr>
              <a:buClrTx/>
              <a:defRPr sz="1600"/>
            </a:lvl3pPr>
          </a:lstStyle>
          <a:p>
            <a:pPr lvl="0"/>
            <a:r>
              <a:rPr lang="en-GB" noProof="0" dirty="0" err="1"/>
              <a:t>Grundschrift</a:t>
            </a:r>
            <a:r>
              <a:rPr lang="en-GB" noProof="0" dirty="0"/>
              <a:t> </a:t>
            </a:r>
            <a:r>
              <a:rPr lang="en-GB" noProof="0" dirty="0" err="1"/>
              <a:t>mit</a:t>
            </a:r>
            <a:r>
              <a:rPr lang="en-GB" noProof="0" dirty="0"/>
              <a:t> </a:t>
            </a:r>
            <a:r>
              <a:rPr lang="en-GB" noProof="0" dirty="0" err="1"/>
              <a:t>Aufzählung</a:t>
            </a:r>
            <a:r>
              <a:rPr lang="en-GB" noProof="0" dirty="0"/>
              <a:t>, Arial normal,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1"/>
            <a:r>
              <a:rPr lang="en-GB" noProof="0" dirty="0" err="1"/>
              <a:t>Ebene</a:t>
            </a:r>
            <a:r>
              <a:rPr lang="en-GB" noProof="0" dirty="0"/>
              <a:t> </a:t>
            </a:r>
            <a:r>
              <a:rPr lang="en-GB" noProof="0" dirty="0" err="1"/>
              <a:t>zwei</a:t>
            </a:r>
            <a:r>
              <a:rPr lang="en-GB" noProof="0" dirty="0"/>
              <a:t>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2"/>
            <a:endParaRPr lang="en-GB" noProof="0" dirty="0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 dirty="0"/>
              <a:t>Title, Arial, normal, 32 point</a:t>
            </a:r>
          </a:p>
        </p:txBody>
      </p:sp>
      <p:pic>
        <p:nvPicPr>
          <p:cNvPr id="7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 userDrawn="1"/>
        </p:nvSpPr>
        <p:spPr bwMode="auto">
          <a:xfrm>
            <a:off x="1143070" y="4613704"/>
            <a:ext cx="1320488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228550" y="452789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584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ody 1">
  <p:cSld name="1_body 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1179830" y="1394459"/>
            <a:ext cx="7527900" cy="24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C0C0C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DDDDDD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DDDDDD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DDDDDD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DDDDDD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DDDDDD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927075" y="185700"/>
            <a:ext cx="7775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2" name="Google Shape;42;p6" descr="Wapp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57" y="4098934"/>
            <a:ext cx="9072000" cy="1022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8036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935">
          <p15:clr>
            <a:srgbClr val="FBAE40"/>
          </p15:clr>
        </p15:guide>
        <p15:guide id="2" pos="81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79830" y="1394459"/>
            <a:ext cx="7527926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/>
            </a:lvl2pPr>
            <a:lvl3pPr>
              <a:buClrTx/>
              <a:defRPr sz="1600"/>
            </a:lvl3pPr>
          </a:lstStyle>
          <a:p>
            <a:pPr lvl="0"/>
            <a:r>
              <a:rPr lang="en-GB" noProof="0" dirty="0" err="1"/>
              <a:t>Grundschrift</a:t>
            </a:r>
            <a:r>
              <a:rPr lang="en-GB" noProof="0" dirty="0"/>
              <a:t> </a:t>
            </a:r>
            <a:r>
              <a:rPr lang="en-GB" noProof="0" dirty="0" err="1"/>
              <a:t>mit</a:t>
            </a:r>
            <a:r>
              <a:rPr lang="en-GB" noProof="0" dirty="0"/>
              <a:t> </a:t>
            </a:r>
            <a:r>
              <a:rPr lang="en-GB" noProof="0" dirty="0" err="1"/>
              <a:t>Aufzählung</a:t>
            </a:r>
            <a:r>
              <a:rPr lang="en-GB" noProof="0" dirty="0"/>
              <a:t>, Arial normal,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1"/>
            <a:r>
              <a:rPr lang="en-GB" noProof="0" dirty="0" err="1"/>
              <a:t>Ebene</a:t>
            </a:r>
            <a:r>
              <a:rPr lang="en-GB" noProof="0" dirty="0"/>
              <a:t> </a:t>
            </a:r>
            <a:r>
              <a:rPr lang="en-GB" noProof="0" dirty="0" err="1"/>
              <a:t>zwei</a:t>
            </a:r>
            <a:r>
              <a:rPr lang="en-GB" noProof="0" dirty="0"/>
              <a:t>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2"/>
            <a:endParaRPr lang="en-GB" noProof="0" dirty="0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 dirty="0"/>
              <a:t>Title, Arial, normal, 32 point</a:t>
            </a:r>
          </a:p>
        </p:txBody>
      </p:sp>
      <p:pic>
        <p:nvPicPr>
          <p:cNvPr id="5" name="Bild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75165" y="4068473"/>
            <a:ext cx="9037853" cy="1023496"/>
          </a:xfrm>
          <a:prstGeom prst="rect">
            <a:avLst/>
          </a:prstGeom>
        </p:spPr>
      </p:pic>
      <p:pic>
        <p:nvPicPr>
          <p:cNvPr id="7" name="Picture 44" descr="Wapp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 userDrawn="1"/>
        </p:nvSpPr>
        <p:spPr bwMode="auto">
          <a:xfrm>
            <a:off x="1138736" y="4613704"/>
            <a:ext cx="1301109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228550" y="452789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9" name="Bild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78006" r="10884"/>
          <a:stretch/>
        </p:blipFill>
        <p:spPr>
          <a:xfrm>
            <a:off x="1254674" y="4630190"/>
            <a:ext cx="1041960" cy="17952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12193" y="4053602"/>
            <a:ext cx="9113018" cy="5601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379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A81FEA-9706-4D7E-A6C6-1209F642EEF9}" type="datetimeFigureOut">
              <a:rPr lang="en-US" smtClean="0"/>
              <a:pPr>
                <a:defRPr/>
              </a:pPr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7BB55D-8D3C-488A-9FEF-DD9EFB1EB9F0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84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DD1C7-D077-42A7-B5DF-5F4689ABF2CB}" type="datetimeFigureOut">
              <a:rPr lang="en-US" smtClean="0"/>
              <a:pPr>
                <a:defRPr/>
              </a:pPr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460499-32CB-473D-97A1-4465699E9D80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82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8C52A8-2F45-4101-83DB-707BBDD17BE8}" type="datetimeFigureOut">
              <a:rPr lang="en-US" smtClean="0"/>
              <a:pPr>
                <a:defRPr/>
              </a:pPr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B662A-ED5F-442A-9C9A-8DE221D95967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76C30-A2B0-4719-9EC3-F346B01362D0}" type="datetimeFigureOut">
              <a:rPr lang="en-US" smtClean="0"/>
              <a:pPr>
                <a:defRPr/>
              </a:pPr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733FC-9161-4B41-A7F2-18CBC44E6F0B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94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5457C1-BAB8-4ACA-BD41-B928D2B78915}" type="datetimeFigureOut">
              <a:rPr lang="en-US" smtClean="0"/>
              <a:pPr>
                <a:defRPr/>
              </a:pPr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75BDE-94E6-4F18-A947-1D94023A30E8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4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230187" y="203600"/>
            <a:ext cx="8353425" cy="360099"/>
          </a:xfrm>
        </p:spPr>
        <p:txBody>
          <a:bodyPr/>
          <a:lstStyle>
            <a:lvl1pPr marL="0" indent="0">
              <a:buFont typeface="+mj-lt"/>
              <a:buNone/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2023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Chiara Marsigli WG7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5656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EE8085-267F-424E-95B2-401715103D78}" type="datetimeFigureOut">
              <a:rPr lang="en-US" smtClean="0"/>
              <a:pPr>
                <a:defRPr/>
              </a:pPr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797933-CB52-4982-BBA5-89165E2C00D8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72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DA48D0-0D40-42D6-B605-FE4760AAD9AC}" type="datetimeFigureOut">
              <a:rPr lang="en-US" smtClean="0"/>
              <a:pPr>
                <a:defRPr/>
              </a:pPr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13F7F1-033A-4776-9C3F-36CCFCF2D018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941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0C8A4E-D7E5-4C07-B2AC-9EB4920F7FDC}" type="datetimeFigureOut">
              <a:rPr lang="en-US" smtClean="0"/>
              <a:pPr>
                <a:defRPr/>
              </a:pPr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A2E78-632C-466A-B94E-42B0BE47345F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857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895336-840D-4C2E-852C-A97069B914ED}" type="datetimeFigureOut">
              <a:rPr lang="en-US" smtClean="0"/>
              <a:pPr>
                <a:defRPr/>
              </a:pPr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BBAB6-F911-4B06-835D-C77120CA3655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82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95FAD7-13F6-4751-8AE8-5FEF3C059A77}" type="datetimeFigureOut">
              <a:rPr lang="en-US" smtClean="0"/>
              <a:pPr>
                <a:defRPr/>
              </a:pPr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5C760C-60A2-45EE-8138-B1E7E9E7622B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891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B8E94B-0AA3-46E8-B065-B55612471419}" type="datetimeFigureOut">
              <a:rPr lang="en-US" smtClean="0"/>
              <a:pPr>
                <a:defRPr/>
              </a:pPr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9C5B0E-BDA2-45C6-812E-1146876E5981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95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2A75-E6D6-437D-AFEC-2148F768D9CD}" type="datetimeFigureOut">
              <a:rPr lang="el-GR" smtClean="0"/>
              <a:pPr/>
              <a:t>4/9/2024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1049-6C66-4465-9C82-1033F1251FF3}" type="slidenum">
              <a:rPr lang="el-GR" smtClean="0"/>
              <a:pPr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88740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2A75-E6D6-437D-AFEC-2148F768D9CD}" type="datetimeFigureOut">
              <a:rPr lang="el-GR" smtClean="0"/>
              <a:pPr/>
              <a:t>4/9/2024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1049-6C66-4465-9C82-1033F1251FF3}" type="slidenum">
              <a:rPr lang="el-GR" smtClean="0"/>
              <a:pPr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38284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2A75-E6D6-437D-AFEC-2148F768D9CD}" type="datetimeFigureOut">
              <a:rPr lang="el-GR" smtClean="0"/>
              <a:pPr/>
              <a:t>4/9/2024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1049-6C66-4465-9C82-1033F1251FF3}" type="slidenum">
              <a:rPr lang="el-GR" smtClean="0"/>
              <a:pPr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3073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2A75-E6D6-437D-AFEC-2148F768D9CD}" type="datetimeFigureOut">
              <a:rPr lang="el-GR" smtClean="0"/>
              <a:pPr/>
              <a:t>4/9/2024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1049-6C66-4465-9C82-1033F1251FF3}" type="slidenum">
              <a:rPr lang="el-GR" smtClean="0"/>
              <a:pPr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3070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268287" y="165500"/>
            <a:ext cx="8353425" cy="360099"/>
          </a:xfrm>
        </p:spPr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EMS 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Chiara Marsigli </a:t>
            </a:r>
            <a:r>
              <a:rPr lang="de-DE" dirty="0" err="1"/>
              <a:t>and</a:t>
            </a:r>
            <a:r>
              <a:rPr lang="de-DE" dirty="0"/>
              <a:t> Christoph Gebhardt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23086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2A75-E6D6-437D-AFEC-2148F768D9CD}" type="datetimeFigureOut">
              <a:rPr lang="el-GR" smtClean="0"/>
              <a:pPr/>
              <a:t>4/9/2024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1049-6C66-4465-9C82-1033F1251FF3}" type="slidenum">
              <a:rPr lang="el-GR" smtClean="0"/>
              <a:pPr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7392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2A75-E6D6-437D-AFEC-2148F768D9CD}" type="datetimeFigureOut">
              <a:rPr lang="el-GR" smtClean="0"/>
              <a:pPr/>
              <a:t>4/9/2024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1049-6C66-4465-9C82-1033F1251FF3}" type="slidenum">
              <a:rPr lang="el-GR" smtClean="0"/>
              <a:pPr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86236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2A75-E6D6-437D-AFEC-2148F768D9CD}" type="datetimeFigureOut">
              <a:rPr lang="el-GR" smtClean="0"/>
              <a:pPr/>
              <a:t>4/9/2024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1049-6C66-4465-9C82-1033F1251FF3}" type="slidenum">
              <a:rPr lang="el-GR" smtClean="0"/>
              <a:pPr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0740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2A75-E6D6-437D-AFEC-2148F768D9CD}" type="datetimeFigureOut">
              <a:rPr lang="el-GR" smtClean="0"/>
              <a:pPr/>
              <a:t>4/9/2024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1049-6C66-4465-9C82-1033F1251FF3}" type="slidenum">
              <a:rPr lang="el-GR" smtClean="0"/>
              <a:pPr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96603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2A75-E6D6-437D-AFEC-2148F768D9CD}" type="datetimeFigureOut">
              <a:rPr lang="el-GR" smtClean="0"/>
              <a:pPr/>
              <a:t>4/9/2024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1049-6C66-4465-9C82-1033F1251FF3}" type="slidenum">
              <a:rPr lang="el-GR" smtClean="0"/>
              <a:pPr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95142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2A75-E6D6-437D-AFEC-2148F768D9CD}" type="datetimeFigureOut">
              <a:rPr lang="el-GR" smtClean="0"/>
              <a:pPr/>
              <a:t>4/9/2024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1049-6C66-4465-9C82-1033F1251FF3}" type="slidenum">
              <a:rPr lang="el-GR" smtClean="0"/>
              <a:pPr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30663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2A75-E6D6-437D-AFEC-2148F768D9CD}" type="datetimeFigureOut">
              <a:rPr lang="el-GR" smtClean="0"/>
              <a:pPr/>
              <a:t>4/9/2024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1049-6C66-4465-9C82-1033F1251FF3}" type="slidenum">
              <a:rPr lang="el-GR" smtClean="0"/>
              <a:pPr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5656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/>
          <p:cNvSpPr/>
          <p:nvPr userDrawn="1"/>
        </p:nvSpPr>
        <p:spPr>
          <a:xfrm>
            <a:off x="1588" y="-20241"/>
            <a:ext cx="9142412" cy="21550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8570" tIns="28570" rIns="28570" bIns="28570" anchor="ctr"/>
          <a:lstStyle/>
          <a:p>
            <a:pPr marL="0" marR="0" indent="0" algn="ctr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70" dirty="0"/>
              <a:t>PROPHECY</a:t>
            </a:r>
            <a:r>
              <a:rPr lang="pl-PL" sz="1270" dirty="0"/>
              <a:t> </a:t>
            </a:r>
            <a:r>
              <a:rPr lang="pl-PL" sz="1270" dirty="0" err="1"/>
              <a:t>activities</a:t>
            </a:r>
            <a:r>
              <a:rPr lang="pl-PL" sz="1270" dirty="0"/>
              <a:t> </a:t>
            </a:r>
            <a:r>
              <a:rPr lang="pl-PL" sz="1270" dirty="0" err="1"/>
              <a:t>at</a:t>
            </a:r>
            <a:r>
              <a:rPr lang="pl-PL" sz="1270" dirty="0"/>
              <a:t> IMGW - </a:t>
            </a:r>
            <a:r>
              <a:rPr lang="pl-PL" sz="1428" dirty="0" err="1"/>
              <a:t>Update</a:t>
            </a:r>
            <a:r>
              <a:rPr lang="pl-PL" sz="1428" dirty="0"/>
              <a:t> </a:t>
            </a:r>
            <a:r>
              <a:rPr lang="pl-PL" sz="1428" dirty="0" err="1"/>
              <a:t>from</a:t>
            </a:r>
            <a:r>
              <a:rPr lang="pl-PL" sz="1428" dirty="0"/>
              <a:t> </a:t>
            </a:r>
            <a:r>
              <a:rPr lang="pl-PL" sz="1428" dirty="0" err="1"/>
              <a:t>TLE-MVE</a:t>
            </a:r>
            <a:endParaRPr lang="pl-PL" sz="1270" dirty="0"/>
          </a:p>
        </p:txBody>
      </p:sp>
      <p:sp>
        <p:nvSpPr>
          <p:cNvPr id="2" name="pole tekstowe 1"/>
          <p:cNvSpPr txBox="1">
            <a:spLocks noChangeArrowheads="1"/>
          </p:cNvSpPr>
          <p:nvPr userDrawn="1"/>
        </p:nvSpPr>
        <p:spPr bwMode="auto">
          <a:xfrm>
            <a:off x="1600404" y="4948283"/>
            <a:ext cx="6571797" cy="21454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794" b="1" noProof="0" dirty="0">
                <a:solidFill>
                  <a:srgbClr val="002060"/>
                </a:solidFill>
                <a:latin typeface="Verdana" pitchFamily="34" charset="0"/>
              </a:rPr>
              <a:t>Institute of Meteorology and Water Management – National</a:t>
            </a:r>
            <a:r>
              <a:rPr lang="en-US" sz="794" b="1" baseline="0" noProof="0" dirty="0">
                <a:solidFill>
                  <a:srgbClr val="002060"/>
                </a:solidFill>
                <a:latin typeface="Verdana" pitchFamily="34" charset="0"/>
              </a:rPr>
              <a:t>  </a:t>
            </a:r>
            <a:r>
              <a:rPr lang="en-US" sz="794" b="1" noProof="0" dirty="0">
                <a:solidFill>
                  <a:srgbClr val="002060"/>
                </a:solidFill>
                <a:latin typeface="Verdana" pitchFamily="34" charset="0"/>
              </a:rPr>
              <a:t>Research Institute</a:t>
            </a:r>
            <a:r>
              <a:rPr lang="pl-PL" sz="794" b="1" noProof="0" dirty="0">
                <a:solidFill>
                  <a:srgbClr val="002060"/>
                </a:solidFill>
                <a:latin typeface="Verdana" pitchFamily="34" charset="0"/>
              </a:rPr>
              <a:t>; COSMO  General  </a:t>
            </a:r>
            <a:r>
              <a:rPr lang="pl-PL" sz="794" b="1" noProof="0" dirty="0" err="1">
                <a:solidFill>
                  <a:srgbClr val="002060"/>
                </a:solidFill>
                <a:latin typeface="Verdana" pitchFamily="34" charset="0"/>
              </a:rPr>
              <a:t>Meeting</a:t>
            </a:r>
            <a:r>
              <a:rPr lang="pl-PL" sz="794" b="1" noProof="0" dirty="0">
                <a:solidFill>
                  <a:srgbClr val="002060"/>
                </a:solidFill>
                <a:latin typeface="Verdana" pitchFamily="34" charset="0"/>
              </a:rPr>
              <a:t> 2022</a:t>
            </a:r>
            <a:endParaRPr lang="en-US" sz="794" b="1" noProof="0" dirty="0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4" name="Picture 2"/>
          <p:cNvPicPr preferRelativeResize="0"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83865" y="-20538"/>
            <a:ext cx="657442" cy="6572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-28574"/>
            <a:ext cx="53217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ymbol zastępczy daty 3"/>
          <p:cNvSpPr txBox="1">
            <a:spLocks/>
          </p:cNvSpPr>
          <p:nvPr userDrawn="1"/>
        </p:nvSpPr>
        <p:spPr>
          <a:xfrm>
            <a:off x="315" y="4857943"/>
            <a:ext cx="2133600" cy="273843"/>
          </a:xfrm>
          <a:prstGeom prst="rect">
            <a:avLst/>
          </a:prstGeom>
        </p:spPr>
        <p:txBody>
          <a:bodyPr vert="horz" lIns="72567" tIns="36284" rIns="72567" bIns="36284" rtlCol="0" anchor="ctr"/>
          <a:lstStyle>
            <a:lvl1pPr>
              <a:defRPr/>
            </a:lvl1pPr>
          </a:lstStyle>
          <a:p>
            <a:pPr marL="0" marR="0" lvl="0" indent="0" algn="l" defTabSz="725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4D19D-232E-40A2-8300-5E795FA82290}" type="datetime1">
              <a:rPr kumimoji="0" lang="en-US" sz="952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7256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9/4/2024</a:t>
            </a:fld>
            <a:endParaRPr kumimoji="0" lang="en-US" sz="952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ymbol zastępczy numeru slajdu 5"/>
          <p:cNvSpPr txBox="1">
            <a:spLocks/>
          </p:cNvSpPr>
          <p:nvPr userDrawn="1"/>
        </p:nvSpPr>
        <p:spPr>
          <a:xfrm>
            <a:off x="7010400" y="4869657"/>
            <a:ext cx="2133600" cy="273843"/>
          </a:xfrm>
          <a:prstGeom prst="rect">
            <a:avLst/>
          </a:prstGeom>
        </p:spPr>
        <p:txBody>
          <a:bodyPr vert="horz" lIns="72567" tIns="36284" rIns="72567" bIns="36284" rtlCol="0" anchor="ctr"/>
          <a:lstStyle>
            <a:lvl1pPr>
              <a:defRPr/>
            </a:lvl1pPr>
          </a:lstStyle>
          <a:p>
            <a:pPr marL="0" marR="0" lvl="0" indent="0" algn="r" defTabSz="725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81F95-95E2-41BC-9778-463E9E6CA37A}" type="slidenum">
              <a:rPr kumimoji="0" lang="en-US" sz="952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7256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952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157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Czcionka, logo, tekst, Grafika&#10;&#10;Opis wygenerowany automatycznie">
            <a:extLst>
              <a:ext uri="{FF2B5EF4-FFF2-40B4-BE49-F238E27FC236}">
                <a16:creationId xmlns:a16="http://schemas.microsoft.com/office/drawing/2014/main" id="{436FB2AA-E083-6D67-8AF8-9FD3BA816E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00965" cy="5714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pole tekstowe 1"/>
          <p:cNvSpPr txBox="1">
            <a:spLocks noChangeArrowheads="1"/>
          </p:cNvSpPr>
          <p:nvPr userDrawn="1"/>
        </p:nvSpPr>
        <p:spPr bwMode="auto">
          <a:xfrm>
            <a:off x="1600404" y="4948283"/>
            <a:ext cx="6571797" cy="21454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794" b="1" noProof="0" dirty="0">
                <a:solidFill>
                  <a:srgbClr val="002060"/>
                </a:solidFill>
                <a:latin typeface="Verdana" pitchFamily="34" charset="0"/>
              </a:rPr>
              <a:t>Institute of Meteorology and Water Management – National</a:t>
            </a:r>
            <a:r>
              <a:rPr lang="en-US" sz="794" b="1" baseline="0" noProof="0" dirty="0">
                <a:solidFill>
                  <a:srgbClr val="002060"/>
                </a:solidFill>
                <a:latin typeface="Verdana" pitchFamily="34" charset="0"/>
              </a:rPr>
              <a:t>  </a:t>
            </a:r>
            <a:r>
              <a:rPr lang="en-US" sz="794" b="1" noProof="0" dirty="0">
                <a:solidFill>
                  <a:srgbClr val="002060"/>
                </a:solidFill>
                <a:latin typeface="Verdana" pitchFamily="34" charset="0"/>
              </a:rPr>
              <a:t>Research Institute</a:t>
            </a:r>
            <a:r>
              <a:rPr lang="pl-PL" sz="794" b="1" noProof="0" dirty="0">
                <a:solidFill>
                  <a:srgbClr val="002060"/>
                </a:solidFill>
                <a:latin typeface="Verdana" pitchFamily="34" charset="0"/>
              </a:rPr>
              <a:t>; COSMO  General  </a:t>
            </a:r>
            <a:r>
              <a:rPr lang="pl-PL" sz="794" b="1" noProof="0" dirty="0" err="1">
                <a:solidFill>
                  <a:srgbClr val="002060"/>
                </a:solidFill>
                <a:latin typeface="Verdana" pitchFamily="34" charset="0"/>
              </a:rPr>
              <a:t>Meeting</a:t>
            </a:r>
            <a:r>
              <a:rPr lang="pl-PL" sz="794" b="1" noProof="0" dirty="0">
                <a:solidFill>
                  <a:srgbClr val="002060"/>
                </a:solidFill>
                <a:latin typeface="Verdana" pitchFamily="34" charset="0"/>
              </a:rPr>
              <a:t> 2022</a:t>
            </a:r>
            <a:endParaRPr lang="en-US" sz="794" b="1" noProof="0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9" name="Symbol zastępczy daty 3"/>
          <p:cNvSpPr txBox="1">
            <a:spLocks/>
          </p:cNvSpPr>
          <p:nvPr userDrawn="1"/>
        </p:nvSpPr>
        <p:spPr>
          <a:xfrm>
            <a:off x="315" y="4857943"/>
            <a:ext cx="2133600" cy="273843"/>
          </a:xfrm>
          <a:prstGeom prst="rect">
            <a:avLst/>
          </a:prstGeom>
        </p:spPr>
        <p:txBody>
          <a:bodyPr vert="horz" lIns="72567" tIns="36284" rIns="72567" bIns="36284" rtlCol="0" anchor="ctr"/>
          <a:lstStyle>
            <a:lvl1pPr>
              <a:defRPr/>
            </a:lvl1pPr>
          </a:lstStyle>
          <a:p>
            <a:pPr marL="0" marR="0" lvl="0" indent="0" algn="l" defTabSz="725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4D19D-232E-40A2-8300-5E795FA82290}" type="datetime1">
              <a:rPr kumimoji="0" lang="en-US" sz="952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7256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9/4/2024</a:t>
            </a:fld>
            <a:endParaRPr kumimoji="0" lang="en-US" sz="952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 userDrawn="1"/>
        </p:nvSpPr>
        <p:spPr>
          <a:xfrm>
            <a:off x="2128391" y="1"/>
            <a:ext cx="4958035" cy="2738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28570" tIns="28570" rIns="28570" bIns="28570" anchor="ctr"/>
          <a:lstStyle/>
          <a:p>
            <a:pPr marL="0" marR="0" indent="0" algn="ctr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70" b="1" dirty="0" err="1">
                <a:latin typeface="+mn-lt"/>
              </a:rPr>
              <a:t>Latest</a:t>
            </a:r>
            <a:r>
              <a:rPr lang="pl-PL" sz="1270" b="1" dirty="0">
                <a:latin typeface="+mn-lt"/>
              </a:rPr>
              <a:t> development in the PROPHECY </a:t>
            </a:r>
            <a:r>
              <a:rPr lang="pl-PL" sz="1270" b="1" dirty="0" err="1">
                <a:latin typeface="+mn-lt"/>
              </a:rPr>
              <a:t>project</a:t>
            </a:r>
            <a:endParaRPr lang="pl-PL" sz="1270" dirty="0"/>
          </a:p>
        </p:txBody>
      </p:sp>
      <p:sp>
        <p:nvSpPr>
          <p:cNvPr id="11" name="Symbol zastępczy numeru slajdu 5"/>
          <p:cNvSpPr txBox="1">
            <a:spLocks/>
          </p:cNvSpPr>
          <p:nvPr userDrawn="1"/>
        </p:nvSpPr>
        <p:spPr>
          <a:xfrm>
            <a:off x="7010400" y="4869657"/>
            <a:ext cx="2133600" cy="273843"/>
          </a:xfrm>
          <a:prstGeom prst="rect">
            <a:avLst/>
          </a:prstGeom>
        </p:spPr>
        <p:txBody>
          <a:bodyPr vert="horz" lIns="72567" tIns="36284" rIns="72567" bIns="36284" rtlCol="0" anchor="ctr"/>
          <a:lstStyle>
            <a:lvl1pPr>
              <a:defRPr/>
            </a:lvl1pPr>
          </a:lstStyle>
          <a:p>
            <a:pPr marL="0" marR="0" lvl="0" indent="0" algn="r" defTabSz="725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81F95-95E2-41BC-9778-463E9E6CA37A}" type="slidenum">
              <a:rPr kumimoji="0" lang="en-US" sz="952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7256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952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B1D7A6D-D827-C98B-C415-4C71C16ED0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015608" y="0"/>
            <a:ext cx="1594634" cy="3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1DBC203-6062-9FF7-A79F-D64FAB49EE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0242" y="0"/>
            <a:ext cx="53217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8287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. Raster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7560713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7560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Schmuckbild" descr="Ein breiter Balken am rechten Rand der Präsentation, der von oben nach unten aus Linien aufgebaut ist. Oben sind die Linien hellblau und verlaufen dann nach unten hin nach Weiß. " title="Schmuckbild Raster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00" y="864000"/>
            <a:ext cx="1047872" cy="36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960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Kern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2440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3810000"/>
            <a:ext cx="8353425" cy="72000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Setzen Sie hier ein Fazit oder die Kernaussage der Folie ein.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733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385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gleich 1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4176713" cy="360099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Vergleich 1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10" name="Vergleich 2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864000"/>
            <a:ext cx="4118400" cy="360000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6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dirty="0"/>
              <a:t>Vergleich 2</a:t>
            </a:r>
          </a:p>
        </p:txBody>
      </p:sp>
      <p:sp>
        <p:nvSpPr>
          <p:cNvPr id="4" name="Inhalt 2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55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Inhalt u.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95288" y="864000"/>
            <a:ext cx="3183732" cy="387798"/>
          </a:xfrm>
        </p:spPr>
        <p:txBody>
          <a:bodyPr/>
          <a:lstStyle/>
          <a:p>
            <a:r>
              <a:rPr lang="de-DE" dirty="0"/>
              <a:t>Folientitel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1543049"/>
            <a:ext cx="3183731" cy="29733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Bildplatzhalter 6" descr="Schmuckbild ohne inhaltlichen Bezug zum Vortrag." title="Schmuckbild"/>
          <p:cNvSpPr>
            <a:spLocks noGrp="1"/>
          </p:cNvSpPr>
          <p:nvPr>
            <p:ph type="pic" sz="quarter" idx="13"/>
          </p:nvPr>
        </p:nvSpPr>
        <p:spPr>
          <a:xfrm>
            <a:off x="3887390" y="864000"/>
            <a:ext cx="4861323" cy="3652438"/>
          </a:xfrm>
          <a:solidFill>
            <a:schemeClr val="bg2"/>
          </a:solidFill>
        </p:spPr>
        <p:txBody>
          <a:bodyPr anchor="t" anchorCtr="1">
            <a:normAutofit/>
          </a:bodyPr>
          <a:lstStyle>
            <a:lvl1pPr marL="0" indent="0" algn="ctr">
              <a:buFontTx/>
              <a:buNone/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887388" y="4259069"/>
            <a:ext cx="4861323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1352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7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WD-Logo" descr="Wort-Bild-Marke des Deutschen Wetterdienst. Wetter und Klima aus einer Hand." title="DWD-Logo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387610" y="144000"/>
            <a:ext cx="1612390" cy="432000"/>
          </a:xfrm>
          <a:prstGeom prst="rect">
            <a:avLst/>
          </a:prstGeom>
        </p:spPr>
      </p:pic>
      <p:cxnSp>
        <p:nvCxnSpPr>
          <p:cNvPr id="10" name="Inhalt beginnt" descr="Ab hier sollte der Inhalt der Folie beginnen." title="Horizontale Linie"/>
          <p:cNvCxnSpPr/>
          <p:nvPr userDrawn="1"/>
        </p:nvCxnSpPr>
        <p:spPr>
          <a:xfrm>
            <a:off x="144000" y="720000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platzhalter"/>
          <p:cNvSpPr>
            <a:spLocks noGrp="1"/>
          </p:cNvSpPr>
          <p:nvPr>
            <p:ph type="title"/>
          </p:nvPr>
        </p:nvSpPr>
        <p:spPr>
          <a:xfrm>
            <a:off x="395287" y="864000"/>
            <a:ext cx="8353425" cy="360099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/>
          <a:p>
            <a:r>
              <a:rPr lang="de-DE" dirty="0"/>
              <a:t>Folientitel durch Klicken bearbeiten</a:t>
            </a:r>
            <a:endParaRPr lang="en-US" dirty="0"/>
          </a:p>
        </p:txBody>
      </p:sp>
      <p:sp>
        <p:nvSpPr>
          <p:cNvPr id="13" name="Textplatzhalter"/>
          <p:cNvSpPr>
            <a:spLocks noGrp="1"/>
          </p:cNvSpPr>
          <p:nvPr>
            <p:ph type="body" idx="1"/>
          </p:nvPr>
        </p:nvSpPr>
        <p:spPr>
          <a:xfrm>
            <a:off x="395287" y="1370014"/>
            <a:ext cx="8353425" cy="3150724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durch Klicken hinzufügen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Zweite Ebene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Dritte Ebene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Vierte Ebene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Fünfte Ebene</a:t>
            </a:r>
          </a:p>
        </p:txBody>
      </p:sp>
      <p:cxnSp>
        <p:nvCxnSpPr>
          <p:cNvPr id="12" name="Inhalt endet" descr="Ab hier sollte der Inhalt der Folie beginnen." title="Horizontale Linie"/>
          <p:cNvCxnSpPr/>
          <p:nvPr userDrawn="1"/>
        </p:nvCxnSpPr>
        <p:spPr>
          <a:xfrm>
            <a:off x="144000" y="4658928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undesadler" descr="Bundesadler_kleiner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01" y="4732620"/>
            <a:ext cx="309177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"/>
          <p:cNvSpPr>
            <a:spLocks noGrp="1"/>
          </p:cNvSpPr>
          <p:nvPr>
            <p:ph type="dt" sz="half" idx="2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COSMO GM 2023</a:t>
            </a:r>
          </a:p>
        </p:txBody>
      </p:sp>
      <p:sp>
        <p:nvSpPr>
          <p:cNvPr id="8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2686050" y="4739302"/>
            <a:ext cx="5539313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Chiara Marsigli WG7</a:t>
            </a:r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486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2" r:id="rId3"/>
    <p:sldLayoutId id="2147483671" r:id="rId4"/>
    <p:sldLayoutId id="2147483678" r:id="rId5"/>
    <p:sldLayoutId id="2147483675" r:id="rId6"/>
    <p:sldLayoutId id="2147483664" r:id="rId7"/>
    <p:sldLayoutId id="2147483677" r:id="rId8"/>
    <p:sldLayoutId id="2147483669" r:id="rId9"/>
    <p:sldLayoutId id="2147483673" r:id="rId10"/>
    <p:sldLayoutId id="2147483672" r:id="rId11"/>
    <p:sldLayoutId id="2147483676" r:id="rId12"/>
    <p:sldLayoutId id="2147483674" r:id="rId13"/>
    <p:sldLayoutId id="2147483679" r:id="rId14"/>
    <p:sldLayoutId id="2147483682" r:id="rId15"/>
    <p:sldLayoutId id="2147483714" r:id="rId16"/>
    <p:sldLayoutId id="2147483720" r:id="rId1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2425" marR="0" indent="-352425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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92150" marR="0" indent="-26035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577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pos="5465" userDrawn="1">
          <p15:clr>
            <a:srgbClr val="F26B43"/>
          </p15:clr>
        </p15:guide>
        <p15:guide id="7" pos="29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4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9144000" cy="102870"/>
          </a:xfrm>
          <a:prstGeom prst="rect">
            <a:avLst/>
          </a:prstGeom>
        </p:spPr>
      </p:pic>
      <p:sp>
        <p:nvSpPr>
          <p:cNvPr id="25" name="Rechteck 24"/>
          <p:cNvSpPr/>
          <p:nvPr userDrawn="1"/>
        </p:nvSpPr>
        <p:spPr>
          <a:xfrm>
            <a:off x="7659141" y="4650565"/>
            <a:ext cx="10750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EE35605-8AB3-442C-A293-9F31FDF185BC}" type="slidenum">
              <a:rPr lang="en-GB" sz="900" noProof="0" smtClean="0">
                <a:solidFill>
                  <a:prstClr val="black"/>
                </a:solidFill>
                <a:latin typeface="Roboto Light"/>
                <a:cs typeface="Roboto Light"/>
              </a:rPr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GB" sz="900" noProof="0" dirty="0">
              <a:solidFill>
                <a:prstClr val="black"/>
              </a:solidFill>
              <a:latin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17091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715" r:id="rId7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818697-9A00-4F82-8551-80B71364E3A1}" type="datetimeFigureOut">
              <a:rPr lang="en-US" smtClean="0"/>
              <a:pPr>
                <a:defRPr/>
              </a:pPr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5EBF93-70E2-4FC8-8ACD-18D91C37FAD4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1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81F67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22A75-E6D6-437D-AFEC-2148F768D9CD}" type="datetimeFigureOut">
              <a:rPr lang="el-GR" smtClean="0"/>
              <a:pPr/>
              <a:t>4/9/2024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31049-6C66-4465-9C82-1033F1251FF3}" type="slidenum">
              <a:rPr lang="el-GR" smtClean="0"/>
              <a:pPr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954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0" y="4869657"/>
            <a:ext cx="2133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6A73BB-D1E2-42A7-AF35-D7ED586AB265}" type="datetime1">
              <a:rPr lang="pl-PL"/>
              <a:pPr>
                <a:defRPr/>
              </a:pPr>
              <a:t>04.09.2024</a:t>
            </a:fld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7010400" y="4869657"/>
            <a:ext cx="2133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0C443D-8554-4A1A-852C-E0B03C38901E}" type="slidenum">
              <a:rPr lang="pl-PL"/>
              <a:pPr>
                <a:defRPr/>
              </a:pPr>
              <a:t>‹Nr.›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902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92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Arial" charset="0"/>
        </a:defRPr>
      </a:lvl5pPr>
      <a:lvl6pPr marL="362834" algn="ctr" rtl="0" eaLnBrk="1" fontAlgn="base" hangingPunct="1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Calibri" pitchFamily="34" charset="0"/>
        </a:defRPr>
      </a:lvl6pPr>
      <a:lvl7pPr marL="725668" algn="ctr" rtl="0" eaLnBrk="1" fontAlgn="base" hangingPunct="1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Calibri" pitchFamily="34" charset="0"/>
        </a:defRPr>
      </a:lvl7pPr>
      <a:lvl8pPr marL="1088502" algn="ctr" rtl="0" eaLnBrk="1" fontAlgn="base" hangingPunct="1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Calibri" pitchFamily="34" charset="0"/>
        </a:defRPr>
      </a:lvl8pPr>
      <a:lvl9pPr marL="1451336" algn="ctr" rtl="0" eaLnBrk="1" fontAlgn="base" hangingPunct="1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Calibri" pitchFamily="34" charset="0"/>
        </a:defRPr>
      </a:lvl9pPr>
    </p:titleStyle>
    <p:bodyStyle>
      <a:lvl1pPr marL="272125" indent="-2721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589605" indent="-22677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2pPr>
      <a:lvl3pPr marL="907085" indent="-18141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269919" indent="-18141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32753" indent="-18141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1995587" indent="-181417" algn="l" defTabSz="725668" rtl="0" eaLnBrk="1" latinLnBrk="0" hangingPunct="1">
        <a:spcBef>
          <a:spcPct val="20000"/>
        </a:spcBef>
        <a:buFont typeface="Arial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358420" indent="-181417" algn="l" defTabSz="725668" rtl="0" eaLnBrk="1" latinLnBrk="0" hangingPunct="1">
        <a:spcBef>
          <a:spcPct val="20000"/>
        </a:spcBef>
        <a:buFont typeface="Arial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721254" indent="-181417" algn="l" defTabSz="725668" rtl="0" eaLnBrk="1" latinLnBrk="0" hangingPunct="1">
        <a:spcBef>
          <a:spcPct val="20000"/>
        </a:spcBef>
        <a:buFont typeface="Arial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084088" indent="-181417" algn="l" defTabSz="725668" rtl="0" eaLnBrk="1" latinLnBrk="0" hangingPunct="1">
        <a:spcBef>
          <a:spcPct val="20000"/>
        </a:spcBef>
        <a:buFont typeface="Arial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1pPr>
      <a:lvl2pPr marL="362834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2pPr>
      <a:lvl3pPr marL="725668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3pPr>
      <a:lvl4pPr marL="1088502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451336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814170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177004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539837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2902671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0" y="4869657"/>
            <a:ext cx="2133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6A73BB-D1E2-42A7-AF35-D7ED586AB265}" type="datetime1">
              <a:rPr lang="pl-PL"/>
              <a:pPr>
                <a:defRPr/>
              </a:pPr>
              <a:t>04.09.2024</a:t>
            </a:fld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7010400" y="4869657"/>
            <a:ext cx="21336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0C443D-8554-4A1A-852C-E0B03C38901E}" type="slidenum">
              <a:rPr lang="pl-PL"/>
              <a:pPr>
                <a:defRPr/>
              </a:pPr>
              <a:t>‹Nr.›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285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92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Arial" charset="0"/>
        </a:defRPr>
      </a:lvl5pPr>
      <a:lvl6pPr marL="362834" algn="ctr" rtl="0" eaLnBrk="1" fontAlgn="base" hangingPunct="1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Calibri" pitchFamily="34" charset="0"/>
        </a:defRPr>
      </a:lvl6pPr>
      <a:lvl7pPr marL="725668" algn="ctr" rtl="0" eaLnBrk="1" fontAlgn="base" hangingPunct="1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Calibri" pitchFamily="34" charset="0"/>
        </a:defRPr>
      </a:lvl7pPr>
      <a:lvl8pPr marL="1088502" algn="ctr" rtl="0" eaLnBrk="1" fontAlgn="base" hangingPunct="1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Calibri" pitchFamily="34" charset="0"/>
        </a:defRPr>
      </a:lvl8pPr>
      <a:lvl9pPr marL="1451336" algn="ctr" rtl="0" eaLnBrk="1" fontAlgn="base" hangingPunct="1">
        <a:spcBef>
          <a:spcPct val="0"/>
        </a:spcBef>
        <a:spcAft>
          <a:spcPct val="0"/>
        </a:spcAft>
        <a:defRPr sz="3492">
          <a:solidFill>
            <a:schemeClr val="tx1"/>
          </a:solidFill>
          <a:latin typeface="Calibri" pitchFamily="34" charset="0"/>
        </a:defRPr>
      </a:lvl9pPr>
    </p:titleStyle>
    <p:bodyStyle>
      <a:lvl1pPr marL="272125" indent="-2721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589605" indent="-22677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2pPr>
      <a:lvl3pPr marL="907085" indent="-18141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269919" indent="-18141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32753" indent="-18141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1995587" indent="-181417" algn="l" defTabSz="725668" rtl="0" eaLnBrk="1" latinLnBrk="0" hangingPunct="1">
        <a:spcBef>
          <a:spcPct val="20000"/>
        </a:spcBef>
        <a:buFont typeface="Arial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358420" indent="-181417" algn="l" defTabSz="725668" rtl="0" eaLnBrk="1" latinLnBrk="0" hangingPunct="1">
        <a:spcBef>
          <a:spcPct val="20000"/>
        </a:spcBef>
        <a:buFont typeface="Arial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721254" indent="-181417" algn="l" defTabSz="725668" rtl="0" eaLnBrk="1" latinLnBrk="0" hangingPunct="1">
        <a:spcBef>
          <a:spcPct val="20000"/>
        </a:spcBef>
        <a:buFont typeface="Arial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084088" indent="-181417" algn="l" defTabSz="725668" rtl="0" eaLnBrk="1" latinLnBrk="0" hangingPunct="1">
        <a:spcBef>
          <a:spcPct val="20000"/>
        </a:spcBef>
        <a:buFont typeface="Arial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1pPr>
      <a:lvl2pPr marL="362834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2pPr>
      <a:lvl3pPr marL="725668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3pPr>
      <a:lvl4pPr marL="1088502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451336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814170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177004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539837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2902671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limate.copernicus.e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gi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0.gif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1.png"/><Relationship Id="rId11" Type="http://schemas.openxmlformats.org/officeDocument/2006/relationships/image" Target="../media/image67.png"/><Relationship Id="rId10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3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70.png"/><Relationship Id="rId18" Type="http://schemas.openxmlformats.org/officeDocument/2006/relationships/image" Target="../media/image550.png"/><Relationship Id="rId26" Type="http://schemas.openxmlformats.org/officeDocument/2006/relationships/image" Target="../media/image620.png"/><Relationship Id="rId3" Type="http://schemas.openxmlformats.org/officeDocument/2006/relationships/image" Target="../media/image410.png"/><Relationship Id="rId21" Type="http://schemas.openxmlformats.org/officeDocument/2006/relationships/image" Target="../media/image72.png"/><Relationship Id="rId7" Type="http://schemas.openxmlformats.org/officeDocument/2006/relationships/image" Target="../media/image440.png"/><Relationship Id="rId12" Type="http://schemas.openxmlformats.org/officeDocument/2006/relationships/image" Target="../media/image69.png"/><Relationship Id="rId17" Type="http://schemas.openxmlformats.org/officeDocument/2006/relationships/image" Target="../media/image540.png"/><Relationship Id="rId25" Type="http://schemas.openxmlformats.org/officeDocument/2006/relationships/image" Target="../media/image61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30.png"/><Relationship Id="rId20" Type="http://schemas.openxmlformats.org/officeDocument/2006/relationships/image" Target="../media/image56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0.png"/><Relationship Id="rId11" Type="http://schemas.openxmlformats.org/officeDocument/2006/relationships/image" Target="../media/image480.png"/><Relationship Id="rId24" Type="http://schemas.openxmlformats.org/officeDocument/2006/relationships/image" Target="../media/image75.png"/><Relationship Id="rId5" Type="http://schemas.openxmlformats.org/officeDocument/2006/relationships/image" Target="../media/image420.png"/><Relationship Id="rId15" Type="http://schemas.openxmlformats.org/officeDocument/2006/relationships/image" Target="../media/image52.png"/><Relationship Id="rId23" Type="http://schemas.openxmlformats.org/officeDocument/2006/relationships/image" Target="../media/image74.png"/><Relationship Id="rId10" Type="http://schemas.openxmlformats.org/officeDocument/2006/relationships/image" Target="../media/image470.png"/><Relationship Id="rId19" Type="http://schemas.openxmlformats.org/officeDocument/2006/relationships/image" Target="../media/image561.png"/><Relationship Id="rId4" Type="http://schemas.openxmlformats.org/officeDocument/2006/relationships/image" Target="../media/image400.png"/><Relationship Id="rId9" Type="http://schemas.openxmlformats.org/officeDocument/2006/relationships/image" Target="../media/image460.png"/><Relationship Id="rId14" Type="http://schemas.openxmlformats.org/officeDocument/2006/relationships/image" Target="../media/image71.png"/><Relationship Id="rId22" Type="http://schemas.openxmlformats.org/officeDocument/2006/relationships/image" Target="../media/image73.png"/><Relationship Id="rId27" Type="http://schemas.openxmlformats.org/officeDocument/2006/relationships/image" Target="../media/image6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8.pn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2"/>
          <p:cNvSpPr txBox="1">
            <a:spLocks/>
          </p:cNvSpPr>
          <p:nvPr/>
        </p:nvSpPr>
        <p:spPr bwMode="auto">
          <a:xfrm>
            <a:off x="2061147" y="1677568"/>
            <a:ext cx="5029198" cy="105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GB" sz="3200" dirty="0">
                <a:solidFill>
                  <a:schemeClr val="tx1"/>
                </a:solidFill>
              </a:rPr>
              <a:t>WG ENS activities and PROPHECY PP</a:t>
            </a:r>
            <a:endParaRPr lang="de-DE" sz="3200" dirty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68314" y="2969133"/>
            <a:ext cx="8207374" cy="791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/>
              <a:t>Chiara Marsigli</a:t>
            </a:r>
          </a:p>
          <a:p>
            <a:pPr algn="ctr">
              <a:lnSpc>
                <a:spcPct val="150000"/>
              </a:lnSpc>
            </a:pPr>
            <a:r>
              <a:rPr lang="en-GB" sz="1400" b="1" dirty="0"/>
              <a:t>Deutscher Wetterdienst</a:t>
            </a:r>
          </a:p>
        </p:txBody>
      </p:sp>
      <p:sp>
        <p:nvSpPr>
          <p:cNvPr id="15" name="Foliennummernplatzhalter 4">
            <a:extLst>
              <a:ext uri="{FF2B5EF4-FFF2-40B4-BE49-F238E27FC236}">
                <a16:creationId xmlns:a16="http://schemas.microsoft.com/office/drawing/2014/main" id="{3F9BFB4D-B152-4F3D-8448-3B25C5FA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</p:spPr>
        <p:txBody>
          <a:bodyPr/>
          <a:lstStyle/>
          <a:p>
            <a:fld id="{6558FC84-22FA-4F5E-86B7-A7761BE44B02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5917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8706460E-161F-46ED-B224-06555415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4739302"/>
            <a:ext cx="5539313" cy="274637"/>
          </a:xfrm>
        </p:spPr>
        <p:txBody>
          <a:bodyPr/>
          <a:lstStyle/>
          <a:p>
            <a:r>
              <a:rPr lang="en-GB" dirty="0"/>
              <a:t>Chiara Marsigli WG ENS</a:t>
            </a:r>
            <a:endParaRPr lang="de-DE" dirty="0"/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8CB1BDD0-171C-454B-89EE-C95E4767A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 dirty="0"/>
              <a:t>COSMO GM 2024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AB02A51-307A-46E4-B974-7CEDB4571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04" y="743070"/>
            <a:ext cx="6895234" cy="3878569"/>
          </a:xfrm>
          <a:prstGeom prst="rect">
            <a:avLst/>
          </a:prstGeom>
        </p:spPr>
      </p:pic>
      <p:pic>
        <p:nvPicPr>
          <p:cNvPr id="10" name="Picture 883" descr="logo_highres">
            <a:extLst>
              <a:ext uri="{FF2B5EF4-FFF2-40B4-BE49-F238E27FC236}">
                <a16:creationId xmlns:a16="http://schemas.microsoft.com/office/drawing/2014/main" id="{89F024B1-6874-464C-BC14-D600D3D2D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670" y="206063"/>
            <a:ext cx="1279921" cy="29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4F5148F-2B00-41BC-A5C1-18D2A7B0AA29}"/>
              </a:ext>
            </a:extLst>
          </p:cNvPr>
          <p:cNvSpPr txBox="1"/>
          <p:nvPr/>
        </p:nvSpPr>
        <p:spPr>
          <a:xfrm>
            <a:off x="2461260" y="186925"/>
            <a:ext cx="422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Operational </a:t>
            </a:r>
            <a:r>
              <a:rPr lang="de-DE" sz="2400" dirty="0" err="1"/>
              <a:t>system</a:t>
            </a:r>
            <a:r>
              <a:rPr lang="de-DE" sz="2400" dirty="0"/>
              <a:t>, GM2024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3848786-DED1-4332-A5EB-789B13B329B0}"/>
              </a:ext>
            </a:extLst>
          </p:cNvPr>
          <p:cNvSpPr txBox="1"/>
          <p:nvPr/>
        </p:nvSpPr>
        <p:spPr>
          <a:xfrm>
            <a:off x="6736080" y="4373881"/>
            <a:ext cx="2415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1C1C1C"/>
                </a:solidFill>
              </a:rPr>
              <a:t>M. Arpagaus and </a:t>
            </a:r>
            <a:r>
              <a:rPr lang="de-DE" sz="1200" dirty="0" err="1">
                <a:solidFill>
                  <a:srgbClr val="1C1C1C"/>
                </a:solidFill>
              </a:rPr>
              <a:t>the</a:t>
            </a:r>
            <a:r>
              <a:rPr lang="de-DE" sz="1200" dirty="0">
                <a:solidFill>
                  <a:srgbClr val="1C1C1C"/>
                </a:solidFill>
              </a:rPr>
              <a:t> MCH </a:t>
            </a:r>
            <a:r>
              <a:rPr lang="de-DE" sz="1200" dirty="0" err="1">
                <a:solidFill>
                  <a:srgbClr val="1C1C1C"/>
                </a:solidFill>
              </a:rPr>
              <a:t>team</a:t>
            </a:r>
            <a:endParaRPr lang="de-DE" sz="1200" dirty="0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30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8706460E-161F-46ED-B224-06555415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4739302"/>
            <a:ext cx="5539313" cy="274637"/>
          </a:xfrm>
        </p:spPr>
        <p:txBody>
          <a:bodyPr/>
          <a:lstStyle/>
          <a:p>
            <a:r>
              <a:rPr lang="en-GB" dirty="0"/>
              <a:t>Chiara Marsigli WG7</a:t>
            </a:r>
            <a:endParaRPr lang="de-DE" dirty="0"/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8CB1BDD0-171C-454B-89EE-C95E4767A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 dirty="0"/>
              <a:t>COSMO GM 2023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863EC16-0F8F-4908-87F0-0B4D2AA46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596" y="745859"/>
            <a:ext cx="6899641" cy="38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10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1ECCDD-2440-46DF-8A69-5516B21D5004}"/>
              </a:ext>
            </a:extLst>
          </p:cNvPr>
          <p:cNvSpPr/>
          <p:nvPr/>
        </p:nvSpPr>
        <p:spPr>
          <a:xfrm>
            <a:off x="118286" y="706685"/>
            <a:ext cx="900976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ICON 20-members (2.5km resolution) driven by randomly selected ECMWF ensemble (EC-ENS) members over the Eastern Mediterranean using different perturbation methods. </a:t>
            </a:r>
          </a:p>
          <a:p>
            <a:pPr defTabSz="342900"/>
            <a:endParaRPr lang="en-US" dirty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r>
              <a:rPr lang="en-IL" dirty="0">
                <a:solidFill>
                  <a:prstClr val="black"/>
                </a:solidFill>
                <a:latin typeface="Calibri" panose="020F0502020204030204"/>
              </a:rPr>
              <a:t>EC_ENS_51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- </a:t>
            </a: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full ECMWF ensemble (EC-ENS)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r>
              <a:rPr lang="en-IL" dirty="0">
                <a:solidFill>
                  <a:prstClr val="black"/>
                </a:solidFill>
                <a:latin typeface="Calibri" panose="020F0502020204030204"/>
              </a:rPr>
              <a:t>COSMO_SPPT_20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- </a:t>
            </a: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Stochastic Perturbation </a:t>
            </a:r>
            <a:br>
              <a:rPr lang="en-US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of Physics Tendencies (SPPT) </a:t>
            </a:r>
          </a:p>
          <a:p>
            <a:pPr defTabSz="342900"/>
            <a:endParaRPr lang="en-US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defTabSz="342900"/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New:</a:t>
            </a:r>
            <a:endParaRPr lang="en-US" dirty="0">
              <a:solidFill>
                <a:srgbClr val="FF0000"/>
              </a:solidFill>
              <a:latin typeface="Calibri" panose="020F0502020204030204"/>
            </a:endParaRP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r>
              <a:rPr lang="en-IL" dirty="0">
                <a:solidFill>
                  <a:prstClr val="black"/>
                </a:solidFill>
                <a:latin typeface="Calibri" panose="020F0502020204030204"/>
              </a:rPr>
              <a:t>ICON_20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- unperturbed</a:t>
            </a: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r>
              <a:rPr lang="en-IL" dirty="0">
                <a:solidFill>
                  <a:prstClr val="black"/>
                </a:solidFill>
                <a:latin typeface="Calibri" panose="020F0502020204030204"/>
              </a:rPr>
              <a:t>ICON_PP_20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-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Parameter Perturbation (PP) 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r>
              <a:rPr lang="en-IL" dirty="0">
                <a:solidFill>
                  <a:prstClr val="black"/>
                </a:solidFill>
                <a:latin typeface="Calibri" panose="020F0502020204030204"/>
              </a:rPr>
              <a:t>ICON_SPPT_20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- </a:t>
            </a: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Stochastic Perturbation </a:t>
            </a:r>
            <a:br>
              <a:rPr lang="en-US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of Physics Tendencies (SPPT)</a:t>
            </a:r>
          </a:p>
          <a:p>
            <a:pPr marL="257175" indent="-257175" defTabSz="342900">
              <a:buFont typeface="Arial" panose="020B0604020202020204" pitchFamily="34" charset="0"/>
              <a:buChar char="•"/>
            </a:pPr>
            <a:r>
              <a:rPr lang="en-IL" dirty="0">
                <a:solidFill>
                  <a:prstClr val="black"/>
                </a:solidFill>
                <a:latin typeface="Calibri" panose="020F0502020204030204"/>
              </a:rPr>
              <a:t>ICON_SPPT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lang="en-IL" dirty="0">
                <a:solidFill>
                  <a:prstClr val="black"/>
                </a:solidFill>
                <a:latin typeface="Calibri" panose="020F0502020204030204"/>
              </a:rPr>
              <a:t>_20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– as previous but after </a:t>
            </a:r>
            <a:br>
              <a:rPr lang="en-US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precipitation calibration</a:t>
            </a:r>
            <a:endParaRPr lang="en-US" dirty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419601-3611-4A91-BA6A-5615B6603036}"/>
              </a:ext>
            </a:extLst>
          </p:cNvPr>
          <p:cNvSpPr txBox="1"/>
          <p:nvPr/>
        </p:nvSpPr>
        <p:spPr>
          <a:xfrm>
            <a:off x="0" y="1424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400" b="1" dirty="0">
                <a:solidFill>
                  <a:srgbClr val="002060"/>
                </a:solidFill>
                <a:latin typeface="verdana" panose="020B0604030504040204" pitchFamily="34" charset="0"/>
              </a:rPr>
              <a:t>ICON ensemble (including SPPT) at IMS</a:t>
            </a:r>
            <a:endParaRPr lang="en-IL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021EE55-EC00-4B80-AC13-98E0222BD6F1}"/>
              </a:ext>
            </a:extLst>
          </p:cNvPr>
          <p:cNvSpPr txBox="1"/>
          <p:nvPr/>
        </p:nvSpPr>
        <p:spPr>
          <a:xfrm>
            <a:off x="5696256" y="4759377"/>
            <a:ext cx="3327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D2228"/>
                </a:solidFill>
                <a:latin typeface="verdana" panose="020B0604030504040204" pitchFamily="34" charset="0"/>
              </a:rPr>
              <a:t>P. Khain, S. Bellaire, A. Shtivelman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C08FF140-5E64-401E-AFCD-381084C77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024" y="1654240"/>
            <a:ext cx="3536049" cy="299984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FE6E103-3FA3-43B8-9EFD-D9B6ECCFABE0}"/>
              </a:ext>
            </a:extLst>
          </p:cNvPr>
          <p:cNvSpPr txBox="1"/>
          <p:nvPr/>
        </p:nvSpPr>
        <p:spPr>
          <a:xfrm>
            <a:off x="4084320" y="4747260"/>
            <a:ext cx="127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2022, 2023</a:t>
            </a:r>
          </a:p>
        </p:txBody>
      </p:sp>
    </p:spTree>
    <p:extLst>
      <p:ext uri="{BB962C8B-B14F-4D97-AF65-F5344CB8AC3E}">
        <p14:creationId xmlns:p14="http://schemas.microsoft.com/office/powerpoint/2010/main" val="1480906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349275C-37BE-49E1-AC4F-8EDB458EA023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Spread Skill verification</a:t>
            </a:r>
            <a:endParaRPr lang="en-IL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0044B-761D-4B1A-8F4C-08E80B4BD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13"/>
          <a:stretch/>
        </p:blipFill>
        <p:spPr>
          <a:xfrm>
            <a:off x="2690488" y="657520"/>
            <a:ext cx="4646339" cy="4490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CA3D7D-8E19-4CC7-8237-BE78D10CB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604" y="1179782"/>
            <a:ext cx="1721884" cy="32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25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4ED3B2-60B0-4BED-8F08-31B9670C3850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Spread Skill verification</a:t>
            </a:r>
            <a:endParaRPr lang="en-IL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E0B3F-0534-4912-88AB-BBF9B459E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04" y="1179782"/>
            <a:ext cx="1721884" cy="3222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5E0700-DB02-44D9-873A-67D184250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693" y="679441"/>
            <a:ext cx="4683479" cy="446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10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44AC27A-C4F4-490C-A798-761C628E7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21" y="374491"/>
            <a:ext cx="7096359" cy="47690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3DF6E1-C767-4508-9E67-7B870253B5E1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Precipitation verification</a:t>
            </a:r>
            <a:endParaRPr lang="en-IL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BDE131-A6ED-493F-AAA3-ACACC3E76EA9}"/>
              </a:ext>
            </a:extLst>
          </p:cNvPr>
          <p:cNvGrpSpPr/>
          <p:nvPr/>
        </p:nvGrpSpPr>
        <p:grpSpPr>
          <a:xfrm>
            <a:off x="2856322" y="1881824"/>
            <a:ext cx="4286840" cy="86024"/>
            <a:chOff x="3808429" y="2509099"/>
            <a:chExt cx="5715787" cy="11469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93079EE-6840-4B7E-BA5A-7167F04E3A0F}"/>
                </a:ext>
              </a:extLst>
            </p:cNvPr>
            <p:cNvSpPr/>
            <p:nvPr/>
          </p:nvSpPr>
          <p:spPr>
            <a:xfrm>
              <a:off x="3808429" y="2516957"/>
              <a:ext cx="150829" cy="103695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IL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D8F1F3F-11EA-4885-8782-5ED1F777B252}"/>
                </a:ext>
              </a:extLst>
            </p:cNvPr>
            <p:cNvSpPr/>
            <p:nvPr/>
          </p:nvSpPr>
          <p:spPr>
            <a:xfrm>
              <a:off x="4498157" y="2509099"/>
              <a:ext cx="150829" cy="103695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IL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E2B75AA-1080-405C-9AAD-99F8A184D5CE}"/>
                </a:ext>
              </a:extLst>
            </p:cNvPr>
            <p:cNvSpPr/>
            <p:nvPr/>
          </p:nvSpPr>
          <p:spPr>
            <a:xfrm>
              <a:off x="8683659" y="2520102"/>
              <a:ext cx="150829" cy="103695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IL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2498E5-732D-4D67-97E5-9999ECE50AA6}"/>
                </a:ext>
              </a:extLst>
            </p:cNvPr>
            <p:cNvSpPr/>
            <p:nvPr/>
          </p:nvSpPr>
          <p:spPr>
            <a:xfrm>
              <a:off x="9373387" y="2512244"/>
              <a:ext cx="150829" cy="103695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IL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300208-4128-42B5-B947-DEB5212A855C}"/>
              </a:ext>
            </a:extLst>
          </p:cNvPr>
          <p:cNvGrpSpPr/>
          <p:nvPr/>
        </p:nvGrpSpPr>
        <p:grpSpPr>
          <a:xfrm>
            <a:off x="2850430" y="4251488"/>
            <a:ext cx="4286840" cy="86024"/>
            <a:chOff x="3808429" y="2509099"/>
            <a:chExt cx="5715787" cy="11469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57792DE-5E70-4780-A686-E0FE146AFEA2}"/>
                </a:ext>
              </a:extLst>
            </p:cNvPr>
            <p:cNvSpPr/>
            <p:nvPr/>
          </p:nvSpPr>
          <p:spPr>
            <a:xfrm>
              <a:off x="3808429" y="2516957"/>
              <a:ext cx="150829" cy="103695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IL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51B68DC-D34D-4944-A05C-F6EEA39E8F8A}"/>
                </a:ext>
              </a:extLst>
            </p:cNvPr>
            <p:cNvSpPr/>
            <p:nvPr/>
          </p:nvSpPr>
          <p:spPr>
            <a:xfrm>
              <a:off x="4498157" y="2509099"/>
              <a:ext cx="150829" cy="103695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IL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3C1A9D2-7D80-496F-9B91-73E09F72FED9}"/>
                </a:ext>
              </a:extLst>
            </p:cNvPr>
            <p:cNvSpPr/>
            <p:nvPr/>
          </p:nvSpPr>
          <p:spPr>
            <a:xfrm>
              <a:off x="8683659" y="2520102"/>
              <a:ext cx="150829" cy="103695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IL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444B289-52E1-4F81-880F-8EAA860CDCB7}"/>
                </a:ext>
              </a:extLst>
            </p:cNvPr>
            <p:cNvSpPr/>
            <p:nvPr/>
          </p:nvSpPr>
          <p:spPr>
            <a:xfrm>
              <a:off x="9373387" y="2512244"/>
              <a:ext cx="150829" cy="103695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IL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359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237C121-66E4-4A97-8445-E9AF3D945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76" y="288504"/>
            <a:ext cx="8130448" cy="456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86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1C750-8C48-3AF8-812A-1FD526DCE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ole tekstowe 59">
            <a:extLst>
              <a:ext uri="{FF2B5EF4-FFF2-40B4-BE49-F238E27FC236}">
                <a16:creationId xmlns:a16="http://schemas.microsoft.com/office/drawing/2014/main" id="{980C1A9F-8093-8490-4CE1-488A24B6404B}"/>
              </a:ext>
            </a:extLst>
          </p:cNvPr>
          <p:cNvSpPr txBox="1"/>
          <p:nvPr/>
        </p:nvSpPr>
        <p:spPr>
          <a:xfrm>
            <a:off x="2800472" y="499283"/>
            <a:ext cx="4228808" cy="4342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725668" fontAlgn="base">
              <a:spcBef>
                <a:spcPct val="0"/>
              </a:spcBef>
              <a:spcAft>
                <a:spcPct val="0"/>
              </a:spcAft>
            </a:pPr>
            <a:r>
              <a:rPr lang="pl-PL" sz="2222" dirty="0" err="1">
                <a:solidFill>
                  <a:prstClr val="black"/>
                </a:solidFill>
                <a:latin typeface="Arial" pitchFamily="34" charset="0"/>
              </a:rPr>
              <a:t>Introduction</a:t>
            </a:r>
            <a:endParaRPr lang="pl-PL" sz="2222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2" name="Obraz 16">
            <a:extLst>
              <a:ext uri="{FF2B5EF4-FFF2-40B4-BE49-F238E27FC236}">
                <a16:creationId xmlns:a16="http://schemas.microsoft.com/office/drawing/2014/main" id="{DC469D6A-5797-E46D-EB7D-D44FE2B6F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"/>
            <a:ext cx="7256743" cy="27993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6" name="Grupa 15">
            <a:extLst>
              <a:ext uri="{FF2B5EF4-FFF2-40B4-BE49-F238E27FC236}">
                <a16:creationId xmlns:a16="http://schemas.microsoft.com/office/drawing/2014/main" id="{09BE984B-DB8F-5BE7-4BFB-2D33C0FC0A46}"/>
              </a:ext>
            </a:extLst>
          </p:cNvPr>
          <p:cNvGrpSpPr/>
          <p:nvPr/>
        </p:nvGrpSpPr>
        <p:grpSpPr>
          <a:xfrm>
            <a:off x="4562957" y="2758926"/>
            <a:ext cx="4572000" cy="2384181"/>
            <a:chOff x="5749642" y="3475941"/>
            <a:chExt cx="5761037" cy="3004234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77D972E7-41AB-71E8-70F8-C551ED8034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49642" y="3475941"/>
              <a:ext cx="2789502" cy="30042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A8A934BA-FBFE-F768-395D-B5C7A5B062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539144" y="3480627"/>
              <a:ext cx="2971535" cy="28335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5" name="Łącznik prosty ze strzałką 4">
              <a:extLst>
                <a:ext uri="{FF2B5EF4-FFF2-40B4-BE49-F238E27FC236}">
                  <a16:creationId xmlns:a16="http://schemas.microsoft.com/office/drawing/2014/main" id="{9F55037A-B1AC-C9D8-16FE-40640D4703DA}"/>
                </a:ext>
              </a:extLst>
            </p:cNvPr>
            <p:cNvCxnSpPr>
              <a:cxnSpLocks/>
            </p:cNvCxnSpPr>
            <p:nvPr/>
          </p:nvCxnSpPr>
          <p:spPr>
            <a:xfrm>
              <a:off x="7920278" y="4156060"/>
              <a:ext cx="1004547" cy="1089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Łącznik prosty ze strzałką 6">
              <a:extLst>
                <a:ext uri="{FF2B5EF4-FFF2-40B4-BE49-F238E27FC236}">
                  <a16:creationId xmlns:a16="http://schemas.microsoft.com/office/drawing/2014/main" id="{52107A2D-DF4D-326D-193E-D3F43E3B9F1A}"/>
                </a:ext>
              </a:extLst>
            </p:cNvPr>
            <p:cNvCxnSpPr>
              <a:cxnSpLocks/>
            </p:cNvCxnSpPr>
            <p:nvPr/>
          </p:nvCxnSpPr>
          <p:spPr>
            <a:xfrm>
              <a:off x="8281317" y="4849068"/>
              <a:ext cx="576064" cy="9293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pole tekstowe 18">
            <a:extLst>
              <a:ext uri="{FF2B5EF4-FFF2-40B4-BE49-F238E27FC236}">
                <a16:creationId xmlns:a16="http://schemas.microsoft.com/office/drawing/2014/main" id="{AFA6F23C-4424-306D-BE2F-D4ADDE384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674" y="2727597"/>
            <a:ext cx="4604674" cy="15699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725668" fontAlgn="base">
              <a:spcBef>
                <a:spcPct val="0"/>
              </a:spcBef>
              <a:spcAft>
                <a:spcPts val="476"/>
              </a:spcAft>
            </a:pPr>
            <a:r>
              <a:rPr lang="en-US" sz="1587" b="1" u="sng" dirty="0">
                <a:solidFill>
                  <a:prstClr val="black"/>
                </a:solidFill>
                <a:latin typeface="Arial Narrow" panose="020B0606020202030204" pitchFamily="34" charset="0"/>
              </a:rPr>
              <a:t>Details of the deterministic models configuration.</a:t>
            </a:r>
          </a:p>
          <a:p>
            <a:pPr defTabSz="725668" fontAlgn="base">
              <a:spcBef>
                <a:spcPct val="0"/>
              </a:spcBef>
              <a:spcAft>
                <a:spcPts val="476"/>
              </a:spcAft>
            </a:pPr>
            <a:r>
              <a:rPr lang="en-US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Model	Res</a:t>
            </a:r>
            <a:r>
              <a:rPr lang="pl-PL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  <a:r>
              <a:rPr lang="en-US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	Grid size </a:t>
            </a:r>
            <a:r>
              <a:rPr lang="pl-PL" sz="1587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XxYxH</a:t>
            </a:r>
            <a:r>
              <a:rPr lang="en-US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	Forecast length</a:t>
            </a:r>
          </a:p>
          <a:p>
            <a:pPr defTabSz="725668" fontAlgn="base">
              <a:spcBef>
                <a:spcPct val="0"/>
              </a:spcBef>
              <a:spcAft>
                <a:spcPts val="476"/>
              </a:spcAft>
            </a:pPr>
            <a:r>
              <a:rPr lang="en-US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ICON  	13	2949120 triangles	</a:t>
            </a:r>
            <a:r>
              <a:rPr lang="pl-PL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120</a:t>
            </a:r>
            <a:endParaRPr lang="en-US" sz="1587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defTabSz="725668" fontAlgn="base">
              <a:spcBef>
                <a:spcPct val="0"/>
              </a:spcBef>
              <a:spcAft>
                <a:spcPts val="476"/>
              </a:spcAft>
            </a:pPr>
            <a:r>
              <a:rPr lang="en-US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COSMO	7	415x460x40	</a:t>
            </a:r>
            <a:r>
              <a:rPr lang="pl-PL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84</a:t>
            </a:r>
            <a:endParaRPr lang="en-US" sz="1587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defTabSz="725668" fontAlgn="base">
              <a:spcBef>
                <a:spcPct val="0"/>
              </a:spcBef>
              <a:spcAft>
                <a:spcPts val="476"/>
              </a:spcAft>
            </a:pPr>
            <a:r>
              <a:rPr lang="en-US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COSMO	2.8	380x405x50	36</a:t>
            </a:r>
            <a:r>
              <a:rPr lang="pl-PL" sz="1587" b="1" dirty="0">
                <a:solidFill>
                  <a:prstClr val="black"/>
                </a:solidFill>
                <a:latin typeface="Arial Narrow" panose="020B0606020202030204" pitchFamily="34" charset="0"/>
              </a:rPr>
              <a:t> (det. 48)</a:t>
            </a:r>
            <a:endParaRPr lang="en-US" sz="1587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pole tekstowe 8">
            <a:extLst>
              <a:ext uri="{FF2B5EF4-FFF2-40B4-BE49-F238E27FC236}">
                <a16:creationId xmlns:a16="http://schemas.microsoft.com/office/drawing/2014/main" id="{4BA5FBA9-AA2F-0963-5E2B-0120A4384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605" y="4586152"/>
            <a:ext cx="2671071" cy="580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725668" fontAlgn="base">
              <a:spcBef>
                <a:spcPct val="0"/>
              </a:spcBef>
              <a:spcAft>
                <a:spcPct val="0"/>
              </a:spcAft>
            </a:pPr>
            <a:r>
              <a:rPr lang="en-US" sz="1587" b="1" dirty="0">
                <a:solidFill>
                  <a:srgbClr val="002060"/>
                </a:solidFill>
                <a:latin typeface="Arial Narrow" pitchFamily="34" charset="0"/>
              </a:rPr>
              <a:t>TLE – Time-Lagged Ensemble; MVE – Model-Varied Ensemble</a:t>
            </a:r>
          </a:p>
        </p:txBody>
      </p:sp>
    </p:spTree>
    <p:extLst>
      <p:ext uri="{BB962C8B-B14F-4D97-AF65-F5344CB8AC3E}">
        <p14:creationId xmlns:p14="http://schemas.microsoft.com/office/powerpoint/2010/main" val="3322722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ole tekstowe 60"/>
          <p:cNvSpPr txBox="1"/>
          <p:nvPr/>
        </p:nvSpPr>
        <p:spPr>
          <a:xfrm>
            <a:off x="1" y="1590925"/>
            <a:ext cx="9144000" cy="3151184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Subtask 2.2</a:t>
            </a:r>
          </a:p>
          <a:p>
            <a:pPr marL="0" marR="0" lvl="0" indent="0" algn="just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0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just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</a:t>
            </a:r>
            <a:r>
              <a:rPr kumimoji="0" lang="en-US" sz="206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nfluence</a:t>
            </a:r>
            <a:r>
              <a:rPr kumimoji="0" lang="en-US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of various methods of perturbation of </a:t>
            </a:r>
            <a:r>
              <a:rPr kumimoji="0" lang="pl-PL" sz="206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soil</a:t>
            </a:r>
            <a:r>
              <a:rPr kumimoji="0" lang="pl-PL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l-PL" sz="206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temperature’s</a:t>
            </a:r>
            <a:r>
              <a:rPr kumimoji="0" lang="pl-PL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initial field.</a:t>
            </a:r>
          </a:p>
          <a:p>
            <a:pPr marL="0" marR="0" lvl="0" indent="0" algn="just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0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just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6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Spotlight</a:t>
            </a:r>
            <a:r>
              <a:rPr kumimoji="0" lang="en-US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on how deep into the ground the temperature perturbation should </a:t>
            </a:r>
            <a:r>
              <a:rPr kumimoji="0" lang="pl-PL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be </a:t>
            </a:r>
            <a:r>
              <a:rPr kumimoji="0" lang="en-US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introduced for </a:t>
            </a:r>
            <a:r>
              <a:rPr kumimoji="0" lang="pl-PL" sz="206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significant</a:t>
            </a:r>
            <a:r>
              <a:rPr kumimoji="0" lang="pl-PL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/</a:t>
            </a:r>
            <a:r>
              <a:rPr kumimoji="0" lang="pl-PL" sz="206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positive</a:t>
            </a:r>
            <a:r>
              <a:rPr kumimoji="0" lang="pl-PL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0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impact. </a:t>
            </a:r>
            <a:endParaRPr kumimoji="0" lang="pl-PL" sz="20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272125" marR="0" lvl="0" indent="-272125" algn="just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pl-PL" sz="222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272125" marR="0" lvl="0" indent="-272125" algn="just" defTabSz="725668" rtl="0" eaLnBrk="1" fontAlgn="base" latinLnBrk="0" hangingPunct="1">
              <a:lnSpc>
                <a:spcPct val="100000"/>
              </a:lnSpc>
              <a:spcBef>
                <a:spcPts val="95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2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Dataset used for verification – ERA-5 reanalysis fields for 2011-2020 (</a:t>
            </a:r>
            <a:r>
              <a:rPr kumimoji="0" lang="en-US" sz="222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https://cds.climate.copernicus.eu</a:t>
            </a:r>
            <a:r>
              <a:rPr kumimoji="0" lang="en-US" sz="222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), 0.25x0.25 degree, hourly data.</a:t>
            </a:r>
          </a:p>
        </p:txBody>
      </p:sp>
      <p:cxnSp>
        <p:nvCxnSpPr>
          <p:cNvPr id="6" name="Łącznik prosty 5"/>
          <p:cNvCxnSpPr/>
          <p:nvPr/>
        </p:nvCxnSpPr>
        <p:spPr>
          <a:xfrm>
            <a:off x="1" y="3886109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 preferRelativeResize="0">
            <a:picLocks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56766" y="826063"/>
            <a:ext cx="2285588" cy="199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5"/>
          <p:cNvPicPr preferRelativeResize="0">
            <a:picLocks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" y="826063"/>
            <a:ext cx="2285588" cy="199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9"/>
          <p:cNvPicPr preferRelativeResize="0">
            <a:picLocks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285589" y="826063"/>
            <a:ext cx="2285588" cy="199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1428967" y="277982"/>
            <a:ext cx="6228920" cy="350855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lIns="28570" tIns="28570" rIns="28570" bIns="28570" rtlCol="0">
            <a:spAutoFit/>
          </a:bodyPr>
          <a:lstStyle/>
          <a:p>
            <a:pPr marL="0" marR="0" lvl="0" indent="0" algn="ctr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Average</a:t>
            </a:r>
            <a:r>
              <a:rPr kumimoji="0" lang="pl-PL" sz="1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l-PL" sz="1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skill</a:t>
            </a:r>
            <a:r>
              <a:rPr kumimoji="0" lang="pl-PL" sz="1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/</a:t>
            </a:r>
            <a:r>
              <a:rPr kumimoji="0" lang="pl-PL" sz="1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spread</a:t>
            </a:r>
            <a:r>
              <a:rPr kumimoji="0" lang="pl-PL" sz="1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l-PL" sz="1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values</a:t>
            </a:r>
            <a:r>
              <a:rPr kumimoji="0" lang="pl-PL" sz="1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T2M [</a:t>
            </a:r>
            <a:r>
              <a:rPr kumimoji="0" lang="pl-PL" sz="1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deg</a:t>
            </a:r>
            <a:r>
              <a:rPr kumimoji="0" lang="pl-PL" sz="1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.] (2011-2020)</a:t>
            </a:r>
          </a:p>
        </p:txBody>
      </p:sp>
      <p:pic>
        <p:nvPicPr>
          <p:cNvPr id="12" name="Picture 7"/>
          <p:cNvPicPr preferRelativeResize="0">
            <a:picLocks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572000" y="826063"/>
            <a:ext cx="2285588" cy="199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8"/>
          <p:cNvPicPr preferRelativeResize="0">
            <a:picLocks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" y="2783098"/>
            <a:ext cx="2285588" cy="199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 preferRelativeResize="0">
            <a:picLocks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285589" y="2783098"/>
            <a:ext cx="2285588" cy="199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 preferRelativeResize="0">
            <a:picLocks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6856766" y="2783360"/>
            <a:ext cx="2285588" cy="199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6"/>
          <p:cNvPicPr preferRelativeResize="0">
            <a:picLocks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572000" y="2783098"/>
            <a:ext cx="2285588" cy="199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1" y="4726110"/>
            <a:ext cx="9144000" cy="385490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7256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</a:t>
            </a:r>
            <a:r>
              <a:rPr kumimoji="0" lang="pl-PL" sz="1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Operational</a:t>
            </a:r>
            <a:r>
              <a:rPr kumimoji="0" lang="pl-PL" sz="1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 </a:t>
            </a:r>
            <a:r>
              <a:rPr kumimoji="0" lang="pl-PL" sz="190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Surface</a:t>
            </a:r>
            <a:r>
              <a:rPr kumimoji="0" lang="pl-PL" sz="19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pert. 	Down to ~1.0m	 Down to ~2.5m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85589" y="2200273"/>
            <a:ext cx="371408" cy="5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2191702"/>
            <a:ext cx="371408" cy="5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0" y="2185988"/>
            <a:ext cx="371408" cy="5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6765" y="2185988"/>
            <a:ext cx="371408" cy="5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4143023"/>
            <a:ext cx="371408" cy="5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85589" y="4143023"/>
            <a:ext cx="371408" cy="5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0" y="4143023"/>
            <a:ext cx="371408" cy="5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6765" y="4143023"/>
            <a:ext cx="371408" cy="5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531" y="346005"/>
            <a:ext cx="3967061" cy="332399"/>
          </a:xfrm>
        </p:spPr>
        <p:txBody>
          <a:bodyPr/>
          <a:lstStyle/>
          <a:p>
            <a:r>
              <a:rPr lang="en-GB" sz="2400" dirty="0"/>
              <a:t>Outline</a:t>
            </a:r>
            <a:endParaRPr lang="de-DE" sz="2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7A80432A-8A62-4E09-AFC8-38A25278B0C5}"/>
              </a:ext>
            </a:extLst>
          </p:cNvPr>
          <p:cNvSpPr txBox="1">
            <a:spLocks/>
          </p:cNvSpPr>
          <p:nvPr/>
        </p:nvSpPr>
        <p:spPr>
          <a:xfrm>
            <a:off x="481258" y="903562"/>
            <a:ext cx="8082171" cy="3647801"/>
          </a:xfrm>
          <a:prstGeom prst="rect">
            <a:avLst/>
          </a:prstGeom>
        </p:spPr>
        <p:txBody>
          <a:bodyPr>
            <a:norm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1C1C1C"/>
                </a:solidFill>
              </a:rPr>
              <a:t>The COSMO (Consortium) ensembles in transition to the ICON model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The PROPHECY </a:t>
            </a:r>
            <a:r>
              <a:rPr lang="de-DE" dirty="0" err="1">
                <a:solidFill>
                  <a:srgbClr val="1C1C1C"/>
                </a:solidFill>
              </a:rPr>
              <a:t>Priority</a:t>
            </a:r>
            <a:r>
              <a:rPr lang="de-DE" dirty="0">
                <a:solidFill>
                  <a:srgbClr val="1C1C1C"/>
                </a:solidFill>
              </a:rPr>
              <a:t> Project: </a:t>
            </a:r>
            <a:r>
              <a:rPr lang="de-DE" dirty="0" err="1">
                <a:solidFill>
                  <a:srgbClr val="1C1C1C"/>
                </a:solidFill>
              </a:rPr>
              <a:t>achievements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of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the</a:t>
            </a:r>
            <a:r>
              <a:rPr lang="de-DE" dirty="0">
                <a:solidFill>
                  <a:srgbClr val="1C1C1C"/>
                </a:solidFill>
              </a:rPr>
              <a:t> last 4 </a:t>
            </a:r>
            <a:r>
              <a:rPr lang="de-DE" dirty="0" err="1">
                <a:solidFill>
                  <a:srgbClr val="1C1C1C"/>
                </a:solidFill>
              </a:rPr>
              <a:t>years</a:t>
            </a:r>
            <a:endParaRPr lang="de-DE" dirty="0">
              <a:solidFill>
                <a:srgbClr val="1C1C1C"/>
              </a:solidFill>
            </a:endParaRP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Next </a:t>
            </a:r>
            <a:r>
              <a:rPr lang="de-DE" dirty="0" err="1">
                <a:solidFill>
                  <a:srgbClr val="1C1C1C"/>
                </a:solidFill>
              </a:rPr>
              <a:t>ensemble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developments</a:t>
            </a:r>
            <a:r>
              <a:rPr lang="de-DE" dirty="0">
                <a:solidFill>
                  <a:srgbClr val="1C1C1C"/>
                </a:solidFill>
              </a:rPr>
              <a:t>: </a:t>
            </a:r>
            <a:r>
              <a:rPr lang="de-DE" dirty="0" err="1">
                <a:solidFill>
                  <a:srgbClr val="1C1C1C"/>
                </a:solidFill>
              </a:rPr>
              <a:t>plans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for</a:t>
            </a:r>
            <a:r>
              <a:rPr lang="de-DE" dirty="0">
                <a:solidFill>
                  <a:srgbClr val="1C1C1C"/>
                </a:solidFill>
              </a:rPr>
              <a:t> a </a:t>
            </a:r>
            <a:r>
              <a:rPr lang="de-DE" dirty="0" err="1">
                <a:solidFill>
                  <a:srgbClr val="1C1C1C"/>
                </a:solidFill>
              </a:rPr>
              <a:t>new</a:t>
            </a:r>
            <a:r>
              <a:rPr lang="de-DE" dirty="0">
                <a:solidFill>
                  <a:srgbClr val="1C1C1C"/>
                </a:solidFill>
              </a:rPr>
              <a:t> PP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8706460E-161F-46ED-B224-06555415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4739302"/>
            <a:ext cx="5539313" cy="274637"/>
          </a:xfrm>
        </p:spPr>
        <p:txBody>
          <a:bodyPr/>
          <a:lstStyle/>
          <a:p>
            <a:r>
              <a:rPr lang="en-GB" dirty="0"/>
              <a:t>Chiara Marsigli WG ENS</a:t>
            </a:r>
            <a:endParaRPr lang="de-DE" dirty="0"/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8CB1BDD0-171C-454B-89EE-C95E4767A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 dirty="0"/>
              <a:t>COSMO GM 2024</a:t>
            </a:r>
          </a:p>
        </p:txBody>
      </p:sp>
    </p:spTree>
    <p:extLst>
      <p:ext uri="{BB962C8B-B14F-4D97-AF65-F5344CB8AC3E}">
        <p14:creationId xmlns:p14="http://schemas.microsoft.com/office/powerpoint/2010/main" val="281670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ole tekstowe 60"/>
          <p:cNvSpPr txBox="1"/>
          <p:nvPr/>
        </p:nvSpPr>
        <p:spPr>
          <a:xfrm>
            <a:off x="1" y="604583"/>
            <a:ext cx="9144000" cy="4367093"/>
          </a:xfrm>
          <a:prstGeom prst="rect">
            <a:avLst/>
          </a:prstGeom>
          <a:solidFill>
            <a:schemeClr val="bg1"/>
          </a:solidFill>
          <a:ln w="127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 defTabSz="725668" fontAlgn="base">
              <a:spcBef>
                <a:spcPct val="0"/>
              </a:spcBef>
              <a:spcAft>
                <a:spcPct val="0"/>
              </a:spcAft>
            </a:pPr>
            <a:r>
              <a:rPr lang="en-US" sz="1984" dirty="0">
                <a:solidFill>
                  <a:prstClr val="black"/>
                </a:solidFill>
                <a:latin typeface="Arial"/>
              </a:rPr>
              <a:t>Subtask 2.2</a:t>
            </a:r>
          </a:p>
          <a:p>
            <a:pPr algn="just" defTabSz="725668" fontAlgn="base">
              <a:spcBef>
                <a:spcPct val="0"/>
              </a:spcBef>
              <a:spcAft>
                <a:spcPct val="0"/>
              </a:spcAft>
            </a:pPr>
            <a:r>
              <a:rPr lang="pl-PL" sz="1984" dirty="0" err="1">
                <a:solidFill>
                  <a:prstClr val="black"/>
                </a:solidFill>
                <a:latin typeface="Arial"/>
              </a:rPr>
              <a:t>Question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: H</a:t>
            </a:r>
            <a:r>
              <a:rPr lang="en-US" sz="1984" dirty="0">
                <a:solidFill>
                  <a:prstClr val="black"/>
                </a:solidFill>
                <a:latin typeface="Arial"/>
              </a:rPr>
              <a:t>ow deep into the ground the temperature perturbation should 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be </a:t>
            </a:r>
            <a:r>
              <a:rPr lang="en-US" sz="1984" dirty="0">
                <a:solidFill>
                  <a:prstClr val="black"/>
                </a:solidFill>
                <a:latin typeface="Arial"/>
              </a:rPr>
              <a:t>introduced for </a:t>
            </a:r>
            <a:r>
              <a:rPr lang="pl-PL" sz="1984" dirty="0" err="1">
                <a:solidFill>
                  <a:prstClr val="black"/>
                </a:solidFill>
                <a:latin typeface="Arial"/>
              </a:rPr>
              <a:t>significant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/</a:t>
            </a:r>
            <a:r>
              <a:rPr lang="pl-PL" sz="1984" dirty="0" err="1">
                <a:solidFill>
                  <a:prstClr val="black"/>
                </a:solidFill>
                <a:latin typeface="Arial"/>
              </a:rPr>
              <a:t>positive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984" dirty="0">
                <a:solidFill>
                  <a:prstClr val="black"/>
                </a:solidFill>
                <a:latin typeface="Arial"/>
              </a:rPr>
              <a:t>impact. </a:t>
            </a:r>
            <a:endParaRPr lang="pl-PL" sz="1984" dirty="0">
              <a:solidFill>
                <a:prstClr val="black"/>
              </a:solidFill>
              <a:latin typeface="Arial"/>
            </a:endParaRPr>
          </a:p>
          <a:p>
            <a:pPr algn="just" defTabSz="725668" fontAlgn="base">
              <a:spcBef>
                <a:spcPct val="0"/>
              </a:spcBef>
              <a:spcAft>
                <a:spcPct val="0"/>
              </a:spcAft>
            </a:pPr>
            <a:r>
              <a:rPr lang="pl-PL" sz="1984" dirty="0" err="1">
                <a:solidFill>
                  <a:prstClr val="black"/>
                </a:solidFill>
                <a:latin typeface="Arial"/>
              </a:rPr>
              <a:t>Answers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…</a:t>
            </a:r>
          </a:p>
          <a:p>
            <a:pPr algn="just" defTabSz="725668" fontAlgn="base">
              <a:spcBef>
                <a:spcPct val="0"/>
              </a:spcBef>
              <a:spcAft>
                <a:spcPct val="0"/>
              </a:spcAft>
            </a:pPr>
            <a:r>
              <a:rPr lang="pl-PL" sz="1984" dirty="0">
                <a:solidFill>
                  <a:prstClr val="black"/>
                </a:solidFill>
                <a:latin typeface="Arial"/>
              </a:rPr>
              <a:t>CGM2023: ”</a:t>
            </a:r>
            <a:r>
              <a:rPr lang="en-US" sz="1984" dirty="0">
                <a:solidFill>
                  <a:prstClr val="black"/>
                </a:solidFill>
                <a:latin typeface="Arial"/>
              </a:rPr>
              <a:t>Similarly, increasing the depth to 2.5 meters did not introduce a significant improvement (compared to the previous assumptions – 1m down), only a slight improvement in skill (on average, about 1-2%) for MAM 2021 – SON 2023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”.</a:t>
            </a:r>
          </a:p>
          <a:p>
            <a:pPr algn="just" defTabSz="725668" fontAlgn="base">
              <a:spcBef>
                <a:spcPct val="0"/>
              </a:spcBef>
              <a:spcAft>
                <a:spcPct val="0"/>
              </a:spcAft>
            </a:pPr>
            <a:r>
              <a:rPr lang="pl-PL" sz="1984" dirty="0">
                <a:solidFill>
                  <a:prstClr val="black"/>
                </a:solidFill>
                <a:latin typeface="Arial"/>
              </a:rPr>
              <a:t>ICCARUS 2024: ”</a:t>
            </a:r>
            <a:r>
              <a:rPr lang="en-US" sz="1984" dirty="0">
                <a:solidFill>
                  <a:prstClr val="black"/>
                </a:solidFill>
                <a:latin typeface="Arial"/>
              </a:rPr>
              <a:t>Increase in depth to 2-2.5 mete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r</a:t>
            </a:r>
            <a:r>
              <a:rPr lang="en-US" sz="1984" dirty="0">
                <a:solidFill>
                  <a:prstClr val="black"/>
                </a:solidFill>
                <a:latin typeface="Arial"/>
              </a:rPr>
              <a:t>s resulted in significant improvement in skill – over the last three months (DJF 2023/2024), about 10-15%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”</a:t>
            </a:r>
            <a:r>
              <a:rPr lang="en-US" sz="1984" dirty="0">
                <a:solidFill>
                  <a:prstClr val="black"/>
                </a:solidFill>
                <a:latin typeface="Arial"/>
              </a:rPr>
              <a:t>.  </a:t>
            </a:r>
          </a:p>
          <a:p>
            <a:pPr defTabSz="725668" fontAlgn="base">
              <a:spcBef>
                <a:spcPct val="0"/>
              </a:spcBef>
              <a:spcAft>
                <a:spcPct val="0"/>
              </a:spcAft>
            </a:pPr>
            <a:r>
              <a:rPr lang="pl-PL" sz="1984" dirty="0" err="1">
                <a:solidFill>
                  <a:prstClr val="black"/>
                </a:solidFill>
                <a:latin typeface="Arial"/>
              </a:rPr>
              <a:t>Now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: ”</a:t>
            </a:r>
            <a:r>
              <a:rPr lang="en-US" sz="1984" dirty="0">
                <a:solidFill>
                  <a:prstClr val="black"/>
                </a:solidFill>
                <a:latin typeface="Arial"/>
              </a:rPr>
              <a:t>Increase in depth to 2-2.5 mete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r</a:t>
            </a:r>
            <a:r>
              <a:rPr lang="en-US" sz="1984" dirty="0">
                <a:solidFill>
                  <a:prstClr val="black"/>
                </a:solidFill>
                <a:latin typeface="Arial"/>
              </a:rPr>
              <a:t>s resulted in </a:t>
            </a:r>
            <a:r>
              <a:rPr lang="pl-PL" sz="1984" dirty="0" err="1">
                <a:solidFill>
                  <a:prstClr val="black"/>
                </a:solidFill>
                <a:latin typeface="Arial"/>
              </a:rPr>
              <a:t>various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984" dirty="0">
                <a:solidFill>
                  <a:prstClr val="black"/>
                </a:solidFill>
                <a:latin typeface="Arial"/>
              </a:rPr>
              <a:t>improvement in skill – </a:t>
            </a:r>
            <a:r>
              <a:rPr lang="pl-PL" sz="1984" dirty="0" err="1">
                <a:solidFill>
                  <a:prstClr val="black"/>
                </a:solidFill>
                <a:latin typeface="Arial"/>
              </a:rPr>
              <a:t>very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 </a:t>
            </a:r>
            <a:r>
              <a:rPr lang="pl-PL" sz="1984" dirty="0" err="1">
                <a:solidFill>
                  <a:prstClr val="black"/>
                </a:solidFill>
                <a:latin typeface="Arial"/>
              </a:rPr>
              <a:t>significant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 in </a:t>
            </a:r>
            <a:r>
              <a:rPr lang="pl-PL" sz="1984" dirty="0" err="1">
                <a:solidFill>
                  <a:prstClr val="black"/>
                </a:solidFill>
                <a:latin typeface="Arial"/>
              </a:rPr>
              <a:t>cold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 period(s) – DJF, SON, not </a:t>
            </a:r>
            <a:r>
              <a:rPr lang="pl-PL" sz="1984" dirty="0" err="1">
                <a:solidFill>
                  <a:prstClr val="black"/>
                </a:solidFill>
                <a:latin typeface="Arial"/>
              </a:rPr>
              <a:t>that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 </a:t>
            </a:r>
            <a:r>
              <a:rPr lang="pl-PL" sz="1984" dirty="0" err="1">
                <a:solidFill>
                  <a:prstClr val="black"/>
                </a:solidFill>
                <a:latin typeface="Arial"/>
              </a:rPr>
              <a:t>significant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 </a:t>
            </a:r>
            <a:r>
              <a:rPr lang="pl-PL" sz="1984" dirty="0" err="1">
                <a:solidFill>
                  <a:prstClr val="black"/>
                </a:solidFill>
                <a:latin typeface="Arial"/>
              </a:rPr>
              <a:t>at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 </a:t>
            </a:r>
            <a:r>
              <a:rPr lang="pl-PL" sz="1984" dirty="0" err="1">
                <a:solidFill>
                  <a:prstClr val="black"/>
                </a:solidFill>
                <a:latin typeface="Arial"/>
              </a:rPr>
              <a:t>all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 – </a:t>
            </a:r>
            <a:r>
              <a:rPr lang="pl-PL" sz="1984" dirty="0" err="1">
                <a:solidFill>
                  <a:prstClr val="black"/>
                </a:solidFill>
                <a:latin typeface="Arial"/>
              </a:rPr>
              <a:t>during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 </a:t>
            </a:r>
            <a:r>
              <a:rPr lang="pl-PL" sz="1984" dirty="0" err="1">
                <a:solidFill>
                  <a:prstClr val="black"/>
                </a:solidFill>
                <a:latin typeface="Arial"/>
              </a:rPr>
              <a:t>warm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 </a:t>
            </a:r>
            <a:r>
              <a:rPr lang="pl-PL" sz="1984" dirty="0" err="1">
                <a:solidFill>
                  <a:prstClr val="black"/>
                </a:solidFill>
                <a:latin typeface="Arial"/>
              </a:rPr>
              <a:t>periods</a:t>
            </a:r>
            <a:r>
              <a:rPr lang="pl-PL" sz="1984" dirty="0">
                <a:solidFill>
                  <a:prstClr val="black"/>
                </a:solidFill>
                <a:latin typeface="Arial"/>
              </a:rPr>
              <a:t> (MAM, JJA)”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95DC7C8-1F1C-5321-835D-80F969D6A8FD}"/>
              </a:ext>
            </a:extLst>
          </p:cNvPr>
          <p:cNvSpPr txBox="1"/>
          <p:nvPr/>
        </p:nvSpPr>
        <p:spPr>
          <a:xfrm>
            <a:off x="2800472" y="225260"/>
            <a:ext cx="4228808" cy="346308"/>
          </a:xfrm>
          <a:prstGeom prst="rect">
            <a:avLst/>
          </a:prstGeom>
          <a:solidFill>
            <a:schemeClr val="bg1"/>
          </a:solidFill>
        </p:spPr>
        <p:txBody>
          <a:bodyPr wrap="square" lIns="28570" tIns="14285" rIns="28570" bIns="14285" rtlCol="0">
            <a:spAutoFit/>
          </a:bodyPr>
          <a:lstStyle/>
          <a:p>
            <a:pPr algn="ctr" defTabSz="725668" fontAlgn="base">
              <a:spcBef>
                <a:spcPct val="0"/>
              </a:spcBef>
              <a:spcAft>
                <a:spcPct val="0"/>
              </a:spcAft>
            </a:pPr>
            <a:r>
              <a:rPr lang="pl-PL" sz="2063" dirty="0" err="1">
                <a:solidFill>
                  <a:prstClr val="black"/>
                </a:solidFill>
                <a:latin typeface="Arial" pitchFamily="34" charset="0"/>
              </a:rPr>
              <a:t>Subtasks</a:t>
            </a:r>
            <a:endParaRPr lang="pl-PL" sz="2063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102458" y="696503"/>
            <a:ext cx="6536577" cy="3907878"/>
            <a:chOff x="751586" y="913140"/>
            <a:chExt cx="8715436" cy="5210505"/>
          </a:xfrm>
        </p:grpSpPr>
        <p:sp>
          <p:nvSpPr>
            <p:cNvPr id="6" name="TextBox 5"/>
            <p:cNvSpPr txBox="1"/>
            <p:nvPr/>
          </p:nvSpPr>
          <p:spPr>
            <a:xfrm>
              <a:off x="1714481" y="3052891"/>
              <a:ext cx="6453048" cy="4001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The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evaluation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period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consisted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of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the year 2020 (366 days).</a:t>
              </a:r>
              <a:endParaRPr lang="el-GR" sz="13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35802" y="1556081"/>
              <a:ext cx="3259867" cy="4001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24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parameters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are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considerd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10" name="Flowchart: Summing Junction 9"/>
            <p:cNvSpPr>
              <a:spLocks noChangeAspect="1"/>
            </p:cNvSpPr>
            <p:nvPr/>
          </p:nvSpPr>
          <p:spPr>
            <a:xfrm>
              <a:off x="4786314" y="2768842"/>
              <a:ext cx="241615" cy="216000"/>
            </a:xfrm>
            <a:prstGeom prst="flowChartSummingJunction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l-GR" sz="135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1586" y="4061542"/>
              <a:ext cx="8715436" cy="20621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134541" indent="-134541" defTabSz="685800"/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  ~</a:t>
              </a:r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26500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runs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based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on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ICON-IMS:</a:t>
              </a:r>
              <a:endParaRPr lang="el-GR" sz="13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marL="257175" indent="-257175" defTabSz="685800">
                <a:buBlip>
                  <a:blip r:embed="rId3"/>
                </a:buBlip>
              </a:pPr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orizontal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grid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size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R3B08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(~</a:t>
              </a:r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6.5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km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).</a:t>
              </a:r>
              <a:r>
                <a:rPr lang="el-GR" sz="1350" baseline="30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marL="257175" indent="-257175" defTabSz="685800">
                <a:buBlip>
                  <a:blip r:embed="rId3"/>
                </a:buBlip>
              </a:pPr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417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x</a:t>
              </a:r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273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grid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points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(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wider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area</a:t>
              </a:r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of Greece and Italy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), 6</a:t>
              </a:r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levels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marL="257175" indent="-257175" defTabSz="685800">
                <a:buBlip>
                  <a:blip r:embed="rId3"/>
                </a:buBlip>
              </a:pP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Integration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time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-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step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6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0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secs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marL="257175" indent="-257175" defTabSz="685800">
                <a:buBlip>
                  <a:blip r:embed="rId3"/>
                </a:buBlip>
              </a:pP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Integration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period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132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hs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.</a:t>
              </a:r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( An equivalent period of two centuries of model runs)</a:t>
              </a:r>
              <a:endParaRPr lang="el-GR" sz="13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marL="257175" indent="-257175" defTabSz="685800">
                <a:buBlip>
                  <a:blip r:embed="rId3"/>
                </a:buBlip>
              </a:pP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Boundary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conditions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: </a:t>
              </a:r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hr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IFS </a:t>
              </a:r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Forecast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marL="257175" indent="-257175" defTabSz="685800">
                <a:buBlip>
                  <a:blip r:embed="rId3"/>
                </a:buBlip>
              </a:pP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Computational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Cost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~ 10</a:t>
              </a:r>
              <a:r>
                <a:rPr lang="en-US" sz="1350" baseline="30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7</a:t>
              </a:r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-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350" baseline="30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8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b.u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on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Cray X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C40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of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ECMWF  (</a:t>
              </a:r>
              <a:r>
                <a:rPr lang="en-US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G</a:t>
              </a:r>
              <a:r>
                <a:rPr lang="el-GR" sz="135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ratis</a:t>
              </a:r>
              <a:r>
                <a:rPr lang="el-GR" sz="135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HNMS).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93313" y="913140"/>
              <a:ext cx="5803127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800"/>
              <a:r>
                <a:rPr lang="el-GR" sz="2100" u="sng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SENSITIVITY TESTS BLUEPRINT</a:t>
              </a:r>
            </a:p>
          </p:txBody>
        </p:sp>
      </p:grpSp>
      <p:sp>
        <p:nvSpPr>
          <p:cNvPr id="17" name="TextBox 8"/>
          <p:cNvSpPr txBox="1"/>
          <p:nvPr/>
        </p:nvSpPr>
        <p:spPr>
          <a:xfrm>
            <a:off x="1681885" y="1758966"/>
            <a:ext cx="3012363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685800"/>
            <a:r>
              <a:rPr lang="el-GR" sz="13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l-GR" sz="135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values</a:t>
            </a:r>
            <a:r>
              <a:rPr lang="el-GR" sz="13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l-GR" sz="135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parameter</a:t>
            </a:r>
            <a:r>
              <a:rPr lang="el-GR" sz="13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35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including</a:t>
            </a:r>
            <a:r>
              <a:rPr lang="el-GR" sz="13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35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default</a:t>
            </a:r>
            <a:r>
              <a:rPr lang="el-GR" sz="13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8" name="17 - TextBox"/>
          <p:cNvSpPr txBox="1"/>
          <p:nvPr/>
        </p:nvSpPr>
        <p:spPr>
          <a:xfrm rot="5400000">
            <a:off x="3069949" y="2609666"/>
            <a:ext cx="321471" cy="461665"/>
          </a:xfrm>
          <a:prstGeom prst="rect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l-GR" sz="2400" dirty="0">
                <a:solidFill>
                  <a:srgbClr val="0070C0"/>
                </a:solidFill>
                <a:latin typeface="Calibri"/>
              </a:rPr>
              <a:t>≈</a:t>
            </a:r>
          </a:p>
        </p:txBody>
      </p:sp>
      <p:sp>
        <p:nvSpPr>
          <p:cNvPr id="19" name="Flowchart: Summing Junction 9"/>
          <p:cNvSpPr>
            <a:spLocks noChangeAspect="1"/>
          </p:cNvSpPr>
          <p:nvPr/>
        </p:nvSpPr>
        <p:spPr>
          <a:xfrm>
            <a:off x="3128505" y="1498916"/>
            <a:ext cx="181211" cy="162000"/>
          </a:xfrm>
          <a:prstGeom prst="flowChartSummingJunction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l-GR" sz="135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11"/>
          <p:cNvSpPr txBox="1"/>
          <p:nvPr/>
        </p:nvSpPr>
        <p:spPr>
          <a:xfrm>
            <a:off x="7671890" y="4859107"/>
            <a:ext cx="322524" cy="2539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pPr defTabSz="685800"/>
            <a:r>
              <a:rPr lang="el-GR" sz="1050" dirty="0">
                <a:solidFill>
                  <a:prstClr val="black"/>
                </a:solidFill>
                <a:latin typeface="Calibri"/>
              </a:rPr>
              <a:t>0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3</a:t>
            </a:r>
            <a:endParaRPr lang="el-GR" sz="105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11 - Ομάδα"/>
          <p:cNvGrpSpPr/>
          <p:nvPr/>
        </p:nvGrpSpPr>
        <p:grpSpPr>
          <a:xfrm>
            <a:off x="1142976" y="-4233"/>
            <a:ext cx="6858048" cy="571233"/>
            <a:chOff x="-32" y="-5644"/>
            <a:chExt cx="9144064" cy="761644"/>
          </a:xfrm>
        </p:grpSpPr>
        <p:pic>
          <p:nvPicPr>
            <p:cNvPr id="22" name="Picture 6" descr="backgea"/>
            <p:cNvPicPr preferRelativeResize="0">
              <a:picLocks noChangeArrowheads="1"/>
            </p:cNvPicPr>
            <p:nvPr/>
          </p:nvPicPr>
          <p:blipFill>
            <a:blip r:embed="rId4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7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 descr="http://www.cosmo-model.org/images/logo2nd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32" y="0"/>
              <a:ext cx="3356999" cy="756000"/>
            </a:xfrm>
            <a:prstGeom prst="rect">
              <a:avLst/>
            </a:prstGeom>
            <a:solidFill>
              <a:schemeClr val="bg1">
                <a:alpha val="36000"/>
              </a:schemeClr>
            </a:solidFill>
          </p:spPr>
        </p:pic>
        <p:pic>
          <p:nvPicPr>
            <p:cNvPr id="25" name="Picture 4" descr="ΕΜΥ, Εθνική Μετεωρολογική Υπηρεσία - Δελτία Καιρού, Προγνώσεις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80307" y="-5644"/>
              <a:ext cx="2163725" cy="756000"/>
            </a:xfrm>
            <a:prstGeom prst="rect">
              <a:avLst/>
            </a:prstGeom>
            <a:solidFill>
              <a:schemeClr val="bg1">
                <a:alpha val="36000"/>
              </a:schemeClr>
            </a:solidFill>
          </p:spPr>
        </p:pic>
      </p:grpSp>
      <p:sp>
        <p:nvSpPr>
          <p:cNvPr id="27" name="TextBox 9"/>
          <p:cNvSpPr txBox="1"/>
          <p:nvPr/>
        </p:nvSpPr>
        <p:spPr>
          <a:xfrm>
            <a:off x="1662111" y="4860000"/>
            <a:ext cx="5686172" cy="2539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3500000" scaled="1"/>
            <a:tileRect/>
          </a:gra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685800"/>
            <a:r>
              <a:rPr lang="el-GR" sz="1050" b="1" dirty="0">
                <a:solidFill>
                  <a:prstClr val="black"/>
                </a:solidFill>
                <a:latin typeface="Calibri"/>
              </a:rPr>
              <a:t>  </a:t>
            </a:r>
            <a:r>
              <a:rPr lang="el-GR" sz="900" b="1" dirty="0">
                <a:solidFill>
                  <a:prstClr val="black"/>
                </a:solidFill>
                <a:latin typeface="Calibri"/>
              </a:rPr>
              <a:t>Euripides Avgoustoglou</a:t>
            </a:r>
            <a:r>
              <a:rPr lang="en-US" sz="900" b="1" dirty="0">
                <a:solidFill>
                  <a:prstClr val="black"/>
                </a:solidFill>
                <a:latin typeface="Calibri"/>
              </a:rPr>
              <a:t>,</a:t>
            </a:r>
            <a:r>
              <a:rPr lang="el-GR" sz="900" b="1" dirty="0">
                <a:solidFill>
                  <a:prstClr val="black"/>
                </a:solidFill>
                <a:latin typeface="Calibri"/>
              </a:rPr>
              <a:t> Hellenic National Meteotological Service, </a:t>
            </a:r>
            <a:r>
              <a:rPr lang="en-US" sz="900" b="1" dirty="0">
                <a:solidFill>
                  <a:prstClr val="black"/>
                </a:solidFill>
                <a:latin typeface="Calibri"/>
              </a:rPr>
              <a:t> 24</a:t>
            </a:r>
            <a:r>
              <a:rPr lang="en-US" sz="900" b="1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sz="900" b="1" dirty="0">
                <a:solidFill>
                  <a:prstClr val="black"/>
                </a:solidFill>
                <a:latin typeface="Calibri"/>
              </a:rPr>
              <a:t> COSMO GM , Athens, September 12,</a:t>
            </a:r>
            <a:r>
              <a:rPr lang="el-GR" sz="900" b="1" dirty="0">
                <a:solidFill>
                  <a:prstClr val="black"/>
                </a:solidFill>
                <a:latin typeface="Calibri"/>
              </a:rPr>
              <a:t> 20</a:t>
            </a:r>
            <a:r>
              <a:rPr lang="en-US" sz="900" b="1" dirty="0">
                <a:solidFill>
                  <a:prstClr val="black"/>
                </a:solidFill>
                <a:latin typeface="Calibri"/>
              </a:rPr>
              <a:t>22</a:t>
            </a:r>
            <a:endParaRPr lang="el-GR" sz="9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1 - Εικόνα" descr="topography_c_domain_grit_ea.png">
            <a:extLst>
              <a:ext uri="{FF2B5EF4-FFF2-40B4-BE49-F238E27FC236}">
                <a16:creationId xmlns:a16="http://schemas.microsoft.com/office/drawing/2014/main" id="{4C002581-C7B0-4D1C-9751-7E2152958E4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472" t="3058" r="1890" b="7950"/>
          <a:stretch>
            <a:fillRect/>
          </a:stretch>
        </p:blipFill>
        <p:spPr>
          <a:xfrm>
            <a:off x="5801193" y="694035"/>
            <a:ext cx="3242240" cy="228275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D6EE8F64-0147-4AD3-8365-BF59FCF30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394" t="3373" r="3701" b="7952"/>
          <a:stretch/>
        </p:blipFill>
        <p:spPr bwMode="auto">
          <a:xfrm>
            <a:off x="6543435" y="2976789"/>
            <a:ext cx="2570085" cy="1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4214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1 - Ομάδα"/>
          <p:cNvGrpSpPr/>
          <p:nvPr/>
        </p:nvGrpSpPr>
        <p:grpSpPr>
          <a:xfrm>
            <a:off x="1142976" y="-4233"/>
            <a:ext cx="6858048" cy="5117256"/>
            <a:chOff x="-32" y="-5644"/>
            <a:chExt cx="9144064" cy="6823008"/>
          </a:xfrm>
        </p:grpSpPr>
        <p:sp>
          <p:nvSpPr>
            <p:cNvPr id="11" name="TextBox 11"/>
            <p:cNvSpPr txBox="1"/>
            <p:nvPr/>
          </p:nvSpPr>
          <p:spPr>
            <a:xfrm>
              <a:off x="8705187" y="6478809"/>
              <a:ext cx="430032" cy="33855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B/>
            </a:sp3d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050" dirty="0">
                  <a:solidFill>
                    <a:prstClr val="black"/>
                  </a:solidFill>
                  <a:latin typeface="Calibri"/>
                </a:rPr>
                <a:t>17</a:t>
              </a:r>
              <a:endParaRPr lang="el-GR" sz="105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" name="11 - Ομάδα"/>
            <p:cNvGrpSpPr/>
            <p:nvPr/>
          </p:nvGrpSpPr>
          <p:grpSpPr>
            <a:xfrm>
              <a:off x="-32" y="-5644"/>
              <a:ext cx="9144064" cy="761644"/>
              <a:chOff x="-32" y="-5644"/>
              <a:chExt cx="9144064" cy="761644"/>
            </a:xfrm>
          </p:grpSpPr>
          <p:pic>
            <p:nvPicPr>
              <p:cNvPr id="14" name="Picture 6" descr="backgea"/>
              <p:cNvPicPr preferRelativeResize="0">
                <a:picLocks noChangeArrowheads="1"/>
              </p:cNvPicPr>
              <p:nvPr/>
            </p:nvPicPr>
            <p:blipFill>
              <a:blip r:embed="rId3" cstate="print"/>
              <a:srcRect b="51024"/>
              <a:stretch>
                <a:fillRect/>
              </a:stretch>
            </p:blipFill>
            <p:spPr bwMode="auto">
              <a:xfrm>
                <a:off x="0" y="0"/>
                <a:ext cx="9144000" cy="75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2" descr="http://www.cosmo-model.org/images/logo2nd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32" y="0"/>
                <a:ext cx="3356999" cy="756000"/>
              </a:xfrm>
              <a:prstGeom prst="rect">
                <a:avLst/>
              </a:prstGeom>
              <a:solidFill>
                <a:schemeClr val="bg1">
                  <a:alpha val="36000"/>
                </a:schemeClr>
              </a:solidFill>
            </p:spPr>
          </p:pic>
          <p:pic>
            <p:nvPicPr>
              <p:cNvPr id="16" name="Picture 4" descr="ΕΜΥ, Εθνική Μετεωρολογική Υπηρεσία - Δελτία Καιρού, Προγνώσεις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980307" y="-5644"/>
                <a:ext cx="2163725" cy="756000"/>
              </a:xfrm>
              <a:prstGeom prst="rect">
                <a:avLst/>
              </a:prstGeom>
              <a:solidFill>
                <a:schemeClr val="bg1">
                  <a:alpha val="36000"/>
                </a:schemeClr>
              </a:solidFill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42844" y="891872"/>
              <a:ext cx="8786875" cy="51672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l-GR" u="sng" dirty="0">
                  <a:solidFill>
                    <a:prstClr val="black"/>
                  </a:solidFill>
                  <a:latin typeface="Calibri"/>
                </a:rPr>
                <a:t>C</a:t>
              </a:r>
              <a:r>
                <a:rPr lang="en-US" u="sng" dirty="0" err="1">
                  <a:solidFill>
                    <a:prstClr val="black"/>
                  </a:solidFill>
                  <a:latin typeface="Calibri"/>
                </a:rPr>
                <a:t>onclusions</a:t>
              </a:r>
              <a:r>
                <a:rPr lang="en-US" u="sng" dirty="0">
                  <a:solidFill>
                    <a:prstClr val="black"/>
                  </a:solidFill>
                  <a:latin typeface="Calibri"/>
                </a:rPr>
                <a:t> and prospects</a:t>
              </a:r>
              <a:r>
                <a:rPr lang="el-GR" u="sng" dirty="0">
                  <a:solidFill>
                    <a:prstClr val="black"/>
                  </a:solidFill>
                  <a:latin typeface="Calibri"/>
                </a:rPr>
                <a:t>:</a:t>
              </a:r>
            </a:p>
            <a:p>
              <a:pPr marL="135000" indent="-135731" algn="just" defTabSz="685800">
                <a:spcBef>
                  <a:spcPts val="450"/>
                </a:spcBef>
                <a:buBlip>
                  <a:blip r:embed="rId6"/>
                </a:buBlip>
              </a:pPr>
              <a:r>
                <a:rPr lang="el-GR" sz="1350" dirty="0" err="1">
                  <a:solidFill>
                    <a:prstClr val="black"/>
                  </a:solidFill>
                  <a:latin typeface="Calibri"/>
                </a:rPr>
                <a:t>The</a:t>
              </a:r>
              <a:r>
                <a:rPr lang="el-GR" sz="13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Calibri"/>
                </a:rPr>
                <a:t>impact</a:t>
              </a:r>
              <a:r>
                <a:rPr lang="el-GR" sz="13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Calibri"/>
                </a:rPr>
                <a:t>for</a:t>
              </a:r>
              <a:r>
                <a:rPr lang="en-US" sz="1350" dirty="0">
                  <a:solidFill>
                    <a:prstClr val="black"/>
                  </a:solidFill>
                  <a:latin typeface="Calibri"/>
                </a:rPr>
                <a:t> the minimum and maximum values for </a:t>
              </a:r>
              <a:r>
                <a:rPr lang="el-GR" sz="13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Calibri"/>
                </a:rPr>
                <a:t>most</a:t>
              </a:r>
              <a:r>
                <a:rPr lang="el-GR" sz="13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Calibri"/>
                </a:rPr>
                <a:t>of</a:t>
              </a:r>
              <a:r>
                <a:rPr lang="el-GR" sz="13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Calibri"/>
                </a:rPr>
                <a:t>the</a:t>
              </a:r>
              <a:r>
                <a:rPr lang="el-GR" sz="13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Calibri"/>
                </a:rPr>
                <a:t>parameters</a:t>
              </a:r>
              <a:r>
                <a:rPr lang="el-GR" sz="13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Calibri"/>
                </a:rPr>
                <a:t>turned</a:t>
              </a:r>
              <a:r>
                <a:rPr lang="el-GR" sz="13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Calibri"/>
                </a:rPr>
                <a:t>out</a:t>
              </a:r>
              <a:r>
                <a:rPr lang="el-GR" sz="13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Calibri"/>
                </a:rPr>
                <a:t>to</a:t>
              </a:r>
              <a:r>
                <a:rPr lang="el-GR" sz="13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Calibri"/>
                </a:rPr>
                <a:t>be</a:t>
              </a:r>
              <a:r>
                <a:rPr lang="el-GR" sz="13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l-GR" sz="1350" dirty="0" err="1">
                  <a:solidFill>
                    <a:prstClr val="black"/>
                  </a:solidFill>
                  <a:latin typeface="Calibri"/>
                </a:rPr>
                <a:t>important</a:t>
              </a:r>
              <a:r>
                <a:rPr lang="en-US" sz="1350" dirty="0">
                  <a:solidFill>
                    <a:prstClr val="black"/>
                  </a:solidFill>
                  <a:latin typeface="Calibri"/>
                </a:rPr>
                <a:t> for  the considered  meteorological fields, in reference to their default values regarding SYNOP observations over  Greece</a:t>
              </a:r>
              <a:r>
                <a:rPr lang="el-GR" sz="1350" dirty="0">
                  <a:solidFill>
                    <a:prstClr val="black"/>
                  </a:solidFill>
                  <a:latin typeface="Calibri"/>
                </a:rPr>
                <a:t>.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  <a:p>
              <a:pPr marL="135000" indent="-135731" algn="just" defTabSz="685800">
                <a:spcBef>
                  <a:spcPts val="450"/>
                </a:spcBef>
                <a:buBlip>
                  <a:blip r:embed="rId6"/>
                </a:buBlip>
              </a:pPr>
              <a:r>
                <a:rPr lang="en-US" sz="1350" dirty="0">
                  <a:solidFill>
                    <a:prstClr val="black"/>
                  </a:solidFill>
                  <a:latin typeface="Calibri"/>
                </a:rPr>
                <a:t>The sensitivity was quite versatile justifying the choice to examine directly a very large number of parameters, probably one of the largest ever in a NWP model. </a:t>
              </a:r>
              <a:r>
                <a:rPr lang="en-US" sz="1350" b="1" dirty="0">
                  <a:solidFill>
                    <a:prstClr val="black"/>
                  </a:solidFill>
                  <a:latin typeface="Calibri"/>
                </a:rPr>
                <a:t>However a set 7-9 parameters looks like displaying distinguished sensitivity regarding standard meteorological fields i.e. T, TD, PRECI, PMSL and U10M. </a:t>
              </a:r>
            </a:p>
            <a:p>
              <a:pPr marL="135000" indent="-135731" algn="just" defTabSz="685800">
                <a:spcBef>
                  <a:spcPts val="450"/>
                </a:spcBef>
                <a:buBlip>
                  <a:blip r:embed="rId6"/>
                </a:buBlip>
              </a:pPr>
              <a:r>
                <a:rPr lang="en-US" b="1" dirty="0">
                  <a:solidFill>
                    <a:prstClr val="black"/>
                  </a:solidFill>
                  <a:latin typeface="Calibri"/>
                </a:rPr>
                <a:t>These sensitivities look practically independent of the lead time.</a:t>
              </a:r>
            </a:p>
            <a:p>
              <a:pPr marL="135000" indent="-135731" algn="just" defTabSz="685800">
                <a:spcBef>
                  <a:spcPts val="450"/>
                </a:spcBef>
                <a:buBlip>
                  <a:blip r:embed="rId6"/>
                </a:buBlip>
              </a:pPr>
              <a:r>
                <a:rPr lang="en-US" sz="1350" dirty="0">
                  <a:solidFill>
                    <a:prstClr val="black"/>
                  </a:solidFill>
                  <a:latin typeface="Calibri"/>
                </a:rPr>
                <a:t>The advancement towards ICON-LEPS is a formidable  operational but also research challenge for the years to come and is expected to have some impact model to ICON model overall.</a:t>
              </a:r>
            </a:p>
            <a:p>
              <a:pPr marL="135000" indent="-135731" algn="just" defTabSz="685800">
                <a:spcBef>
                  <a:spcPts val="450"/>
                </a:spcBef>
                <a:buBlip>
                  <a:blip r:embed="rId6"/>
                </a:buBlip>
              </a:pPr>
              <a:r>
                <a:rPr lang="en-US" sz="1350" dirty="0">
                  <a:solidFill>
                    <a:prstClr val="black"/>
                  </a:solidFill>
                  <a:latin typeface="Calibri"/>
                </a:rPr>
                <a:t> Due to the inclusion  of a large and  complicated marine area in the desired integration domain (i.e. the whole Mediterranean) for  the proposed ICON-LEPS, the project is expected to provide significant and lasting advancements in the area of marine meteorology  along with additional challenges in NWP in general.</a:t>
              </a:r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179512" y="3429000"/>
              <a:ext cx="8568952" cy="432048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l-G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3528" y="6453336"/>
              <a:ext cx="8344593" cy="33855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13500000" scaled="1"/>
              <a:tileRect/>
            </a:gra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defTabSz="685800"/>
              <a:r>
                <a:rPr lang="el-GR" sz="1050" b="1" dirty="0">
                  <a:solidFill>
                    <a:prstClr val="black"/>
                  </a:solidFill>
                  <a:latin typeface="Calibri"/>
                </a:rPr>
                <a:t>  </a:t>
              </a:r>
              <a:r>
                <a:rPr lang="el-GR" sz="900" b="1" dirty="0">
                  <a:solidFill>
                    <a:prstClr val="black"/>
                  </a:solidFill>
                  <a:latin typeface="Calibri"/>
                </a:rPr>
                <a:t>Euripides Avgoustoglou</a:t>
              </a:r>
              <a:r>
                <a:rPr lang="en-US" sz="900" b="1" dirty="0">
                  <a:solidFill>
                    <a:prstClr val="black"/>
                  </a:solidFill>
                  <a:latin typeface="Calibri"/>
                </a:rPr>
                <a:t>,</a:t>
              </a:r>
              <a:r>
                <a:rPr lang="el-GR" sz="900" b="1" dirty="0">
                  <a:solidFill>
                    <a:prstClr val="black"/>
                  </a:solidFill>
                  <a:latin typeface="Calibri"/>
                </a:rPr>
                <a:t> Hellenic National Meteotological Service, </a:t>
              </a:r>
              <a:r>
                <a:rPr lang="en-US" sz="900" b="1" dirty="0">
                  <a:solidFill>
                    <a:prstClr val="black"/>
                  </a:solidFill>
                  <a:latin typeface="Calibri"/>
                </a:rPr>
                <a:t> 25</a:t>
              </a:r>
              <a:r>
                <a:rPr lang="en-US" sz="900" b="1" baseline="30000" dirty="0">
                  <a:solidFill>
                    <a:prstClr val="black"/>
                  </a:solidFill>
                  <a:latin typeface="Calibri"/>
                </a:rPr>
                <a:t>5h</a:t>
              </a:r>
              <a:r>
                <a:rPr lang="en-US" sz="900" b="1" dirty="0">
                  <a:solidFill>
                    <a:prstClr val="black"/>
                  </a:solidFill>
                  <a:latin typeface="Calibri"/>
                </a:rPr>
                <a:t> COSMO GM , </a:t>
              </a:r>
              <a:r>
                <a:rPr lang="en-US" sz="900" b="1" dirty="0" err="1">
                  <a:solidFill>
                    <a:prstClr val="black"/>
                  </a:solidFill>
                  <a:latin typeface="Calibri"/>
                </a:rPr>
                <a:t>Gdańsk</a:t>
              </a:r>
              <a:r>
                <a:rPr lang="en-US" sz="900" b="1" dirty="0">
                  <a:solidFill>
                    <a:prstClr val="black"/>
                  </a:solidFill>
                  <a:latin typeface="Calibri"/>
                </a:rPr>
                <a:t>, Poland, September 11-15,</a:t>
              </a:r>
              <a:r>
                <a:rPr lang="el-GR" sz="900" b="1" dirty="0">
                  <a:solidFill>
                    <a:prstClr val="black"/>
                  </a:solidFill>
                  <a:latin typeface="Calibri"/>
                </a:rPr>
                <a:t> 20</a:t>
              </a:r>
              <a:r>
                <a:rPr lang="en-US" sz="900" b="1" dirty="0">
                  <a:solidFill>
                    <a:prstClr val="black"/>
                  </a:solidFill>
                  <a:latin typeface="Calibri"/>
                </a:rPr>
                <a:t>23</a:t>
              </a:r>
              <a:endParaRPr lang="el-GR" sz="9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188A6289-5FB9-4BBB-8638-8B2ED2CB5C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0" t="41333" r="15153" b="30963"/>
          <a:stretch/>
        </p:blipFill>
        <p:spPr>
          <a:xfrm>
            <a:off x="761421" y="3474185"/>
            <a:ext cx="7506894" cy="14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3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531" y="285045"/>
            <a:ext cx="5336289" cy="377895"/>
          </a:xfrm>
        </p:spPr>
        <p:txBody>
          <a:bodyPr/>
          <a:lstStyle/>
          <a:p>
            <a:r>
              <a:rPr lang="en-GB" sz="2400" dirty="0"/>
              <a:t>Boundary Conditions: selection</a:t>
            </a:r>
            <a:endParaRPr lang="de-DE" sz="2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58FC84-22FA-4F5E-86B7-A7761BE44B02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2D4B9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2D4B9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8706460E-161F-46ED-B224-06555415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4739302"/>
            <a:ext cx="5539313" cy="274637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D4B9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Chiara Marsigli WG ENS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2D4B9B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8CB1BDD0-171C-454B-89EE-C95E4767A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2D4B9B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COSMO GM 2024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4AC65AD7-9469-4B20-B39F-89553A0D2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15" y="813860"/>
            <a:ext cx="7937369" cy="35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63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1CA93EAC-6FB9-40D1-ADB5-667045546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03" y="303498"/>
            <a:ext cx="7037173" cy="324036"/>
          </a:xfrm>
        </p:spPr>
        <p:txBody>
          <a:bodyPr>
            <a:noAutofit/>
          </a:bodyPr>
          <a:lstStyle/>
          <a:p>
            <a:pPr algn="l"/>
            <a:r>
              <a:rPr lang="en-US" sz="2600" b="1" dirty="0"/>
              <a:t>Physically based model perturbation: PSP</a:t>
            </a:r>
            <a:endParaRPr lang="en-GB" sz="2600" b="1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3436A21-ED0C-4DC6-875A-D03E4F1C5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8" t="10813" r="8185" b="5873"/>
          <a:stretch/>
        </p:blipFill>
        <p:spPr>
          <a:xfrm>
            <a:off x="677540" y="720672"/>
            <a:ext cx="7660549" cy="428528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2401BA8-ECBB-48D0-B8B3-08317CE4140E}"/>
              </a:ext>
            </a:extLst>
          </p:cNvPr>
          <p:cNvSpPr txBox="1"/>
          <p:nvPr/>
        </p:nvSpPr>
        <p:spPr>
          <a:xfrm>
            <a:off x="7741920" y="4312920"/>
            <a:ext cx="1265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1C1C1C"/>
                </a:solidFill>
              </a:rPr>
              <a:t>M. Puh, LMU</a:t>
            </a:r>
          </a:p>
        </p:txBody>
      </p:sp>
    </p:spTree>
    <p:extLst>
      <p:ext uri="{BB962C8B-B14F-4D97-AF65-F5344CB8AC3E}">
        <p14:creationId xmlns:p14="http://schemas.microsoft.com/office/powerpoint/2010/main" val="70166947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532" y="346005"/>
            <a:ext cx="6215586" cy="360099"/>
          </a:xfrm>
        </p:spPr>
        <p:txBody>
          <a:bodyPr/>
          <a:lstStyle/>
          <a:p>
            <a:r>
              <a:rPr lang="en-GB" dirty="0"/>
              <a:t>PSP: impact on convection initiation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25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EE9DDA1-0A3A-4CB3-86FE-6D52E271A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2" t="11081" r="8448" b="13254"/>
          <a:stretch/>
        </p:blipFill>
        <p:spPr>
          <a:xfrm>
            <a:off x="767978" y="728964"/>
            <a:ext cx="7635240" cy="389173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4902CAB-E434-470B-8F42-37885D4BD09A}"/>
              </a:ext>
            </a:extLst>
          </p:cNvPr>
          <p:cNvSpPr txBox="1"/>
          <p:nvPr/>
        </p:nvSpPr>
        <p:spPr>
          <a:xfrm>
            <a:off x="7741920" y="4312920"/>
            <a:ext cx="1265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1C1C1C"/>
                </a:solidFill>
              </a:rPr>
              <a:t>M. Puh, LMU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04F864-FAB7-4C5F-8FBC-30D3D8038F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01" t="27111" r="40667" b="38963"/>
          <a:stretch/>
        </p:blipFill>
        <p:spPr>
          <a:xfrm>
            <a:off x="4640580" y="1583463"/>
            <a:ext cx="4367213" cy="16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09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1CA93EAC-6FB9-40D1-ADB5-667045546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03" y="303498"/>
            <a:ext cx="7037173" cy="324036"/>
          </a:xfrm>
        </p:spPr>
        <p:txBody>
          <a:bodyPr>
            <a:noAutofit/>
          </a:bodyPr>
          <a:lstStyle/>
          <a:p>
            <a:pPr algn="l"/>
            <a:r>
              <a:rPr lang="en-US" sz="2600" b="1" dirty="0"/>
              <a:t>Physically based model perturbation: PSP</a:t>
            </a:r>
            <a:endParaRPr lang="en-GB" sz="26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2401BA8-ECBB-48D0-B8B3-08317CE4140E}"/>
              </a:ext>
            </a:extLst>
          </p:cNvPr>
          <p:cNvSpPr txBox="1"/>
          <p:nvPr/>
        </p:nvSpPr>
        <p:spPr>
          <a:xfrm>
            <a:off x="7741920" y="4747260"/>
            <a:ext cx="1265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1C1C1C"/>
                </a:solidFill>
              </a:rPr>
              <a:t>M. Puh, LMU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F42792-332D-4962-91A6-FFE5509CD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4" t="11909" r="8500" b="10196"/>
          <a:stretch/>
        </p:blipFill>
        <p:spPr>
          <a:xfrm>
            <a:off x="770096" y="763588"/>
            <a:ext cx="7604760" cy="40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3535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1CA93EAC-6FB9-40D1-ADB5-667045546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03" y="303498"/>
            <a:ext cx="7037173" cy="324036"/>
          </a:xfrm>
        </p:spPr>
        <p:txBody>
          <a:bodyPr>
            <a:noAutofit/>
          </a:bodyPr>
          <a:lstStyle/>
          <a:p>
            <a:pPr algn="l"/>
            <a:r>
              <a:rPr lang="en-US" sz="2600" b="1" dirty="0"/>
              <a:t>Physically based model perturbation: PSP</a:t>
            </a:r>
            <a:endParaRPr lang="en-GB" sz="2600" b="1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E5D42BA-C260-44CA-8EFD-EE3EFA2231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68" t="11111" r="8333" b="7703"/>
          <a:stretch/>
        </p:blipFill>
        <p:spPr>
          <a:xfrm>
            <a:off x="754380" y="725388"/>
            <a:ext cx="7635240" cy="417576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2401BA8-ECBB-48D0-B8B3-08317CE4140E}"/>
              </a:ext>
            </a:extLst>
          </p:cNvPr>
          <p:cNvSpPr txBox="1"/>
          <p:nvPr/>
        </p:nvSpPr>
        <p:spPr>
          <a:xfrm>
            <a:off x="7741920" y="4747260"/>
            <a:ext cx="1265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1C1C1C"/>
                </a:solidFill>
              </a:rPr>
              <a:t>M. Puh, LMU</a:t>
            </a:r>
          </a:p>
        </p:txBody>
      </p:sp>
    </p:spTree>
    <p:extLst>
      <p:ext uri="{BB962C8B-B14F-4D97-AF65-F5344CB8AC3E}">
        <p14:creationId xmlns:p14="http://schemas.microsoft.com/office/powerpoint/2010/main" val="352385157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Flussdiagramm: Daten 1">
                <a:extLst>
                  <a:ext uri="{FF2B5EF4-FFF2-40B4-BE49-F238E27FC236}">
                    <a16:creationId xmlns:a16="http://schemas.microsoft.com/office/drawing/2014/main" id="{971C6A41-3B76-4F90-BDAA-F1E3F4801A54}"/>
                  </a:ext>
                </a:extLst>
              </p:cNvPr>
              <p:cNvSpPr/>
              <p:nvPr/>
            </p:nvSpPr>
            <p:spPr>
              <a:xfrm>
                <a:off x="403860" y="765810"/>
                <a:ext cx="1935480" cy="1043940"/>
              </a:xfrm>
              <a:prstGeom prst="flowChartInputOutput">
                <a:avLst/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de-DE" sz="135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5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de-DE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de-DE" sz="135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de-DE" sz="1350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b="1" dirty="0" err="1">
                    <a:solidFill>
                      <a:schemeClr val="accent1"/>
                    </a:solidFill>
                  </a:rPr>
                  <a:t>Un</a:t>
                </a:r>
                <a:r>
                  <a:rPr lang="de-DE" sz="1350" dirty="0" err="1">
                    <a:solidFill>
                      <a:schemeClr val="accent1"/>
                    </a:solidFill>
                  </a:rPr>
                  <a:t>perturbed</a:t>
                </a:r>
                <a:endParaRPr lang="de-DE" sz="1350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dirty="0">
                    <a:solidFill>
                      <a:schemeClr val="accent1"/>
                    </a:solidFill>
                  </a:rPr>
                  <a:t>(</a:t>
                </a:r>
                <a:r>
                  <a:rPr lang="de-DE" sz="1350" dirty="0" err="1">
                    <a:solidFill>
                      <a:schemeClr val="accent1"/>
                    </a:solidFill>
                  </a:rPr>
                  <a:t>det</a:t>
                </a:r>
                <a:r>
                  <a:rPr lang="de-DE" sz="1350" dirty="0">
                    <a:solidFill>
                      <a:schemeClr val="accent1"/>
                    </a:solidFill>
                  </a:rPr>
                  <a:t>.)</a:t>
                </a:r>
              </a:p>
            </p:txBody>
          </p:sp>
        </mc:Choice>
        <mc:Fallback xmlns="">
          <p:sp>
            <p:nvSpPr>
              <p:cNvPr id="2" name="Flussdiagramm: Daten 1">
                <a:extLst>
                  <a:ext uri="{FF2B5EF4-FFF2-40B4-BE49-F238E27FC236}">
                    <a16:creationId xmlns:a16="http://schemas.microsoft.com/office/drawing/2014/main" id="{971C6A41-3B76-4F90-BDAA-F1E3F4801A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" y="765810"/>
                <a:ext cx="1935480" cy="1043940"/>
              </a:xfrm>
              <a:prstGeom prst="flowChartInputOutput">
                <a:avLst/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Flussdiagramm: Lochstreifen 3">
                <a:extLst>
                  <a:ext uri="{FF2B5EF4-FFF2-40B4-BE49-F238E27FC236}">
                    <a16:creationId xmlns:a16="http://schemas.microsoft.com/office/drawing/2014/main" id="{81BC1C56-0779-413A-A2E0-F3D4910E4CB0}"/>
                  </a:ext>
                </a:extLst>
              </p:cNvPr>
              <p:cNvSpPr/>
              <p:nvPr/>
            </p:nvSpPr>
            <p:spPr>
              <a:xfrm>
                <a:off x="3009900" y="764706"/>
                <a:ext cx="1809000" cy="1181100"/>
              </a:xfrm>
              <a:prstGeom prst="flowChartPunchedTape">
                <a:avLst/>
              </a:prstGeom>
              <a:ln w="38100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</m:e>
                        <m:sub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  <m:sup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p>
                      </m:sSubSup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𝑵</m:t>
                      </m:r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𝒋</m:t>
                          </m:r>
                        </m:sub>
                        <m:sup>
                          <m:r>
                            <a:rPr lang="de-DE" sz="135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de-DE" sz="1350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1350" b="1" dirty="0">
                  <a:solidFill>
                    <a:schemeClr val="accent4"/>
                  </a:solidFill>
                </a:endParaRPr>
              </a:p>
              <a:p>
                <a:pPr algn="ctr"/>
                <a:r>
                  <a:rPr lang="de-DE" sz="1350" b="1" dirty="0">
                    <a:solidFill>
                      <a:schemeClr val="accent4"/>
                    </a:solidFill>
                  </a:rPr>
                  <a:t>Random </a:t>
                </a:r>
                <a:r>
                  <a:rPr lang="de-DE" sz="1350" b="1" dirty="0" err="1">
                    <a:solidFill>
                      <a:schemeClr val="accent4"/>
                    </a:solidFill>
                  </a:rPr>
                  <a:t>pattern</a:t>
                </a:r>
                <a:endParaRPr lang="de-DE" sz="1350" b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" name="Flussdiagramm: Lochstreifen 3">
                <a:extLst>
                  <a:ext uri="{FF2B5EF4-FFF2-40B4-BE49-F238E27FC236}">
                    <a16:creationId xmlns:a16="http://schemas.microsoft.com/office/drawing/2014/main" id="{81BC1C56-0779-413A-A2E0-F3D4910E4C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764706"/>
                <a:ext cx="1809000" cy="1181100"/>
              </a:xfrm>
              <a:prstGeom prst="flowChartPunchedTape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9FBADE5-9F1B-4974-8A1D-F2A1E020BBDD}"/>
                  </a:ext>
                </a:extLst>
              </p:cNvPr>
              <p:cNvSpPr txBox="1"/>
              <p:nvPr/>
            </p:nvSpPr>
            <p:spPr>
              <a:xfrm>
                <a:off x="0" y="1059844"/>
                <a:ext cx="21336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5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1350" i="1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de-DE" sz="135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9FBADE5-9F1B-4974-8A1D-F2A1E020B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59844"/>
                <a:ext cx="213360" cy="300082"/>
              </a:xfrm>
              <a:prstGeom prst="rect">
                <a:avLst/>
              </a:prstGeom>
              <a:blipFill>
                <a:blip r:embed="rId6"/>
                <a:stretch>
                  <a:fillRect r="-142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Pfeil: nach rechts 36">
            <a:extLst>
              <a:ext uri="{FF2B5EF4-FFF2-40B4-BE49-F238E27FC236}">
                <a16:creationId xmlns:a16="http://schemas.microsoft.com/office/drawing/2014/main" id="{889A2EFD-D7EF-4960-8067-D6FF20E95FF0}"/>
              </a:ext>
            </a:extLst>
          </p:cNvPr>
          <p:cNvSpPr/>
          <p:nvPr/>
        </p:nvSpPr>
        <p:spPr>
          <a:xfrm>
            <a:off x="4929976" y="1162181"/>
            <a:ext cx="1264920" cy="411480"/>
          </a:xfrm>
          <a:prstGeom prst="rightArrow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additive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Flussdiagramm: Daten 37">
                <a:extLst>
                  <a:ext uri="{FF2B5EF4-FFF2-40B4-BE49-F238E27FC236}">
                    <a16:creationId xmlns:a16="http://schemas.microsoft.com/office/drawing/2014/main" id="{6EDC6C0C-7062-4C24-B9DF-303432618C5F}"/>
                  </a:ext>
                </a:extLst>
              </p:cNvPr>
              <p:cNvSpPr/>
              <p:nvPr/>
            </p:nvSpPr>
            <p:spPr>
              <a:xfrm>
                <a:off x="6144181" y="820680"/>
                <a:ext cx="2446020" cy="1043940"/>
              </a:xfrm>
              <a:prstGeom prst="flowChartInputOutput">
                <a:avLst/>
              </a:prstGeom>
              <a:ln w="38100"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de-DE" sz="135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35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sz="13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sz="13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de-DE" sz="135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sz="13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de-DE" sz="135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35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de-DE" sz="13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sz="135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de-DE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de-DE" sz="135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de-DE" sz="135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35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𝛹</m:t>
                        </m:r>
                      </m:e>
                      <m:sub>
                        <m:r>
                          <a:rPr lang="de-DE" sz="135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de-DE" sz="135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bSup>
                  </m:oMath>
                </a14:m>
                <a:r>
                  <a:rPr lang="de-DE" sz="1350" dirty="0">
                    <a:solidFill>
                      <a:schemeClr val="accent1"/>
                    </a:solidFill>
                  </a:rPr>
                  <a:t>)</a:t>
                </a:r>
                <a:endParaRPr lang="de-DE" sz="1350" b="1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b="1" dirty="0" err="1">
                    <a:solidFill>
                      <a:schemeClr val="accent1"/>
                    </a:solidFill>
                  </a:rPr>
                  <a:t>perturbed</a:t>
                </a:r>
                <a:endParaRPr lang="de-DE" sz="1350" b="1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b="1" dirty="0">
                    <a:solidFill>
                      <a:schemeClr val="accent1"/>
                    </a:solidFill>
                  </a:rPr>
                  <a:t>(</a:t>
                </a:r>
                <a:r>
                  <a:rPr lang="de-DE" sz="1350" b="1" dirty="0" err="1">
                    <a:solidFill>
                      <a:schemeClr val="accent1"/>
                    </a:solidFill>
                  </a:rPr>
                  <a:t>det</a:t>
                </a:r>
                <a:r>
                  <a:rPr lang="de-DE" sz="1350" b="1" dirty="0">
                    <a:solidFill>
                      <a:schemeClr val="accent1"/>
                    </a:solidFill>
                  </a:rPr>
                  <a:t>.)</a:t>
                </a:r>
              </a:p>
            </p:txBody>
          </p:sp>
        </mc:Choice>
        <mc:Fallback xmlns="">
          <p:sp>
            <p:nvSpPr>
              <p:cNvPr id="38" name="Flussdiagramm: Daten 37">
                <a:extLst>
                  <a:ext uri="{FF2B5EF4-FFF2-40B4-BE49-F238E27FC236}">
                    <a16:creationId xmlns:a16="http://schemas.microsoft.com/office/drawing/2014/main" id="{6EDC6C0C-7062-4C24-B9DF-303432618C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181" y="820680"/>
                <a:ext cx="2446020" cy="1043940"/>
              </a:xfrm>
              <a:prstGeom prst="flowChartInputOutpu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Verbinder: gekrümmt 11">
            <a:extLst>
              <a:ext uri="{FF2B5EF4-FFF2-40B4-BE49-F238E27FC236}">
                <a16:creationId xmlns:a16="http://schemas.microsoft.com/office/drawing/2014/main" id="{CF671546-87DD-4C47-A59C-354136BD64E4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1940368" y="1382757"/>
            <a:ext cx="845820" cy="1273085"/>
          </a:xfrm>
          <a:prstGeom prst="curvedConnector4">
            <a:avLst>
              <a:gd name="adj1" fmla="val -27027"/>
              <a:gd name="adj2" fmla="val 60453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DB03148-09B6-406C-A467-033F844DDFAF}"/>
                  </a:ext>
                </a:extLst>
              </p:cNvPr>
              <p:cNvSpPr txBox="1"/>
              <p:nvPr/>
            </p:nvSpPr>
            <p:spPr>
              <a:xfrm>
                <a:off x="213360" y="1790700"/>
                <a:ext cx="1585021" cy="121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de-DE" sz="1400" b="1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de-DE" sz="14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de-DE" sz="14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are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both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determined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individually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for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each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perturbed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4"/>
                    </a:solidFill>
                  </a:rPr>
                  <a:t>parameter</a:t>
                </a:r>
                <a:r>
                  <a:rPr lang="de-DE" sz="1400" b="1" dirty="0">
                    <a:solidFill>
                      <a:schemeClr val="accent4"/>
                    </a:solidFill>
                  </a:rPr>
                  <a:t> </a:t>
                </a:r>
                <a:r>
                  <a:rPr lang="de-DE" sz="1400" dirty="0">
                    <a:solidFill>
                      <a:schemeClr val="accent4"/>
                    </a:solidFill>
                  </a:rPr>
                  <a:t>j</a:t>
                </a:r>
                <a:endParaRPr lang="de-DE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DB03148-09B6-406C-A467-033F844DD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" y="1790700"/>
                <a:ext cx="1585021" cy="1212640"/>
              </a:xfrm>
              <a:prstGeom prst="rect">
                <a:avLst/>
              </a:prstGeom>
              <a:blipFill>
                <a:blip r:embed="rId9"/>
                <a:stretch>
                  <a:fillRect l="-1154" b="-40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feld 23">
            <a:extLst>
              <a:ext uri="{FF2B5EF4-FFF2-40B4-BE49-F238E27FC236}">
                <a16:creationId xmlns:a16="http://schemas.microsoft.com/office/drawing/2014/main" id="{8095E114-1668-4C49-A308-48FA2BA7F48D}"/>
              </a:ext>
            </a:extLst>
          </p:cNvPr>
          <p:cNvSpPr txBox="1"/>
          <p:nvPr/>
        </p:nvSpPr>
        <p:spPr>
          <a:xfrm>
            <a:off x="2774801" y="4715465"/>
            <a:ext cx="3603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Ref</a:t>
            </a:r>
            <a:r>
              <a:rPr lang="de-DE" sz="1200" dirty="0"/>
              <a:t>: </a:t>
            </a:r>
            <a:r>
              <a:rPr lang="de-DE" sz="1200" dirty="0" err="1"/>
              <a:t>Ollinaho</a:t>
            </a:r>
            <a:r>
              <a:rPr lang="de-DE" sz="1200" dirty="0"/>
              <a:t> et. al. 2016, and </a:t>
            </a:r>
            <a:r>
              <a:rPr lang="de-DE" sz="1200" dirty="0" err="1"/>
              <a:t>Frogner</a:t>
            </a:r>
            <a:r>
              <a:rPr lang="de-DE" sz="1200" dirty="0"/>
              <a:t> et al. 2021</a:t>
            </a:r>
          </a:p>
        </p:txBody>
      </p:sp>
      <p:sp>
        <p:nvSpPr>
          <p:cNvPr id="26" name="Sprechblase: rechteckig mit abgerundeten Ecken 25">
            <a:extLst>
              <a:ext uri="{FF2B5EF4-FFF2-40B4-BE49-F238E27FC236}">
                <a16:creationId xmlns:a16="http://schemas.microsoft.com/office/drawing/2014/main" id="{C0829A63-9F19-40A4-AA70-39881385C994}"/>
              </a:ext>
            </a:extLst>
          </p:cNvPr>
          <p:cNvSpPr/>
          <p:nvPr/>
        </p:nvSpPr>
        <p:spPr>
          <a:xfrm rot="16200000">
            <a:off x="6262249" y="2548872"/>
            <a:ext cx="1353562" cy="1914660"/>
          </a:xfrm>
          <a:prstGeom prst="wedgeRoundRectCallout">
            <a:avLst>
              <a:gd name="adj1" fmla="val 151845"/>
              <a:gd name="adj2" fmla="val -13176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" wrap="square" rtlCol="0" anchor="ctr">
            <a:spAutoFit/>
          </a:bodyPr>
          <a:lstStyle/>
          <a:p>
            <a:r>
              <a:rPr lang="de-DE" sz="1350" dirty="0"/>
              <a:t>Pattern </a:t>
            </a:r>
            <a:r>
              <a:rPr lang="de-DE" sz="1350" dirty="0" err="1"/>
              <a:t>properties</a:t>
            </a:r>
            <a:r>
              <a:rPr lang="de-DE" sz="1350" dirty="0"/>
              <a:t>: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de-DE" sz="1350" dirty="0" err="1"/>
              <a:t>Length</a:t>
            </a:r>
            <a:r>
              <a:rPr lang="de-DE" sz="1350" dirty="0"/>
              <a:t> </a:t>
            </a:r>
            <a:r>
              <a:rPr lang="de-DE" sz="1350" dirty="0" err="1"/>
              <a:t>scale</a:t>
            </a:r>
            <a:endParaRPr lang="de-DE" sz="1350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de-DE" sz="1350" dirty="0"/>
              <a:t>Time </a:t>
            </a:r>
            <a:r>
              <a:rPr lang="de-DE" sz="1350" dirty="0" err="1"/>
              <a:t>scale</a:t>
            </a:r>
            <a:endParaRPr lang="de-DE" sz="1350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de-DE" sz="1350" dirty="0"/>
              <a:t>Modes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de-DE" sz="1350" dirty="0" err="1"/>
              <a:t>Variance</a:t>
            </a:r>
            <a:endParaRPr lang="de-DE" sz="135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A08DC30-EE15-4CE7-ACAA-B4E943215EE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9332" r="13980" b="8322"/>
          <a:stretch/>
        </p:blipFill>
        <p:spPr>
          <a:xfrm>
            <a:off x="3654008" y="2742011"/>
            <a:ext cx="2303537" cy="1908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673F6C3-0030-43B4-B1BE-E5D35CC0B06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1" t="7768" r="14086" b="8321"/>
          <a:stretch/>
        </p:blipFill>
        <p:spPr>
          <a:xfrm>
            <a:off x="1269907" y="2733211"/>
            <a:ext cx="2253227" cy="1908000"/>
          </a:xfrm>
          <a:prstGeom prst="rect">
            <a:avLst/>
          </a:prstGeom>
        </p:spPr>
      </p:pic>
      <p:sp>
        <p:nvSpPr>
          <p:cNvPr id="20" name="Titolo 1">
            <a:extLst>
              <a:ext uri="{FF2B5EF4-FFF2-40B4-BE49-F238E27FC236}">
                <a16:creationId xmlns:a16="http://schemas.microsoft.com/office/drawing/2014/main" id="{9FE3D6DA-7110-4249-B698-1B9818453564}"/>
              </a:ext>
            </a:extLst>
          </p:cNvPr>
          <p:cNvSpPr txBox="1">
            <a:spLocks/>
          </p:cNvSpPr>
          <p:nvPr/>
        </p:nvSpPr>
        <p:spPr>
          <a:xfrm>
            <a:off x="142103" y="105377"/>
            <a:ext cx="6640437" cy="5004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SPP (</a:t>
            </a:r>
            <a:r>
              <a:rPr lang="de-DE" sz="2000" dirty="0" err="1"/>
              <a:t>Stochastically</a:t>
            </a:r>
            <a:r>
              <a:rPr lang="de-DE" sz="2000" dirty="0"/>
              <a:t> </a:t>
            </a:r>
            <a:r>
              <a:rPr lang="de-DE" sz="2000" dirty="0" err="1"/>
              <a:t>Perturbed</a:t>
            </a:r>
            <a:r>
              <a:rPr lang="de-DE" sz="2000" dirty="0"/>
              <a:t> </a:t>
            </a:r>
            <a:r>
              <a:rPr lang="de-DE" sz="2000" dirty="0" err="1"/>
              <a:t>Parametrisations</a:t>
            </a:r>
            <a:r>
              <a:rPr lang="de-DE" sz="2000" dirty="0"/>
              <a:t>) </a:t>
            </a:r>
            <a:r>
              <a:rPr lang="en-US" sz="2000" dirty="0"/>
              <a:t>in ICON</a:t>
            </a:r>
          </a:p>
          <a:p>
            <a:r>
              <a:rPr lang="de-DE" sz="2000" dirty="0" err="1"/>
              <a:t>Implemented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A. Seifert</a:t>
            </a:r>
            <a:endParaRPr lang="en-GB" sz="20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D3A0A6F-D0E8-49DD-9864-2935269AD948}"/>
              </a:ext>
            </a:extLst>
          </p:cNvPr>
          <p:cNvSpPr txBox="1"/>
          <p:nvPr/>
        </p:nvSpPr>
        <p:spPr>
          <a:xfrm>
            <a:off x="7161714" y="4312166"/>
            <a:ext cx="1829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1C1C1C"/>
                </a:solidFill>
              </a:rPr>
              <a:t>Z. Parsakhoo, DWD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9C4E1D7-93C3-4908-A479-B0B5BF4308B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191" y="4619943"/>
            <a:ext cx="1440000" cy="60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40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Flussdiagramm: Daten 1">
                <a:extLst>
                  <a:ext uri="{FF2B5EF4-FFF2-40B4-BE49-F238E27FC236}">
                    <a16:creationId xmlns:a16="http://schemas.microsoft.com/office/drawing/2014/main" id="{971C6A41-3B76-4F90-BDAA-F1E3F4801A54}"/>
                  </a:ext>
                </a:extLst>
              </p:cNvPr>
              <p:cNvSpPr/>
              <p:nvPr/>
            </p:nvSpPr>
            <p:spPr>
              <a:xfrm>
                <a:off x="662940" y="560070"/>
                <a:ext cx="1935480" cy="1043940"/>
              </a:xfrm>
              <a:prstGeom prst="flowChartInputOutput">
                <a:avLst/>
              </a:prstGeom>
              <a:ln w="3175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35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de-DE" sz="135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35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de-DE" sz="135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de-DE" sz="135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de-DE" sz="135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r>
                  <a:rPr lang="de-DE" sz="1350" b="1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Un</a:t>
                </a:r>
                <a:r>
                  <a:rPr lang="de-DE" sz="135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perturbed</a:t>
                </a:r>
                <a:endParaRPr lang="de-DE" sz="135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r>
                  <a:rPr lang="de-DE" sz="135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</a:t>
                </a:r>
                <a:r>
                  <a:rPr lang="de-DE" sz="135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det</a:t>
                </a:r>
                <a:r>
                  <a:rPr lang="de-DE" sz="135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.)</a:t>
                </a:r>
              </a:p>
            </p:txBody>
          </p:sp>
        </mc:Choice>
        <mc:Fallback xmlns="">
          <p:sp>
            <p:nvSpPr>
              <p:cNvPr id="2" name="Flussdiagramm: Daten 1">
                <a:extLst>
                  <a:ext uri="{FF2B5EF4-FFF2-40B4-BE49-F238E27FC236}">
                    <a16:creationId xmlns:a16="http://schemas.microsoft.com/office/drawing/2014/main" id="{971C6A41-3B76-4F90-BDAA-F1E3F4801A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" y="560070"/>
                <a:ext cx="1935480" cy="1043940"/>
              </a:xfrm>
              <a:prstGeom prst="flowChartInputOutput">
                <a:avLst/>
              </a:prstGeom>
              <a:blipFill>
                <a:blip r:embed="rId3"/>
                <a:stretch>
                  <a:fillRect/>
                </a:stretch>
              </a:blipFill>
              <a:ln w="3175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Flussdiagramm: Lochstreifen 3">
                <a:extLst>
                  <a:ext uri="{FF2B5EF4-FFF2-40B4-BE49-F238E27FC236}">
                    <a16:creationId xmlns:a16="http://schemas.microsoft.com/office/drawing/2014/main" id="{81BC1C56-0779-413A-A2E0-F3D4910E4CB0}"/>
                  </a:ext>
                </a:extLst>
              </p:cNvPr>
              <p:cNvSpPr/>
              <p:nvPr/>
            </p:nvSpPr>
            <p:spPr>
              <a:xfrm>
                <a:off x="3293671" y="516575"/>
                <a:ext cx="1809000" cy="1181100"/>
              </a:xfrm>
              <a:prstGeom prst="flowChartPunchedTape">
                <a:avLst/>
              </a:prstGeom>
              <a:ln w="3175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35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350" b="1" i="1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</m:e>
                        <m:sub>
                          <m:r>
                            <a:rPr lang="de-DE" sz="1350" b="1" i="1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  <m:sup>
                          <m:r>
                            <a:rPr lang="de-DE" sz="1350" b="1" i="1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p>
                      </m:sSubSup>
                    </m:oMath>
                  </m:oMathPara>
                </a14:m>
                <a:endParaRPr lang="de-DE" sz="135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r>
                  <a:rPr lang="de-DE" sz="135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rPr>
                  <a:t>Random </a:t>
                </a:r>
                <a:r>
                  <a:rPr lang="de-DE" sz="1350" b="1" dirty="0" er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rPr>
                  <a:t>pattern</a:t>
                </a:r>
                <a:endParaRPr lang="de-DE" sz="135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Flussdiagramm: Lochstreifen 3">
                <a:extLst>
                  <a:ext uri="{FF2B5EF4-FFF2-40B4-BE49-F238E27FC236}">
                    <a16:creationId xmlns:a16="http://schemas.microsoft.com/office/drawing/2014/main" id="{81BC1C56-0779-413A-A2E0-F3D4910E4C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671" y="516575"/>
                <a:ext cx="1809000" cy="1181100"/>
              </a:xfrm>
              <a:prstGeom prst="flowChartPunchedTape">
                <a:avLst/>
              </a:prstGeom>
              <a:blipFill>
                <a:blip r:embed="rId4"/>
                <a:stretch>
                  <a:fillRect/>
                </a:stretch>
              </a:blipFill>
              <a:ln w="3175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9FBADE5-9F1B-4974-8A1D-F2A1E020BBDD}"/>
                  </a:ext>
                </a:extLst>
              </p:cNvPr>
              <p:cNvSpPr txBox="1"/>
              <p:nvPr/>
            </p:nvSpPr>
            <p:spPr>
              <a:xfrm>
                <a:off x="0" y="1059844"/>
                <a:ext cx="21336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5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135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de-DE" sz="135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9FBADE5-9F1B-4974-8A1D-F2A1E020B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59844"/>
                <a:ext cx="213360" cy="300082"/>
              </a:xfrm>
              <a:prstGeom prst="rect">
                <a:avLst/>
              </a:prstGeom>
              <a:blipFill>
                <a:blip r:embed="rId5"/>
                <a:stretch>
                  <a:fillRect r="-142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8D659CC2-DC8A-4908-916B-116186B45114}"/>
                  </a:ext>
                </a:extLst>
              </p:cNvPr>
              <p:cNvSpPr txBox="1"/>
              <p:nvPr/>
            </p:nvSpPr>
            <p:spPr>
              <a:xfrm>
                <a:off x="-76200" y="3895248"/>
                <a:ext cx="73914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5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135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+∆</m:t>
                      </m:r>
                      <m:r>
                        <a:rPr lang="de-DE" sz="135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de-DE" sz="135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</m:oMath>
                  </m:oMathPara>
                </a14:m>
                <a:endParaRPr lang="de-DE" sz="135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8D659CC2-DC8A-4908-916B-116186B45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3895248"/>
                <a:ext cx="739140" cy="3000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Legende: mit Pfeil nach unten 38">
                <a:extLst>
                  <a:ext uri="{FF2B5EF4-FFF2-40B4-BE49-F238E27FC236}">
                    <a16:creationId xmlns:a16="http://schemas.microsoft.com/office/drawing/2014/main" id="{E0609908-4C6F-4620-A845-25EC1FE99843}"/>
                  </a:ext>
                </a:extLst>
              </p:cNvPr>
              <p:cNvSpPr/>
              <p:nvPr/>
            </p:nvSpPr>
            <p:spPr>
              <a:xfrm>
                <a:off x="3391934" y="2567117"/>
                <a:ext cx="1935480" cy="679655"/>
              </a:xfrm>
              <a:prstGeom prst="downArrowCallout">
                <a:avLst>
                  <a:gd name="adj1" fmla="val 22554"/>
                  <a:gd name="adj2" fmla="val 27278"/>
                  <a:gd name="adj3" fmla="val 23424"/>
                  <a:gd name="adj4" fmla="val 59316"/>
                </a:avLst>
              </a:prstGeom>
              <a:noFill/>
              <a:ln>
                <a:solidFill>
                  <a:schemeClr val="accent1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de-DE" sz="11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via </a:t>
                </a:r>
                <a:r>
                  <a:rPr lang="de-DE" sz="110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spectral</a:t>
                </a:r>
                <a:r>
                  <a:rPr lang="de-DE" sz="11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de-DE" sz="110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space</a:t>
                </a:r>
                <a:endParaRPr lang="de-DE" sz="11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r>
                  <a:rPr lang="de-DE" sz="11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at </a:t>
                </a:r>
                <a14:m>
                  <m:oMath xmlns:m="http://schemas.openxmlformats.org/officeDocument/2006/math">
                    <m:r>
                      <a:rPr lang="de-DE" sz="11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sz="11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+∆</m:t>
                    </m:r>
                    <m:r>
                      <a:rPr lang="de-DE" sz="11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sz="11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11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endParaRPr lang="de-DE" sz="1350" dirty="0"/>
              </a:p>
            </p:txBody>
          </p:sp>
        </mc:Choice>
        <mc:Fallback xmlns="">
          <p:sp>
            <p:nvSpPr>
              <p:cNvPr id="39" name="Legende: mit Pfeil nach unten 38">
                <a:extLst>
                  <a:ext uri="{FF2B5EF4-FFF2-40B4-BE49-F238E27FC236}">
                    <a16:creationId xmlns:a16="http://schemas.microsoft.com/office/drawing/2014/main" id="{E0609908-4C6F-4620-A845-25EC1FE998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934" y="2567117"/>
                <a:ext cx="1935480" cy="679655"/>
              </a:xfrm>
              <a:prstGeom prst="downArrowCallout">
                <a:avLst>
                  <a:gd name="adj1" fmla="val 22554"/>
                  <a:gd name="adj2" fmla="val 27278"/>
                  <a:gd name="adj3" fmla="val 23424"/>
                  <a:gd name="adj4" fmla="val 59316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1">
                    <a:lumMod val="40000"/>
                    <a:lumOff val="60000"/>
                  </a:schemeClr>
                </a:solidFill>
                <a:prstDash val="sysDot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Flussdiagramm: Lochstreifen 39">
                <a:extLst>
                  <a:ext uri="{FF2B5EF4-FFF2-40B4-BE49-F238E27FC236}">
                    <a16:creationId xmlns:a16="http://schemas.microsoft.com/office/drawing/2014/main" id="{99779F89-21C5-4BDA-B8E4-50B879DE0D99}"/>
                  </a:ext>
                </a:extLst>
              </p:cNvPr>
              <p:cNvSpPr/>
              <p:nvPr/>
            </p:nvSpPr>
            <p:spPr>
              <a:xfrm>
                <a:off x="3360997" y="3960825"/>
                <a:ext cx="1809000" cy="1116863"/>
              </a:xfrm>
              <a:prstGeom prst="flowChartPunchedTape">
                <a:avLst/>
              </a:prstGeom>
              <a:ln w="3175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350" b="1" i="1" smtClean="0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350" b="1" i="1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</m:e>
                        <m:sub>
                          <m:r>
                            <a:rPr lang="de-DE" sz="1350" b="1" i="1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  <m:sup>
                          <m:r>
                            <a:rPr lang="de-DE" sz="1350" b="1" i="1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de-DE" sz="1350" b="1" i="1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de-DE" sz="1350" b="1" i="1">
                              <a:solidFill>
                                <a:schemeClr val="accent4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p>
                      </m:sSubSup>
                    </m:oMath>
                  </m:oMathPara>
                </a14:m>
                <a:endParaRPr lang="de-DE" sz="135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r>
                  <a:rPr lang="de-DE" sz="135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rPr>
                  <a:t>Random </a:t>
                </a:r>
                <a:r>
                  <a:rPr lang="de-DE" sz="1350" b="1" dirty="0" er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rPr>
                  <a:t>pattern</a:t>
                </a:r>
                <a:endParaRPr lang="de-DE" sz="1350" b="1" dirty="0">
                  <a:solidFill>
                    <a:schemeClr val="accent4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Flussdiagramm: Lochstreifen 39">
                <a:extLst>
                  <a:ext uri="{FF2B5EF4-FFF2-40B4-BE49-F238E27FC236}">
                    <a16:creationId xmlns:a16="http://schemas.microsoft.com/office/drawing/2014/main" id="{99779F89-21C5-4BDA-B8E4-50B879DE0D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997" y="3960825"/>
                <a:ext cx="1809000" cy="1116863"/>
              </a:xfrm>
              <a:prstGeom prst="flowChartPunchedTape">
                <a:avLst/>
              </a:prstGeom>
              <a:blipFill>
                <a:blip r:embed="rId8"/>
                <a:stretch>
                  <a:fillRect/>
                </a:stretch>
              </a:blipFill>
              <a:ln w="3175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Flussdiagramm: Daten 40">
                <a:extLst>
                  <a:ext uri="{FF2B5EF4-FFF2-40B4-BE49-F238E27FC236}">
                    <a16:creationId xmlns:a16="http://schemas.microsoft.com/office/drawing/2014/main" id="{3FDAA097-DD63-4D82-B2A8-74E70BE6F919}"/>
                  </a:ext>
                </a:extLst>
              </p:cNvPr>
              <p:cNvSpPr/>
              <p:nvPr/>
            </p:nvSpPr>
            <p:spPr>
              <a:xfrm>
                <a:off x="433237" y="4033748"/>
                <a:ext cx="2141220" cy="1043940"/>
              </a:xfrm>
              <a:prstGeom prst="flowChartInputOutput">
                <a:avLst/>
              </a:prstGeom>
              <a:ln w="3175">
                <a:solidFill>
                  <a:schemeClr val="accent1">
                    <a:lumMod val="40000"/>
                    <a:lumOff val="60000"/>
                  </a:schemeClr>
                </a:solidFill>
                <a:prstDash val="lgDashDot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de-DE" sz="135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35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sz="135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sz="135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de-DE" sz="135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35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by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35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350" b="1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𝛹</m:t>
                        </m:r>
                      </m:e>
                      <m:sub>
                        <m:r>
                          <a:rPr lang="de-DE" sz="1350" b="1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de-DE" sz="1350" b="1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bSup>
                  </m:oMath>
                </a14:m>
                <a:endParaRPr lang="de-DE" sz="1350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perturbed</a:t>
                </a:r>
                <a:endParaRPr lang="de-DE" sz="135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r>
                  <a:rPr lang="de-DE" sz="135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</a:t>
                </a:r>
                <a:r>
                  <a:rPr lang="de-DE" sz="135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det</a:t>
                </a:r>
                <a:r>
                  <a:rPr lang="de-DE" sz="135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.)</a:t>
                </a:r>
              </a:p>
            </p:txBody>
          </p:sp>
        </mc:Choice>
        <mc:Fallback xmlns="">
          <p:sp>
            <p:nvSpPr>
              <p:cNvPr id="41" name="Flussdiagramm: Daten 40">
                <a:extLst>
                  <a:ext uri="{FF2B5EF4-FFF2-40B4-BE49-F238E27FC236}">
                    <a16:creationId xmlns:a16="http://schemas.microsoft.com/office/drawing/2014/main" id="{3FDAA097-DD63-4D82-B2A8-74E70BE6F9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237" y="4033748"/>
                <a:ext cx="2141220" cy="1043940"/>
              </a:xfrm>
              <a:prstGeom prst="flowChartInputOutput">
                <a:avLst/>
              </a:prstGeom>
              <a:blipFill>
                <a:blip r:embed="rId9"/>
                <a:stretch>
                  <a:fillRect/>
                </a:stretch>
              </a:blipFill>
              <a:ln w="3175">
                <a:solidFill>
                  <a:schemeClr val="accent1">
                    <a:lumMod val="40000"/>
                    <a:lumOff val="60000"/>
                  </a:schemeClr>
                </a:solidFill>
                <a:prstDash val="lgDashDotDot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Pfeil: gestreift nach rechts 41">
            <a:extLst>
              <a:ext uri="{FF2B5EF4-FFF2-40B4-BE49-F238E27FC236}">
                <a16:creationId xmlns:a16="http://schemas.microsoft.com/office/drawing/2014/main" id="{B44191FF-9CEE-483D-AFC8-F49DCFCA9281}"/>
              </a:ext>
            </a:extLst>
          </p:cNvPr>
          <p:cNvSpPr/>
          <p:nvPr/>
        </p:nvSpPr>
        <p:spPr>
          <a:xfrm>
            <a:off x="5797032" y="3895248"/>
            <a:ext cx="401194" cy="546284"/>
          </a:xfrm>
          <a:prstGeom prst="stripedRightArrow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Flussdiagramm: Daten 42">
                <a:extLst>
                  <a:ext uri="{FF2B5EF4-FFF2-40B4-BE49-F238E27FC236}">
                    <a16:creationId xmlns:a16="http://schemas.microsoft.com/office/drawing/2014/main" id="{6A0187F2-B18C-49B0-BBD3-02211381331B}"/>
                  </a:ext>
                </a:extLst>
              </p:cNvPr>
              <p:cNvSpPr/>
              <p:nvPr/>
            </p:nvSpPr>
            <p:spPr>
              <a:xfrm>
                <a:off x="6656477" y="3895248"/>
                <a:ext cx="2141220" cy="1043940"/>
              </a:xfrm>
              <a:prstGeom prst="flowChartInputOutput">
                <a:avLst/>
              </a:prstGeom>
              <a:ln w="3175">
                <a:solidFill>
                  <a:schemeClr val="accent1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de-DE" sz="135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35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sz="135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sz="135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135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+∆</m:t>
                        </m:r>
                        <m:r>
                          <a:rPr lang="de-DE" sz="135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de-DE" sz="135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35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by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35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350" b="1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𝛹</m:t>
                        </m:r>
                      </m:e>
                      <m:sub>
                        <m:r>
                          <a:rPr lang="de-DE" sz="1350" b="1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de-DE" sz="1350" b="1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de-DE" sz="1350" b="1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+∆</m:t>
                        </m:r>
                        <m:r>
                          <a:rPr lang="de-DE" sz="1350" b="1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sup>
                    </m:sSubSup>
                  </m:oMath>
                </a14:m>
                <a:endParaRPr lang="de-DE" sz="1350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perturbed</a:t>
                </a:r>
                <a:endParaRPr lang="de-DE" sz="135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r>
                  <a:rPr lang="de-DE" sz="135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</a:t>
                </a:r>
                <a:r>
                  <a:rPr lang="de-DE" sz="135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det</a:t>
                </a:r>
                <a:r>
                  <a:rPr lang="de-DE" sz="135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.)</a:t>
                </a:r>
              </a:p>
            </p:txBody>
          </p:sp>
        </mc:Choice>
        <mc:Fallback xmlns="">
          <p:sp>
            <p:nvSpPr>
              <p:cNvPr id="43" name="Flussdiagramm: Daten 42">
                <a:extLst>
                  <a:ext uri="{FF2B5EF4-FFF2-40B4-BE49-F238E27FC236}">
                    <a16:creationId xmlns:a16="http://schemas.microsoft.com/office/drawing/2014/main" id="{6A0187F2-B18C-49B0-BBD3-0221138133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477" y="3895248"/>
                <a:ext cx="2141220" cy="1043940"/>
              </a:xfrm>
              <a:prstGeom prst="flowChartInputOutput">
                <a:avLst/>
              </a:prstGeom>
              <a:blipFill>
                <a:blip r:embed="rId10"/>
                <a:stretch>
                  <a:fillRect/>
                </a:stretch>
              </a:blipFill>
              <a:ln w="3175">
                <a:solidFill>
                  <a:schemeClr val="accent1">
                    <a:lumMod val="40000"/>
                    <a:lumOff val="60000"/>
                  </a:schemeClr>
                </a:solidFill>
                <a:prstDash val="sysDot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Flussdiagramm: Daten 25">
                <a:extLst>
                  <a:ext uri="{FF2B5EF4-FFF2-40B4-BE49-F238E27FC236}">
                    <a16:creationId xmlns:a16="http://schemas.microsoft.com/office/drawing/2014/main" id="{0D0DCBE9-A9F6-475B-8519-82CB68B16773}"/>
                  </a:ext>
                </a:extLst>
              </p:cNvPr>
              <p:cNvSpPr/>
              <p:nvPr/>
            </p:nvSpPr>
            <p:spPr>
              <a:xfrm>
                <a:off x="6472274" y="459667"/>
                <a:ext cx="2141220" cy="1043940"/>
              </a:xfrm>
              <a:prstGeom prst="flowChartInputOutput">
                <a:avLst/>
              </a:prstGeom>
              <a:ln w="3175">
                <a:solidFill>
                  <a:schemeClr val="accent1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de-DE" sz="135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35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sz="135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sz="135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de-DE" sz="135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35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by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350" b="1" i="1" smtClean="0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350" b="1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𝛹</m:t>
                        </m:r>
                      </m:e>
                      <m:sub>
                        <m:r>
                          <a:rPr lang="de-DE" sz="1350" b="1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de-DE" sz="1350" b="1" i="1"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bSup>
                  </m:oMath>
                </a14:m>
                <a:endParaRPr lang="de-DE" sz="1350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35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perturbed</a:t>
                </a:r>
                <a:endParaRPr lang="de-DE" sz="135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algn="ctr"/>
                <a:r>
                  <a:rPr lang="de-DE" sz="135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</a:t>
                </a:r>
                <a:r>
                  <a:rPr lang="de-DE" sz="135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det</a:t>
                </a:r>
                <a:r>
                  <a:rPr lang="de-DE" sz="135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.)</a:t>
                </a:r>
              </a:p>
            </p:txBody>
          </p:sp>
        </mc:Choice>
        <mc:Fallback xmlns="">
          <p:sp>
            <p:nvSpPr>
              <p:cNvPr id="26" name="Flussdiagramm: Daten 25">
                <a:extLst>
                  <a:ext uri="{FF2B5EF4-FFF2-40B4-BE49-F238E27FC236}">
                    <a16:creationId xmlns:a16="http://schemas.microsoft.com/office/drawing/2014/main" id="{0D0DCBE9-A9F6-475B-8519-82CB68B167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274" y="459667"/>
                <a:ext cx="2141220" cy="1043940"/>
              </a:xfrm>
              <a:prstGeom prst="flowChartInputOutput">
                <a:avLst/>
              </a:prstGeom>
              <a:blipFill>
                <a:blip r:embed="rId11"/>
                <a:stretch>
                  <a:fillRect/>
                </a:stretch>
              </a:blipFill>
              <a:ln w="3175">
                <a:solidFill>
                  <a:schemeClr val="accent1">
                    <a:lumMod val="40000"/>
                    <a:lumOff val="6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Pfeil: gestreift nach rechts 27">
            <a:extLst>
              <a:ext uri="{FF2B5EF4-FFF2-40B4-BE49-F238E27FC236}">
                <a16:creationId xmlns:a16="http://schemas.microsoft.com/office/drawing/2014/main" id="{24836B98-CE23-42D3-BEF1-F4B0DE236FDB}"/>
              </a:ext>
            </a:extLst>
          </p:cNvPr>
          <p:cNvSpPr/>
          <p:nvPr/>
        </p:nvSpPr>
        <p:spPr>
          <a:xfrm>
            <a:off x="5745663" y="839745"/>
            <a:ext cx="402412" cy="540000"/>
          </a:xfrm>
          <a:prstGeom prst="stripedRightArrow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CAA122D-8741-41DE-8B63-E1CC6E96E8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15553" r="16925" b="4738"/>
          <a:stretch/>
        </p:blipFill>
        <p:spPr>
          <a:xfrm>
            <a:off x="3109033" y="374777"/>
            <a:ext cx="2636630" cy="17119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A19B278-B86B-47BA-AB1E-593AF235B52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5" t="15406" r="17771"/>
          <a:stretch/>
        </p:blipFill>
        <p:spPr>
          <a:xfrm>
            <a:off x="3126789" y="3277756"/>
            <a:ext cx="2636632" cy="183484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A5A8A2A-0B69-4918-9B24-A5B61C69BB3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0" t="76511" r="15274" b="12117"/>
          <a:stretch/>
        </p:blipFill>
        <p:spPr>
          <a:xfrm>
            <a:off x="3107873" y="2232770"/>
            <a:ext cx="2608651" cy="257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218AB4F3-2A36-4B98-A419-989B9A7FCE15}"/>
                  </a:ext>
                </a:extLst>
              </p:cNvPr>
              <p:cNvSpPr txBox="1"/>
              <p:nvPr/>
            </p:nvSpPr>
            <p:spPr>
              <a:xfrm>
                <a:off x="3343180" y="34228"/>
                <a:ext cx="2444879" cy="378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err="1"/>
                  <a:t>Stochastic</a:t>
                </a:r>
                <a:r>
                  <a:rPr lang="de-DE" sz="1600" dirty="0"/>
                  <a:t> </a:t>
                </a:r>
                <a:r>
                  <a:rPr lang="de-DE" sz="1600" dirty="0" err="1"/>
                  <a:t>pattern</a:t>
                </a:r>
                <a:r>
                  <a:rPr lang="de-DE" sz="1600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6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𝛹</m:t>
                        </m:r>
                      </m:e>
                      <m:sub>
                        <m:r>
                          <a:rPr lang="de-DE" sz="16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de-DE" sz="16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bSup>
                  </m:oMath>
                </a14:m>
                <a:endParaRPr lang="de-DE" sz="1600" dirty="0"/>
              </a:p>
            </p:txBody>
          </p:sp>
        </mc:Choice>
        <mc:Fallback xmlns=""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218AB4F3-2A36-4B98-A419-989B9A7F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180" y="34228"/>
                <a:ext cx="2444879" cy="378886"/>
              </a:xfrm>
              <a:prstGeom prst="rect">
                <a:avLst/>
              </a:prstGeom>
              <a:blipFill>
                <a:blip r:embed="rId15"/>
                <a:stretch>
                  <a:fillRect l="-1247" t="-3226" b="-112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143D5B2E-9AD9-407B-B458-9BA2C83FFDDC}"/>
                  </a:ext>
                </a:extLst>
              </p:cNvPr>
              <p:cNvSpPr txBox="1"/>
              <p:nvPr/>
            </p:nvSpPr>
            <p:spPr>
              <a:xfrm>
                <a:off x="374865" y="32100"/>
                <a:ext cx="2986132" cy="379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/>
                  <a:t>Unperturbed </a:t>
                </a:r>
                <a:r>
                  <a:rPr lang="de-DE" sz="1600" dirty="0" err="1"/>
                  <a:t>parameter</a:t>
                </a:r>
                <a:r>
                  <a:rPr lang="de-DE" sz="1600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de-DE" sz="16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de-DE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endParaRPr lang="de-DE" sz="1600" dirty="0"/>
              </a:p>
            </p:txBody>
          </p:sp>
        </mc:Choice>
        <mc:Fallback xmlns=""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143D5B2E-9AD9-407B-B458-9BA2C83FF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65" y="32100"/>
                <a:ext cx="2986132" cy="379591"/>
              </a:xfrm>
              <a:prstGeom prst="rect">
                <a:avLst/>
              </a:prstGeom>
              <a:blipFill>
                <a:blip r:embed="rId16"/>
                <a:stretch>
                  <a:fillRect l="-1020" t="-1587" b="-111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31D3DC5C-B21B-48A2-9E1E-4CCC240DCBDA}"/>
                  </a:ext>
                </a:extLst>
              </p:cNvPr>
              <p:cNvSpPr txBox="1"/>
              <p:nvPr/>
            </p:nvSpPr>
            <p:spPr>
              <a:xfrm>
                <a:off x="6061598" y="19231"/>
                <a:ext cx="2890351" cy="378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/>
                  <a:t>Perturbed </a:t>
                </a:r>
                <a:r>
                  <a:rPr lang="de-DE" sz="1600" dirty="0" err="1"/>
                  <a:t>parameter</a:t>
                </a:r>
                <a:r>
                  <a:rPr lang="de-DE" sz="1600" dirty="0"/>
                  <a:t> at 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endParaRPr lang="de-DE" sz="1600" dirty="0"/>
              </a:p>
            </p:txBody>
          </p:sp>
        </mc:Choice>
        <mc:Fallback xmlns=""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31D3DC5C-B21B-48A2-9E1E-4CCC240DC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598" y="19231"/>
                <a:ext cx="2890351" cy="378117"/>
              </a:xfrm>
              <a:prstGeom prst="rect">
                <a:avLst/>
              </a:prstGeom>
              <a:blipFill>
                <a:blip r:embed="rId17"/>
                <a:stretch>
                  <a:fillRect l="-1055" t="-3226" b="-112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120D8DB9-03D4-4147-893F-14781CE2827C}"/>
                  </a:ext>
                </a:extLst>
              </p:cNvPr>
              <p:cNvSpPr txBox="1"/>
              <p:nvPr/>
            </p:nvSpPr>
            <p:spPr>
              <a:xfrm>
                <a:off x="213360" y="2958104"/>
                <a:ext cx="2851030" cy="378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/>
                  <a:t>Perturbed </a:t>
                </a:r>
                <a:r>
                  <a:rPr lang="de-DE" sz="1600" dirty="0" err="1"/>
                  <a:t>parameter</a:t>
                </a:r>
                <a:r>
                  <a:rPr lang="de-DE" sz="1600" dirty="0"/>
                  <a:t> at 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de-DE" sz="1600" dirty="0"/>
                  <a:t> </a:t>
                </a:r>
              </a:p>
            </p:txBody>
          </p:sp>
        </mc:Choice>
        <mc:Fallback xmlns="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120D8DB9-03D4-4147-893F-14781CE28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" y="2958104"/>
                <a:ext cx="2851030" cy="378117"/>
              </a:xfrm>
              <a:prstGeom prst="rect">
                <a:avLst/>
              </a:prstGeom>
              <a:blipFill>
                <a:blip r:embed="rId18"/>
                <a:stretch>
                  <a:fillRect l="-1068" t="-3226" b="-112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A5E8777A-5B85-4873-A943-34132C599BB9}"/>
                  </a:ext>
                </a:extLst>
              </p:cNvPr>
              <p:cNvSpPr txBox="1"/>
              <p:nvPr/>
            </p:nvSpPr>
            <p:spPr>
              <a:xfrm>
                <a:off x="5932786" y="2930708"/>
                <a:ext cx="3442031" cy="387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/>
                  <a:t>Perturbed </a:t>
                </a:r>
                <a:r>
                  <a:rPr lang="de-DE" sz="1600" dirty="0" err="1"/>
                  <a:t>parameter</a:t>
                </a:r>
                <a:r>
                  <a:rPr lang="de-DE" sz="1600" dirty="0"/>
                  <a:t> at t+∆t: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+∆</m:t>
                        </m:r>
                        <m:r>
                          <a:rPr lang="de-DE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de-DE" sz="1600" dirty="0"/>
                  <a:t> </a:t>
                </a:r>
              </a:p>
            </p:txBody>
          </p:sp>
        </mc:Choice>
        <mc:Fallback xmlns=""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A5E8777A-5B85-4873-A943-34132C599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86" y="2930708"/>
                <a:ext cx="3442031" cy="387414"/>
              </a:xfrm>
              <a:prstGeom prst="rect">
                <a:avLst/>
              </a:prstGeom>
              <a:blipFill>
                <a:blip r:embed="rId19"/>
                <a:stretch>
                  <a:fillRect l="-885" b="-1269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Pfeil: gestreift nach rechts 48">
            <a:extLst>
              <a:ext uri="{FF2B5EF4-FFF2-40B4-BE49-F238E27FC236}">
                <a16:creationId xmlns:a16="http://schemas.microsoft.com/office/drawing/2014/main" id="{324AC892-6EC8-4594-8D00-BD298EDBBC23}"/>
              </a:ext>
            </a:extLst>
          </p:cNvPr>
          <p:cNvSpPr/>
          <p:nvPr/>
        </p:nvSpPr>
        <p:spPr>
          <a:xfrm>
            <a:off x="5747140" y="832341"/>
            <a:ext cx="402412" cy="540000"/>
          </a:xfrm>
          <a:prstGeom prst="stripedRightArrow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Legende: mit Pfeil nach unten 49">
                <a:extLst>
                  <a:ext uri="{FF2B5EF4-FFF2-40B4-BE49-F238E27FC236}">
                    <a16:creationId xmlns:a16="http://schemas.microsoft.com/office/drawing/2014/main" id="{E41DD850-933A-4D2A-92FE-02081C8EA60E}"/>
                  </a:ext>
                </a:extLst>
              </p:cNvPr>
              <p:cNvSpPr/>
              <p:nvPr/>
            </p:nvSpPr>
            <p:spPr>
              <a:xfrm>
                <a:off x="3393414" y="2568591"/>
                <a:ext cx="1935480" cy="679655"/>
              </a:xfrm>
              <a:prstGeom prst="downArrowCallout">
                <a:avLst>
                  <a:gd name="adj1" fmla="val 22554"/>
                  <a:gd name="adj2" fmla="val 27278"/>
                  <a:gd name="adj3" fmla="val 23424"/>
                  <a:gd name="adj4" fmla="val 59316"/>
                </a:avLst>
              </a:prstGeom>
              <a:noFill/>
              <a:ln w="12700">
                <a:solidFill>
                  <a:schemeClr val="accent1"/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de-DE" sz="1100" dirty="0">
                    <a:solidFill>
                      <a:schemeClr val="accent1"/>
                    </a:solidFill>
                  </a:rPr>
                  <a:t>via </a:t>
                </a:r>
                <a:r>
                  <a:rPr lang="de-DE" sz="1100" dirty="0" err="1">
                    <a:solidFill>
                      <a:schemeClr val="accent1"/>
                    </a:solidFill>
                  </a:rPr>
                  <a:t>spectral</a:t>
                </a:r>
                <a:r>
                  <a:rPr lang="de-DE" sz="1100" dirty="0">
                    <a:solidFill>
                      <a:schemeClr val="accent1"/>
                    </a:solidFill>
                  </a:rPr>
                  <a:t> </a:t>
                </a:r>
                <a:r>
                  <a:rPr lang="de-DE" sz="1100" dirty="0" err="1">
                    <a:solidFill>
                      <a:schemeClr val="accent1"/>
                    </a:solidFill>
                  </a:rPr>
                  <a:t>space</a:t>
                </a:r>
                <a:endParaRPr lang="de-DE" sz="1100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de-DE" sz="1100" dirty="0">
                    <a:solidFill>
                      <a:schemeClr val="accent1"/>
                    </a:solidFill>
                  </a:rPr>
                  <a:t>at </a:t>
                </a:r>
                <a14:m>
                  <m:oMath xmlns:m="http://schemas.openxmlformats.org/officeDocument/2006/math">
                    <m:r>
                      <a:rPr lang="de-DE" sz="11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sz="11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+∆</m:t>
                    </m:r>
                    <m:r>
                      <a:rPr lang="de-DE" sz="11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sz="11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1100" dirty="0">
                  <a:solidFill>
                    <a:schemeClr val="accent1"/>
                  </a:solidFill>
                </a:endParaRPr>
              </a:p>
              <a:p>
                <a:pPr algn="ctr"/>
                <a:endParaRPr lang="de-DE" sz="1350" dirty="0"/>
              </a:p>
            </p:txBody>
          </p:sp>
        </mc:Choice>
        <mc:Fallback xmlns="">
          <p:sp>
            <p:nvSpPr>
              <p:cNvPr id="50" name="Legende: mit Pfeil nach unten 49">
                <a:extLst>
                  <a:ext uri="{FF2B5EF4-FFF2-40B4-BE49-F238E27FC236}">
                    <a16:creationId xmlns:a16="http://schemas.microsoft.com/office/drawing/2014/main" id="{E41DD850-933A-4D2A-92FE-02081C8EA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414" y="2568591"/>
                <a:ext cx="1935480" cy="679655"/>
              </a:xfrm>
              <a:prstGeom prst="downArrowCallout">
                <a:avLst>
                  <a:gd name="adj1" fmla="val 22554"/>
                  <a:gd name="adj2" fmla="val 27278"/>
                  <a:gd name="adj3" fmla="val 23424"/>
                  <a:gd name="adj4" fmla="val 59316"/>
                </a:avLst>
              </a:prstGeom>
              <a:blipFill>
                <a:blip r:embed="rId20"/>
                <a:stretch>
                  <a:fillRect/>
                </a:stretch>
              </a:blipFill>
              <a:ln w="12700">
                <a:solidFill>
                  <a:schemeClr val="accent1"/>
                </a:solidFill>
                <a:prstDash val="sysDot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Pfeil: gestreift nach rechts 50">
            <a:extLst>
              <a:ext uri="{FF2B5EF4-FFF2-40B4-BE49-F238E27FC236}">
                <a16:creationId xmlns:a16="http://schemas.microsoft.com/office/drawing/2014/main" id="{7E3B0FC8-0AA0-45E0-AD29-580626924460}"/>
              </a:ext>
            </a:extLst>
          </p:cNvPr>
          <p:cNvSpPr/>
          <p:nvPr/>
        </p:nvSpPr>
        <p:spPr>
          <a:xfrm>
            <a:off x="5798506" y="3896722"/>
            <a:ext cx="401194" cy="546284"/>
          </a:xfrm>
          <a:prstGeom prst="stripedRightArrow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F6FF287-0055-401C-BAA3-4C467984187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15710" r="17598" b="4167"/>
          <a:stretch/>
        </p:blipFill>
        <p:spPr>
          <a:xfrm>
            <a:off x="7767" y="393369"/>
            <a:ext cx="2977135" cy="170630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EA144AC-574C-4E4D-B37D-8EB2D477BDB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6" t="77158" r="15629" b="11713"/>
          <a:stretch/>
        </p:blipFill>
        <p:spPr>
          <a:xfrm>
            <a:off x="370528" y="2253221"/>
            <a:ext cx="2610000" cy="25464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2F8BD30-52F3-4607-900F-1C0B66C046C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8" t="15710" r="17756" b="4167"/>
          <a:stretch/>
        </p:blipFill>
        <p:spPr>
          <a:xfrm>
            <a:off x="6238497" y="368563"/>
            <a:ext cx="2683766" cy="1781885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373634FD-6C97-48F8-AE20-D04FFE0B9BAC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" t="15710" r="17757" b="4167"/>
          <a:stretch/>
        </p:blipFill>
        <p:spPr>
          <a:xfrm>
            <a:off x="79902" y="3302425"/>
            <a:ext cx="2900626" cy="170847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6B71487-7C35-4B65-8A31-331079BD84DD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16163" r="17805" b="4167"/>
          <a:stretch/>
        </p:blipFill>
        <p:spPr>
          <a:xfrm>
            <a:off x="6280392" y="3277756"/>
            <a:ext cx="2689200" cy="1776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Flussdiagramm: Daten 51">
                <a:extLst>
                  <a:ext uri="{FF2B5EF4-FFF2-40B4-BE49-F238E27FC236}">
                    <a16:creationId xmlns:a16="http://schemas.microsoft.com/office/drawing/2014/main" id="{869221D5-98BE-471C-B78D-5E657D3FB0C1}"/>
                  </a:ext>
                </a:extLst>
              </p:cNvPr>
              <p:cNvSpPr/>
              <p:nvPr/>
            </p:nvSpPr>
            <p:spPr>
              <a:xfrm rot="19715811">
                <a:off x="1979813" y="1211890"/>
                <a:ext cx="2301193" cy="269290"/>
              </a:xfrm>
              <a:prstGeom prst="flowChartInputOutput">
                <a:avLst/>
              </a:prstGeom>
              <a:ln w="38100"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de-DE" sz="1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de-DE" sz="12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2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de-DE" sz="12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de-DE" sz="12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2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𝛹</m:t>
                        </m:r>
                      </m:e>
                      <m:sub>
                        <m:r>
                          <a:rPr lang="de-DE" sz="12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de-DE" sz="12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bSup>
                  </m:oMath>
                </a14:m>
                <a:r>
                  <a:rPr lang="de-DE" sz="1200" dirty="0">
                    <a:solidFill>
                      <a:schemeClr val="accent1"/>
                    </a:solidFill>
                  </a:rPr>
                  <a:t>)</a:t>
                </a:r>
                <a:endParaRPr lang="de-DE" sz="135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2" name="Flussdiagramm: Daten 51">
                <a:extLst>
                  <a:ext uri="{FF2B5EF4-FFF2-40B4-BE49-F238E27FC236}">
                    <a16:creationId xmlns:a16="http://schemas.microsoft.com/office/drawing/2014/main" id="{869221D5-98BE-471C-B78D-5E657D3FB0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715811">
                <a:off x="1979813" y="1211890"/>
                <a:ext cx="2301193" cy="269290"/>
              </a:xfrm>
              <a:prstGeom prst="flowChartInputOutput">
                <a:avLst/>
              </a:prstGeom>
              <a:blipFill>
                <a:blip r:embed="rId25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70A4D488-9898-4FB8-9642-054EF80F7309}"/>
                  </a:ext>
                </a:extLst>
              </p:cNvPr>
              <p:cNvSpPr/>
              <p:nvPr/>
            </p:nvSpPr>
            <p:spPr>
              <a:xfrm>
                <a:off x="4758479" y="2940348"/>
                <a:ext cx="742062" cy="3890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60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</m:e>
                        <m:sub>
                          <m:r>
                            <a:rPr lang="de-DE" sz="160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  <m:sup>
                          <m:r>
                            <a:rPr lang="de-DE" sz="160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de-DE" sz="160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de-DE" sz="1600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p>
                      </m:sSub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70A4D488-9898-4FB8-9642-054EF80F73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479" y="2940348"/>
                <a:ext cx="742062" cy="389081"/>
              </a:xfrm>
              <a:prstGeom prst="rect">
                <a:avLst/>
              </a:prstGeom>
              <a:blipFill>
                <a:blip r:embed="rId2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Flussdiagramm: Daten 52">
                <a:extLst>
                  <a:ext uri="{FF2B5EF4-FFF2-40B4-BE49-F238E27FC236}">
                    <a16:creationId xmlns:a16="http://schemas.microsoft.com/office/drawing/2014/main" id="{DBED871D-BC71-44CB-8837-DE36AEE2D1A1}"/>
                  </a:ext>
                </a:extLst>
              </p:cNvPr>
              <p:cNvSpPr/>
              <p:nvPr/>
            </p:nvSpPr>
            <p:spPr>
              <a:xfrm rot="19715811">
                <a:off x="1529708" y="4031249"/>
                <a:ext cx="2870328" cy="302195"/>
              </a:xfrm>
              <a:prstGeom prst="flowChartInputOutput">
                <a:avLst/>
              </a:prstGeom>
              <a:ln w="38100"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+∆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de-DE" sz="1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de-DE" sz="12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2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de-DE" sz="12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de-DE" sz="12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2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𝛹</m:t>
                        </m:r>
                      </m:e>
                      <m:sub>
                        <m:r>
                          <a:rPr lang="de-DE" sz="12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de-DE" sz="12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de-DE" sz="12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+∆</m:t>
                        </m:r>
                        <m:r>
                          <a:rPr lang="de-DE" sz="12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sup>
                    </m:sSubSup>
                  </m:oMath>
                </a14:m>
                <a:r>
                  <a:rPr lang="de-DE" sz="1200" dirty="0">
                    <a:solidFill>
                      <a:schemeClr val="accent1"/>
                    </a:solidFill>
                  </a:rPr>
                  <a:t>)</a:t>
                </a:r>
                <a:endParaRPr lang="de-DE" sz="135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3" name="Flussdiagramm: Daten 52">
                <a:extLst>
                  <a:ext uri="{FF2B5EF4-FFF2-40B4-BE49-F238E27FC236}">
                    <a16:creationId xmlns:a16="http://schemas.microsoft.com/office/drawing/2014/main" id="{DBED871D-BC71-44CB-8837-DE36AEE2D1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715811">
                <a:off x="1529708" y="4031249"/>
                <a:ext cx="2870328" cy="302195"/>
              </a:xfrm>
              <a:prstGeom prst="flowChartInputOutput">
                <a:avLst/>
              </a:prstGeom>
              <a:blipFill>
                <a:blip r:embed="rId27"/>
                <a:stretch>
                  <a:fillRect/>
                </a:stretch>
              </a:blipFill>
              <a:ln w="38100"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BA4C9CF-6F31-4167-9787-20A1CCD4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80CB-582F-4B44-A9F6-A5DA1D382C71}" type="slidenum">
              <a:rPr lang="de-DE" smtClean="0"/>
              <a:t>29</a:t>
            </a:fld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7449B4E-8E2B-45ED-A6B1-8DA17E4E8B64}"/>
              </a:ext>
            </a:extLst>
          </p:cNvPr>
          <p:cNvSpPr txBox="1"/>
          <p:nvPr/>
        </p:nvSpPr>
        <p:spPr>
          <a:xfrm>
            <a:off x="7169463" y="4637621"/>
            <a:ext cx="1829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1C1C1C"/>
                </a:solidFill>
              </a:rPr>
              <a:t>Z. Parsakhoo, DWD</a:t>
            </a:r>
          </a:p>
        </p:txBody>
      </p:sp>
    </p:spTree>
    <p:extLst>
      <p:ext uri="{BB962C8B-B14F-4D97-AF65-F5344CB8AC3E}">
        <p14:creationId xmlns:p14="http://schemas.microsoft.com/office/powerpoint/2010/main" val="234526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3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5" grpId="0"/>
      <p:bldP spid="46" grpId="0"/>
      <p:bldP spid="47" grpId="0"/>
      <p:bldP spid="48" grpId="0"/>
      <p:bldP spid="49" grpId="0" animBg="1"/>
      <p:bldP spid="50" grpId="0" animBg="1"/>
      <p:bldP spid="51" grpId="0" animBg="1"/>
      <p:bldP spid="52" grpId="0" animBg="1"/>
      <p:bldP spid="16" grpId="0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52296" y="243873"/>
            <a:ext cx="5432925" cy="348244"/>
          </a:xfrm>
        </p:spPr>
        <p:txBody>
          <a:bodyPr>
            <a:noAutofit/>
          </a:bodyPr>
          <a:lstStyle/>
          <a:p>
            <a:r>
              <a:rPr lang="en-GB" sz="2400" b="1" dirty="0"/>
              <a:t>The ensembles in transition to ICON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287" y="921800"/>
            <a:ext cx="8353425" cy="3510390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</a:rPr>
              <a:t>“C2I-ensembles”: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</a:rPr>
              <a:t>DWD: ICON-D2-EPS, operational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</a:rPr>
              <a:t>MCH: ICON-CH1-EPS and ICON-CH2-EPS, operational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 err="1">
                <a:solidFill>
                  <a:srgbClr val="1C1C1C"/>
                </a:solidFill>
              </a:rPr>
              <a:t>Arpae</a:t>
            </a:r>
            <a:r>
              <a:rPr lang="en-US" sz="1500" dirty="0">
                <a:solidFill>
                  <a:srgbClr val="1C1C1C"/>
                </a:solidFill>
              </a:rPr>
              <a:t>: ICON-2I-EPS, operational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</a:rPr>
              <a:t>IMS: ICON-IL-EPS, operational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</a:rPr>
              <a:t>CNMCA: transition for KENDA (DA) ensemble made, forecast ensemble coming soon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</a:rPr>
              <a:t>IMGW: not planned yet, first move to the new machine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endParaRPr lang="en-US" sz="1500" dirty="0">
              <a:solidFill>
                <a:srgbClr val="1C1C1C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750" dirty="0">
              <a:solidFill>
                <a:srgbClr val="1C1C1C"/>
              </a:solidFill>
            </a:endParaRP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</a:rPr>
              <a:t>COSMO-LEPS: transition to ICON on-going, intermediate step (current resolution) available in Autumn, 2.5 km resolution available in 2025 (delayed), configuration to be decided</a:t>
            </a:r>
          </a:p>
        </p:txBody>
      </p:sp>
      <p:pic>
        <p:nvPicPr>
          <p:cNvPr id="5" name="Picture 883" descr="logo_high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670" y="206063"/>
            <a:ext cx="1279921" cy="29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832AB4A9-C9D4-4594-A285-B4DA26DC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</p:spPr>
        <p:txBody>
          <a:bodyPr/>
          <a:lstStyle/>
          <a:p>
            <a:fld id="{6558FC84-22FA-4F5E-86B7-A7761BE44B02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C8B7C461-8CE8-48FF-B30D-7F295C9CC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4739302"/>
            <a:ext cx="5539313" cy="274637"/>
          </a:xfrm>
        </p:spPr>
        <p:txBody>
          <a:bodyPr/>
          <a:lstStyle/>
          <a:p>
            <a:r>
              <a:rPr lang="en-GB" dirty="0"/>
              <a:t>Chiara Marsigli WG ENS</a:t>
            </a:r>
            <a:endParaRPr lang="de-DE" dirty="0"/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57B69778-E2AD-44FE-B328-9FEEBBEEA1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 dirty="0"/>
              <a:t>COSMO GM 2024</a:t>
            </a:r>
          </a:p>
        </p:txBody>
      </p:sp>
    </p:spTree>
    <p:extLst>
      <p:ext uri="{BB962C8B-B14F-4D97-AF65-F5344CB8AC3E}">
        <p14:creationId xmlns:p14="http://schemas.microsoft.com/office/powerpoint/2010/main" val="3738395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7A171BD2-89F9-414B-9CB4-5E2AADECBA7A}"/>
              </a:ext>
            </a:extLst>
          </p:cNvPr>
          <p:cNvSpPr txBox="1">
            <a:spLocks/>
          </p:cNvSpPr>
          <p:nvPr/>
        </p:nvSpPr>
        <p:spPr>
          <a:xfrm>
            <a:off x="84337" y="334098"/>
            <a:ext cx="6767468" cy="37404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200" b="1" dirty="0"/>
              <a:t>Test on a real </a:t>
            </a:r>
            <a:r>
              <a:rPr lang="de-DE" sz="2200" b="1" dirty="0" err="1"/>
              <a:t>case</a:t>
            </a:r>
            <a:r>
              <a:rPr lang="de-DE" sz="2200" b="1" dirty="0"/>
              <a:t> 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D272130-638B-4DB2-B4E6-1B8CDE9387DA}"/>
              </a:ext>
            </a:extLst>
          </p:cNvPr>
          <p:cNvSpPr/>
          <p:nvPr/>
        </p:nvSpPr>
        <p:spPr>
          <a:xfrm>
            <a:off x="133165" y="788985"/>
            <a:ext cx="4092606" cy="7785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Test:  </a:t>
            </a:r>
            <a:r>
              <a:rPr lang="de-DE" sz="2000" dirty="0" err="1"/>
              <a:t>Coupled</a:t>
            </a:r>
            <a:r>
              <a:rPr lang="de-DE" sz="2000" dirty="0"/>
              <a:t> SPP </a:t>
            </a:r>
            <a:r>
              <a:rPr lang="de-DE" sz="2000" dirty="0" err="1"/>
              <a:t>with</a:t>
            </a:r>
            <a:r>
              <a:rPr lang="de-DE" sz="2000" dirty="0"/>
              <a:t> 2mom </a:t>
            </a:r>
            <a:r>
              <a:rPr lang="de-DE" sz="2000" dirty="0" err="1"/>
              <a:t>microphysics</a:t>
            </a:r>
            <a:r>
              <a:rPr lang="de-DE" sz="2000" dirty="0"/>
              <a:t> </a:t>
            </a:r>
            <a:r>
              <a:rPr lang="de-DE" sz="2000" dirty="0" err="1"/>
              <a:t>scheme</a:t>
            </a:r>
            <a:r>
              <a:rPr lang="de-DE" sz="2000" dirty="0"/>
              <a:t> </a:t>
            </a: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0FEC4304-BD5B-45D3-9E1F-9246C414B114}"/>
              </a:ext>
            </a:extLst>
          </p:cNvPr>
          <p:cNvSpPr/>
          <p:nvPr/>
        </p:nvSpPr>
        <p:spPr>
          <a:xfrm>
            <a:off x="1837675" y="1617800"/>
            <a:ext cx="683581" cy="461639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61545DE9-C936-4E02-8CD5-603947423031}"/>
              </a:ext>
            </a:extLst>
          </p:cNvPr>
          <p:cNvSpPr/>
          <p:nvPr/>
        </p:nvSpPr>
        <p:spPr>
          <a:xfrm>
            <a:off x="326571" y="2097196"/>
            <a:ext cx="3779351" cy="110828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perturbing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sedimentation</a:t>
            </a:r>
            <a:r>
              <a:rPr lang="de-DE" dirty="0"/>
              <a:t> </a:t>
            </a:r>
            <a:r>
              <a:rPr lang="de-DE" dirty="0" err="1"/>
              <a:t>velocity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graupel</a:t>
            </a:r>
            <a:endParaRPr lang="de-DE" dirty="0"/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99098EDF-DF14-4003-8FE9-0E5C6BBBC5CE}"/>
              </a:ext>
            </a:extLst>
          </p:cNvPr>
          <p:cNvSpPr/>
          <p:nvPr/>
        </p:nvSpPr>
        <p:spPr>
          <a:xfrm>
            <a:off x="1837676" y="3261810"/>
            <a:ext cx="683581" cy="461639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23B35B73-077F-4653-8722-29638A2D647B}"/>
              </a:ext>
            </a:extLst>
          </p:cNvPr>
          <p:cNvSpPr/>
          <p:nvPr/>
        </p:nvSpPr>
        <p:spPr>
          <a:xfrm>
            <a:off x="523782" y="3741205"/>
            <a:ext cx="3147134" cy="849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24h </a:t>
            </a:r>
            <a:r>
              <a:rPr lang="de-DE" dirty="0" err="1"/>
              <a:t>run</a:t>
            </a:r>
            <a:endParaRPr lang="de-DE" dirty="0"/>
          </a:p>
          <a:p>
            <a:pPr algn="ctr"/>
            <a:r>
              <a:rPr lang="de-DE" dirty="0"/>
              <a:t>ICON-LAM: D2 </a:t>
            </a:r>
            <a:r>
              <a:rPr lang="de-DE" dirty="0" err="1"/>
              <a:t>domain</a:t>
            </a:r>
            <a:endParaRPr lang="de-DE" dirty="0"/>
          </a:p>
          <a:p>
            <a:pPr algn="ctr"/>
            <a:r>
              <a:rPr lang="de-DE" dirty="0"/>
              <a:t>21st </a:t>
            </a:r>
            <a:r>
              <a:rPr lang="de-DE" dirty="0" err="1"/>
              <a:t>of</a:t>
            </a:r>
            <a:r>
              <a:rPr lang="de-DE" dirty="0"/>
              <a:t> June 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8EF09F-3B3C-4FDC-A5A8-AB87C2070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80CB-582F-4B44-A9F6-A5DA1D382C71}" type="slidenum">
              <a:rPr lang="de-DE" smtClean="0"/>
              <a:t>30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B559890-CE77-47C4-9A21-5109829D65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t="9147" r="9095" b="5071"/>
          <a:stretch/>
        </p:blipFill>
        <p:spPr>
          <a:xfrm>
            <a:off x="4443565" y="788985"/>
            <a:ext cx="4373864" cy="3160451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2824B23F-A71B-4286-8C91-5A99BA61D759}"/>
              </a:ext>
            </a:extLst>
          </p:cNvPr>
          <p:cNvSpPr/>
          <p:nvPr/>
        </p:nvSpPr>
        <p:spPr>
          <a:xfrm>
            <a:off x="6365289" y="3492629"/>
            <a:ext cx="2669934" cy="45680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29EAE56-238A-406E-8FC4-28EB1AF6B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10745" r="8974" b="5071"/>
          <a:stretch/>
        </p:blipFill>
        <p:spPr>
          <a:xfrm>
            <a:off x="6365289" y="2938510"/>
            <a:ext cx="2729985" cy="16420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D3254CB-EA7F-4239-B986-C757E3DD4B09}"/>
              </a:ext>
            </a:extLst>
          </p:cNvPr>
          <p:cNvSpPr txBox="1"/>
          <p:nvPr/>
        </p:nvSpPr>
        <p:spPr>
          <a:xfrm>
            <a:off x="6514014" y="4746506"/>
            <a:ext cx="1829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1C1C1C"/>
                </a:solidFill>
              </a:rPr>
              <a:t>Z. Parsakhoo, DWD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524D014-D946-41C5-A12F-8F9082B7B3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497" y="157843"/>
            <a:ext cx="1440000" cy="60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13" grpId="0" animBg="1"/>
      <p:bldP spid="18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38269" y="300416"/>
            <a:ext cx="3882451" cy="375170"/>
          </a:xfrm>
        </p:spPr>
        <p:txBody>
          <a:bodyPr>
            <a:no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Gill Sans MT" pitchFamily="34" charset="0"/>
              </a:rPr>
              <a:t>The PROPHECY PP: summary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287" y="1005366"/>
            <a:ext cx="8353425" cy="3424224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  <a:latin typeface="Gill Sans MT" panose="020B0502020104020203" pitchFamily="34" charset="0"/>
              </a:rPr>
              <a:t>SPPT implemented in ICON by MCH, with a Stochastic Pattern Generator. SPPT is in the ICON master, independent on owned software (usable with the open license). Ported on GPU.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  <a:latin typeface="Gill Sans MT" panose="020B0502020104020203" pitchFamily="34" charset="0"/>
              </a:rPr>
              <a:t>SPPT in ICON currently operational at MCH and IMS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  <a:latin typeface="Gill Sans MT" panose="020B0502020104020203" pitchFamily="34" charset="0"/>
              </a:rPr>
              <a:t>Other model perturbation methods tested at DWD: 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  <a:latin typeface="Gill Sans MT" panose="020B0502020104020203" pitchFamily="34" charset="0"/>
              </a:rPr>
              <a:t>Stochastic Shallow Convection: more work needed 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  <a:latin typeface="Gill Sans MT" panose="020B0502020104020203" pitchFamily="34" charset="0"/>
              </a:rPr>
              <a:t>Physically Based Stochastic Perturbations (PSP): collaboration with LMU, more work needed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  <a:latin typeface="Gill Sans MT" panose="020B0502020104020203" pitchFamily="34" charset="0"/>
              </a:rPr>
              <a:t>Stochastically Perturbed </a:t>
            </a:r>
            <a:r>
              <a:rPr lang="en-US" sz="1500" dirty="0" err="1">
                <a:solidFill>
                  <a:srgbClr val="1C1C1C"/>
                </a:solidFill>
                <a:latin typeface="Gill Sans MT" panose="020B0502020104020203" pitchFamily="34" charset="0"/>
              </a:rPr>
              <a:t>Parametrisations</a:t>
            </a:r>
            <a:r>
              <a:rPr lang="en-US" sz="1500" dirty="0">
                <a:solidFill>
                  <a:srgbClr val="1C1C1C"/>
                </a:solidFill>
                <a:latin typeface="Gill Sans MT" panose="020B0502020104020203" pitchFamily="34" charset="0"/>
              </a:rPr>
              <a:t> (SPP): implementation and testing in ICON ongoing, work in GLORI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  <a:latin typeface="Gill Sans MT" panose="020B0502020104020203" pitchFamily="34" charset="0"/>
              </a:rPr>
              <a:t>Development of ensemble at IMGW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  <a:latin typeface="Gill Sans MT" panose="020B0502020104020203" pitchFamily="34" charset="0"/>
              </a:rPr>
              <a:t>Sensitivity of ICON to selected parameters tested on the Mediterranean at HNMS, for ICON-LEPS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500" dirty="0">
                <a:solidFill>
                  <a:srgbClr val="1C1C1C"/>
                </a:solidFill>
                <a:latin typeface="Gill Sans MT" panose="020B0502020104020203" pitchFamily="34" charset="0"/>
              </a:rPr>
              <a:t>Work on selection of BC and model perturbation by IMS, paper published</a:t>
            </a:r>
          </a:p>
        </p:txBody>
      </p:sp>
      <p:pic>
        <p:nvPicPr>
          <p:cNvPr id="5" name="Picture 883" descr="logo_high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387" y="195486"/>
            <a:ext cx="1279921" cy="29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1929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08487" y="300416"/>
            <a:ext cx="4549514" cy="375170"/>
          </a:xfrm>
        </p:spPr>
        <p:txBody>
          <a:bodyPr>
            <a:no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Gill Sans MT" pitchFamily="34" charset="0"/>
              </a:rPr>
              <a:t>Next developments: plans for new PP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287" y="1005366"/>
            <a:ext cx="8353425" cy="342422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SPPT operational in </a:t>
            </a:r>
            <a:r>
              <a:rPr lang="de-DE" dirty="0" err="1">
                <a:solidFill>
                  <a:srgbClr val="1C1C1C"/>
                </a:solidFill>
              </a:rPr>
              <a:t>two</a:t>
            </a:r>
            <a:r>
              <a:rPr lang="de-DE" dirty="0">
                <a:solidFill>
                  <a:srgbClr val="1C1C1C"/>
                </a:solidFill>
              </a:rPr>
              <a:t> COSMO </a:t>
            </a:r>
            <a:r>
              <a:rPr lang="de-DE" dirty="0" err="1">
                <a:solidFill>
                  <a:srgbClr val="1C1C1C"/>
                </a:solidFill>
              </a:rPr>
              <a:t>ensembles</a:t>
            </a:r>
            <a:r>
              <a:rPr lang="de-DE" dirty="0">
                <a:solidFill>
                  <a:srgbClr val="1C1C1C"/>
                </a:solidFill>
              </a:rPr>
              <a:t>, but </a:t>
            </a:r>
            <a:r>
              <a:rPr lang="de-DE" dirty="0" err="1">
                <a:solidFill>
                  <a:srgbClr val="1C1C1C"/>
                </a:solidFill>
              </a:rPr>
              <a:t>no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further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development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foreseen</a:t>
            </a:r>
            <a:endParaRPr lang="de-DE" dirty="0">
              <a:solidFill>
                <a:srgbClr val="1C1C1C"/>
              </a:solidFill>
            </a:endParaRP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Focus on </a:t>
            </a:r>
            <a:r>
              <a:rPr lang="de-DE" b="1" dirty="0">
                <a:solidFill>
                  <a:srgbClr val="1C1C1C"/>
                </a:solidFill>
              </a:rPr>
              <a:t>SPP</a:t>
            </a:r>
            <a:r>
              <a:rPr lang="de-DE" dirty="0">
                <a:solidFill>
                  <a:srgbClr val="1C1C1C"/>
                </a:solidFill>
              </a:rPr>
              <a:t> (</a:t>
            </a:r>
            <a:r>
              <a:rPr lang="de-DE" dirty="0" err="1">
                <a:solidFill>
                  <a:srgbClr val="1C1C1C"/>
                </a:solidFill>
              </a:rPr>
              <a:t>Stochastically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Perturbed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Parametrisations</a:t>
            </a:r>
            <a:r>
              <a:rPr lang="de-DE" dirty="0">
                <a:solidFill>
                  <a:srgbClr val="1C1C1C"/>
                </a:solidFill>
              </a:rPr>
              <a:t>)</a:t>
            </a: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1C1C1C"/>
                </a:solidFill>
              </a:rPr>
              <a:t>test</a:t>
            </a:r>
            <a:r>
              <a:rPr lang="de-DE" dirty="0">
                <a:solidFill>
                  <a:srgbClr val="1C1C1C"/>
                </a:solidFill>
              </a:rPr>
              <a:t> in different countries</a:t>
            </a: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1C1C1C"/>
                </a:solidFill>
              </a:rPr>
              <a:t>test</a:t>
            </a:r>
            <a:r>
              <a:rPr lang="de-DE" dirty="0">
                <a:solidFill>
                  <a:srgbClr val="1C1C1C"/>
                </a:solidFill>
              </a:rPr>
              <a:t> (and </a:t>
            </a:r>
            <a:r>
              <a:rPr lang="de-DE" dirty="0" err="1">
                <a:solidFill>
                  <a:srgbClr val="1C1C1C"/>
                </a:solidFill>
              </a:rPr>
              <a:t>implementation</a:t>
            </a:r>
            <a:r>
              <a:rPr lang="de-DE" dirty="0">
                <a:solidFill>
                  <a:srgbClr val="1C1C1C"/>
                </a:solidFill>
              </a:rPr>
              <a:t>) </a:t>
            </a:r>
            <a:r>
              <a:rPr lang="de-DE" dirty="0" err="1">
                <a:solidFill>
                  <a:srgbClr val="1C1C1C"/>
                </a:solidFill>
              </a:rPr>
              <a:t>for</a:t>
            </a:r>
            <a:r>
              <a:rPr lang="de-DE" dirty="0">
                <a:solidFill>
                  <a:srgbClr val="1C1C1C"/>
                </a:solidFill>
              </a:rPr>
              <a:t> different </a:t>
            </a:r>
            <a:r>
              <a:rPr lang="de-DE" dirty="0" err="1">
                <a:solidFill>
                  <a:srgbClr val="1C1C1C"/>
                </a:solidFill>
              </a:rPr>
              <a:t>parameters</a:t>
            </a:r>
            <a:endParaRPr lang="de-DE" dirty="0">
              <a:solidFill>
                <a:srgbClr val="1C1C1C"/>
              </a:solidFill>
            </a:endParaRP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1C1C1C"/>
                </a:solidFill>
              </a:rPr>
              <a:t>resources</a:t>
            </a:r>
            <a:r>
              <a:rPr lang="de-DE" dirty="0">
                <a:solidFill>
                  <a:srgbClr val="1C1C1C"/>
                </a:solidFill>
              </a:rPr>
              <a:t> in GLORI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Research on </a:t>
            </a:r>
            <a:r>
              <a:rPr lang="de-DE" b="1" dirty="0" err="1">
                <a:solidFill>
                  <a:srgbClr val="1C1C1C"/>
                </a:solidFill>
              </a:rPr>
              <a:t>process-based</a:t>
            </a:r>
            <a:r>
              <a:rPr lang="de-DE" b="1" dirty="0">
                <a:solidFill>
                  <a:srgbClr val="1C1C1C"/>
                </a:solidFill>
              </a:rPr>
              <a:t> </a:t>
            </a:r>
            <a:r>
              <a:rPr lang="de-DE" b="1" dirty="0" err="1">
                <a:solidFill>
                  <a:srgbClr val="1C1C1C"/>
                </a:solidFill>
              </a:rPr>
              <a:t>perturbations</a:t>
            </a:r>
            <a:endParaRPr lang="de-DE" b="1" dirty="0">
              <a:solidFill>
                <a:srgbClr val="1C1C1C"/>
              </a:solidFill>
            </a:endParaRP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1C1C1C"/>
                </a:solidFill>
              </a:rPr>
              <a:t>From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works</a:t>
            </a:r>
            <a:r>
              <a:rPr lang="de-DE" dirty="0">
                <a:solidFill>
                  <a:srgbClr val="1C1C1C"/>
                </a:solidFill>
              </a:rPr>
              <a:t> in LMU, IMGW</a:t>
            </a: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1C1C1C"/>
                </a:solidFill>
              </a:rPr>
              <a:t>Combination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with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other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methods</a:t>
            </a:r>
            <a:endParaRPr lang="de-DE" dirty="0">
              <a:solidFill>
                <a:srgbClr val="1C1C1C"/>
              </a:solidFill>
            </a:endParaRP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Ensemble </a:t>
            </a:r>
            <a:r>
              <a:rPr lang="de-DE" dirty="0" err="1">
                <a:solidFill>
                  <a:srgbClr val="1C1C1C"/>
                </a:solidFill>
              </a:rPr>
              <a:t>for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nowcasting</a:t>
            </a:r>
            <a:r>
              <a:rPr lang="de-DE" dirty="0">
                <a:solidFill>
                  <a:srgbClr val="1C1C1C"/>
                </a:solidFill>
              </a:rPr>
              <a:t>, </a:t>
            </a:r>
            <a:r>
              <a:rPr lang="de-DE" dirty="0" err="1">
                <a:solidFill>
                  <a:srgbClr val="1C1C1C"/>
                </a:solidFill>
              </a:rPr>
              <a:t>very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short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range</a:t>
            </a:r>
            <a:r>
              <a:rPr lang="de-DE" dirty="0">
                <a:solidFill>
                  <a:srgbClr val="1C1C1C"/>
                </a:solidFill>
              </a:rPr>
              <a:t>, </a:t>
            </a:r>
            <a:r>
              <a:rPr lang="de-DE" b="1" dirty="0" err="1">
                <a:solidFill>
                  <a:srgbClr val="1C1C1C"/>
                </a:solidFill>
              </a:rPr>
              <a:t>higher</a:t>
            </a:r>
            <a:r>
              <a:rPr lang="de-DE" b="1" dirty="0">
                <a:solidFill>
                  <a:srgbClr val="1C1C1C"/>
                </a:solidFill>
              </a:rPr>
              <a:t> </a:t>
            </a:r>
            <a:r>
              <a:rPr lang="de-DE" b="1" dirty="0" err="1">
                <a:solidFill>
                  <a:srgbClr val="1C1C1C"/>
                </a:solidFill>
              </a:rPr>
              <a:t>resolution</a:t>
            </a:r>
            <a:r>
              <a:rPr lang="de-DE" dirty="0">
                <a:solidFill>
                  <a:srgbClr val="1C1C1C"/>
                </a:solidFill>
              </a:rPr>
              <a:t>, </a:t>
            </a:r>
            <a:r>
              <a:rPr lang="de-DE" dirty="0" err="1">
                <a:solidFill>
                  <a:srgbClr val="1C1C1C"/>
                </a:solidFill>
              </a:rPr>
              <a:t>best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member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selection</a:t>
            </a:r>
            <a:endParaRPr lang="de-DE" dirty="0">
              <a:solidFill>
                <a:srgbClr val="1C1C1C"/>
              </a:solidFill>
            </a:endParaRP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Parameters relevant </a:t>
            </a:r>
            <a:r>
              <a:rPr lang="de-DE" dirty="0" err="1">
                <a:solidFill>
                  <a:srgbClr val="1C1C1C"/>
                </a:solidFill>
              </a:rPr>
              <a:t>for</a:t>
            </a:r>
            <a:r>
              <a:rPr lang="de-DE" dirty="0">
                <a:solidFill>
                  <a:srgbClr val="1C1C1C"/>
                </a:solidFill>
              </a:rPr>
              <a:t> high-resolution</a:t>
            </a: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Benefit </a:t>
            </a:r>
            <a:r>
              <a:rPr lang="de-DE" dirty="0" err="1">
                <a:solidFill>
                  <a:srgbClr val="1C1C1C"/>
                </a:solidFill>
              </a:rPr>
              <a:t>from</a:t>
            </a:r>
            <a:r>
              <a:rPr lang="de-DE" dirty="0">
                <a:solidFill>
                  <a:srgbClr val="1C1C1C"/>
                </a:solidFill>
              </a:rPr>
              <a:t> CARMENs: </a:t>
            </a:r>
            <a:r>
              <a:rPr lang="de-DE" dirty="0" err="1">
                <a:solidFill>
                  <a:srgbClr val="1C1C1C"/>
                </a:solidFill>
              </a:rPr>
              <a:t>common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verification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method</a:t>
            </a:r>
            <a:r>
              <a:rPr lang="de-DE" dirty="0">
                <a:solidFill>
                  <a:srgbClr val="1C1C1C"/>
                </a:solidFill>
              </a:rPr>
              <a:t>, </a:t>
            </a:r>
            <a:r>
              <a:rPr lang="de-DE" dirty="0" err="1">
                <a:solidFill>
                  <a:srgbClr val="1C1C1C"/>
                </a:solidFill>
              </a:rPr>
              <a:t>scores</a:t>
            </a:r>
            <a:r>
              <a:rPr lang="de-DE" dirty="0">
                <a:solidFill>
                  <a:srgbClr val="1C1C1C"/>
                </a:solidFill>
              </a:rPr>
              <a:t>, </a:t>
            </a:r>
            <a:r>
              <a:rPr lang="de-DE" dirty="0" err="1">
                <a:solidFill>
                  <a:srgbClr val="1C1C1C"/>
                </a:solidFill>
              </a:rPr>
              <a:t>plots</a:t>
            </a:r>
            <a:endParaRPr lang="de-DE" dirty="0">
              <a:solidFill>
                <a:srgbClr val="1C1C1C"/>
              </a:solidFill>
            </a:endParaRPr>
          </a:p>
        </p:txBody>
      </p:sp>
      <p:pic>
        <p:nvPicPr>
          <p:cNvPr id="5" name="Picture 883" descr="logo_high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387" y="195486"/>
            <a:ext cx="1279921" cy="29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668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8706460E-161F-46ED-B224-06555415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4739302"/>
            <a:ext cx="5539313" cy="274637"/>
          </a:xfrm>
        </p:spPr>
        <p:txBody>
          <a:bodyPr/>
          <a:lstStyle/>
          <a:p>
            <a:r>
              <a:rPr lang="en-GB" dirty="0"/>
              <a:t>Chiara Marsigli WG ENS</a:t>
            </a:r>
            <a:endParaRPr lang="de-DE" dirty="0"/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8CB1BDD0-171C-454B-89EE-C95E4767A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 dirty="0"/>
              <a:t>COSMO GM 2024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445BFB-4B04-4610-AF29-1D0B2A25C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253" y="743861"/>
            <a:ext cx="6880485" cy="387027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D69C193-065D-429D-802A-D71CB0710F46}"/>
              </a:ext>
            </a:extLst>
          </p:cNvPr>
          <p:cNvSpPr txBox="1"/>
          <p:nvPr/>
        </p:nvSpPr>
        <p:spPr>
          <a:xfrm>
            <a:off x="2413295" y="186925"/>
            <a:ext cx="430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Study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ensemble</a:t>
            </a:r>
            <a:r>
              <a:rPr lang="de-DE" sz="2400" dirty="0"/>
              <a:t> </a:t>
            </a:r>
            <a:r>
              <a:rPr lang="de-DE" sz="2400" dirty="0" err="1"/>
              <a:t>behaviour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418678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8706460E-161F-46ED-B224-06555415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4739302"/>
            <a:ext cx="5539313" cy="274637"/>
          </a:xfrm>
        </p:spPr>
        <p:txBody>
          <a:bodyPr/>
          <a:lstStyle/>
          <a:p>
            <a:r>
              <a:rPr lang="en-GB" dirty="0"/>
              <a:t>Chiara Marsigli WG ENS</a:t>
            </a:r>
            <a:endParaRPr lang="de-DE" dirty="0"/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8CB1BDD0-171C-454B-89EE-C95E4767A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 dirty="0"/>
              <a:t>COSMO GM 2024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A6EEEDE-1906-4D12-BE14-B7C850018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518" y="741209"/>
            <a:ext cx="6892218" cy="387687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50E1D50-366B-4009-8F06-BFD7D95CAD97}"/>
              </a:ext>
            </a:extLst>
          </p:cNvPr>
          <p:cNvSpPr txBox="1"/>
          <p:nvPr/>
        </p:nvSpPr>
        <p:spPr>
          <a:xfrm>
            <a:off x="2413295" y="186925"/>
            <a:ext cx="430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Study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ensemble</a:t>
            </a:r>
            <a:r>
              <a:rPr lang="de-DE" sz="2400" dirty="0"/>
              <a:t> </a:t>
            </a:r>
            <a:r>
              <a:rPr lang="de-DE" sz="2400" dirty="0" err="1"/>
              <a:t>behaviour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973489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8706460E-161F-46ED-B224-06555415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4739302"/>
            <a:ext cx="5539313" cy="274637"/>
          </a:xfrm>
        </p:spPr>
        <p:txBody>
          <a:bodyPr/>
          <a:lstStyle/>
          <a:p>
            <a:r>
              <a:rPr lang="en-GB" dirty="0"/>
              <a:t>Chiara Marsigli WG ENS</a:t>
            </a:r>
            <a:endParaRPr lang="de-DE" dirty="0"/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8CB1BDD0-171C-454B-89EE-C95E4767A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 dirty="0"/>
              <a:t>COSMO GM 2024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043219-40A0-4859-BA30-24E03DBB0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922" y="739210"/>
            <a:ext cx="6901307" cy="3881985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278FC525-0EB4-42E2-B6F1-930ED7EB025D}"/>
              </a:ext>
            </a:extLst>
          </p:cNvPr>
          <p:cNvCxnSpPr/>
          <p:nvPr/>
        </p:nvCxnSpPr>
        <p:spPr>
          <a:xfrm>
            <a:off x="1125922" y="1882140"/>
            <a:ext cx="862898" cy="342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4EE26843-29A2-440B-864B-6E01EF4D574F}"/>
              </a:ext>
            </a:extLst>
          </p:cNvPr>
          <p:cNvSpPr txBox="1"/>
          <p:nvPr/>
        </p:nvSpPr>
        <p:spPr>
          <a:xfrm>
            <a:off x="304800" y="1584960"/>
            <a:ext cx="1508760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1C1C1C"/>
                </a:solidFill>
              </a:rPr>
              <a:t>Grayzone</a:t>
            </a:r>
            <a:r>
              <a:rPr lang="de-DE" sz="1400" dirty="0">
                <a:solidFill>
                  <a:srgbClr val="1C1C1C"/>
                </a:solidFill>
              </a:rPr>
              <a:t> </a:t>
            </a:r>
            <a:r>
              <a:rPr lang="de-DE" sz="1400" dirty="0" err="1">
                <a:solidFill>
                  <a:srgbClr val="1C1C1C"/>
                </a:solidFill>
              </a:rPr>
              <a:t>tuning</a:t>
            </a:r>
            <a:endParaRPr lang="de-DE" sz="1400" dirty="0">
              <a:solidFill>
                <a:srgbClr val="1C1C1C"/>
              </a:solidFill>
            </a:endParaRP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4C34902-669D-4869-BE12-5EA3C894410C}"/>
              </a:ext>
            </a:extLst>
          </p:cNvPr>
          <p:cNvCxnSpPr>
            <a:cxnSpLocks/>
          </p:cNvCxnSpPr>
          <p:nvPr/>
        </p:nvCxnSpPr>
        <p:spPr>
          <a:xfrm>
            <a:off x="1219200" y="2476500"/>
            <a:ext cx="7848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83B04338-EC04-4662-B4E6-1C2BC2352A89}"/>
              </a:ext>
            </a:extLst>
          </p:cNvPr>
          <p:cNvCxnSpPr>
            <a:cxnSpLocks/>
          </p:cNvCxnSpPr>
          <p:nvPr/>
        </p:nvCxnSpPr>
        <p:spPr>
          <a:xfrm>
            <a:off x="1211580" y="2567940"/>
            <a:ext cx="7848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D1B4327B-FF75-4D5F-8ECC-A73D8B7B8064}"/>
              </a:ext>
            </a:extLst>
          </p:cNvPr>
          <p:cNvSpPr txBox="1"/>
          <p:nvPr/>
        </p:nvSpPr>
        <p:spPr>
          <a:xfrm>
            <a:off x="746760" y="2369820"/>
            <a:ext cx="701040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1C1C1C"/>
                </a:solidFill>
              </a:rPr>
              <a:t>SPPT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7273020-C311-4772-A101-B1F4D288F510}"/>
              </a:ext>
            </a:extLst>
          </p:cNvPr>
          <p:cNvSpPr txBox="1"/>
          <p:nvPr/>
        </p:nvSpPr>
        <p:spPr>
          <a:xfrm>
            <a:off x="3169920" y="186925"/>
            <a:ext cx="2811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ICON </a:t>
            </a:r>
            <a:r>
              <a:rPr lang="de-DE" sz="2400" dirty="0" err="1"/>
              <a:t>experiments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561377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95662" y="300416"/>
            <a:ext cx="3560162" cy="375170"/>
          </a:xfrm>
        </p:spPr>
        <p:txBody>
          <a:bodyPr>
            <a:no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Gill Sans MT" pitchFamily="34" charset="0"/>
              </a:rPr>
              <a:t>Process-based perturbations</a:t>
            </a:r>
          </a:p>
        </p:txBody>
      </p:sp>
      <p:pic>
        <p:nvPicPr>
          <p:cNvPr id="5" name="Picture 883" descr="logo_high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387" y="195486"/>
            <a:ext cx="1279921" cy="29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6C2B8D8-2BB4-4466-9A9C-84E6C4B64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3" r="39721"/>
          <a:stretch/>
        </p:blipFill>
        <p:spPr>
          <a:xfrm>
            <a:off x="1971206" y="1654628"/>
            <a:ext cx="4871803" cy="131435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442D543-FA61-4EF1-9F55-BC6D6D8EDD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9" t="67590" r="6885" b="6452"/>
          <a:stretch/>
        </p:blipFill>
        <p:spPr>
          <a:xfrm>
            <a:off x="496382" y="2968987"/>
            <a:ext cx="8018031" cy="75700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5E22FF5-B35D-4A8F-9832-76E2927E3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84" y="536189"/>
            <a:ext cx="8151234" cy="456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7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C8BB2666-3974-48BF-AD03-62556008346E}"/>
              </a:ext>
            </a:extLst>
          </p:cNvPr>
          <p:cNvSpPr txBox="1">
            <a:spLocks/>
          </p:cNvSpPr>
          <p:nvPr/>
        </p:nvSpPr>
        <p:spPr>
          <a:xfrm>
            <a:off x="402484" y="750777"/>
            <a:ext cx="6176424" cy="1119836"/>
          </a:xfrm>
          <a:prstGeom prst="rect">
            <a:avLst/>
          </a:prstGeom>
        </p:spPr>
        <p:txBody>
          <a:bodyPr>
            <a:no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1C1C1C"/>
                </a:solidFill>
              </a:rPr>
              <a:t>the model will resolve explicitly some processes and their parametrisation will not be needed anymore</a:t>
            </a:r>
          </a:p>
          <a:p>
            <a:pPr lvl="1">
              <a:spcBef>
                <a:spcPts val="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1C1C1C"/>
                </a:solidFill>
              </a:rPr>
              <a:t>less parameters, less ad-hoc</a:t>
            </a:r>
          </a:p>
          <a:p>
            <a:pPr>
              <a:spcBef>
                <a:spcPts val="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1C1C1C"/>
                </a:solidFill>
              </a:rPr>
              <a:t>but, we will introduce in the models more processes which will require new parametrisations</a:t>
            </a:r>
          </a:p>
          <a:p>
            <a:pPr lvl="1">
              <a:spcBef>
                <a:spcPts val="8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1C1C1C"/>
                </a:solidFill>
              </a:rPr>
              <a:t>new unknowns, new perturbations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55A98F5-1D42-4FB6-98EC-C56CFE171D4B}"/>
              </a:ext>
            </a:extLst>
          </p:cNvPr>
          <p:cNvSpPr txBox="1">
            <a:spLocks/>
          </p:cNvSpPr>
          <p:nvPr/>
        </p:nvSpPr>
        <p:spPr>
          <a:xfrm>
            <a:off x="281604" y="376192"/>
            <a:ext cx="5629694" cy="290849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100" b="1" dirty="0" err="1"/>
              <a:t>Increase</a:t>
            </a:r>
            <a:r>
              <a:rPr lang="de-DE" sz="2100" b="1" dirty="0"/>
              <a:t> </a:t>
            </a:r>
            <a:r>
              <a:rPr lang="de-DE" sz="2100" b="1" dirty="0" err="1"/>
              <a:t>model</a:t>
            </a:r>
            <a:r>
              <a:rPr lang="de-DE" sz="2100" b="1" dirty="0"/>
              <a:t> </a:t>
            </a:r>
            <a:r>
              <a:rPr lang="de-DE" sz="2100" b="1" dirty="0" err="1"/>
              <a:t>resolution</a:t>
            </a:r>
            <a:endParaRPr lang="de-DE" sz="2100" b="1" dirty="0"/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E0D7C127-4D9B-402A-B026-04EC80AB79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2166" y="4739303"/>
            <a:ext cx="2143884" cy="274637"/>
          </a:xfrm>
        </p:spPr>
        <p:txBody>
          <a:bodyPr/>
          <a:lstStyle/>
          <a:p>
            <a:pPr defTabSz="457189"/>
            <a:r>
              <a:rPr lang="de-DE" dirty="0">
                <a:solidFill>
                  <a:srgbClr val="2D4B9B">
                    <a:tint val="75000"/>
                  </a:srgbClr>
                </a:solidFill>
                <a:latin typeface="Arial"/>
              </a:rPr>
              <a:t>100mPHY-EPS 2024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D5A675D8-C54B-4F40-8C2A-58851E22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1" y="4739303"/>
            <a:ext cx="5539313" cy="274637"/>
          </a:xfrm>
        </p:spPr>
        <p:txBody>
          <a:bodyPr/>
          <a:lstStyle/>
          <a:p>
            <a:pPr defTabSz="457189"/>
            <a:r>
              <a:rPr lang="en-GB" dirty="0">
                <a:solidFill>
                  <a:srgbClr val="2D4B9B">
                    <a:tint val="75000"/>
                  </a:srgbClr>
                </a:solidFill>
                <a:latin typeface="Arial"/>
              </a:rPr>
              <a:t>Chiara Marsigli</a:t>
            </a:r>
            <a:endParaRPr lang="de-DE" dirty="0">
              <a:solidFill>
                <a:srgbClr val="2D4B9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9BCF5433-5A3B-40F4-8A66-7F5DAE24837A}"/>
              </a:ext>
            </a:extLst>
          </p:cNvPr>
          <p:cNvSpPr txBox="1">
            <a:spLocks/>
          </p:cNvSpPr>
          <p:nvPr/>
        </p:nvSpPr>
        <p:spPr>
          <a:xfrm>
            <a:off x="8225363" y="4739303"/>
            <a:ext cx="523350" cy="274637"/>
          </a:xfrm>
          <a:prstGeom prst="rect">
            <a:avLst/>
          </a:prstGeom>
        </p:spPr>
        <p:txBody>
          <a:bodyPr vert="horz" lIns="68580" tIns="10800" rIns="68580" bIns="0" rtlCol="0" anchor="ctr"/>
          <a:lstStyle>
            <a:defPPr>
              <a:defRPr lang="de-DE"/>
            </a:defPPr>
            <a:lvl1pPr algn="r" defTabSz="609585">
              <a:defRPr sz="1333">
                <a:solidFill>
                  <a:srgbClr val="2D4B9B">
                    <a:tint val="75000"/>
                  </a:srgbClr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8FC84-22FA-4F5E-86B7-A7761BE44B02}" type="slidenum">
              <a:rPr lang="de-DE" sz="1000"/>
              <a:pPr/>
              <a:t>37</a:t>
            </a:fld>
            <a:endParaRPr lang="de-DE" sz="100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1739BBF-A70A-4470-968E-A3921FCCD9BA}"/>
              </a:ext>
            </a:extLst>
          </p:cNvPr>
          <p:cNvGrpSpPr/>
          <p:nvPr/>
        </p:nvGrpSpPr>
        <p:grpSpPr>
          <a:xfrm>
            <a:off x="1256744" y="2987992"/>
            <a:ext cx="2083687" cy="1571239"/>
            <a:chOff x="1256743" y="2622231"/>
            <a:chExt cx="2083687" cy="1571239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40BFFFCA-F439-4D71-A317-E4862C1BB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743" y="2622231"/>
              <a:ext cx="2081148" cy="1560861"/>
            </a:xfrm>
            <a:prstGeom prst="rect">
              <a:avLst/>
            </a:prstGeom>
          </p:spPr>
        </p:pic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985ABF5D-2FDA-4419-8618-2F78F693519D}"/>
                </a:ext>
              </a:extLst>
            </p:cNvPr>
            <p:cNvSpPr/>
            <p:nvPr/>
          </p:nvSpPr>
          <p:spPr>
            <a:xfrm>
              <a:off x="2764697" y="3719337"/>
              <a:ext cx="575733" cy="474133"/>
            </a:xfrm>
            <a:custGeom>
              <a:avLst/>
              <a:gdLst>
                <a:gd name="connsiteX0" fmla="*/ 71966 w 575733"/>
                <a:gd name="connsiteY0" fmla="*/ 474133 h 474133"/>
                <a:gd name="connsiteX1" fmla="*/ 0 w 575733"/>
                <a:gd name="connsiteY1" fmla="*/ 0 h 474133"/>
                <a:gd name="connsiteX2" fmla="*/ 444500 w 575733"/>
                <a:gd name="connsiteY2" fmla="*/ 4233 h 474133"/>
                <a:gd name="connsiteX3" fmla="*/ 575733 w 575733"/>
                <a:gd name="connsiteY3" fmla="*/ 436033 h 474133"/>
                <a:gd name="connsiteX4" fmla="*/ 71966 w 575733"/>
                <a:gd name="connsiteY4" fmla="*/ 474133 h 47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3" h="474133">
                  <a:moveTo>
                    <a:pt x="71966" y="474133"/>
                  </a:moveTo>
                  <a:lnTo>
                    <a:pt x="0" y="0"/>
                  </a:lnTo>
                  <a:lnTo>
                    <a:pt x="444500" y="4233"/>
                  </a:lnTo>
                  <a:lnTo>
                    <a:pt x="575733" y="436033"/>
                  </a:lnTo>
                  <a:lnTo>
                    <a:pt x="71966" y="47413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1DA1FC6B-F3CF-4E4F-9F74-0F4E129ECCA9}"/>
                </a:ext>
              </a:extLst>
            </p:cNvPr>
            <p:cNvSpPr/>
            <p:nvPr/>
          </p:nvSpPr>
          <p:spPr>
            <a:xfrm>
              <a:off x="2705430" y="3236737"/>
              <a:ext cx="482600" cy="469900"/>
            </a:xfrm>
            <a:custGeom>
              <a:avLst/>
              <a:gdLst>
                <a:gd name="connsiteX0" fmla="*/ 0 w 482600"/>
                <a:gd name="connsiteY0" fmla="*/ 0 h 469900"/>
                <a:gd name="connsiteX1" fmla="*/ 364067 w 482600"/>
                <a:gd name="connsiteY1" fmla="*/ 16933 h 469900"/>
                <a:gd name="connsiteX2" fmla="*/ 482600 w 482600"/>
                <a:gd name="connsiteY2" fmla="*/ 465667 h 469900"/>
                <a:gd name="connsiteX3" fmla="*/ 63500 w 482600"/>
                <a:gd name="connsiteY3" fmla="*/ 469900 h 469900"/>
                <a:gd name="connsiteX4" fmla="*/ 0 w 482600"/>
                <a:gd name="connsiteY4" fmla="*/ 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600" h="469900">
                  <a:moveTo>
                    <a:pt x="0" y="0"/>
                  </a:moveTo>
                  <a:lnTo>
                    <a:pt x="364067" y="16933"/>
                  </a:lnTo>
                  <a:lnTo>
                    <a:pt x="482600" y="465667"/>
                  </a:lnTo>
                  <a:lnTo>
                    <a:pt x="63500" y="469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B92C8BEE-0E90-43A9-AF8A-B279C6BDC210}"/>
                </a:ext>
              </a:extLst>
            </p:cNvPr>
            <p:cNvSpPr/>
            <p:nvPr/>
          </p:nvSpPr>
          <p:spPr>
            <a:xfrm>
              <a:off x="1257630" y="3706637"/>
              <a:ext cx="452967" cy="469900"/>
            </a:xfrm>
            <a:custGeom>
              <a:avLst/>
              <a:gdLst>
                <a:gd name="connsiteX0" fmla="*/ 4233 w 452967"/>
                <a:gd name="connsiteY0" fmla="*/ 0 h 469900"/>
                <a:gd name="connsiteX1" fmla="*/ 452967 w 452967"/>
                <a:gd name="connsiteY1" fmla="*/ 0 h 469900"/>
                <a:gd name="connsiteX2" fmla="*/ 313267 w 452967"/>
                <a:gd name="connsiteY2" fmla="*/ 469900 h 469900"/>
                <a:gd name="connsiteX3" fmla="*/ 0 w 452967"/>
                <a:gd name="connsiteY3" fmla="*/ 457200 h 469900"/>
                <a:gd name="connsiteX4" fmla="*/ 4233 w 452967"/>
                <a:gd name="connsiteY4" fmla="*/ 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967" h="469900">
                  <a:moveTo>
                    <a:pt x="4233" y="0"/>
                  </a:moveTo>
                  <a:lnTo>
                    <a:pt x="452967" y="0"/>
                  </a:lnTo>
                  <a:lnTo>
                    <a:pt x="313267" y="469900"/>
                  </a:lnTo>
                  <a:lnTo>
                    <a:pt x="0" y="457200"/>
                  </a:lnTo>
                  <a:lnTo>
                    <a:pt x="4233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13E37834-0039-42BB-AB9A-55CDD5B29939}"/>
                </a:ext>
              </a:extLst>
            </p:cNvPr>
            <p:cNvSpPr/>
            <p:nvPr/>
          </p:nvSpPr>
          <p:spPr>
            <a:xfrm>
              <a:off x="1278797" y="3215570"/>
              <a:ext cx="546100" cy="478367"/>
            </a:xfrm>
            <a:custGeom>
              <a:avLst/>
              <a:gdLst>
                <a:gd name="connsiteX0" fmla="*/ 198966 w 546100"/>
                <a:gd name="connsiteY0" fmla="*/ 0 h 478367"/>
                <a:gd name="connsiteX1" fmla="*/ 546100 w 546100"/>
                <a:gd name="connsiteY1" fmla="*/ 21167 h 478367"/>
                <a:gd name="connsiteX2" fmla="*/ 419100 w 546100"/>
                <a:gd name="connsiteY2" fmla="*/ 478367 h 478367"/>
                <a:gd name="connsiteX3" fmla="*/ 0 w 546100"/>
                <a:gd name="connsiteY3" fmla="*/ 474134 h 478367"/>
                <a:gd name="connsiteX4" fmla="*/ 198966 w 546100"/>
                <a:gd name="connsiteY4" fmla="*/ 0 h 47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100" h="478367">
                  <a:moveTo>
                    <a:pt x="198966" y="0"/>
                  </a:moveTo>
                  <a:lnTo>
                    <a:pt x="546100" y="21167"/>
                  </a:lnTo>
                  <a:lnTo>
                    <a:pt x="419100" y="478367"/>
                  </a:lnTo>
                  <a:lnTo>
                    <a:pt x="0" y="474134"/>
                  </a:lnTo>
                  <a:lnTo>
                    <a:pt x="198966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B9B91ACF-3D3D-4AB4-9C5F-9C34A0687F21}"/>
                </a:ext>
              </a:extLst>
            </p:cNvPr>
            <p:cNvSpPr/>
            <p:nvPr/>
          </p:nvSpPr>
          <p:spPr>
            <a:xfrm>
              <a:off x="1786797" y="3224037"/>
              <a:ext cx="931333" cy="211667"/>
            </a:xfrm>
            <a:custGeom>
              <a:avLst/>
              <a:gdLst>
                <a:gd name="connsiteX0" fmla="*/ 63500 w 931333"/>
                <a:gd name="connsiteY0" fmla="*/ 0 h 211667"/>
                <a:gd name="connsiteX1" fmla="*/ 922866 w 931333"/>
                <a:gd name="connsiteY1" fmla="*/ 0 h 211667"/>
                <a:gd name="connsiteX2" fmla="*/ 931333 w 931333"/>
                <a:gd name="connsiteY2" fmla="*/ 211667 h 211667"/>
                <a:gd name="connsiteX3" fmla="*/ 0 w 931333"/>
                <a:gd name="connsiteY3" fmla="*/ 165100 h 211667"/>
                <a:gd name="connsiteX4" fmla="*/ 63500 w 931333"/>
                <a:gd name="connsiteY4" fmla="*/ 0 h 21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333" h="211667">
                  <a:moveTo>
                    <a:pt x="63500" y="0"/>
                  </a:moveTo>
                  <a:lnTo>
                    <a:pt x="922866" y="0"/>
                  </a:lnTo>
                  <a:lnTo>
                    <a:pt x="931333" y="211667"/>
                  </a:lnTo>
                  <a:lnTo>
                    <a:pt x="0" y="1651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2EFF30EC-D88F-4AB3-83ED-56D95E1B5579}"/>
                </a:ext>
              </a:extLst>
            </p:cNvPr>
            <p:cNvSpPr/>
            <p:nvPr/>
          </p:nvSpPr>
          <p:spPr>
            <a:xfrm>
              <a:off x="2019630" y="3431470"/>
              <a:ext cx="393700" cy="300567"/>
            </a:xfrm>
            <a:custGeom>
              <a:avLst/>
              <a:gdLst>
                <a:gd name="connsiteX0" fmla="*/ 84667 w 393700"/>
                <a:gd name="connsiteY0" fmla="*/ 0 h 300567"/>
                <a:gd name="connsiteX1" fmla="*/ 0 w 393700"/>
                <a:gd name="connsiteY1" fmla="*/ 300567 h 300567"/>
                <a:gd name="connsiteX2" fmla="*/ 393700 w 393700"/>
                <a:gd name="connsiteY2" fmla="*/ 296334 h 300567"/>
                <a:gd name="connsiteX3" fmla="*/ 368300 w 393700"/>
                <a:gd name="connsiteY3" fmla="*/ 0 h 300567"/>
                <a:gd name="connsiteX4" fmla="*/ 84667 w 393700"/>
                <a:gd name="connsiteY4" fmla="*/ 0 h 30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700" h="300567">
                  <a:moveTo>
                    <a:pt x="84667" y="0"/>
                  </a:moveTo>
                  <a:lnTo>
                    <a:pt x="0" y="300567"/>
                  </a:lnTo>
                  <a:lnTo>
                    <a:pt x="393700" y="296334"/>
                  </a:lnTo>
                  <a:lnTo>
                    <a:pt x="368300" y="0"/>
                  </a:lnTo>
                  <a:lnTo>
                    <a:pt x="84667" y="0"/>
                  </a:lnTo>
                  <a:close/>
                </a:path>
              </a:pathLst>
            </a:cu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47218B7B-C9A8-49ED-ABD4-E37A9485D653}"/>
                </a:ext>
              </a:extLst>
            </p:cNvPr>
            <p:cNvSpPr/>
            <p:nvPr/>
          </p:nvSpPr>
          <p:spPr>
            <a:xfrm>
              <a:off x="1862997" y="3740504"/>
              <a:ext cx="673100" cy="427566"/>
            </a:xfrm>
            <a:custGeom>
              <a:avLst/>
              <a:gdLst>
                <a:gd name="connsiteX0" fmla="*/ 156633 w 673100"/>
                <a:gd name="connsiteY0" fmla="*/ 16933 h 427566"/>
                <a:gd name="connsiteX1" fmla="*/ 0 w 673100"/>
                <a:gd name="connsiteY1" fmla="*/ 410633 h 427566"/>
                <a:gd name="connsiteX2" fmla="*/ 673100 w 673100"/>
                <a:gd name="connsiteY2" fmla="*/ 427566 h 427566"/>
                <a:gd name="connsiteX3" fmla="*/ 550333 w 673100"/>
                <a:gd name="connsiteY3" fmla="*/ 0 h 427566"/>
                <a:gd name="connsiteX4" fmla="*/ 156633 w 673100"/>
                <a:gd name="connsiteY4" fmla="*/ 16933 h 42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100" h="427566">
                  <a:moveTo>
                    <a:pt x="156633" y="16933"/>
                  </a:moveTo>
                  <a:lnTo>
                    <a:pt x="0" y="410633"/>
                  </a:lnTo>
                  <a:lnTo>
                    <a:pt x="673100" y="427566"/>
                  </a:lnTo>
                  <a:lnTo>
                    <a:pt x="550333" y="0"/>
                  </a:lnTo>
                  <a:lnTo>
                    <a:pt x="156633" y="16933"/>
                  </a:lnTo>
                  <a:close/>
                </a:path>
              </a:pathLst>
            </a:cu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85E0421-5BF7-4BC7-BB4B-20C5D4D78096}"/>
              </a:ext>
            </a:extLst>
          </p:cNvPr>
          <p:cNvGrpSpPr/>
          <p:nvPr/>
        </p:nvGrpSpPr>
        <p:grpSpPr>
          <a:xfrm>
            <a:off x="3534264" y="2983760"/>
            <a:ext cx="2083687" cy="1571239"/>
            <a:chOff x="3534263" y="2617999"/>
            <a:chExt cx="2083687" cy="1571239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4A1FA7D6-7411-4816-B777-35847A53D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4263" y="2617999"/>
              <a:ext cx="2081148" cy="1560861"/>
            </a:xfrm>
            <a:prstGeom prst="rect">
              <a:avLst/>
            </a:prstGeom>
          </p:spPr>
        </p:pic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EB92F1F7-14A2-4342-80EA-E870DDDF5377}"/>
                </a:ext>
              </a:extLst>
            </p:cNvPr>
            <p:cNvSpPr/>
            <p:nvPr/>
          </p:nvSpPr>
          <p:spPr>
            <a:xfrm>
              <a:off x="5042217" y="3715105"/>
              <a:ext cx="575733" cy="474133"/>
            </a:xfrm>
            <a:custGeom>
              <a:avLst/>
              <a:gdLst>
                <a:gd name="connsiteX0" fmla="*/ 71966 w 575733"/>
                <a:gd name="connsiteY0" fmla="*/ 474133 h 474133"/>
                <a:gd name="connsiteX1" fmla="*/ 0 w 575733"/>
                <a:gd name="connsiteY1" fmla="*/ 0 h 474133"/>
                <a:gd name="connsiteX2" fmla="*/ 444500 w 575733"/>
                <a:gd name="connsiteY2" fmla="*/ 4233 h 474133"/>
                <a:gd name="connsiteX3" fmla="*/ 575733 w 575733"/>
                <a:gd name="connsiteY3" fmla="*/ 436033 h 474133"/>
                <a:gd name="connsiteX4" fmla="*/ 71966 w 575733"/>
                <a:gd name="connsiteY4" fmla="*/ 474133 h 47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3" h="474133">
                  <a:moveTo>
                    <a:pt x="71966" y="474133"/>
                  </a:moveTo>
                  <a:lnTo>
                    <a:pt x="0" y="0"/>
                  </a:lnTo>
                  <a:lnTo>
                    <a:pt x="444500" y="4233"/>
                  </a:lnTo>
                  <a:lnTo>
                    <a:pt x="575733" y="436033"/>
                  </a:lnTo>
                  <a:lnTo>
                    <a:pt x="71966" y="474133"/>
                  </a:lnTo>
                  <a:close/>
                </a:path>
              </a:pathLst>
            </a:cu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9E9196A1-A454-4FBF-9EEB-3F5394EE372C}"/>
                </a:ext>
              </a:extLst>
            </p:cNvPr>
            <p:cNvSpPr/>
            <p:nvPr/>
          </p:nvSpPr>
          <p:spPr>
            <a:xfrm>
              <a:off x="4982950" y="3232505"/>
              <a:ext cx="482600" cy="469900"/>
            </a:xfrm>
            <a:custGeom>
              <a:avLst/>
              <a:gdLst>
                <a:gd name="connsiteX0" fmla="*/ 0 w 482600"/>
                <a:gd name="connsiteY0" fmla="*/ 0 h 469900"/>
                <a:gd name="connsiteX1" fmla="*/ 364067 w 482600"/>
                <a:gd name="connsiteY1" fmla="*/ 16933 h 469900"/>
                <a:gd name="connsiteX2" fmla="*/ 482600 w 482600"/>
                <a:gd name="connsiteY2" fmla="*/ 465667 h 469900"/>
                <a:gd name="connsiteX3" fmla="*/ 63500 w 482600"/>
                <a:gd name="connsiteY3" fmla="*/ 469900 h 469900"/>
                <a:gd name="connsiteX4" fmla="*/ 0 w 482600"/>
                <a:gd name="connsiteY4" fmla="*/ 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600" h="469900">
                  <a:moveTo>
                    <a:pt x="0" y="0"/>
                  </a:moveTo>
                  <a:lnTo>
                    <a:pt x="364067" y="16933"/>
                  </a:lnTo>
                  <a:lnTo>
                    <a:pt x="482600" y="465667"/>
                  </a:lnTo>
                  <a:lnTo>
                    <a:pt x="63500" y="469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7E6F56EB-F67D-44CD-80FB-CB65190A9843}"/>
                </a:ext>
              </a:extLst>
            </p:cNvPr>
            <p:cNvSpPr/>
            <p:nvPr/>
          </p:nvSpPr>
          <p:spPr>
            <a:xfrm>
              <a:off x="3535150" y="3702405"/>
              <a:ext cx="452967" cy="469900"/>
            </a:xfrm>
            <a:custGeom>
              <a:avLst/>
              <a:gdLst>
                <a:gd name="connsiteX0" fmla="*/ 4233 w 452967"/>
                <a:gd name="connsiteY0" fmla="*/ 0 h 469900"/>
                <a:gd name="connsiteX1" fmla="*/ 452967 w 452967"/>
                <a:gd name="connsiteY1" fmla="*/ 0 h 469900"/>
                <a:gd name="connsiteX2" fmla="*/ 313267 w 452967"/>
                <a:gd name="connsiteY2" fmla="*/ 469900 h 469900"/>
                <a:gd name="connsiteX3" fmla="*/ 0 w 452967"/>
                <a:gd name="connsiteY3" fmla="*/ 457200 h 469900"/>
                <a:gd name="connsiteX4" fmla="*/ 4233 w 452967"/>
                <a:gd name="connsiteY4" fmla="*/ 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967" h="469900">
                  <a:moveTo>
                    <a:pt x="4233" y="0"/>
                  </a:moveTo>
                  <a:lnTo>
                    <a:pt x="452967" y="0"/>
                  </a:lnTo>
                  <a:lnTo>
                    <a:pt x="313267" y="469900"/>
                  </a:lnTo>
                  <a:lnTo>
                    <a:pt x="0" y="457200"/>
                  </a:lnTo>
                  <a:lnTo>
                    <a:pt x="4233" y="0"/>
                  </a:lnTo>
                  <a:close/>
                </a:path>
              </a:pathLst>
            </a:cu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0923A438-A7C2-4A22-99C1-34D4A6D52582}"/>
                </a:ext>
              </a:extLst>
            </p:cNvPr>
            <p:cNvSpPr/>
            <p:nvPr/>
          </p:nvSpPr>
          <p:spPr>
            <a:xfrm>
              <a:off x="3556317" y="3211338"/>
              <a:ext cx="546100" cy="478367"/>
            </a:xfrm>
            <a:custGeom>
              <a:avLst/>
              <a:gdLst>
                <a:gd name="connsiteX0" fmla="*/ 198966 w 546100"/>
                <a:gd name="connsiteY0" fmla="*/ 0 h 478367"/>
                <a:gd name="connsiteX1" fmla="*/ 546100 w 546100"/>
                <a:gd name="connsiteY1" fmla="*/ 21167 h 478367"/>
                <a:gd name="connsiteX2" fmla="*/ 419100 w 546100"/>
                <a:gd name="connsiteY2" fmla="*/ 478367 h 478367"/>
                <a:gd name="connsiteX3" fmla="*/ 0 w 546100"/>
                <a:gd name="connsiteY3" fmla="*/ 474134 h 478367"/>
                <a:gd name="connsiteX4" fmla="*/ 198966 w 546100"/>
                <a:gd name="connsiteY4" fmla="*/ 0 h 47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100" h="478367">
                  <a:moveTo>
                    <a:pt x="198966" y="0"/>
                  </a:moveTo>
                  <a:lnTo>
                    <a:pt x="546100" y="21167"/>
                  </a:lnTo>
                  <a:lnTo>
                    <a:pt x="419100" y="478367"/>
                  </a:lnTo>
                  <a:lnTo>
                    <a:pt x="0" y="474134"/>
                  </a:lnTo>
                  <a:lnTo>
                    <a:pt x="198966" y="0"/>
                  </a:lnTo>
                  <a:close/>
                </a:path>
              </a:pathLst>
            </a:cu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1C6BE18-BF6F-4BDA-8202-CDAEDDA6B954}"/>
                </a:ext>
              </a:extLst>
            </p:cNvPr>
            <p:cNvSpPr/>
            <p:nvPr/>
          </p:nvSpPr>
          <p:spPr>
            <a:xfrm>
              <a:off x="4064317" y="3219805"/>
              <a:ext cx="931333" cy="211667"/>
            </a:xfrm>
            <a:custGeom>
              <a:avLst/>
              <a:gdLst>
                <a:gd name="connsiteX0" fmla="*/ 63500 w 931333"/>
                <a:gd name="connsiteY0" fmla="*/ 0 h 211667"/>
                <a:gd name="connsiteX1" fmla="*/ 922866 w 931333"/>
                <a:gd name="connsiteY1" fmla="*/ 0 h 211667"/>
                <a:gd name="connsiteX2" fmla="*/ 931333 w 931333"/>
                <a:gd name="connsiteY2" fmla="*/ 211667 h 211667"/>
                <a:gd name="connsiteX3" fmla="*/ 0 w 931333"/>
                <a:gd name="connsiteY3" fmla="*/ 165100 h 211667"/>
                <a:gd name="connsiteX4" fmla="*/ 63500 w 931333"/>
                <a:gd name="connsiteY4" fmla="*/ 0 h 21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333" h="211667">
                  <a:moveTo>
                    <a:pt x="63500" y="0"/>
                  </a:moveTo>
                  <a:lnTo>
                    <a:pt x="922866" y="0"/>
                  </a:lnTo>
                  <a:lnTo>
                    <a:pt x="931333" y="211667"/>
                  </a:lnTo>
                  <a:lnTo>
                    <a:pt x="0" y="1651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8C80A1A-7444-4F87-B98F-625CC07BC495}"/>
                </a:ext>
              </a:extLst>
            </p:cNvPr>
            <p:cNvSpPr/>
            <p:nvPr/>
          </p:nvSpPr>
          <p:spPr>
            <a:xfrm>
              <a:off x="4297150" y="3427238"/>
              <a:ext cx="393700" cy="300567"/>
            </a:xfrm>
            <a:custGeom>
              <a:avLst/>
              <a:gdLst>
                <a:gd name="connsiteX0" fmla="*/ 84667 w 393700"/>
                <a:gd name="connsiteY0" fmla="*/ 0 h 300567"/>
                <a:gd name="connsiteX1" fmla="*/ 0 w 393700"/>
                <a:gd name="connsiteY1" fmla="*/ 300567 h 300567"/>
                <a:gd name="connsiteX2" fmla="*/ 393700 w 393700"/>
                <a:gd name="connsiteY2" fmla="*/ 296334 h 300567"/>
                <a:gd name="connsiteX3" fmla="*/ 368300 w 393700"/>
                <a:gd name="connsiteY3" fmla="*/ 0 h 300567"/>
                <a:gd name="connsiteX4" fmla="*/ 84667 w 393700"/>
                <a:gd name="connsiteY4" fmla="*/ 0 h 30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700" h="300567">
                  <a:moveTo>
                    <a:pt x="84667" y="0"/>
                  </a:moveTo>
                  <a:lnTo>
                    <a:pt x="0" y="300567"/>
                  </a:lnTo>
                  <a:lnTo>
                    <a:pt x="393700" y="296334"/>
                  </a:lnTo>
                  <a:lnTo>
                    <a:pt x="368300" y="0"/>
                  </a:lnTo>
                  <a:lnTo>
                    <a:pt x="84667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E544F5A5-46B0-47DE-AFF1-DBED63C7739C}"/>
                </a:ext>
              </a:extLst>
            </p:cNvPr>
            <p:cNvSpPr/>
            <p:nvPr/>
          </p:nvSpPr>
          <p:spPr>
            <a:xfrm>
              <a:off x="4140517" y="3736272"/>
              <a:ext cx="673100" cy="427566"/>
            </a:xfrm>
            <a:custGeom>
              <a:avLst/>
              <a:gdLst>
                <a:gd name="connsiteX0" fmla="*/ 156633 w 673100"/>
                <a:gd name="connsiteY0" fmla="*/ 16933 h 427566"/>
                <a:gd name="connsiteX1" fmla="*/ 0 w 673100"/>
                <a:gd name="connsiteY1" fmla="*/ 410633 h 427566"/>
                <a:gd name="connsiteX2" fmla="*/ 673100 w 673100"/>
                <a:gd name="connsiteY2" fmla="*/ 427566 h 427566"/>
                <a:gd name="connsiteX3" fmla="*/ 550333 w 673100"/>
                <a:gd name="connsiteY3" fmla="*/ 0 h 427566"/>
                <a:gd name="connsiteX4" fmla="*/ 156633 w 673100"/>
                <a:gd name="connsiteY4" fmla="*/ 16933 h 42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100" h="427566">
                  <a:moveTo>
                    <a:pt x="156633" y="16933"/>
                  </a:moveTo>
                  <a:lnTo>
                    <a:pt x="0" y="410633"/>
                  </a:lnTo>
                  <a:lnTo>
                    <a:pt x="673100" y="427566"/>
                  </a:lnTo>
                  <a:lnTo>
                    <a:pt x="550333" y="0"/>
                  </a:lnTo>
                  <a:lnTo>
                    <a:pt x="156633" y="1693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8D616FD2-52F8-4D28-B720-E379F3ABA85E}"/>
              </a:ext>
            </a:extLst>
          </p:cNvPr>
          <p:cNvGrpSpPr/>
          <p:nvPr/>
        </p:nvGrpSpPr>
        <p:grpSpPr>
          <a:xfrm>
            <a:off x="5816021" y="2987997"/>
            <a:ext cx="2083687" cy="1571239"/>
            <a:chOff x="5816020" y="2622236"/>
            <a:chExt cx="2083687" cy="1571239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84812A5F-1398-4F80-AF26-5B7AC93A1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020" y="2622236"/>
              <a:ext cx="2081148" cy="1560861"/>
            </a:xfrm>
            <a:prstGeom prst="rect">
              <a:avLst/>
            </a:prstGeom>
          </p:spPr>
        </p:pic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FDAC0469-23C5-453C-853B-73FC2221B2D5}"/>
                </a:ext>
              </a:extLst>
            </p:cNvPr>
            <p:cNvSpPr/>
            <p:nvPr/>
          </p:nvSpPr>
          <p:spPr>
            <a:xfrm>
              <a:off x="7323974" y="3719342"/>
              <a:ext cx="575733" cy="474133"/>
            </a:xfrm>
            <a:custGeom>
              <a:avLst/>
              <a:gdLst>
                <a:gd name="connsiteX0" fmla="*/ 71966 w 575733"/>
                <a:gd name="connsiteY0" fmla="*/ 474133 h 474133"/>
                <a:gd name="connsiteX1" fmla="*/ 0 w 575733"/>
                <a:gd name="connsiteY1" fmla="*/ 0 h 474133"/>
                <a:gd name="connsiteX2" fmla="*/ 444500 w 575733"/>
                <a:gd name="connsiteY2" fmla="*/ 4233 h 474133"/>
                <a:gd name="connsiteX3" fmla="*/ 575733 w 575733"/>
                <a:gd name="connsiteY3" fmla="*/ 436033 h 474133"/>
                <a:gd name="connsiteX4" fmla="*/ 71966 w 575733"/>
                <a:gd name="connsiteY4" fmla="*/ 474133 h 47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33" h="474133">
                  <a:moveTo>
                    <a:pt x="71966" y="474133"/>
                  </a:moveTo>
                  <a:lnTo>
                    <a:pt x="0" y="0"/>
                  </a:lnTo>
                  <a:lnTo>
                    <a:pt x="444500" y="4233"/>
                  </a:lnTo>
                  <a:lnTo>
                    <a:pt x="575733" y="436033"/>
                  </a:lnTo>
                  <a:lnTo>
                    <a:pt x="71966" y="474133"/>
                  </a:lnTo>
                  <a:close/>
                </a:path>
              </a:pathLst>
            </a:cu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8B9F5E0D-DECB-42DE-88F8-9EA8393A687C}"/>
                </a:ext>
              </a:extLst>
            </p:cNvPr>
            <p:cNvSpPr/>
            <p:nvPr/>
          </p:nvSpPr>
          <p:spPr>
            <a:xfrm>
              <a:off x="7264707" y="3236742"/>
              <a:ext cx="482600" cy="469900"/>
            </a:xfrm>
            <a:custGeom>
              <a:avLst/>
              <a:gdLst>
                <a:gd name="connsiteX0" fmla="*/ 0 w 482600"/>
                <a:gd name="connsiteY0" fmla="*/ 0 h 469900"/>
                <a:gd name="connsiteX1" fmla="*/ 364067 w 482600"/>
                <a:gd name="connsiteY1" fmla="*/ 16933 h 469900"/>
                <a:gd name="connsiteX2" fmla="*/ 482600 w 482600"/>
                <a:gd name="connsiteY2" fmla="*/ 465667 h 469900"/>
                <a:gd name="connsiteX3" fmla="*/ 63500 w 482600"/>
                <a:gd name="connsiteY3" fmla="*/ 469900 h 469900"/>
                <a:gd name="connsiteX4" fmla="*/ 0 w 482600"/>
                <a:gd name="connsiteY4" fmla="*/ 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600" h="469900">
                  <a:moveTo>
                    <a:pt x="0" y="0"/>
                  </a:moveTo>
                  <a:lnTo>
                    <a:pt x="364067" y="16933"/>
                  </a:lnTo>
                  <a:lnTo>
                    <a:pt x="482600" y="465667"/>
                  </a:lnTo>
                  <a:lnTo>
                    <a:pt x="63500" y="469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647FC72F-9CD8-4A8E-9C18-6150C74F8AC2}"/>
                </a:ext>
              </a:extLst>
            </p:cNvPr>
            <p:cNvSpPr/>
            <p:nvPr/>
          </p:nvSpPr>
          <p:spPr>
            <a:xfrm>
              <a:off x="5816907" y="3706642"/>
              <a:ext cx="452967" cy="469900"/>
            </a:xfrm>
            <a:custGeom>
              <a:avLst/>
              <a:gdLst>
                <a:gd name="connsiteX0" fmla="*/ 4233 w 452967"/>
                <a:gd name="connsiteY0" fmla="*/ 0 h 469900"/>
                <a:gd name="connsiteX1" fmla="*/ 452967 w 452967"/>
                <a:gd name="connsiteY1" fmla="*/ 0 h 469900"/>
                <a:gd name="connsiteX2" fmla="*/ 313267 w 452967"/>
                <a:gd name="connsiteY2" fmla="*/ 469900 h 469900"/>
                <a:gd name="connsiteX3" fmla="*/ 0 w 452967"/>
                <a:gd name="connsiteY3" fmla="*/ 457200 h 469900"/>
                <a:gd name="connsiteX4" fmla="*/ 4233 w 452967"/>
                <a:gd name="connsiteY4" fmla="*/ 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967" h="469900">
                  <a:moveTo>
                    <a:pt x="4233" y="0"/>
                  </a:moveTo>
                  <a:lnTo>
                    <a:pt x="452967" y="0"/>
                  </a:lnTo>
                  <a:lnTo>
                    <a:pt x="313267" y="469900"/>
                  </a:lnTo>
                  <a:lnTo>
                    <a:pt x="0" y="457200"/>
                  </a:lnTo>
                  <a:lnTo>
                    <a:pt x="4233" y="0"/>
                  </a:lnTo>
                  <a:close/>
                </a:path>
              </a:pathLst>
            </a:cu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F603ECF7-D0B3-4BC5-99A8-105BA20553AE}"/>
                </a:ext>
              </a:extLst>
            </p:cNvPr>
            <p:cNvSpPr/>
            <p:nvPr/>
          </p:nvSpPr>
          <p:spPr>
            <a:xfrm>
              <a:off x="5838074" y="3215575"/>
              <a:ext cx="546100" cy="478367"/>
            </a:xfrm>
            <a:custGeom>
              <a:avLst/>
              <a:gdLst>
                <a:gd name="connsiteX0" fmla="*/ 198966 w 546100"/>
                <a:gd name="connsiteY0" fmla="*/ 0 h 478367"/>
                <a:gd name="connsiteX1" fmla="*/ 546100 w 546100"/>
                <a:gd name="connsiteY1" fmla="*/ 21167 h 478367"/>
                <a:gd name="connsiteX2" fmla="*/ 419100 w 546100"/>
                <a:gd name="connsiteY2" fmla="*/ 478367 h 478367"/>
                <a:gd name="connsiteX3" fmla="*/ 0 w 546100"/>
                <a:gd name="connsiteY3" fmla="*/ 474134 h 478367"/>
                <a:gd name="connsiteX4" fmla="*/ 198966 w 546100"/>
                <a:gd name="connsiteY4" fmla="*/ 0 h 47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100" h="478367">
                  <a:moveTo>
                    <a:pt x="198966" y="0"/>
                  </a:moveTo>
                  <a:lnTo>
                    <a:pt x="546100" y="21167"/>
                  </a:lnTo>
                  <a:lnTo>
                    <a:pt x="419100" y="478367"/>
                  </a:lnTo>
                  <a:lnTo>
                    <a:pt x="0" y="474134"/>
                  </a:lnTo>
                  <a:lnTo>
                    <a:pt x="198966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B07BEC67-B32D-49D2-ABEE-7D062D2A7F9E}"/>
                </a:ext>
              </a:extLst>
            </p:cNvPr>
            <p:cNvSpPr/>
            <p:nvPr/>
          </p:nvSpPr>
          <p:spPr>
            <a:xfrm>
              <a:off x="6346074" y="3224042"/>
              <a:ext cx="931333" cy="211667"/>
            </a:xfrm>
            <a:custGeom>
              <a:avLst/>
              <a:gdLst>
                <a:gd name="connsiteX0" fmla="*/ 63500 w 931333"/>
                <a:gd name="connsiteY0" fmla="*/ 0 h 211667"/>
                <a:gd name="connsiteX1" fmla="*/ 922866 w 931333"/>
                <a:gd name="connsiteY1" fmla="*/ 0 h 211667"/>
                <a:gd name="connsiteX2" fmla="*/ 931333 w 931333"/>
                <a:gd name="connsiteY2" fmla="*/ 211667 h 211667"/>
                <a:gd name="connsiteX3" fmla="*/ 0 w 931333"/>
                <a:gd name="connsiteY3" fmla="*/ 165100 h 211667"/>
                <a:gd name="connsiteX4" fmla="*/ 63500 w 931333"/>
                <a:gd name="connsiteY4" fmla="*/ 0 h 21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333" h="211667">
                  <a:moveTo>
                    <a:pt x="63500" y="0"/>
                  </a:moveTo>
                  <a:lnTo>
                    <a:pt x="922866" y="0"/>
                  </a:lnTo>
                  <a:lnTo>
                    <a:pt x="931333" y="211667"/>
                  </a:lnTo>
                  <a:lnTo>
                    <a:pt x="0" y="1651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8F504D00-5A5A-40CF-89B2-ABF9BB1F4B16}"/>
                </a:ext>
              </a:extLst>
            </p:cNvPr>
            <p:cNvSpPr/>
            <p:nvPr/>
          </p:nvSpPr>
          <p:spPr>
            <a:xfrm>
              <a:off x="6578907" y="3431475"/>
              <a:ext cx="393700" cy="300567"/>
            </a:xfrm>
            <a:custGeom>
              <a:avLst/>
              <a:gdLst>
                <a:gd name="connsiteX0" fmla="*/ 84667 w 393700"/>
                <a:gd name="connsiteY0" fmla="*/ 0 h 300567"/>
                <a:gd name="connsiteX1" fmla="*/ 0 w 393700"/>
                <a:gd name="connsiteY1" fmla="*/ 300567 h 300567"/>
                <a:gd name="connsiteX2" fmla="*/ 393700 w 393700"/>
                <a:gd name="connsiteY2" fmla="*/ 296334 h 300567"/>
                <a:gd name="connsiteX3" fmla="*/ 368300 w 393700"/>
                <a:gd name="connsiteY3" fmla="*/ 0 h 300567"/>
                <a:gd name="connsiteX4" fmla="*/ 84667 w 393700"/>
                <a:gd name="connsiteY4" fmla="*/ 0 h 30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700" h="300567">
                  <a:moveTo>
                    <a:pt x="84667" y="0"/>
                  </a:moveTo>
                  <a:lnTo>
                    <a:pt x="0" y="300567"/>
                  </a:lnTo>
                  <a:lnTo>
                    <a:pt x="393700" y="296334"/>
                  </a:lnTo>
                  <a:lnTo>
                    <a:pt x="368300" y="0"/>
                  </a:lnTo>
                  <a:lnTo>
                    <a:pt x="84667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E520FC39-8F1E-4434-AD73-BD076FB23483}"/>
                </a:ext>
              </a:extLst>
            </p:cNvPr>
            <p:cNvSpPr/>
            <p:nvPr/>
          </p:nvSpPr>
          <p:spPr>
            <a:xfrm>
              <a:off x="6422274" y="3740509"/>
              <a:ext cx="673100" cy="427566"/>
            </a:xfrm>
            <a:custGeom>
              <a:avLst/>
              <a:gdLst>
                <a:gd name="connsiteX0" fmla="*/ 156633 w 673100"/>
                <a:gd name="connsiteY0" fmla="*/ 16933 h 427566"/>
                <a:gd name="connsiteX1" fmla="*/ 0 w 673100"/>
                <a:gd name="connsiteY1" fmla="*/ 410633 h 427566"/>
                <a:gd name="connsiteX2" fmla="*/ 673100 w 673100"/>
                <a:gd name="connsiteY2" fmla="*/ 427566 h 427566"/>
                <a:gd name="connsiteX3" fmla="*/ 550333 w 673100"/>
                <a:gd name="connsiteY3" fmla="*/ 0 h 427566"/>
                <a:gd name="connsiteX4" fmla="*/ 156633 w 673100"/>
                <a:gd name="connsiteY4" fmla="*/ 16933 h 42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100" h="427566">
                  <a:moveTo>
                    <a:pt x="156633" y="16933"/>
                  </a:moveTo>
                  <a:lnTo>
                    <a:pt x="0" y="410633"/>
                  </a:lnTo>
                  <a:lnTo>
                    <a:pt x="673100" y="427566"/>
                  </a:lnTo>
                  <a:lnTo>
                    <a:pt x="550333" y="0"/>
                  </a:lnTo>
                  <a:lnTo>
                    <a:pt x="156633" y="16933"/>
                  </a:lnTo>
                  <a:close/>
                </a:path>
              </a:pathLst>
            </a:cu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6" name="Grafik 35">
            <a:extLst>
              <a:ext uri="{FF2B5EF4-FFF2-40B4-BE49-F238E27FC236}">
                <a16:creationId xmlns:a16="http://schemas.microsoft.com/office/drawing/2014/main" id="{A7B91B96-15CA-40B0-BFED-B485E21A04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09942"/>
            <a:ext cx="2283232" cy="1712424"/>
          </a:xfrm>
          <a:prstGeom prst="rect">
            <a:avLst/>
          </a:prstGeom>
        </p:spPr>
      </p:pic>
      <p:pic>
        <p:nvPicPr>
          <p:cNvPr id="41" name="Picture 2" descr="https://i0.wp.com/caloredilana.com/wp-content/uploads/2020/07/Metro-da-sarto-Calore-di-Lana-e1596037788510.jpg?fit=1497%2C1497&amp;ssl=1">
            <a:extLst>
              <a:ext uri="{FF2B5EF4-FFF2-40B4-BE49-F238E27FC236}">
                <a16:creationId xmlns:a16="http://schemas.microsoft.com/office/drawing/2014/main" id="{491D4ADD-B68A-4DE9-9299-56D6FE03B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25" y="212513"/>
            <a:ext cx="794302" cy="79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68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300989" y="2467485"/>
            <a:ext cx="4567564" cy="332399"/>
          </a:xfrm>
        </p:spPr>
        <p:txBody>
          <a:bodyPr vert="horz" wrap="square" lIns="72000" tIns="0" rIns="72000" bIns="0" rtlCol="0" anchor="t" anchorCtr="0">
            <a:spAutoFit/>
          </a:bodyPr>
          <a:lstStyle/>
          <a:p>
            <a:pPr>
              <a:buFont typeface="+mj-lt"/>
            </a:pPr>
            <a:r>
              <a:rPr lang="en-GB" sz="2400" b="1" dirty="0">
                <a:solidFill>
                  <a:srgbClr val="C00000"/>
                </a:solidFill>
              </a:rPr>
              <a:t>Thank you for your attention!</a:t>
            </a:r>
            <a:endParaRPr lang="de-DE" sz="2400" b="1" dirty="0">
              <a:solidFill>
                <a:srgbClr val="C00000"/>
              </a:solidFill>
            </a:endParaRPr>
          </a:p>
        </p:txBody>
      </p:sp>
      <p:sp>
        <p:nvSpPr>
          <p:cNvPr id="22" name="Foliennummernplatzhalter 4">
            <a:extLst>
              <a:ext uri="{FF2B5EF4-FFF2-40B4-BE49-F238E27FC236}">
                <a16:creationId xmlns:a16="http://schemas.microsoft.com/office/drawing/2014/main" id="{B6E51D41-76FA-4785-BAF3-DF284BE5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</p:spPr>
        <p:txBody>
          <a:bodyPr/>
          <a:lstStyle/>
          <a:p>
            <a:fld id="{6558FC84-22FA-4F5E-86B7-A7761BE44B02}" type="slidenum">
              <a:rPr lang="de-DE" smtClean="0"/>
              <a:pPr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0819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531" y="346005"/>
            <a:ext cx="3967061" cy="332399"/>
          </a:xfrm>
        </p:spPr>
        <p:txBody>
          <a:bodyPr/>
          <a:lstStyle/>
          <a:p>
            <a:r>
              <a:rPr lang="en-GB" sz="2400" dirty="0"/>
              <a:t>Outline</a:t>
            </a:r>
            <a:endParaRPr lang="de-DE" sz="2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8706460E-161F-46ED-B224-06555415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4739302"/>
            <a:ext cx="5539313" cy="274637"/>
          </a:xfrm>
        </p:spPr>
        <p:txBody>
          <a:bodyPr/>
          <a:lstStyle/>
          <a:p>
            <a:r>
              <a:rPr lang="en-GB" dirty="0"/>
              <a:t>Chiara Marsigli WG7</a:t>
            </a:r>
            <a:endParaRPr lang="de-DE" dirty="0"/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8CB1BDD0-171C-454B-89EE-C95E4767A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 dirty="0"/>
              <a:t>COSMO GM 2023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CFADB25-C285-46DC-A2AE-E525887FA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23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531" y="299804"/>
            <a:ext cx="4664105" cy="332399"/>
          </a:xfrm>
        </p:spPr>
        <p:txBody>
          <a:bodyPr/>
          <a:lstStyle/>
          <a:p>
            <a:r>
              <a:rPr lang="en-GB" sz="2400" dirty="0"/>
              <a:t>PROPHECY Priority Project</a:t>
            </a:r>
            <a:endParaRPr lang="de-DE" sz="2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7A80432A-8A62-4E09-AFC8-38A25278B0C5}"/>
              </a:ext>
            </a:extLst>
          </p:cNvPr>
          <p:cNvSpPr txBox="1">
            <a:spLocks/>
          </p:cNvSpPr>
          <p:nvPr/>
        </p:nvSpPr>
        <p:spPr>
          <a:xfrm>
            <a:off x="481258" y="903562"/>
            <a:ext cx="8082171" cy="3647801"/>
          </a:xfrm>
          <a:prstGeom prst="rect">
            <a:avLst/>
          </a:prstGeom>
        </p:spPr>
        <p:txBody>
          <a:bodyPr>
            <a:norm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Model </a:t>
            </a:r>
            <a:r>
              <a:rPr lang="de-DE" dirty="0" err="1">
                <a:solidFill>
                  <a:srgbClr val="1C1C1C"/>
                </a:solidFill>
              </a:rPr>
              <a:t>perturbations</a:t>
            </a:r>
            <a:endParaRPr lang="de-DE" dirty="0">
              <a:solidFill>
                <a:srgbClr val="1C1C1C"/>
              </a:solidFill>
            </a:endParaRP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SPPT, </a:t>
            </a:r>
            <a:r>
              <a:rPr lang="de-DE" dirty="0" err="1">
                <a:solidFill>
                  <a:srgbClr val="1C1C1C"/>
                </a:solidFill>
              </a:rPr>
              <a:t>Stochastically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Perturbed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Parametrization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Tendency</a:t>
            </a:r>
            <a:endParaRPr lang="de-DE" dirty="0">
              <a:solidFill>
                <a:srgbClr val="1C1C1C"/>
              </a:solidFill>
            </a:endParaRP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SEM, a </a:t>
            </a:r>
            <a:r>
              <a:rPr lang="de-DE" dirty="0" err="1">
                <a:solidFill>
                  <a:srgbClr val="1C1C1C"/>
                </a:solidFill>
              </a:rPr>
              <a:t>stochastic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model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of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the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model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error</a:t>
            </a:r>
            <a:r>
              <a:rPr lang="de-DE" dirty="0">
                <a:solidFill>
                  <a:srgbClr val="1C1C1C"/>
                </a:solidFill>
              </a:rPr>
              <a:t> (M. Sprengel)</a:t>
            </a: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1C1C1C"/>
                </a:solidFill>
              </a:rPr>
              <a:t>Stochastic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Shallow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Convection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scheme</a:t>
            </a:r>
            <a:r>
              <a:rPr lang="de-DE" dirty="0">
                <a:solidFill>
                  <a:srgbClr val="1C1C1C"/>
                </a:solidFill>
              </a:rPr>
              <a:t> (M. Ahlgrimm)</a:t>
            </a: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Parameter </a:t>
            </a:r>
            <a:r>
              <a:rPr lang="de-DE" dirty="0" err="1">
                <a:solidFill>
                  <a:srgbClr val="1C1C1C"/>
                </a:solidFill>
              </a:rPr>
              <a:t>sensitivity</a:t>
            </a:r>
            <a:r>
              <a:rPr lang="de-DE" dirty="0">
                <a:solidFill>
                  <a:srgbClr val="1C1C1C"/>
                </a:solidFill>
              </a:rPr>
              <a:t> and </a:t>
            </a:r>
            <a:r>
              <a:rPr lang="de-DE" dirty="0" err="1">
                <a:solidFill>
                  <a:srgbClr val="1C1C1C"/>
                </a:solidFill>
              </a:rPr>
              <a:t>perturbation</a:t>
            </a:r>
            <a:endParaRPr lang="de-DE" dirty="0">
              <a:solidFill>
                <a:srgbClr val="1C1C1C"/>
              </a:solidFill>
            </a:endParaRP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PSP, </a:t>
            </a:r>
            <a:r>
              <a:rPr lang="de-DE" dirty="0" err="1">
                <a:solidFill>
                  <a:srgbClr val="1C1C1C"/>
                </a:solidFill>
              </a:rPr>
              <a:t>Physically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Based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Stochastic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Perturbations</a:t>
            </a:r>
            <a:endParaRPr lang="de-DE" dirty="0">
              <a:solidFill>
                <a:srgbClr val="1C1C1C"/>
              </a:solidFill>
            </a:endParaRP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SPP, </a:t>
            </a:r>
            <a:r>
              <a:rPr lang="de-DE" dirty="0" err="1">
                <a:solidFill>
                  <a:srgbClr val="1C1C1C"/>
                </a:solidFill>
              </a:rPr>
              <a:t>Stochastically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Perturbed</a:t>
            </a:r>
            <a:r>
              <a:rPr lang="de-DE" dirty="0">
                <a:solidFill>
                  <a:srgbClr val="1C1C1C"/>
                </a:solidFill>
              </a:rPr>
              <a:t> </a:t>
            </a:r>
            <a:r>
              <a:rPr lang="de-DE" dirty="0" err="1">
                <a:solidFill>
                  <a:srgbClr val="1C1C1C"/>
                </a:solidFill>
              </a:rPr>
              <a:t>Parametrisations</a:t>
            </a:r>
            <a:endParaRPr lang="de-DE" dirty="0">
              <a:solidFill>
                <a:srgbClr val="1C1C1C"/>
              </a:solidFill>
            </a:endParaRPr>
          </a:p>
          <a:p>
            <a:pPr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C1C1C"/>
                </a:solidFill>
              </a:rPr>
              <a:t>Boundary </a:t>
            </a:r>
            <a:r>
              <a:rPr lang="de-DE" dirty="0" err="1">
                <a:solidFill>
                  <a:srgbClr val="1C1C1C"/>
                </a:solidFill>
              </a:rPr>
              <a:t>conditions</a:t>
            </a:r>
            <a:endParaRPr lang="de-DE" dirty="0">
              <a:solidFill>
                <a:srgbClr val="1C1C1C"/>
              </a:solidFill>
            </a:endParaRP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1C1C1C"/>
                </a:solidFill>
              </a:rPr>
              <a:t>Selection</a:t>
            </a:r>
            <a:endParaRPr lang="de-DE" dirty="0">
              <a:solidFill>
                <a:srgbClr val="1C1C1C"/>
              </a:solidFill>
            </a:endParaRPr>
          </a:p>
          <a:p>
            <a:pPr lvl="1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rgbClr val="1C1C1C"/>
                </a:solidFill>
              </a:rPr>
              <a:t>Weighting</a:t>
            </a:r>
            <a:endParaRPr lang="de-DE" dirty="0">
              <a:solidFill>
                <a:srgbClr val="1C1C1C"/>
              </a:solidFill>
            </a:endParaRP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8706460E-161F-46ED-B224-06555415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4739302"/>
            <a:ext cx="5539313" cy="274637"/>
          </a:xfrm>
        </p:spPr>
        <p:txBody>
          <a:bodyPr/>
          <a:lstStyle/>
          <a:p>
            <a:r>
              <a:rPr lang="en-GB" dirty="0"/>
              <a:t>Chiara Marsigli WG ENS</a:t>
            </a:r>
            <a:endParaRPr lang="de-DE" dirty="0"/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8CB1BDD0-171C-454B-89EE-C95E4767A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 dirty="0"/>
              <a:t>COSMO GM 2024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903193E-AFE6-44DF-A56F-B218364A3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8" t="29079" r="28606" b="42448"/>
          <a:stretch/>
        </p:blipFill>
        <p:spPr>
          <a:xfrm>
            <a:off x="3607088" y="2951591"/>
            <a:ext cx="5141625" cy="159977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5557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654" y="1876408"/>
            <a:ext cx="8304615" cy="498598"/>
          </a:xfrm>
        </p:spPr>
        <p:txBody>
          <a:bodyPr/>
          <a:lstStyle/>
          <a:p>
            <a:pPr marL="450000" algn="ctr">
              <a:spcBef>
                <a:spcPts val="1200"/>
              </a:spcBef>
              <a:spcAft>
                <a:spcPts val="600"/>
              </a:spcAft>
            </a:pPr>
            <a:r>
              <a:rPr lang="de-DE" sz="3600" dirty="0"/>
              <a:t>SPPT in ICON at </a:t>
            </a:r>
            <a:r>
              <a:rPr lang="de-DE" sz="3600" dirty="0" err="1"/>
              <a:t>MeteoSwiss</a:t>
            </a:r>
            <a:endParaRPr lang="en-GB" sz="36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79555" y="3131801"/>
            <a:ext cx="8095487" cy="1639175"/>
          </a:xfrm>
        </p:spPr>
        <p:txBody>
          <a:bodyPr/>
          <a:lstStyle/>
          <a:p>
            <a:pPr algn="ctr"/>
            <a:r>
              <a:rPr lang="en-GB" sz="1800" b="1" dirty="0"/>
              <a:t>André Walser, </a:t>
            </a:r>
            <a:r>
              <a:rPr lang="en-GB" sz="1800" dirty="0"/>
              <a:t>Sascha Bellaire, Matthias Röthlin</a:t>
            </a:r>
          </a:p>
          <a:p>
            <a:pPr algn="ctr"/>
            <a:r>
              <a:rPr lang="en-GB" sz="1800" dirty="0"/>
              <a:t>Acknowledgement: Daniel </a:t>
            </a:r>
            <a:r>
              <a:rPr lang="en-GB" sz="1800" dirty="0" err="1"/>
              <a:t>Reinert</a:t>
            </a:r>
            <a:r>
              <a:rPr lang="en-GB" sz="1800" dirty="0"/>
              <a:t>, Axel Seifert, Carlos Osuna</a:t>
            </a:r>
          </a:p>
          <a:p>
            <a:pPr algn="ctr"/>
            <a:endParaRPr lang="en-GB" sz="1400" baseline="30000" dirty="0"/>
          </a:p>
          <a:p>
            <a:pPr algn="ctr"/>
            <a:r>
              <a:rPr lang="en-GB" sz="1800" dirty="0"/>
              <a:t>COSMO GM 2022, </a:t>
            </a:r>
            <a:r>
              <a:rPr lang="en-GB" sz="1800" dirty="0" err="1"/>
              <a:t>Athen</a:t>
            </a:r>
            <a:r>
              <a:rPr lang="en-GB" sz="1800" dirty="0"/>
              <a:t>, WG7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0073B99-202C-054A-AEE2-F341088AD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55" y="33304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86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1860" y="322870"/>
            <a:ext cx="7516008" cy="443198"/>
          </a:xfrm>
        </p:spPr>
        <p:txBody>
          <a:bodyPr/>
          <a:lstStyle/>
          <a:p>
            <a:r>
              <a:rPr lang="de-DE" sz="2400" dirty="0" err="1">
                <a:solidFill>
                  <a:srgbClr val="1C1C1C"/>
                </a:solidFill>
              </a:rPr>
              <a:t>Stochastically</a:t>
            </a:r>
            <a:r>
              <a:rPr lang="de-DE" sz="2400" dirty="0">
                <a:solidFill>
                  <a:srgbClr val="1C1C1C"/>
                </a:solidFill>
              </a:rPr>
              <a:t> </a:t>
            </a:r>
            <a:r>
              <a:rPr lang="de-DE" sz="2400" dirty="0" err="1">
                <a:solidFill>
                  <a:srgbClr val="1C1C1C"/>
                </a:solidFill>
              </a:rPr>
              <a:t>Perturbed</a:t>
            </a:r>
            <a:r>
              <a:rPr lang="de-DE" sz="2400" dirty="0">
                <a:solidFill>
                  <a:srgbClr val="1C1C1C"/>
                </a:solidFill>
              </a:rPr>
              <a:t> </a:t>
            </a:r>
            <a:r>
              <a:rPr lang="de-DE" sz="2400" dirty="0" err="1">
                <a:solidFill>
                  <a:srgbClr val="1C1C1C"/>
                </a:solidFill>
              </a:rPr>
              <a:t>Parametrization</a:t>
            </a:r>
            <a:r>
              <a:rPr lang="de-DE" sz="2400" dirty="0">
                <a:solidFill>
                  <a:srgbClr val="1C1C1C"/>
                </a:solidFill>
              </a:rPr>
              <a:t> </a:t>
            </a:r>
            <a:r>
              <a:rPr lang="de-DE" sz="2400" dirty="0" err="1">
                <a:solidFill>
                  <a:srgbClr val="1C1C1C"/>
                </a:solidFill>
              </a:rPr>
              <a:t>Tendency</a:t>
            </a:r>
            <a:endParaRPr lang="en-US" sz="2400" dirty="0"/>
          </a:p>
        </p:txBody>
      </p:sp>
      <p:sp>
        <p:nvSpPr>
          <p:cNvPr id="40" name="Rectangle 39"/>
          <p:cNvSpPr/>
          <p:nvPr/>
        </p:nvSpPr>
        <p:spPr>
          <a:xfrm>
            <a:off x="472376" y="1272310"/>
            <a:ext cx="3062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de-CH" sz="1800" dirty="0"/>
              <a:t>Implementation in ICON </a:t>
            </a:r>
            <a:r>
              <a:rPr lang="de-CH" sz="1800" dirty="0" err="1"/>
              <a:t>of</a:t>
            </a:r>
            <a:r>
              <a:rPr lang="de-CH" sz="1800" dirty="0"/>
              <a:t> a </a:t>
            </a:r>
            <a:r>
              <a:rPr lang="de-CH" sz="1800" dirty="0" err="1"/>
              <a:t>random</a:t>
            </a:r>
            <a:r>
              <a:rPr lang="de-CH" sz="1800" dirty="0"/>
              <a:t> </a:t>
            </a:r>
            <a:r>
              <a:rPr lang="de-CH" sz="1800" dirty="0" err="1"/>
              <a:t>pattern</a:t>
            </a:r>
            <a:r>
              <a:rPr lang="de-CH" sz="1800" dirty="0"/>
              <a:t> </a:t>
            </a:r>
            <a:r>
              <a:rPr lang="de-CH" sz="1800" dirty="0" err="1"/>
              <a:t>field</a:t>
            </a:r>
            <a:r>
              <a:rPr lang="de-CH" sz="1800" dirty="0"/>
              <a:t> </a:t>
            </a:r>
            <a:r>
              <a:rPr lang="de-CH" sz="1800" dirty="0" err="1"/>
              <a:t>with</a:t>
            </a:r>
            <a:r>
              <a:rPr lang="de-CH" sz="1800" dirty="0"/>
              <a:t> horizontal </a:t>
            </a:r>
            <a:r>
              <a:rPr lang="de-CH" sz="1800" dirty="0" err="1"/>
              <a:t>correlation</a:t>
            </a:r>
            <a:r>
              <a:rPr lang="de-CH" sz="1800" dirty="0"/>
              <a:t> 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36" y="2234082"/>
            <a:ext cx="3717415" cy="2199626"/>
          </a:xfrm>
          <a:prstGeom prst="rect">
            <a:avLst/>
          </a:prstGeom>
        </p:spPr>
      </p:pic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958FBABA-4F47-4A2F-9DAB-AA80DB5A2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958145"/>
              </p:ext>
            </p:extLst>
          </p:nvPr>
        </p:nvGraphicFramePr>
        <p:xfrm>
          <a:off x="4029891" y="1272310"/>
          <a:ext cx="5044786" cy="3162531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3664849458"/>
                    </a:ext>
                  </a:extLst>
                </a:gridCol>
                <a:gridCol w="655320">
                  <a:extLst>
                    <a:ext uri="{9D8B030D-6E8A-4147-A177-3AD203B41FA5}">
                      <a16:colId xmlns:a16="http://schemas.microsoft.com/office/drawing/2014/main" val="1616697905"/>
                    </a:ext>
                  </a:extLst>
                </a:gridCol>
                <a:gridCol w="1487237">
                  <a:extLst>
                    <a:ext uri="{9D8B030D-6E8A-4147-A177-3AD203B41FA5}">
                      <a16:colId xmlns:a16="http://schemas.microsoft.com/office/drawing/2014/main" val="4010737176"/>
                    </a:ext>
                  </a:extLst>
                </a:gridCol>
                <a:gridCol w="2140229">
                  <a:extLst>
                    <a:ext uri="{9D8B030D-6E8A-4147-A177-3AD203B41FA5}">
                      <a16:colId xmlns:a16="http://schemas.microsoft.com/office/drawing/2014/main" val="3276480818"/>
                    </a:ext>
                  </a:extLst>
                </a:gridCol>
              </a:tblGrid>
              <a:tr h="25972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switch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default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CH" sz="1100" b="1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ICON-</a:t>
                      </a:r>
                      <a:r>
                        <a:rPr lang="de-CH" sz="1100" b="1" i="0" u="none" strike="noStrike" dirty="0" err="1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CHx</a:t>
                      </a:r>
                      <a:r>
                        <a:rPr lang="de-CH" sz="1100" b="1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-EPS </a:t>
                      </a:r>
                      <a:r>
                        <a:rPr lang="de-CH" sz="1100" b="1" i="0" u="none" strike="noStrike" dirty="0" err="1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exp</a:t>
                      </a:r>
                      <a:r>
                        <a:rPr lang="de-CH" sz="1100" b="1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.</a:t>
                      </a:r>
                      <a:endParaRPr lang="en-US" sz="1100" b="1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780426"/>
                  </a:ext>
                </a:extLst>
              </a:tr>
              <a:tr h="25972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lsppt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.false.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CH" sz="1100" b="0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.</a:t>
                      </a:r>
                      <a:r>
                        <a:rPr lang="de-CH" sz="1100" b="0" i="0" u="none" strike="noStrike" dirty="0" err="1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true</a:t>
                      </a:r>
                      <a:r>
                        <a:rPr lang="de-CH" sz="1100" b="0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.</a:t>
                      </a:r>
                      <a:endParaRPr lang="de-IT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IT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67845"/>
                  </a:ext>
                </a:extLst>
              </a:tr>
              <a:tr h="42778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hinc_rn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IT" sz="1100" b="0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21600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IT" sz="1100" b="0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21600</a:t>
                      </a:r>
                      <a:endParaRPr lang="en-US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time increment (s) for drawing a new field of random numbers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51138"/>
                  </a:ext>
                </a:extLst>
              </a:tr>
              <a:tr h="595839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dlat_rn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IT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CH" sz="1100" b="0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5.0</a:t>
                      </a:r>
                      <a:endParaRPr lang="en-US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random number coarse grid point distance in meridional direction (deg)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098401"/>
                  </a:ext>
                </a:extLst>
              </a:tr>
              <a:tr h="595839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dlon_rn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IT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CH" sz="1100" b="0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5.0</a:t>
                      </a:r>
                      <a:endParaRPr lang="en-US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random number coarse grid point distance in zonal direction (deg)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773749"/>
                  </a:ext>
                </a:extLst>
              </a:tr>
              <a:tr h="427782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range_rn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IT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0.8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CH" sz="1100" b="0" i="0" u="none" strike="noStrike" dirty="0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0.6 / 0.8</a:t>
                      </a:r>
                      <a:endParaRPr lang="en-US" sz="1100" b="0" i="0" u="none" strike="noStrike" dirty="0">
                        <a:solidFill>
                          <a:srgbClr val="172B4D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172B4D"/>
                          </a:solidFill>
                          <a:effectLst/>
                          <a:latin typeface="Segoe UI" panose="020B0502040204020203" pitchFamily="34" charset="0"/>
                        </a:rPr>
                        <a:t>max magnitude of random numbers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774053"/>
                  </a:ext>
                </a:extLst>
              </a:tr>
              <a:tr h="595839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</a:rPr>
                        <a:t>stdv_rn</a:t>
                      </a:r>
                      <a:endParaRPr lang="en-US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IT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CH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</a:rPr>
                        <a:t>standard deviation of the </a:t>
                      </a:r>
                      <a:r>
                        <a:rPr lang="en-US" sz="1100" b="0" i="0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</a:rPr>
                        <a:t>gaussian</a:t>
                      </a:r>
                      <a:r>
                        <a:rPr lang="en-US" sz="11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</a:rPr>
                        <a:t> distribution of random numbers</a:t>
                      </a:r>
                    </a:p>
                  </a:txBody>
                  <a:tcPr>
                    <a:lnL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729499"/>
                  </a:ext>
                </a:extLst>
              </a:tr>
            </a:tbl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EF468450-19D1-4DA3-A950-6DB2F28B0C02}"/>
              </a:ext>
            </a:extLst>
          </p:cNvPr>
          <p:cNvSpPr/>
          <p:nvPr/>
        </p:nvSpPr>
        <p:spPr>
          <a:xfrm>
            <a:off x="5870870" y="857383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 err="1"/>
              <a:t>sppt_nml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436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186180" y="955654"/>
            <a:ext cx="7527926" cy="3256004"/>
          </a:xfrm>
        </p:spPr>
        <p:txBody>
          <a:bodyPr/>
          <a:lstStyle/>
          <a:p>
            <a:r>
              <a:rPr lang="en-US" sz="1800" dirty="0"/>
              <a:t>new approach uses for every second member the opposed pattern from the previous one</a:t>
            </a:r>
          </a:p>
          <a:p>
            <a:r>
              <a:rPr lang="en-US" sz="1800" dirty="0"/>
              <a:t>to better sample the PDF with small ensembles </a:t>
            </a:r>
            <a:br>
              <a:rPr lang="en-US" sz="1800" dirty="0"/>
            </a:br>
            <a:r>
              <a:rPr lang="en-US" sz="1800" dirty="0"/>
              <a:t>(idea and implementation by Daniel Hupp)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4240" y="292390"/>
            <a:ext cx="3942080" cy="469610"/>
          </a:xfrm>
        </p:spPr>
        <p:txBody>
          <a:bodyPr/>
          <a:lstStyle/>
          <a:p>
            <a:r>
              <a:rPr lang="en-US" sz="2400" dirty="0"/>
              <a:t>Opposed random patterns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32364" y="2215662"/>
            <a:ext cx="6282944" cy="2927838"/>
            <a:chOff x="1432364" y="2215662"/>
            <a:chExt cx="6282944" cy="2927838"/>
          </a:xfrm>
        </p:grpSpPr>
        <p:pic>
          <p:nvPicPr>
            <p:cNvPr id="5" name="Picture 2" descr="https://wlsdepl.meteoswiss.ch/modelbrowser/data/icon-1e_dev/23083100_699/m/alp/RAPA_SPPT/RAPA_SPPT_20230901060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364" y="2215662"/>
              <a:ext cx="6282944" cy="2927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2626468" y="2328153"/>
              <a:ext cx="862519" cy="15564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719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160375" y="1124466"/>
            <a:ext cx="3729396" cy="520584"/>
          </a:xfrm>
        </p:spPr>
        <p:txBody>
          <a:bodyPr/>
          <a:lstStyle/>
          <a:p>
            <a:pPr marL="0" indent="0">
              <a:buNone/>
            </a:pPr>
            <a:r>
              <a:rPr lang="de-CH" b="1" dirty="0" err="1"/>
              <a:t>Spread</a:t>
            </a:r>
            <a:r>
              <a:rPr lang="de-CH" dirty="0"/>
              <a:t> </a:t>
            </a:r>
            <a:r>
              <a:rPr lang="de-CH" dirty="0" err="1"/>
              <a:t>increased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SPPT, </a:t>
            </a:r>
            <a:br>
              <a:rPr lang="de-CH" dirty="0"/>
            </a:br>
            <a:r>
              <a:rPr lang="de-CH" dirty="0"/>
              <a:t>but </a:t>
            </a:r>
            <a:r>
              <a:rPr lang="de-CH" dirty="0" err="1"/>
              <a:t>hardly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PP: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Spread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RMSE </a:t>
            </a:r>
            <a:r>
              <a:rPr lang="de-CH" dirty="0" err="1"/>
              <a:t>for</a:t>
            </a:r>
            <a:r>
              <a:rPr lang="de-CH" dirty="0"/>
              <a:t> t2m</a:t>
            </a:r>
            <a:endParaRPr lang="en-US" dirty="0"/>
          </a:p>
        </p:txBody>
      </p:sp>
      <p:pic>
        <p:nvPicPr>
          <p:cNvPr id="7170" name="Picture 2" descr="M:\zue-data-zue\modelle\intranet\Verification\Test-suites\135_icon-ch1_sppt_ens\Station-based\cmp_135_ch_136_ch_137_ch\total_scoresALL_T_2M0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" r="49665" b="49756"/>
          <a:stretch/>
        </p:blipFill>
        <p:spPr bwMode="auto">
          <a:xfrm>
            <a:off x="4533957" y="1796374"/>
            <a:ext cx="3910813" cy="310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:\zue-data-zue\modelle\intranet\Verification\Test-suites\135_icon-ch1_sppt_ens\Station-based\cmp_135_ch_136_ch_137_ch\total_scoresALL_T_2M0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7" r="50306"/>
          <a:stretch/>
        </p:blipFill>
        <p:spPr bwMode="auto">
          <a:xfrm>
            <a:off x="668533" y="1783404"/>
            <a:ext cx="3865424" cy="308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12390" y="1138702"/>
            <a:ext cx="3576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de-CH" sz="1600" b="1" dirty="0"/>
              <a:t>RMSE</a:t>
            </a:r>
            <a:r>
              <a:rPr lang="de-CH" sz="1600" dirty="0"/>
              <a:t> </a:t>
            </a:r>
            <a:r>
              <a:rPr lang="de-CH" sz="1600" dirty="0" err="1"/>
              <a:t>for</a:t>
            </a:r>
            <a:r>
              <a:rPr lang="de-CH" sz="1600" dirty="0"/>
              <a:t> </a:t>
            </a:r>
            <a:r>
              <a:rPr lang="de-CH" sz="1600" dirty="0" err="1"/>
              <a:t>ensemble</a:t>
            </a:r>
            <a:r>
              <a:rPr lang="de-CH" sz="1600" dirty="0"/>
              <a:t> </a:t>
            </a:r>
            <a:r>
              <a:rPr lang="de-CH" sz="1600" dirty="0" err="1"/>
              <a:t>mean</a:t>
            </a:r>
            <a:r>
              <a:rPr lang="de-CH" sz="1600" dirty="0"/>
              <a:t> ~</a:t>
            </a:r>
            <a:r>
              <a:rPr lang="de-CH" sz="1600" dirty="0" err="1"/>
              <a:t>identical</a:t>
            </a:r>
            <a:r>
              <a:rPr lang="de-CH" sz="1600" dirty="0"/>
              <a:t>: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6809757" y="254540"/>
            <a:ext cx="2120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solidFill>
                  <a:srgbClr val="FF0000"/>
                </a:solidFill>
              </a:rPr>
              <a:t>SPPT</a:t>
            </a:r>
          </a:p>
          <a:p>
            <a:r>
              <a:rPr lang="de-CH" sz="1400" dirty="0">
                <a:solidFill>
                  <a:srgbClr val="0000FF"/>
                </a:solidFill>
              </a:rPr>
              <a:t>Parameter </a:t>
            </a:r>
            <a:r>
              <a:rPr lang="de-CH" sz="1400" dirty="0" err="1">
                <a:solidFill>
                  <a:srgbClr val="0000FF"/>
                </a:solidFill>
              </a:rPr>
              <a:t>Perturbations</a:t>
            </a:r>
            <a:br>
              <a:rPr lang="de-CH" sz="1400" dirty="0">
                <a:solidFill>
                  <a:srgbClr val="FF0000"/>
                </a:solidFill>
              </a:rPr>
            </a:br>
            <a:r>
              <a:rPr lang="de-CH" sz="1400" dirty="0" err="1">
                <a:solidFill>
                  <a:srgbClr val="33CC33"/>
                </a:solidFill>
              </a:rPr>
              <a:t>no</a:t>
            </a:r>
            <a:r>
              <a:rPr lang="de-CH" sz="1400" dirty="0">
                <a:solidFill>
                  <a:srgbClr val="33CC33"/>
                </a:solidFill>
              </a:rPr>
              <a:t> </a:t>
            </a:r>
            <a:r>
              <a:rPr lang="de-CH" sz="1400" dirty="0" err="1">
                <a:solidFill>
                  <a:srgbClr val="33CC33"/>
                </a:solidFill>
              </a:rPr>
              <a:t>model</a:t>
            </a:r>
            <a:r>
              <a:rPr lang="de-CH" sz="1400" dirty="0">
                <a:solidFill>
                  <a:srgbClr val="33CC33"/>
                </a:solidFill>
              </a:rPr>
              <a:t> </a:t>
            </a:r>
            <a:r>
              <a:rPr lang="de-CH" sz="1400" dirty="0" err="1">
                <a:solidFill>
                  <a:srgbClr val="33CC33"/>
                </a:solidFill>
              </a:rPr>
              <a:t>perturbations</a:t>
            </a:r>
            <a:r>
              <a:rPr lang="de-CH" sz="1400" dirty="0">
                <a:solidFill>
                  <a:srgbClr val="33CC33"/>
                </a:solidFill>
              </a:rPr>
              <a:t> </a:t>
            </a:r>
            <a:endParaRPr lang="en-US" sz="1400" dirty="0"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42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179830" y="1124466"/>
            <a:ext cx="7527926" cy="42982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Reduction of outliers with model pert., particularly with SPPT for gusts: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 6h </a:t>
            </a:r>
            <a:r>
              <a:rPr lang="en-US" dirty="0" err="1"/>
              <a:t>precip</a:t>
            </a:r>
            <a:r>
              <a:rPr lang="en-US" dirty="0"/>
              <a:t> &amp; gusts</a:t>
            </a:r>
          </a:p>
        </p:txBody>
      </p:sp>
      <p:pic>
        <p:nvPicPr>
          <p:cNvPr id="8194" name="Picture 2" descr="M:\zue-data-zue\modelle\intranet\Verification\Test-suites\135_icon-ch1_sppt_ens\Station-based\cmp_135_ch_136_ch_137_ch\total_scoresALL_TOT_PREC6_OUTLIER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6"/>
          <a:stretch/>
        </p:blipFill>
        <p:spPr bwMode="auto">
          <a:xfrm>
            <a:off x="851346" y="1666672"/>
            <a:ext cx="3839161" cy="303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:\zue-data-zue\modelle\intranet\Verification\Test-suites\135_icon-ch1_sppt_ens\Station-based\cmp_135_ch_136_ch_137_ch\total_scoresALL_VMAX_10M6_OUTLIERS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1"/>
          <a:stretch/>
        </p:blipFill>
        <p:spPr bwMode="auto">
          <a:xfrm>
            <a:off x="4740707" y="1653702"/>
            <a:ext cx="3839161" cy="304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6809757" y="254540"/>
            <a:ext cx="2120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solidFill>
                  <a:srgbClr val="FF0000"/>
                </a:solidFill>
              </a:rPr>
              <a:t>SPPT</a:t>
            </a:r>
          </a:p>
          <a:p>
            <a:r>
              <a:rPr lang="de-CH" sz="1400" dirty="0">
                <a:solidFill>
                  <a:srgbClr val="0000FF"/>
                </a:solidFill>
              </a:rPr>
              <a:t>Parameter </a:t>
            </a:r>
            <a:r>
              <a:rPr lang="de-CH" sz="1400" dirty="0" err="1">
                <a:solidFill>
                  <a:srgbClr val="0000FF"/>
                </a:solidFill>
              </a:rPr>
              <a:t>Perturbations</a:t>
            </a:r>
            <a:br>
              <a:rPr lang="de-CH" sz="1400" dirty="0">
                <a:solidFill>
                  <a:srgbClr val="FF0000"/>
                </a:solidFill>
              </a:rPr>
            </a:br>
            <a:r>
              <a:rPr lang="de-CH" sz="1400" dirty="0" err="1">
                <a:solidFill>
                  <a:srgbClr val="33CC33"/>
                </a:solidFill>
              </a:rPr>
              <a:t>no</a:t>
            </a:r>
            <a:r>
              <a:rPr lang="de-CH" sz="1400" dirty="0">
                <a:solidFill>
                  <a:srgbClr val="33CC33"/>
                </a:solidFill>
              </a:rPr>
              <a:t> </a:t>
            </a:r>
            <a:r>
              <a:rPr lang="de-CH" sz="1400" dirty="0" err="1">
                <a:solidFill>
                  <a:srgbClr val="33CC33"/>
                </a:solidFill>
              </a:rPr>
              <a:t>model</a:t>
            </a:r>
            <a:r>
              <a:rPr lang="de-CH" sz="1400" dirty="0">
                <a:solidFill>
                  <a:srgbClr val="33CC33"/>
                </a:solidFill>
              </a:rPr>
              <a:t> </a:t>
            </a:r>
            <a:r>
              <a:rPr lang="de-CH" sz="1400" dirty="0" err="1">
                <a:solidFill>
                  <a:srgbClr val="33CC33"/>
                </a:solidFill>
              </a:rPr>
              <a:t>perturbations</a:t>
            </a:r>
            <a:r>
              <a:rPr lang="de-CH" sz="1400" dirty="0">
                <a:solidFill>
                  <a:srgbClr val="33CC33"/>
                </a:solidFill>
              </a:rPr>
              <a:t> </a:t>
            </a:r>
            <a:endParaRPr lang="en-US" sz="1400" dirty="0">
              <a:solidFill>
                <a:srgbClr val="33CC33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6647234" y="2509734"/>
            <a:ext cx="13053" cy="907917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06150" y="2934321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/>
              <a:t>~20%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490273" y="3875030"/>
            <a:ext cx="13644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6h </a:t>
            </a:r>
            <a:r>
              <a:rPr lang="en-US" dirty="0" err="1"/>
              <a:t>precip</a:t>
            </a:r>
            <a:r>
              <a:rPr lang="en-US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81337" y="3875030"/>
            <a:ext cx="207300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6h vmax@10m </a:t>
            </a:r>
          </a:p>
        </p:txBody>
      </p:sp>
    </p:spTree>
    <p:extLst>
      <p:ext uri="{BB962C8B-B14F-4D97-AF65-F5344CB8AC3E}">
        <p14:creationId xmlns:p14="http://schemas.microsoft.com/office/powerpoint/2010/main" val="2279883727"/>
      </p:ext>
    </p:extLst>
  </p:cSld>
  <p:clrMapOvr>
    <a:masterClrMapping/>
  </p:clrMapOvr>
</p:sld>
</file>

<file path=ppt/theme/theme1.xml><?xml version="1.0" encoding="utf-8"?>
<a:theme xmlns:a="http://schemas.openxmlformats.org/drawingml/2006/main" name="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reuzraster komplett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7D6E5F"/>
      </a:lt2>
      <a:accent1>
        <a:srgbClr val="FF0000"/>
      </a:accent1>
      <a:accent2>
        <a:srgbClr val="7D6E5F"/>
      </a:accent2>
      <a:accent3>
        <a:srgbClr val="5A735F"/>
      </a:accent3>
      <a:accent4>
        <a:srgbClr val="000000"/>
      </a:accent4>
      <a:accent5>
        <a:srgbClr val="DAEDEF"/>
      </a:accent5>
      <a:accent6>
        <a:srgbClr val="FAB45F"/>
      </a:accent6>
      <a:hlink>
        <a:srgbClr val="000000"/>
      </a:hlink>
      <a:folHlink>
        <a:srgbClr val="0000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1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Motyw1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WD-Farben PowerPoint">
    <a:dk1>
      <a:srgbClr val="2D4B9B"/>
    </a:dk1>
    <a:lt1>
      <a:sysClr val="window" lastClr="FFFFFF"/>
    </a:lt1>
    <a:dk2>
      <a:srgbClr val="96B9DC"/>
    </a:dk2>
    <a:lt2>
      <a:srgbClr val="D2E1F5"/>
    </a:lt2>
    <a:accent1>
      <a:srgbClr val="2D4B9B"/>
    </a:accent1>
    <a:accent2>
      <a:srgbClr val="9E3D00"/>
    </a:accent2>
    <a:accent3>
      <a:srgbClr val="945100"/>
    </a:accent3>
    <a:accent4>
      <a:srgbClr val="DE8004"/>
    </a:accent4>
    <a:accent5>
      <a:srgbClr val="608E00"/>
    </a:accent5>
    <a:accent6>
      <a:srgbClr val="2F6100"/>
    </a:accent6>
    <a:hlink>
      <a:srgbClr val="2D4B9B"/>
    </a:hlink>
    <a:folHlink>
      <a:srgbClr val="2D4B9B"/>
    </a:folHlink>
  </a:clrScheme>
</a:themeOverride>
</file>

<file path=ppt/theme/themeOverride2.xml><?xml version="1.0" encoding="utf-8"?>
<a:themeOverride xmlns:a="http://schemas.openxmlformats.org/drawingml/2006/main">
  <a:clrScheme name="DWD-Farben PowerPoint">
    <a:dk1>
      <a:srgbClr val="2D4B9B"/>
    </a:dk1>
    <a:lt1>
      <a:sysClr val="window" lastClr="FFFFFF"/>
    </a:lt1>
    <a:dk2>
      <a:srgbClr val="96B9DC"/>
    </a:dk2>
    <a:lt2>
      <a:srgbClr val="D2E1F5"/>
    </a:lt2>
    <a:accent1>
      <a:srgbClr val="2D4B9B"/>
    </a:accent1>
    <a:accent2>
      <a:srgbClr val="9E3D00"/>
    </a:accent2>
    <a:accent3>
      <a:srgbClr val="945100"/>
    </a:accent3>
    <a:accent4>
      <a:srgbClr val="DE8004"/>
    </a:accent4>
    <a:accent5>
      <a:srgbClr val="608E00"/>
    </a:accent5>
    <a:accent6>
      <a:srgbClr val="2F6100"/>
    </a:accent6>
    <a:hlink>
      <a:srgbClr val="2D4B9B"/>
    </a:hlink>
    <a:folHlink>
      <a:srgbClr val="2D4B9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1938</Words>
  <Application>Microsoft Office PowerPoint</Application>
  <PresentationFormat>Bildschirmpräsentation (16:9)</PresentationFormat>
  <Paragraphs>299</Paragraphs>
  <Slides>39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39</vt:i4>
      </vt:variant>
    </vt:vector>
  </HeadingPairs>
  <TitlesOfParts>
    <vt:vector size="59" baseType="lpstr">
      <vt:lpstr>Arial</vt:lpstr>
      <vt:lpstr>Arial Narrow</vt:lpstr>
      <vt:lpstr>Calibri</vt:lpstr>
      <vt:lpstr>Calibri Light</vt:lpstr>
      <vt:lpstr>Cambria Math</vt:lpstr>
      <vt:lpstr>Gill Sans MT</vt:lpstr>
      <vt:lpstr>Noto Sans Symbols</vt:lpstr>
      <vt:lpstr>Roboto Light</vt:lpstr>
      <vt:lpstr>Segoe UI</vt:lpstr>
      <vt:lpstr>Symbol</vt:lpstr>
      <vt:lpstr>Times New Roman</vt:lpstr>
      <vt:lpstr>Verdana</vt:lpstr>
      <vt:lpstr>Verdana</vt:lpstr>
      <vt:lpstr>Wingdings</vt:lpstr>
      <vt:lpstr>DWD-PowerPoint</vt:lpstr>
      <vt:lpstr>1_Kreuzraster komplett</vt:lpstr>
      <vt:lpstr>Office Theme</vt:lpstr>
      <vt:lpstr>Θέμα του Office</vt:lpstr>
      <vt:lpstr>Motyw1</vt:lpstr>
      <vt:lpstr>1_Motyw1</vt:lpstr>
      <vt:lpstr>PowerPoint-Präsentation</vt:lpstr>
      <vt:lpstr>Outline</vt:lpstr>
      <vt:lpstr>The ensembles in transition to ICON</vt:lpstr>
      <vt:lpstr>PROPHECY Priority Project</vt:lpstr>
      <vt:lpstr>SPPT in ICON at MeteoSwiss</vt:lpstr>
      <vt:lpstr>Stochastically Perturbed Parametrization Tendency</vt:lpstr>
      <vt:lpstr>Opposed random patterns</vt:lpstr>
      <vt:lpstr>Spread and RMSE for t2m</vt:lpstr>
      <vt:lpstr>Outliers 6h precip &amp; gusts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Boundary Conditions: selection</vt:lpstr>
      <vt:lpstr>Physically based model perturbation: PSP</vt:lpstr>
      <vt:lpstr>PSP: impact on convection initiation</vt:lpstr>
      <vt:lpstr>Physically based model perturbation: PSP</vt:lpstr>
      <vt:lpstr>Physically based model perturbation: PSP</vt:lpstr>
      <vt:lpstr>PowerPoint-Präsentation</vt:lpstr>
      <vt:lpstr>PowerPoint-Präsentation</vt:lpstr>
      <vt:lpstr>PowerPoint-Präsentation</vt:lpstr>
      <vt:lpstr>The PROPHECY PP: summary</vt:lpstr>
      <vt:lpstr>Next developments: plans for new PP</vt:lpstr>
      <vt:lpstr>PowerPoint-Präsentation</vt:lpstr>
      <vt:lpstr>PowerPoint-Präsentation</vt:lpstr>
      <vt:lpstr>PowerPoint-Präsentation</vt:lpstr>
      <vt:lpstr>Process-based perturbations</vt:lpstr>
      <vt:lpstr>PowerPoint-Präsentation</vt:lpstr>
      <vt:lpstr>Thank you for your attention!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cmarsigl@exch.dwd.de</dc:creator>
  <cp:lastModifiedBy>Marsigli Chiara</cp:lastModifiedBy>
  <cp:revision>580</cp:revision>
  <dcterms:created xsi:type="dcterms:W3CDTF">2020-11-08T19:12:37Z</dcterms:created>
  <dcterms:modified xsi:type="dcterms:W3CDTF">2024-09-04T00:10:45Z</dcterms:modified>
</cp:coreProperties>
</file>