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7"/>
  </p:notesMasterIdLst>
  <p:handoutMasterIdLst>
    <p:handoutMasterId r:id="rId8"/>
  </p:handoutMasterIdLst>
  <p:sldIdLst>
    <p:sldId id="370" r:id="rId3"/>
    <p:sldId id="511" r:id="rId4"/>
    <p:sldId id="512" r:id="rId5"/>
    <p:sldId id="513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EF3037F-0E62-45F9-88AC-8FAFB39FD4F5}">
          <p14:sldIdLst>
            <p14:sldId id="370"/>
            <p14:sldId id="511"/>
            <p14:sldId id="512"/>
            <p14:sldId id="513"/>
          </p14:sldIdLst>
        </p14:section>
        <p14:section name="Abschnitt ohne Titel" id="{72B5E624-9E04-4018-9E9A-D6E00FAF177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land Potthast" initials="RP" lastIdx="1" clrIdx="0">
    <p:extLst>
      <p:ext uri="{19B8F6BF-5375-455C-9EA6-DF929625EA0E}">
        <p15:presenceInfo xmlns:p15="http://schemas.microsoft.com/office/powerpoint/2012/main" userId="Roland Potthast" providerId="None"/>
      </p:ext>
    </p:extLst>
  </p:cmAuthor>
  <p:cmAuthor id="2" name="Potthast Roland" initials="PR" lastIdx="1" clrIdx="1">
    <p:extLst>
      <p:ext uri="{19B8F6BF-5375-455C-9EA6-DF929625EA0E}">
        <p15:presenceInfo xmlns:p15="http://schemas.microsoft.com/office/powerpoint/2012/main" userId="Potthast Rol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E6E6E6"/>
    <a:srgbClr val="FFCCCC"/>
    <a:srgbClr val="99CCFF"/>
    <a:srgbClr val="66CCFF"/>
    <a:srgbClr val="FF9933"/>
    <a:srgbClr val="CCFFCC"/>
    <a:srgbClr val="FFFF99"/>
    <a:srgbClr val="FFCC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6086" autoAdjust="0"/>
  </p:normalViewPr>
  <p:slideViewPr>
    <p:cSldViewPr snapToGrid="0">
      <p:cViewPr varScale="1">
        <p:scale>
          <a:sx n="70" d="100"/>
          <a:sy n="70" d="100"/>
        </p:scale>
        <p:origin x="72" y="9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26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55043-3B71-4002-8820-29B2432228FC}" type="datetimeFigureOut">
              <a:rPr lang="de-DE" smtClean="0"/>
              <a:t>04.10.2024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23BF-C61A-4456-8B00-930A1CEBE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1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28B6F-B89E-4E8F-810A-499CA5C79A27}" type="datetimeFigureOut">
              <a:rPr lang="de-DE" smtClean="0"/>
              <a:t>04.10.2024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5611-F4DE-43EB-A1C1-C04B2C9906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76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85611-F4DE-43EB-A1C1-C04B2C9906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87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jpeg"/><Relationship Id="rId4" Type="http://schemas.openxmlformats.org/officeDocument/2006/relationships/image" Target="../media/image10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Schmuckbild ohne inhaltlichen Bezug zum Vortrag." title="Schmuckbild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915988"/>
            <a:ext cx="8207375" cy="3600450"/>
          </a:xfrm>
          <a:solidFill>
            <a:schemeClr val="bg2"/>
          </a:solidFill>
        </p:spPr>
        <p:txBody>
          <a:bodyPr anchor="t" anchorCtr="1"/>
          <a:lstStyle>
            <a:lvl1pPr marL="0" indent="0" algn="ctr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Platzhalter für (Titel-) Bild,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84374"/>
            <a:ext cx="8353425" cy="651784"/>
          </a:xfrm>
          <a:solidFill>
            <a:schemeClr val="bg1"/>
          </a:solidFill>
        </p:spPr>
        <p:txBody>
          <a:bodyPr tIns="144000" bIns="90000"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6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Info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8353425" cy="387798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8353424" cy="31472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Platzhalter durch Klick auf ein Icon füllen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4259069"/>
            <a:ext cx="8353424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Abbildung/Chart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Roland Potthast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043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4176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2" name="Faktenbox Überschrift"/>
          <p:cNvSpPr txBox="1"/>
          <p:nvPr userDrawn="1"/>
        </p:nvSpPr>
        <p:spPr>
          <a:xfrm>
            <a:off x="6782584" y="3317714"/>
            <a:ext cx="1985177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de-DE" b="1" dirty="0">
                <a:solidFill>
                  <a:srgbClr val="D1051B"/>
                </a:solidFill>
              </a:rPr>
              <a:t>FAKTEN</a:t>
            </a:r>
            <a:endParaRPr lang="de-DE" dirty="0"/>
          </a:p>
        </p:txBody>
      </p:sp>
      <p:sp>
        <p:nvSpPr>
          <p:cNvPr id="4" name="Faktenbox Inhalt"/>
          <p:cNvSpPr>
            <a:spLocks noGrp="1"/>
          </p:cNvSpPr>
          <p:nvPr>
            <p:ph type="body" sz="quarter" idx="13" hasCustomPrompt="1"/>
          </p:nvPr>
        </p:nvSpPr>
        <p:spPr>
          <a:xfrm>
            <a:off x="4686685" y="3618523"/>
            <a:ext cx="4062027" cy="897914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/>
              <a:t>Fakten-/Zitat durch klicken eingeben</a:t>
            </a:r>
          </a:p>
        </p:txBody>
      </p:sp>
      <p:pic>
        <p:nvPicPr>
          <p:cNvPr id="10" name="Faktenbox Schmuck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96" y="3363913"/>
            <a:ext cx="136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5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ktenbox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369219"/>
            <a:ext cx="3027326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pic>
        <p:nvPicPr>
          <p:cNvPr id="13" name="Schmuckbild Infokasten Hintergr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981" r="5607" b="18337"/>
          <a:stretch/>
        </p:blipFill>
        <p:spPr bwMode="auto">
          <a:xfrm>
            <a:off x="3422613" y="1251799"/>
            <a:ext cx="5344206" cy="33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fo Überschrift"/>
          <p:cNvSpPr txBox="1"/>
          <p:nvPr userDrawn="1"/>
        </p:nvSpPr>
        <p:spPr>
          <a:xfrm>
            <a:off x="3549391" y="1445740"/>
            <a:ext cx="1022610" cy="40011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l"/>
            <a:r>
              <a:rPr lang="de-DE" sz="2600" b="0" dirty="0">
                <a:solidFill>
                  <a:schemeClr val="bg1"/>
                </a:solidFill>
                <a:latin typeface="+mj-lt"/>
              </a:rPr>
              <a:t>INFO</a:t>
            </a:r>
          </a:p>
        </p:txBody>
      </p:sp>
      <p:sp>
        <p:nvSpPr>
          <p:cNvPr id="17" name="Info Inhalt"/>
          <p:cNvSpPr>
            <a:spLocks noGrp="1"/>
          </p:cNvSpPr>
          <p:nvPr>
            <p:ph type="body" sz="quarter" idx="14" hasCustomPrompt="1"/>
          </p:nvPr>
        </p:nvSpPr>
        <p:spPr>
          <a:xfrm>
            <a:off x="3568847" y="1965324"/>
            <a:ext cx="5106841" cy="255111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Fakten als Text eingeben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67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395286" y="864000"/>
            <a:ext cx="5040000" cy="360099"/>
          </a:xfrm>
        </p:spPr>
        <p:txBody>
          <a:bodyPr/>
          <a:lstStyle/>
          <a:p>
            <a:r>
              <a:rPr lang="de-DE" sz="2600" dirty="0">
                <a:latin typeface="+mj-lt"/>
              </a:rPr>
              <a:t>Ihr Ansprechpartner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543050"/>
            <a:ext cx="5040000" cy="29733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318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Hans Mustermann</a:t>
            </a:r>
          </a:p>
          <a:p>
            <a:pPr lvl="0"/>
            <a:r>
              <a:rPr lang="de-DE" dirty="0"/>
              <a:t>Referat XX </a:t>
            </a:r>
            <a:r>
              <a:rPr lang="de-DE" dirty="0" err="1"/>
              <a:t>XX</a:t>
            </a:r>
            <a:endParaRPr lang="de-DE" dirty="0"/>
          </a:p>
          <a:p>
            <a:pPr lvl="0"/>
            <a:r>
              <a:rPr lang="de-DE" dirty="0"/>
              <a:t>Blindtextstraße 135</a:t>
            </a:r>
          </a:p>
          <a:p>
            <a:pPr lvl="0"/>
            <a:r>
              <a:rPr lang="de-DE" dirty="0"/>
              <a:t>12345 Musterstadt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hans.mustermann@dwd.de</a:t>
            </a:r>
          </a:p>
          <a:p>
            <a:pPr lvl="0"/>
            <a:r>
              <a:rPr lang="de-DE" dirty="0"/>
              <a:t>Tel.: +49 (0) 6789 / 10 11 -12</a:t>
            </a:r>
          </a:p>
        </p:txBody>
      </p:sp>
      <p:pic>
        <p:nvPicPr>
          <p:cNvPr id="10" name="Schmuckbild" descr="Das Bild soll zur Kontaktaufnahme anregen und zeigt Tippende Finger auf einem Laptop, Eine Hand an einem Telefonhörer und eine Dame beim Telefonieren." title="Schmuckbild zur Kontaktaufnah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77" y="915988"/>
            <a:ext cx="277671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809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/>
          <a:stretch/>
        </p:blipFill>
        <p:spPr>
          <a:xfrm>
            <a:off x="66261" y="3216729"/>
            <a:ext cx="9011477" cy="1884172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4563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01414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609040" y="185710"/>
            <a:ext cx="8298790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00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19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/>
              <a:t>MeteoSvizzera</a:t>
            </a:r>
            <a:endParaRPr lang="en-GB" sz="1400" noProof="0" dirty="0"/>
          </a:p>
          <a:p>
            <a:r>
              <a:rPr lang="en-GB" sz="1400" noProof="0" dirty="0"/>
              <a:t>Via </a:t>
            </a:r>
            <a:r>
              <a:rPr lang="en-GB" sz="1400" noProof="0" dirty="0" err="1"/>
              <a:t>ai</a:t>
            </a:r>
            <a:r>
              <a:rPr lang="en-GB" sz="1400" noProof="0" dirty="0"/>
              <a:t> Monti 146</a:t>
            </a:r>
          </a:p>
          <a:p>
            <a:r>
              <a:rPr lang="en-GB" sz="1400" noProof="0" dirty="0"/>
              <a:t>CH-6605 Locarno-Monti</a:t>
            </a:r>
          </a:p>
          <a:p>
            <a:r>
              <a:rPr lang="en-GB" sz="1400" noProof="0" dirty="0"/>
              <a:t>T +41 58 460 92 22</a:t>
            </a:r>
          </a:p>
          <a:p>
            <a:r>
              <a:rPr lang="en-GB" sz="1400" noProof="0" dirty="0"/>
              <a:t>www.meteosvizzera.ch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/>
              <a:t>MeteoSwiss</a:t>
            </a:r>
          </a:p>
          <a:p>
            <a:r>
              <a:rPr lang="en-GB" sz="1600" b="0" noProof="0" dirty="0"/>
              <a:t>Operation </a:t>
            </a:r>
            <a:r>
              <a:rPr lang="en-GB" sz="1600" b="0" noProof="0" dirty="0" err="1"/>
              <a:t>Center</a:t>
            </a:r>
            <a:r>
              <a:rPr lang="en-GB" sz="1600" b="0" noProof="0" dirty="0"/>
              <a:t> 1 </a:t>
            </a:r>
          </a:p>
          <a:p>
            <a:r>
              <a:rPr lang="en-GB" sz="1600" b="0" noProof="0" dirty="0"/>
              <a:t>CH-8058 Zurich-Airport </a:t>
            </a:r>
          </a:p>
          <a:p>
            <a:r>
              <a:rPr lang="en-GB" sz="1600" b="0" noProof="0" dirty="0"/>
              <a:t>T +41 58 460 91 11 www.meteoswiss.ch</a:t>
            </a:r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hteck 18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67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 1">
  <p:cSld name="1_body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179830" y="1394459"/>
            <a:ext cx="7527900" cy="24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927075" y="185700"/>
            <a:ext cx="7775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" name="Google Shape;42;p6" descr="Wapp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7" y="4098934"/>
            <a:ext cx="9072000" cy="1022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8036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2216974"/>
            <a:ext cx="8353425" cy="415498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814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Untertitelmasters durch Klicken bearbeiten</a:t>
            </a:r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42166" y="4739302"/>
            <a:ext cx="2143884" cy="274637"/>
          </a:xfrm>
        </p:spPr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3262312" y="4739302"/>
            <a:ext cx="5413375" cy="274637"/>
          </a:xfrm>
        </p:spPr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3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230187" y="203600"/>
            <a:ext cx="8353425" cy="360099"/>
          </a:xfrm>
        </p:spPr>
        <p:txBody>
          <a:bodyPr/>
          <a:lstStyle>
            <a:lvl1pPr marL="0" indent="0">
              <a:buFont typeface="+mj-lt"/>
              <a:buNone/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2023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Chiara Marsigli WG7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6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268287" y="165500"/>
            <a:ext cx="8353425" cy="360099"/>
          </a:xfrm>
        </p:spPr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EMS 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Chiara Marsigli </a:t>
            </a:r>
            <a:r>
              <a:rPr lang="de-DE" dirty="0" err="1"/>
              <a:t>and</a:t>
            </a:r>
            <a:r>
              <a:rPr lang="de-DE" dirty="0"/>
              <a:t> Christoph Gebhardt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. Raster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7560713" cy="360099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756071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Schmuckbild" descr="Ein breiter Balken am rechten Rand der Präsentation, der von oben nach unten aus Linien aufgebaut ist. Oben sind die Linien hellblau und verlaufen dann nach unten hin nach Weiß. " title="Schmuckbild Rasterbalk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000" y="864000"/>
            <a:ext cx="104787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1369219"/>
            <a:ext cx="8353426" cy="24407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3810000"/>
            <a:ext cx="8353425" cy="7200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Setzen Sie hier ein Fazit oder die Kernaussage der Folie ein.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33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8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gleich 1"/>
          <p:cNvSpPr>
            <a:spLocks noGrp="1"/>
          </p:cNvSpPr>
          <p:nvPr>
            <p:ph type="title" hasCustomPrompt="1"/>
          </p:nvPr>
        </p:nvSpPr>
        <p:spPr>
          <a:xfrm>
            <a:off x="395287" y="864000"/>
            <a:ext cx="4176713" cy="36009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Vergleich 1</a:t>
            </a:r>
          </a:p>
        </p:txBody>
      </p:sp>
      <p:sp>
        <p:nvSpPr>
          <p:cNvPr id="3" name="Inhalt 1"/>
          <p:cNvSpPr>
            <a:spLocks noGrp="1"/>
          </p:cNvSpPr>
          <p:nvPr>
            <p:ph sz="half" idx="1" hasCustomPrompt="1"/>
          </p:nvPr>
        </p:nvSpPr>
        <p:spPr>
          <a:xfrm>
            <a:off x="395289" y="1369219"/>
            <a:ext cx="4119562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10" name="Vergleich 2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4000"/>
            <a:ext cx="4118400" cy="36000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Vergleich 2</a:t>
            </a:r>
          </a:p>
        </p:txBody>
      </p:sp>
      <p:sp>
        <p:nvSpPr>
          <p:cNvPr id="4" name="Inhalt 2"/>
          <p:cNvSpPr>
            <a:spLocks noGrp="1"/>
          </p:cNvSpPr>
          <p:nvPr>
            <p:ph sz="half" idx="2" hasCustomPrompt="1"/>
          </p:nvPr>
        </p:nvSpPr>
        <p:spPr>
          <a:xfrm>
            <a:off x="4629149" y="1369219"/>
            <a:ext cx="4119563" cy="314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55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Inhalt u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95288" y="864000"/>
            <a:ext cx="3183732" cy="387798"/>
          </a:xfr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8" y="1543049"/>
            <a:ext cx="3183731" cy="2973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Inhalt durch klicken auf ein Symbol einfügen oder Text eingeben. </a:t>
            </a:r>
          </a:p>
        </p:txBody>
      </p:sp>
      <p:sp>
        <p:nvSpPr>
          <p:cNvPr id="8" name="Bildplatzhalter 6" descr="Schmuckbild ohne inhaltlichen Bezug zum Vortrag." title="Schmuckbild"/>
          <p:cNvSpPr>
            <a:spLocks noGrp="1"/>
          </p:cNvSpPr>
          <p:nvPr>
            <p:ph type="pic" sz="quarter" idx="13"/>
          </p:nvPr>
        </p:nvSpPr>
        <p:spPr>
          <a:xfrm>
            <a:off x="3887390" y="864000"/>
            <a:ext cx="4861323" cy="3652438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887388" y="4259069"/>
            <a:ext cx="4861323" cy="257369"/>
          </a:xfrm>
          <a:solidFill>
            <a:schemeClr val="bg1">
              <a:alpha val="50000"/>
            </a:schemeClr>
          </a:solidFill>
        </p:spPr>
        <p:txBody>
          <a:bodyPr wrap="square" anchor="b" anchorCtr="0">
            <a:spAutoFit/>
          </a:bodyPr>
          <a:lstStyle>
            <a:lvl1pPr marL="0" indent="0" algn="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In diesem Textfeld können Sie die Abbildung kurz erläutern.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Roland Potthast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352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WD-Logo" descr="Wort-Bild-Marke des Deutschen Wetterdienst. Wetter und Klima aus einer Hand." title="DWD-Logo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87610" y="144000"/>
            <a:ext cx="1612390" cy="432000"/>
          </a:xfrm>
          <a:prstGeom prst="rect">
            <a:avLst/>
          </a:prstGeom>
        </p:spPr>
      </p:pic>
      <p:cxnSp>
        <p:nvCxnSpPr>
          <p:cNvPr id="10" name="Inhalt beginnt" descr="Ab hier sollte der Inhalt der Folie beginnen." title="Horizontale Linie"/>
          <p:cNvCxnSpPr/>
          <p:nvPr userDrawn="1"/>
        </p:nvCxnSpPr>
        <p:spPr>
          <a:xfrm>
            <a:off x="144000" y="720000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platzhalter"/>
          <p:cNvSpPr>
            <a:spLocks noGrp="1"/>
          </p:cNvSpPr>
          <p:nvPr>
            <p:ph type="title"/>
          </p:nvPr>
        </p:nvSpPr>
        <p:spPr>
          <a:xfrm>
            <a:off x="395287" y="864000"/>
            <a:ext cx="8353425" cy="360099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3" name="Textplatzhalter"/>
          <p:cNvSpPr>
            <a:spLocks noGrp="1"/>
          </p:cNvSpPr>
          <p:nvPr>
            <p:ph type="body" idx="1"/>
          </p:nvPr>
        </p:nvSpPr>
        <p:spPr>
          <a:xfrm>
            <a:off x="395287" y="1370014"/>
            <a:ext cx="8353425" cy="3150724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durch Klicken hinzufügen</a:t>
            </a:r>
          </a:p>
          <a:p>
            <a:pPr marL="692150" marR="0" lvl="1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</a:p>
        </p:txBody>
      </p:sp>
      <p:cxnSp>
        <p:nvCxnSpPr>
          <p:cNvPr id="12" name="Inhalt endet" descr="Ab hier sollte der Inhalt der Folie beginnen." title="Horizontale Linie"/>
          <p:cNvCxnSpPr/>
          <p:nvPr userDrawn="1"/>
        </p:nvCxnSpPr>
        <p:spPr>
          <a:xfrm>
            <a:off x="144000" y="4658928"/>
            <a:ext cx="8856000" cy="0"/>
          </a:xfrm>
          <a:prstGeom prst="line">
            <a:avLst/>
          </a:prstGeom>
          <a:ln w="127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undesadler" descr="Bundesadler_klei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1" y="4732620"/>
            <a:ext cx="30917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542166" y="4739302"/>
            <a:ext cx="2143884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COSMO GM 2023</a:t>
            </a:r>
          </a:p>
        </p:txBody>
      </p:sp>
      <p:sp>
        <p:nvSpPr>
          <p:cNvPr id="8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2686050" y="4739302"/>
            <a:ext cx="5539313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Chiara Marsigli WG7</a:t>
            </a:r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8225363" y="4739302"/>
            <a:ext cx="523350" cy="274637"/>
          </a:xfrm>
          <a:prstGeom prst="rect">
            <a:avLst/>
          </a:prstGeom>
        </p:spPr>
        <p:txBody>
          <a:bodyPr vert="horz" lIns="91440" tIns="14400" rIns="9144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FC84-22FA-4F5E-86B7-A7761BE44B0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8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71" r:id="rId4"/>
    <p:sldLayoutId id="2147483678" r:id="rId5"/>
    <p:sldLayoutId id="2147483675" r:id="rId6"/>
    <p:sldLayoutId id="2147483664" r:id="rId7"/>
    <p:sldLayoutId id="2147483677" r:id="rId8"/>
    <p:sldLayoutId id="2147483669" r:id="rId9"/>
    <p:sldLayoutId id="2147483673" r:id="rId10"/>
    <p:sldLayoutId id="2147483672" r:id="rId11"/>
    <p:sldLayoutId id="2147483676" r:id="rId12"/>
    <p:sldLayoutId id="2147483674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425" marR="0" indent="-352425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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92150" marR="0" indent="-26035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40000"/>
        </a:spcBef>
        <a:spcAft>
          <a:spcPct val="0"/>
        </a:spcAft>
        <a:buClr>
          <a:srgbClr val="2D4B9B"/>
        </a:buClr>
        <a:buSzPct val="95000"/>
        <a:buFont typeface="Wingdings" panose="05000000000000000000" pitchFamily="2" charset="2"/>
        <a:buChar char="è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577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pos="5465" userDrawn="1">
          <p15:clr>
            <a:srgbClr val="F26B43"/>
          </p15:clr>
        </p15:guide>
        <p15:guide id="7" pos="29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5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091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9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/>
          <p:cNvSpPr txBox="1">
            <a:spLocks/>
          </p:cNvSpPr>
          <p:nvPr/>
        </p:nvSpPr>
        <p:spPr bwMode="auto">
          <a:xfrm>
            <a:off x="2061147" y="1677568"/>
            <a:ext cx="5029198" cy="105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</a:rPr>
              <a:t>Parallel session on Predictability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8314" y="2969133"/>
            <a:ext cx="8207374" cy="79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/>
              <a:t>Chiara Marsigli</a:t>
            </a:r>
          </a:p>
          <a:p>
            <a:pPr algn="ctr">
              <a:lnSpc>
                <a:spcPct val="150000"/>
              </a:lnSpc>
            </a:pPr>
            <a:r>
              <a:rPr lang="en-GB" sz="1400" b="1" dirty="0"/>
              <a:t>Deutscher Wetterdienst</a:t>
            </a: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3F9BFB4D-B152-4F3D-8448-3B25C5FA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5363" y="4739302"/>
            <a:ext cx="523350" cy="274637"/>
          </a:xfrm>
        </p:spPr>
        <p:txBody>
          <a:bodyPr/>
          <a:lstStyle/>
          <a:p>
            <a:fld id="{6558FC84-22FA-4F5E-86B7-A7761BE44B02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591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1" y="346005"/>
            <a:ext cx="3967061" cy="332399"/>
          </a:xfrm>
        </p:spPr>
        <p:txBody>
          <a:bodyPr/>
          <a:lstStyle/>
          <a:p>
            <a:r>
              <a:rPr lang="en-GB" sz="2400" dirty="0"/>
              <a:t>Ensemble construction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A80432A-8A62-4E09-AFC8-38A25278B0C5}"/>
              </a:ext>
            </a:extLst>
          </p:cNvPr>
          <p:cNvSpPr txBox="1">
            <a:spLocks/>
          </p:cNvSpPr>
          <p:nvPr/>
        </p:nvSpPr>
        <p:spPr>
          <a:xfrm>
            <a:off x="481258" y="903562"/>
            <a:ext cx="8082171" cy="3647801"/>
          </a:xfrm>
          <a:prstGeom prst="rect">
            <a:avLst/>
          </a:prstGeom>
        </p:spPr>
        <p:txBody>
          <a:bodyPr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If and how to use the clustering of the driving ensemble to provide BCs to the high-resolution ensembles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Apply perturbations in the land surface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High-resolution of the model vs ensemble size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C1C1C"/>
                </a:solidFill>
              </a:rPr>
              <a:t>Combine members with different resolutions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C1C1C"/>
                </a:solidFill>
              </a:rPr>
              <a:t>Focus the ensemble on the forecast of extremes using different construction techniques -&gt; combine different approaches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C1C1C"/>
                </a:solidFill>
              </a:rPr>
              <a:t>Use AI to increase the ensemble size on small selected areas and for selected phenomena (on-demand?)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Study and understand the impact of the domain size, important for high-resolution (small domains)</a:t>
            </a:r>
          </a:p>
        </p:txBody>
      </p:sp>
    </p:spTree>
    <p:extLst>
      <p:ext uri="{BB962C8B-B14F-4D97-AF65-F5344CB8AC3E}">
        <p14:creationId xmlns:p14="http://schemas.microsoft.com/office/powerpoint/2010/main" val="28167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1" y="346005"/>
            <a:ext cx="3967061" cy="332399"/>
          </a:xfrm>
        </p:spPr>
        <p:txBody>
          <a:bodyPr/>
          <a:lstStyle/>
          <a:p>
            <a:r>
              <a:rPr lang="en-GB" sz="2400" dirty="0"/>
              <a:t>Ensemble evaluation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A80432A-8A62-4E09-AFC8-38A25278B0C5}"/>
              </a:ext>
            </a:extLst>
          </p:cNvPr>
          <p:cNvSpPr txBox="1">
            <a:spLocks/>
          </p:cNvSpPr>
          <p:nvPr/>
        </p:nvSpPr>
        <p:spPr>
          <a:xfrm>
            <a:off x="481258" y="903562"/>
            <a:ext cx="8082171" cy="3647801"/>
          </a:xfrm>
          <a:prstGeom prst="rect">
            <a:avLst/>
          </a:prstGeom>
        </p:spPr>
        <p:txBody>
          <a:bodyPr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Evaluate the ensembles in the same way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C1C1C"/>
                </a:solidFill>
              </a:rPr>
              <a:t>Pay attention at how scores are defined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C1C1C"/>
                </a:solidFill>
              </a:rPr>
              <a:t>Plot spatial distribution of spread and error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C1C1C"/>
                </a:solidFill>
              </a:rPr>
              <a:t>Include observation error, but how?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Have a common set of observations!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C1C1C"/>
                </a:solidFill>
              </a:rPr>
              <a:t>use the same type of observations, e.g. SAF products, lightning imager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User the LAM-EPS database (SRNWP-EPS) for comparison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C1C1C"/>
                </a:solidFill>
              </a:rPr>
              <a:t>Explore common visualisation (ESSL like) for selected quantities (data format)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Target the collaboration on higher resolution ensembles (</a:t>
            </a:r>
            <a:r>
              <a:rPr lang="en-GB" dirty="0" err="1">
                <a:solidFill>
                  <a:srgbClr val="1C1C1C"/>
                </a:solidFill>
              </a:rPr>
              <a:t>hectometric</a:t>
            </a:r>
            <a:r>
              <a:rPr lang="en-GB" dirty="0">
                <a:solidFill>
                  <a:srgbClr val="1C1C1C"/>
                </a:solidFill>
              </a:rPr>
              <a:t> scale), both on model perturbation methods and high-resolution evaluation (and observations)</a:t>
            </a:r>
          </a:p>
        </p:txBody>
      </p:sp>
    </p:spTree>
    <p:extLst>
      <p:ext uri="{BB962C8B-B14F-4D97-AF65-F5344CB8AC3E}">
        <p14:creationId xmlns:p14="http://schemas.microsoft.com/office/powerpoint/2010/main" val="9734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531" y="346005"/>
            <a:ext cx="3967061" cy="332399"/>
          </a:xfrm>
        </p:spPr>
        <p:txBody>
          <a:bodyPr/>
          <a:lstStyle/>
          <a:p>
            <a:r>
              <a:rPr lang="en-GB" sz="2400" dirty="0"/>
              <a:t>Final discussion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C84-22FA-4F5E-86B7-A7761BE44B0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7A80432A-8A62-4E09-AFC8-38A25278B0C5}"/>
              </a:ext>
            </a:extLst>
          </p:cNvPr>
          <p:cNvSpPr txBox="1">
            <a:spLocks/>
          </p:cNvSpPr>
          <p:nvPr/>
        </p:nvSpPr>
        <p:spPr>
          <a:xfrm>
            <a:off x="481258" y="903562"/>
            <a:ext cx="8082171" cy="3647801"/>
          </a:xfrm>
          <a:prstGeom prst="rect">
            <a:avLst/>
          </a:prstGeom>
        </p:spPr>
        <p:txBody>
          <a:bodyPr>
            <a:normAutofit/>
          </a:bodyPr>
          <a:lstStyle>
            <a:lvl1pPr marL="352425" marR="0" indent="-352425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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marR="0" indent="-2603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Pct val="95000"/>
              <a:buFont typeface="Wingdings" panose="05000000000000000000" pitchFamily="2" charset="2"/>
              <a:buChar char="è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Hints for collaboration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C1C1C"/>
                </a:solidFill>
              </a:rPr>
              <a:t>High-resolution model and observations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C1C1C"/>
                </a:solidFill>
              </a:rPr>
              <a:t>Cross-cutting activity and group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C1C1C"/>
                </a:solidFill>
              </a:rPr>
              <a:t>Proposal ET-SURF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1C1C1C"/>
              </a:solidFill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Topic for next year!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1C1C"/>
                </a:solidFill>
              </a:rPr>
              <a:t>Next meeting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WD-PowerPoint">
  <a:themeElements>
    <a:clrScheme name="DWD-Farben PowerPoint">
      <a:dk1>
        <a:srgbClr val="2D4B9B"/>
      </a:dk1>
      <a:lt1>
        <a:sysClr val="window" lastClr="FFFFFF"/>
      </a:lt1>
      <a:dk2>
        <a:srgbClr val="96B9DC"/>
      </a:dk2>
      <a:lt2>
        <a:srgbClr val="D2E1F5"/>
      </a:lt2>
      <a:accent1>
        <a:srgbClr val="2D4B9B"/>
      </a:accent1>
      <a:accent2>
        <a:srgbClr val="9E3D00"/>
      </a:accent2>
      <a:accent3>
        <a:srgbClr val="945100"/>
      </a:accent3>
      <a:accent4>
        <a:srgbClr val="DE8004"/>
      </a:accent4>
      <a:accent5>
        <a:srgbClr val="608E00"/>
      </a:accent5>
      <a:accent6>
        <a:srgbClr val="2F6100"/>
      </a:accent6>
      <a:hlink>
        <a:srgbClr val="2D4B9B"/>
      </a:hlink>
      <a:folHlink>
        <a:srgbClr val="2D4B9B"/>
      </a:folHlink>
    </a:clrScheme>
    <a:fontScheme name="DWD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WD-Farben PowerPoint">
    <a:dk1>
      <a:srgbClr val="2D4B9B"/>
    </a:dk1>
    <a:lt1>
      <a:sysClr val="window" lastClr="FFFFFF"/>
    </a:lt1>
    <a:dk2>
      <a:srgbClr val="96B9DC"/>
    </a:dk2>
    <a:lt2>
      <a:srgbClr val="D2E1F5"/>
    </a:lt2>
    <a:accent1>
      <a:srgbClr val="2D4B9B"/>
    </a:accent1>
    <a:accent2>
      <a:srgbClr val="9E3D00"/>
    </a:accent2>
    <a:accent3>
      <a:srgbClr val="945100"/>
    </a:accent3>
    <a:accent4>
      <a:srgbClr val="DE8004"/>
    </a:accent4>
    <a:accent5>
      <a:srgbClr val="608E00"/>
    </a:accent5>
    <a:accent6>
      <a:srgbClr val="2F6100"/>
    </a:accent6>
    <a:hlink>
      <a:srgbClr val="2D4B9B"/>
    </a:hlink>
    <a:folHlink>
      <a:srgbClr val="2D4B9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223</Words>
  <Application>Microsoft Office PowerPoint</Application>
  <PresentationFormat>Bildschirmpräsentation (16:9)</PresentationFormat>
  <Paragraphs>34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Noto Sans Symbols</vt:lpstr>
      <vt:lpstr>Roboto Light</vt:lpstr>
      <vt:lpstr>Wingdings</vt:lpstr>
      <vt:lpstr>DWD-PowerPoint</vt:lpstr>
      <vt:lpstr>1_Kreuzraster komplett</vt:lpstr>
      <vt:lpstr>PowerPoint-Präsentation</vt:lpstr>
      <vt:lpstr>Ensemble construction</vt:lpstr>
      <vt:lpstr>Ensemble evaluation</vt:lpstr>
      <vt:lpstr>Final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cmarsigl@exch.dwd.de</dc:creator>
  <cp:lastModifiedBy>Schraff Christoph</cp:lastModifiedBy>
  <cp:revision>590</cp:revision>
  <dcterms:created xsi:type="dcterms:W3CDTF">2020-11-08T19:12:37Z</dcterms:created>
  <dcterms:modified xsi:type="dcterms:W3CDTF">2024-10-04T10:13:26Z</dcterms:modified>
</cp:coreProperties>
</file>