
<file path=[Content_Types].xml><?xml version="1.0" encoding="utf-8"?>
<Types xmlns="http://schemas.openxmlformats.org/package/2006/content-types">
  <Default Extension="svg" ContentType="image/svg+xml"/>
  <Default Extension="wmf" ContentType="image/x-wmf"/>
  <Default Extension="gif" ContentType="image/gif"/>
  <Default Extension="png" ContentType="image/png"/>
  <Default Extension="jpg" ContentType="image/jpeg"/>
  <Default Extension="jpeg" ContentType="image/jpeg"/>
  <Default Extension="xml" ContentType="application/xml"/>
  <Default Extension="rels" ContentType="application/vnd.openxmlformats-package.relationships+xml"/>
  <Default Extension="bin" ContentType="application/vnd.openxmlformats-officedocument.oleObject"/>
  <Override PartName="/ppt/notesSlides/notesSlide13.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10.xml" ContentType="application/vnd.openxmlformats-officedocument.presentationml.notesSlide+xml"/>
  <Override PartName="/ppt/notesSlides/notesSlide1.xml" ContentType="application/vnd.openxmlformats-officedocument.presentationml.notesSlide+xml"/>
  <Override PartName="/ppt/slides/slide13.xml" ContentType="application/vnd.openxmlformats-officedocument.presentationml.slide+xml"/>
  <Override PartName="/ppt/slides/slide11.xml" ContentType="application/vnd.openxmlformats-officedocument.presentationml.slide+xml"/>
  <Override PartName="/ppt/notesSlides/notesSlide11.xml" ContentType="application/vnd.openxmlformats-officedocument.presentationml.notes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Layouts/slideLayout13.xml" ContentType="application/vnd.openxmlformats-officedocument.presentationml.slideLayout+xml"/>
  <Override PartName="/ppt/slideLayouts/slideLayout9.xml" ContentType="application/vnd.openxmlformats-officedocument.presentationml.slideLayout+xml"/>
  <Override PartName="/ppt/slideLayouts/slideLayout14.xml" ContentType="application/vnd.openxmlformats-officedocument.presentationml.slideLayout+xml"/>
  <Override PartName="/ppt/slides/slide1.xml" ContentType="application/vnd.openxmlformats-officedocument.presentationml.slide+xml"/>
  <Override PartName="/ppt/notesSlides/notesSlide14.xml" ContentType="application/vnd.openxmlformats-officedocument.presentationml.notesSlide+xml"/>
  <Override PartName="/ppt/slideLayouts/slideLayout8.xml" ContentType="application/vnd.openxmlformats-officedocument.presentationml.slideLayout+xml"/>
  <Override PartName="/ppt/notesSlides/notesSlide12.xml" ContentType="application/vnd.openxmlformats-officedocument.presentationml.notesSlide+xml"/>
  <Override PartName="/ppt/slideLayouts/slideLayout5.xml" ContentType="application/vnd.openxmlformats-officedocument.presentationml.slideLayout+xml"/>
  <Override PartName="/ppt/slideLayouts/slideLayout3.xml" ContentType="application/vnd.openxmlformats-officedocument.presentationml.slideLayout+xml"/>
  <Override PartName="/ppt/slides/slide5.xml" ContentType="application/vnd.openxmlformats-officedocument.presentationml.slide+xml"/>
  <Override PartName="/ppt/slideLayouts/slideLayout2.xml" ContentType="application/vnd.openxmlformats-officedocument.presentationml.slideLayout+xml"/>
  <Override PartName="/ppt/slideMasters/slideMaster2.xml" ContentType="application/vnd.openxmlformats-officedocument.presentationml.slideMaster+xml"/>
  <Override PartName="/ppt/slideLayouts/slideLayout12.xml" ContentType="application/vnd.openxmlformats-officedocument.presentationml.slideLayout+xml"/>
  <Override PartName="/ppt/slides/slide4.xml" ContentType="application/vnd.openxmlformats-officedocument.presentationml.slide+xml"/>
  <Override PartName="/ppt/slideLayouts/slideLayout4.xml" ContentType="application/vnd.openxmlformats-officedocument.presentationml.slideLayout+xml"/>
  <Override PartName="/ppt/slides/slide1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theme/theme3.xml" ContentType="application/vnd.openxmlformats-officedocument.theme+xml"/>
  <Override PartName="/ppt/slideLayouts/slideLayout7.xml" ContentType="application/vnd.openxmlformats-officedocument.presentationml.slideLayout+xml"/>
  <Override PartName="/ppt/slideLayouts/slideLayout10.xml" ContentType="application/vnd.openxmlformats-officedocument.presentationml.slideLayout+xml"/>
  <Override PartName="/ppt/slides/slide14.xml" ContentType="application/vnd.openxmlformats-officedocument.presentationml.slide+xml"/>
  <Override PartName="/ppt/slideMasters/slideMaster1.xml" ContentType="application/vnd.openxmlformats-officedocument.presentationml.slideMaster+xml"/>
  <Override PartName="/ppt/theme/theme2.xml" ContentType="application/vnd.openxmlformats-officedocument.theme+xml"/>
  <Override PartName="/ppt/slideLayouts/slideLayout15.xml" ContentType="application/vnd.openxmlformats-officedocument.presentationml.slideLayout+xml"/>
  <Override PartName="/ppt/slideLayouts/slideLayout11.xml" ContentType="application/vnd.openxmlformats-officedocument.presentationml.slideLayout+xml"/>
  <Override PartName="/ppt/tableStyles.xml" ContentType="application/vnd.openxmlformats-officedocument.presentationml.tableStyles+xml"/>
  <Override PartName="/ppt/theme/theme1.xml" ContentType="application/vnd.openxmlformats-officedocument.theme+xml"/>
  <Override PartName="/ppt/slideLayouts/slideLayout1.xml" ContentType="application/vnd.openxmlformats-officedocument.presentationml.slideLayout+xml"/>
  <Override PartName="/ppt/slideLayouts/slideLayout16.xml" ContentType="application/vnd.openxmlformats-officedocument.presentationml.slideLayout+xml"/>
  <Override PartName="/ppt/slides/slide2.xml" ContentType="application/vnd.openxmlformats-officedocument.presentationml.slide+xml"/>
  <Override PartName="/ppt/viewProps.xml" ContentType="application/vnd.openxmlformats-officedocument.presentationml.viewProps+xml"/>
  <Override PartName="/ppt/presProps.xml" ContentType="application/vnd.openxmlformats-officedocument.presentationml.presProps+xml"/>
  <Override PartName="/ppt/slideLayouts/slideLayout6.xml" ContentType="application/vnd.openxmlformats-officedocument.presentationml.slideLayout+xml"/>
  <Override PartName="/docProps/app.xml" ContentType="application/vnd.openxmlformats-officedocument.extended-properties+xml"/>
  <Override PartName="/docProps/core.xml" ContentType="application/vnd.openxmlformats-package.core-properties+xml"/>
  <Override PartName="/ppt/presentation.xml" ContentType="application/vnd.openxmlformats-officedocument.presentationml.presentation.main+xml"/>
</Types>
</file>

<file path=_rels/.rels><?xml version="1.0" encoding="UTF-8" standalone="yes"?><Relationships xmlns="http://schemas.openxmlformats.org/package/2006/relationships"><Relationship Id="rId3" Type="http://schemas.openxmlformats.org/package/2006/relationships/metadata/core-properties" Target="docProps/core.xml"/><Relationship Id="rId1" Type="http://schemas.openxmlformats.org/officeDocument/2006/relationships/officeDocument" Target="ppt/presentation.xml"/><Relationship Id="rId2"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autoCompressPictures="0" saveSubsetFonts="1">
  <p:sldMasterIdLst>
    <p:sldMasterId id="2147483648" r:id="rId1"/>
    <p:sldMasterId id="2147483654" r:id="rId2"/>
  </p:sldMasterIdLst>
  <p:notesMasterIdLst>
    <p:notesMasterId r:id="rId20"/>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Lst>
  <p:sldSz cx="12192000" cy="6858000"/>
  <p:notesSz cx="6794500" cy="9931400"/>
  <p:defaultTextStyle>
    <a:defPPr>
      <a:defRPr lang="en-US"/>
    </a:defPPr>
    <a:lvl1pPr marL="0" algn="l" defTabSz="457200">
      <a:defRPr sz="1800">
        <a:solidFill>
          <a:schemeClr val="tx1"/>
        </a:solidFill>
        <a:latin typeface="+mn-lt"/>
        <a:ea typeface="+mn-ea"/>
        <a:cs typeface="+mn-cs"/>
      </a:defRPr>
    </a:lvl1pPr>
    <a:lvl2pPr marL="457200" algn="l" defTabSz="457200">
      <a:defRPr sz="1800">
        <a:solidFill>
          <a:schemeClr val="tx1"/>
        </a:solidFill>
        <a:latin typeface="+mn-lt"/>
        <a:ea typeface="+mn-ea"/>
        <a:cs typeface="+mn-cs"/>
      </a:defRPr>
    </a:lvl2pPr>
    <a:lvl3pPr marL="914400" algn="l" defTabSz="457200">
      <a:defRPr sz="1800">
        <a:solidFill>
          <a:schemeClr val="tx1"/>
        </a:solidFill>
        <a:latin typeface="+mn-lt"/>
        <a:ea typeface="+mn-ea"/>
        <a:cs typeface="+mn-cs"/>
      </a:defRPr>
    </a:lvl3pPr>
    <a:lvl4pPr marL="1371600" algn="l" defTabSz="457200">
      <a:defRPr sz="1800">
        <a:solidFill>
          <a:schemeClr val="tx1"/>
        </a:solidFill>
        <a:latin typeface="+mn-lt"/>
        <a:ea typeface="+mn-ea"/>
        <a:cs typeface="+mn-cs"/>
      </a:defRPr>
    </a:lvl4pPr>
    <a:lvl5pPr marL="1828800" algn="l" defTabSz="457200">
      <a:defRPr sz="1800">
        <a:solidFill>
          <a:schemeClr val="tx1"/>
        </a:solidFill>
        <a:latin typeface="+mn-lt"/>
        <a:ea typeface="+mn-ea"/>
        <a:cs typeface="+mn-cs"/>
      </a:defRPr>
    </a:lvl5pPr>
    <a:lvl6pPr marL="2286000" algn="l" defTabSz="457200">
      <a:defRPr sz="1800">
        <a:solidFill>
          <a:schemeClr val="tx1"/>
        </a:solidFill>
        <a:latin typeface="+mn-lt"/>
        <a:ea typeface="+mn-ea"/>
        <a:cs typeface="+mn-cs"/>
      </a:defRPr>
    </a:lvl6pPr>
    <a:lvl7pPr marL="2743200" algn="l" defTabSz="457200">
      <a:defRPr sz="1800">
        <a:solidFill>
          <a:schemeClr val="tx1"/>
        </a:solidFill>
        <a:latin typeface="+mn-lt"/>
        <a:ea typeface="+mn-ea"/>
        <a:cs typeface="+mn-cs"/>
      </a:defRPr>
    </a:lvl7pPr>
    <a:lvl8pPr marL="3200400" algn="l" defTabSz="457200">
      <a:defRPr sz="1800">
        <a:solidFill>
          <a:schemeClr val="tx1"/>
        </a:solidFill>
        <a:latin typeface="+mn-lt"/>
        <a:ea typeface="+mn-ea"/>
        <a:cs typeface="+mn-cs"/>
      </a:defRPr>
    </a:lvl8pPr>
    <a:lvl9pPr marL="3657600" algn="l" defTabSz="457200">
      <a:defRPr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howGuides="1" snapToGrid="0" snapToObjects="1">
      <p:cViewPr varScale="1">
        <p:scale>
          <a:sx n="106" d="100"/>
          <a:sy n="106" d="100"/>
        </p:scale>
        <p:origin x="384" y="184"/>
      </p:cViewPr>
      <p:guideLst>
        <p:guide pos="2205" orient="horz"/>
        <p:guide pos="3817"/>
      </p:guideLst>
    </p:cSldViewPr>
  </p:slideViewPr>
  <p:gridSpacing cx="72008" cy="72008"/>
</p:viewPr>
</file>

<file path=ppt/_rels/presentation.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theme" Target="theme/theme1.xml"/><Relationship Id="rId4" Type="http://schemas.openxmlformats.org/officeDocument/2006/relationships/theme" Target="theme/theme2.xml"/><Relationship Id="rId5" Type="http://schemas.openxmlformats.org/officeDocument/2006/relationships/theme" Target="theme/theme3.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20" Type="http://schemas.openxmlformats.org/officeDocument/2006/relationships/notesMaster" Target="notesMasters/notesMaster1.xml"/><Relationship Id="rId21" Type="http://schemas.openxmlformats.org/officeDocument/2006/relationships/presProps" Target="presProps.xml" /><Relationship Id="rId22" Type="http://schemas.openxmlformats.org/officeDocument/2006/relationships/tableStyles" Target="tableStyles.xml" /><Relationship Id="rId23" Type="http://schemas.openxmlformats.org/officeDocument/2006/relationships/viewProps" Target="viewProps.xml" /></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name="">
    <p:bg>
      <p:bgRef idx="1001">
        <a:schemeClr val="bg1"/>
      </p:bgRef>
    </p:bg>
    <p:spTree>
      <p:nvGrpSpPr>
        <p:cNvPr id="1" name=""/>
        <p:cNvGrpSpPr/>
        <p:nvPr/>
      </p:nvGrpSpPr>
      <p:grpSpPr bwMode="auto">
        <a:xfrm>
          <a:off x="0" y="0"/>
          <a:ext cx="0" cy="0"/>
          <a:chOff x="0" y="0"/>
          <a:chExt cx="0" cy="0"/>
        </a:xfrm>
      </p:grpSpPr>
      <p:sp>
        <p:nvSpPr>
          <p:cNvPr id="2" name="Header Placeholder 1"/>
          <p:cNvSpPr>
            <a:spLocks noGrp="1"/>
          </p:cNvSpPr>
          <p:nvPr>
            <p:ph type="hdr" sz="quarter"/>
          </p:nvPr>
        </p:nvSpPr>
        <p:spPr bwMode="auto">
          <a:xfrm>
            <a:off x="2" y="1"/>
            <a:ext cx="2944283" cy="496570"/>
          </a:xfrm>
          <a:prstGeom prst="rect">
            <a:avLst/>
          </a:prstGeom>
        </p:spPr>
        <p:txBody>
          <a:bodyPr vert="horz" lIns="92117" tIns="46058" rIns="92117" bIns="46058" rtlCol="0"/>
          <a:lstStyle>
            <a:lvl1pPr algn="l">
              <a:defRPr sz="1200"/>
            </a:lvl1pPr>
          </a:lstStyle>
          <a:p>
            <a:pPr>
              <a:defRPr/>
            </a:pPr>
            <a:endParaRPr lang="en-US"/>
          </a:p>
        </p:txBody>
      </p:sp>
      <p:sp>
        <p:nvSpPr>
          <p:cNvPr id="3" name="Date Placeholder 2"/>
          <p:cNvSpPr>
            <a:spLocks noGrp="1"/>
          </p:cNvSpPr>
          <p:nvPr>
            <p:ph type="dt" idx="1"/>
          </p:nvPr>
        </p:nvSpPr>
        <p:spPr bwMode="auto">
          <a:xfrm>
            <a:off x="3848646" y="1"/>
            <a:ext cx="2944283" cy="496570"/>
          </a:xfrm>
          <a:prstGeom prst="rect">
            <a:avLst/>
          </a:prstGeom>
        </p:spPr>
        <p:txBody>
          <a:bodyPr vert="horz" lIns="92117" tIns="46058" rIns="92117" bIns="46058" rtlCol="0"/>
          <a:lstStyle>
            <a:lvl1pPr algn="r">
              <a:defRPr sz="1200"/>
            </a:lvl1pPr>
          </a:lstStyle>
          <a:p>
            <a:pPr>
              <a:defRPr/>
            </a:pPr>
            <a:fld id="{3C0BA50B-6875-0F43-A70A-41BA2A188017}" type="datetime1">
              <a:rPr lang="en-US"/>
              <a:t>9/26/24</a:t>
            </a:fld>
            <a:endParaRPr lang="en-US"/>
          </a:p>
        </p:txBody>
      </p:sp>
      <p:sp>
        <p:nvSpPr>
          <p:cNvPr id="4" name="Slide Image Placeholder 3"/>
          <p:cNvSpPr>
            <a:spLocks noChangeAspect="1" noGrp="1" noRot="1"/>
          </p:cNvSpPr>
          <p:nvPr>
            <p:ph type="sldImg" idx="2"/>
          </p:nvPr>
        </p:nvSpPr>
        <p:spPr bwMode="auto">
          <a:xfrm>
            <a:off x="87313" y="744538"/>
            <a:ext cx="6619875" cy="3724275"/>
          </a:xfrm>
          <a:prstGeom prst="rect">
            <a:avLst/>
          </a:prstGeom>
          <a:noFill/>
          <a:ln w="12700">
            <a:solidFill>
              <a:prstClr val="black"/>
            </a:solidFill>
          </a:ln>
        </p:spPr>
        <p:txBody>
          <a:bodyPr vert="horz" lIns="92117" tIns="46058" rIns="92117" bIns="46058" rtlCol="0" anchor="ctr"/>
          <a:lstStyle/>
          <a:p>
            <a:pPr>
              <a:defRPr/>
            </a:pPr>
            <a:endParaRPr lang="en-US"/>
          </a:p>
        </p:txBody>
      </p:sp>
      <p:sp>
        <p:nvSpPr>
          <p:cNvPr id="5" name="Notes Placeholder 4"/>
          <p:cNvSpPr>
            <a:spLocks noGrp="1"/>
          </p:cNvSpPr>
          <p:nvPr>
            <p:ph type="body" sz="quarter" idx="3"/>
          </p:nvPr>
        </p:nvSpPr>
        <p:spPr bwMode="auto">
          <a:xfrm>
            <a:off x="679451" y="4717415"/>
            <a:ext cx="5435600" cy="4469130"/>
          </a:xfrm>
          <a:prstGeom prst="rect">
            <a:avLst/>
          </a:prstGeom>
        </p:spPr>
        <p:txBody>
          <a:bodyPr vert="horz" lIns="92117" tIns="46058" rIns="92117" bIns="46058" rtlCol="0">
            <a:normAutofit/>
          </a:bodyPr>
          <a:lstStyle/>
          <a:p>
            <a:pPr lvl="0">
              <a:defRPr/>
            </a:pPr>
            <a:r>
              <a:rPr lang="en-GB"/>
              <a:t>Click to edit Master text styles</a:t>
            </a:r>
            <a:endParaRPr/>
          </a:p>
          <a:p>
            <a:pPr lvl="1">
              <a:defRPr/>
            </a:pPr>
            <a:r>
              <a:rPr lang="en-GB"/>
              <a:t>Second level</a:t>
            </a:r>
            <a:endParaRPr/>
          </a:p>
          <a:p>
            <a:pPr lvl="2">
              <a:defRPr/>
            </a:pPr>
            <a:r>
              <a:rPr lang="en-GB"/>
              <a:t>Third level</a:t>
            </a:r>
            <a:endParaRPr/>
          </a:p>
          <a:p>
            <a:pPr lvl="3">
              <a:defRPr/>
            </a:pPr>
            <a:r>
              <a:rPr lang="en-GB"/>
              <a:t>Fourth level</a:t>
            </a:r>
            <a:endParaRPr/>
          </a:p>
          <a:p>
            <a:pPr lvl="4">
              <a:defRPr/>
            </a:pPr>
            <a:r>
              <a:rPr lang="en-GB"/>
              <a:t>Fifth level</a:t>
            </a:r>
            <a:endParaRPr lang="en-US"/>
          </a:p>
        </p:txBody>
      </p:sp>
      <p:sp>
        <p:nvSpPr>
          <p:cNvPr id="6" name="Footer Placeholder 5"/>
          <p:cNvSpPr>
            <a:spLocks noGrp="1"/>
          </p:cNvSpPr>
          <p:nvPr>
            <p:ph type="ftr" sz="quarter" idx="4"/>
          </p:nvPr>
        </p:nvSpPr>
        <p:spPr bwMode="auto">
          <a:xfrm>
            <a:off x="2" y="9433107"/>
            <a:ext cx="2944283" cy="496570"/>
          </a:xfrm>
          <a:prstGeom prst="rect">
            <a:avLst/>
          </a:prstGeom>
        </p:spPr>
        <p:txBody>
          <a:bodyPr vert="horz" lIns="92117" tIns="46058" rIns="92117" bIns="46058" rtlCol="0" anchor="b"/>
          <a:lstStyle>
            <a:lvl1pPr algn="l">
              <a:defRPr sz="1200"/>
            </a:lvl1pPr>
          </a:lstStyle>
          <a:p>
            <a:pPr>
              <a:defRPr/>
            </a:pPr>
            <a:endParaRPr lang="en-US"/>
          </a:p>
        </p:txBody>
      </p:sp>
      <p:sp>
        <p:nvSpPr>
          <p:cNvPr id="7" name="Slide Number Placeholder 6"/>
          <p:cNvSpPr>
            <a:spLocks noGrp="1"/>
          </p:cNvSpPr>
          <p:nvPr>
            <p:ph type="sldNum" sz="quarter" idx="5"/>
          </p:nvPr>
        </p:nvSpPr>
        <p:spPr bwMode="auto">
          <a:xfrm>
            <a:off x="3848646" y="9433107"/>
            <a:ext cx="2944283" cy="496570"/>
          </a:xfrm>
          <a:prstGeom prst="rect">
            <a:avLst/>
          </a:prstGeom>
        </p:spPr>
        <p:txBody>
          <a:bodyPr vert="horz" lIns="92117" tIns="46058" rIns="92117" bIns="46058" rtlCol="0" anchor="b"/>
          <a:lstStyle>
            <a:lvl1pPr algn="r">
              <a:defRPr sz="1200"/>
            </a:lvl1pPr>
          </a:lstStyle>
          <a:p>
            <a:pPr>
              <a:defRPr/>
            </a:pPr>
            <a:fld id="{2D03270C-FB42-C54A-AC71-B4EEB4FA7F12}" type="slidenum">
              <a:rPr lang="en-US"/>
              <a:t>‹#›</a:t>
            </a:fld>
            <a:endParaRPr lang="en-US"/>
          </a:p>
        </p:txBody>
      </p:sp>
    </p:spTree>
  </p:cSld>
  <p:clrMap bg1="lt1" tx1="dk1" bg2="lt2" tx2="dk2" accent1="accent1" accent2="accent2" accent3="accent3" accent4="accent4" accent5="accent5" accent6="accent6" hlink="hlink" folHlink="folHlink"/>
  <p:hf dt="0" ftr="0" hdr="0" sldNum="1"/>
  <p:notesStyle>
    <a:lvl1pPr marL="0" algn="l" defTabSz="457200">
      <a:defRPr sz="1200">
        <a:solidFill>
          <a:schemeClr val="tx1"/>
        </a:solidFill>
        <a:latin typeface="+mn-lt"/>
        <a:ea typeface="+mn-ea"/>
        <a:cs typeface="+mn-cs"/>
      </a:defRPr>
    </a:lvl1pPr>
    <a:lvl2pPr marL="457200" algn="l" defTabSz="457200">
      <a:defRPr sz="1200">
        <a:solidFill>
          <a:schemeClr val="tx1"/>
        </a:solidFill>
        <a:latin typeface="+mn-lt"/>
        <a:ea typeface="+mn-ea"/>
        <a:cs typeface="+mn-cs"/>
      </a:defRPr>
    </a:lvl2pPr>
    <a:lvl3pPr marL="914400" algn="l" defTabSz="457200">
      <a:defRPr sz="1200">
        <a:solidFill>
          <a:schemeClr val="tx1"/>
        </a:solidFill>
        <a:latin typeface="+mn-lt"/>
        <a:ea typeface="+mn-ea"/>
        <a:cs typeface="+mn-cs"/>
      </a:defRPr>
    </a:lvl3pPr>
    <a:lvl4pPr marL="1371600" algn="l" defTabSz="457200">
      <a:defRPr sz="1200">
        <a:solidFill>
          <a:schemeClr val="tx1"/>
        </a:solidFill>
        <a:latin typeface="+mn-lt"/>
        <a:ea typeface="+mn-ea"/>
        <a:cs typeface="+mn-cs"/>
      </a:defRPr>
    </a:lvl4pPr>
    <a:lvl5pPr marL="1828800" algn="l" defTabSz="457200">
      <a:defRPr sz="1200">
        <a:solidFill>
          <a:schemeClr val="tx1"/>
        </a:solidFill>
        <a:latin typeface="+mn-lt"/>
        <a:ea typeface="+mn-ea"/>
        <a:cs typeface="+mn-cs"/>
      </a:defRPr>
    </a:lvl5pPr>
    <a:lvl6pPr marL="2286000" algn="l" defTabSz="457200">
      <a:defRPr sz="1200">
        <a:solidFill>
          <a:schemeClr val="tx1"/>
        </a:solidFill>
        <a:latin typeface="+mn-lt"/>
        <a:ea typeface="+mn-ea"/>
        <a:cs typeface="+mn-cs"/>
      </a:defRPr>
    </a:lvl6pPr>
    <a:lvl7pPr marL="2743200" algn="l" defTabSz="457200">
      <a:defRPr sz="1200">
        <a:solidFill>
          <a:schemeClr val="tx1"/>
        </a:solidFill>
        <a:latin typeface="+mn-lt"/>
        <a:ea typeface="+mn-ea"/>
        <a:cs typeface="+mn-cs"/>
      </a:defRPr>
    </a:lvl7pPr>
    <a:lvl8pPr marL="3200400" algn="l" defTabSz="457200">
      <a:defRPr sz="1200">
        <a:solidFill>
          <a:schemeClr val="tx1"/>
        </a:solidFill>
        <a:latin typeface="+mn-lt"/>
        <a:ea typeface="+mn-ea"/>
        <a:cs typeface="+mn-cs"/>
      </a:defRPr>
    </a:lvl8pPr>
    <a:lvl9pPr marL="3657600" algn="l" defTabSz="457200">
      <a:defRPr sz="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lang="en-GB"/>
          </a:p>
        </p:txBody>
      </p:sp>
      <p:sp>
        <p:nvSpPr>
          <p:cNvPr id="4" name="Slide Number Placeholder 3"/>
          <p:cNvSpPr>
            <a:spLocks noGrp="1"/>
          </p:cNvSpPr>
          <p:nvPr>
            <p:ph type="sldNum" sz="quarter" idx="10"/>
          </p:nvPr>
        </p:nvSpPr>
        <p:spPr bwMode="auto"/>
        <p:txBody>
          <a:bodyPr/>
          <a:lstStyle/>
          <a:p>
            <a:pPr>
              <a:defRPr/>
            </a:pPr>
            <a:fld id="{B3E37BDE-1E16-4497-8123-4D9E05ECC396}" type="slidenum">
              <a:rPr lang="en-US"/>
              <a:t>1</a:t>
            </a:fld>
            <a:endParaRPr lang="en-US"/>
          </a:p>
        </p:txBody>
      </p:sp>
    </p:spTree>
  </p:cSld>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lang="en-US"/>
          </a:p>
        </p:txBody>
      </p:sp>
      <p:sp>
        <p:nvSpPr>
          <p:cNvPr id="4" name="Slide Number Placeholder 3"/>
          <p:cNvSpPr>
            <a:spLocks noGrp="1"/>
          </p:cNvSpPr>
          <p:nvPr>
            <p:ph type="sldNum" sz="quarter" idx="5"/>
          </p:nvPr>
        </p:nvSpPr>
        <p:spPr bwMode="auto"/>
        <p:txBody>
          <a:bodyPr/>
          <a:lstStyle/>
          <a:p>
            <a:pPr>
              <a:defRPr/>
            </a:pPr>
            <a:fld id="{3B7268D6-4B4F-4C04-AC5B-7BBFBB9670B9}" type="slidenum">
              <a:rPr lang="en-GB"/>
              <a:t>10</a:t>
            </a:fld>
            <a:endParaRPr lang="en-GB"/>
          </a:p>
        </p:txBody>
      </p:sp>
    </p:spTree>
  </p:cSld>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lang="en-US"/>
          </a:p>
        </p:txBody>
      </p:sp>
      <p:sp>
        <p:nvSpPr>
          <p:cNvPr id="4" name="Slide Number Placeholder 3"/>
          <p:cNvSpPr>
            <a:spLocks noGrp="1"/>
          </p:cNvSpPr>
          <p:nvPr>
            <p:ph type="sldNum" sz="quarter" idx="5"/>
          </p:nvPr>
        </p:nvSpPr>
        <p:spPr bwMode="auto"/>
        <p:txBody>
          <a:bodyPr/>
          <a:lstStyle/>
          <a:p>
            <a:pPr>
              <a:defRPr/>
            </a:pPr>
            <a:fld id="{3B7268D6-4B4F-4C04-AC5B-7BBFBB9670B9}" type="slidenum">
              <a:rPr lang="en-GB"/>
              <a:t>11</a:t>
            </a:fld>
            <a:endParaRPr lang="en-GB"/>
          </a:p>
        </p:txBody>
      </p:sp>
    </p:spTree>
  </p:cSld>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AFDFB822-6507-08CB-030E-DB921EDDBFF3}" type="slidenum">
              <a:rPr/>
              <a:t/>
            </a:fld>
            <a:endParaRPr/>
          </a:p>
        </p:txBody>
      </p:sp>
    </p:spTree>
  </p:cSld>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lang="en-US"/>
          </a:p>
        </p:txBody>
      </p:sp>
      <p:sp>
        <p:nvSpPr>
          <p:cNvPr id="4" name="Slide Number Placeholder 3"/>
          <p:cNvSpPr>
            <a:spLocks noGrp="1"/>
          </p:cNvSpPr>
          <p:nvPr>
            <p:ph type="sldNum" sz="quarter" idx="5"/>
          </p:nvPr>
        </p:nvSpPr>
        <p:spPr bwMode="auto"/>
        <p:txBody>
          <a:bodyPr/>
          <a:lstStyle/>
          <a:p>
            <a:pPr>
              <a:defRPr/>
            </a:pPr>
            <a:fld id="{3B7268D6-4B4F-4C04-AC5B-7BBFBB9670B9}" type="slidenum">
              <a:rPr lang="en-GB"/>
              <a:t>13</a:t>
            </a:fld>
            <a:endParaRPr lang="en-GB"/>
          </a:p>
        </p:txBody>
      </p:sp>
    </p:spTree>
  </p:cSld>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3CA9B3AA-F69D-55A9-0B58-305D17F98869}" type="slidenum">
              <a:rPr/>
              <a:t/>
            </a:fld>
            <a:endParaRPr/>
          </a:p>
        </p:txBody>
      </p:sp>
    </p:spTree>
  </p:cSld>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69F99951-928C-5F8C-4524-FBC112C6BB95}" type="slidenum">
              <a:rPr/>
              <a:t/>
            </a:fld>
            <a:endParaRPr/>
          </a:p>
        </p:txBody>
      </p:sp>
    </p:spTree>
  </p:cSld>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91767E62-D013-6892-1BA0-47C0773FCC54}" type="slidenum">
              <a:rPr/>
              <a:t/>
            </a:fld>
            <a:endParaRPr/>
          </a:p>
        </p:txBody>
      </p:sp>
    </p:spTree>
  </p:cSld>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lang="en-US"/>
          </a:p>
        </p:txBody>
      </p:sp>
      <p:sp>
        <p:nvSpPr>
          <p:cNvPr id="4" name="Slide Number Placeholder 3"/>
          <p:cNvSpPr>
            <a:spLocks noGrp="1"/>
          </p:cNvSpPr>
          <p:nvPr>
            <p:ph type="sldNum" sz="quarter" idx="5"/>
          </p:nvPr>
        </p:nvSpPr>
        <p:spPr bwMode="auto"/>
        <p:txBody>
          <a:bodyPr/>
          <a:lstStyle/>
          <a:p>
            <a:pPr>
              <a:defRPr/>
            </a:pPr>
            <a:fld id="{3B7268D6-4B4F-4C04-AC5B-7BBFBB9670B9}" type="slidenum">
              <a:rPr lang="en-GB"/>
              <a:t>4</a:t>
            </a:fld>
            <a:endParaRPr lang="en-GB"/>
          </a:p>
        </p:txBody>
      </p:sp>
    </p:spTree>
  </p:cSld>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F4FBB3D9-E049-AA52-7CEB-CC5CD1DC3805}" type="slidenum">
              <a:rPr/>
              <a:t/>
            </a:fld>
            <a:endParaRPr/>
          </a:p>
        </p:txBody>
      </p:sp>
    </p:spTree>
  </p:cSld>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0544FD42-B217-6033-B6AC-BEC94516457B}" type="slidenum">
              <a:rPr/>
              <a:t/>
            </a:fld>
            <a:endParaRPr/>
          </a:p>
        </p:txBody>
      </p:sp>
    </p:spTree>
  </p:cSld>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C6B5690C-8C6E-12D2-4A09-23BF079F396B}" type="slidenum">
              <a:rPr/>
              <a:t/>
            </a:fld>
            <a:endParaRPr/>
          </a:p>
        </p:txBody>
      </p:sp>
    </p:spTree>
  </p:cSld>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88B8C213-8B2F-41B1-E930-AE82DF5DBFCB}" type="slidenum">
              <a:rPr/>
              <a:t/>
            </a:fld>
            <a:endParaRPr/>
          </a:p>
        </p:txBody>
      </p:sp>
    </p:spTree>
  </p:cSld>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cSld name="">
    <p:spTree>
      <p:nvGrpSpPr>
        <p:cNvPr id="1" name=""/>
        <p:cNvGrpSpPr/>
        <p:nvPr/>
      </p:nvGrpSpPr>
      <p:grpSpPr bwMode="auto">
        <a:xfrm>
          <a:off x="0" y="0"/>
          <a:ext cx="0" cy="0"/>
          <a:chOff x="0" y="0"/>
          <a:chExt cx="0" cy="0"/>
        </a:xfrm>
      </p:grpSpPr>
      <p:sp>
        <p:nvSpPr>
          <p:cNvPr id="2" name="Slide Image Placeholder 1"/>
          <p:cNvSpPr>
            <a:spLocks noChangeAspect="1" noGrp="1" noRo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E0A192A3-78BC-0653-1F4C-2A939CDF2FC4}" type="slidenum">
              <a:rPr/>
              <a:t/>
            </a:fld>
            <a:endParaRPr/>
          </a:p>
        </p:txBody>
      </p:sp>
    </p:spTree>
  </p:cSld>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userDrawn="1">
  <p:cSld name="Title Slide">
    <p:spTree>
      <p:nvGrpSpPr>
        <p:cNvPr id="1" name=""/>
        <p:cNvGrpSpPr/>
        <p:nvPr/>
      </p:nvGrpSpPr>
      <p:grpSpPr bwMode="auto">
        <a:xfrm>
          <a:off x="0" y="0"/>
          <a:ext cx="0" cy="0"/>
          <a:chOff x="0" y="0"/>
          <a:chExt cx="0" cy="0"/>
        </a:xfrm>
      </p:grpSpPr>
      <p:sp>
        <p:nvSpPr>
          <p:cNvPr id="11" name="Date Placeholder 10"/>
          <p:cNvSpPr txBox="1"/>
          <p:nvPr userDrawn="1"/>
        </p:nvSpPr>
        <p:spPr bwMode="auto">
          <a:xfrm>
            <a:off x="8202627" y="6125392"/>
            <a:ext cx="1953575" cy="365125"/>
          </a:xfrm>
          <a:prstGeom prst="rect">
            <a:avLst/>
          </a:prstGeom>
        </p:spPr>
        <p:txBody>
          <a:bodyPr vert="horz" lIns="0" tIns="0" rIns="0" bIns="0" rtlCol="0" anchor="b" anchorCtr="0"/>
          <a:lstStyle>
            <a:lvl1pPr algn="r">
              <a:defRPr>
                <a:solidFill>
                  <a:schemeClr val="bg1"/>
                </a:solidFill>
              </a:defRPr>
            </a:lvl1pPr>
          </a:lstStyle>
          <a:p>
            <a:pPr marL="0" marR="0" lvl="0" indent="0" algn="r" defTabSz="457200">
              <a:lnSpc>
                <a:spcPct val="100000"/>
              </a:lnSpc>
              <a:spcBef>
                <a:spcPts val="0"/>
              </a:spcBef>
              <a:spcAft>
                <a:spcPts val="0"/>
              </a:spcAft>
              <a:buClrTx/>
              <a:buSzTx/>
              <a:buFontTx/>
              <a:buNone/>
              <a:defRPr/>
            </a:pPr>
            <a:r>
              <a:rPr lang="en-US" sz="900" b="0" i="0" u="none" strike="noStrike" cap="none" spc="0">
                <a:ln>
                  <a:noFill/>
                </a:ln>
                <a:solidFill>
                  <a:schemeClr val="accent1">
                    <a:lumMod val="75000"/>
                  </a:schemeClr>
                </a:solidFill>
                <a:latin typeface="+mn-lt"/>
                <a:ea typeface="+mn-ea"/>
                <a:cs typeface="+mn-cs"/>
              </a:rPr>
              <a:t>© ECMWF </a:t>
            </a:r>
            <a:fld id="{D4C56AD5-C73F-B44A-96CB-E8BE2C5CB95A}" type="datetime4">
              <a:rPr lang="en-US" sz="900" b="0" i="0" u="none" strike="noStrike" cap="none" spc="0">
                <a:ln>
                  <a:noFill/>
                </a:ln>
                <a:solidFill>
                  <a:schemeClr val="accent1">
                    <a:lumMod val="75000"/>
                  </a:schemeClr>
                </a:solidFill>
                <a:latin typeface="+mn-lt"/>
                <a:ea typeface="+mn-ea"/>
                <a:cs typeface="+mn-cs"/>
              </a:rPr>
              <a:t>September 26, 2024</a:t>
            </a:fld>
            <a:endParaRPr lang="en-US" sz="900" b="0" i="0" u="none" strike="noStrike" cap="none" spc="0">
              <a:ln>
                <a:noFill/>
              </a:ln>
              <a:solidFill>
                <a:schemeClr val="accent1">
                  <a:lumMod val="75000"/>
                </a:schemeClr>
              </a:solidFill>
              <a:latin typeface="+mn-lt"/>
              <a:ea typeface="+mn-ea"/>
              <a:cs typeface="+mn-cs"/>
            </a:endParaRPr>
          </a:p>
        </p:txBody>
      </p:sp>
      <p:sp>
        <p:nvSpPr>
          <p:cNvPr id="13" name="Text Placeholder 12"/>
          <p:cNvSpPr>
            <a:spLocks noGrp="1"/>
          </p:cNvSpPr>
          <p:nvPr>
            <p:ph type="body" sz="quarter" idx="10" hasCustomPrompt="1"/>
          </p:nvPr>
        </p:nvSpPr>
        <p:spPr bwMode="auto">
          <a:xfrm>
            <a:off x="2160563" y="1294198"/>
            <a:ext cx="7871650" cy="519800"/>
          </a:xfrm>
          <a:prstGeom prst="rect">
            <a:avLst/>
          </a:prstGeom>
        </p:spPr>
        <p:txBody>
          <a:bodyPr vert="horz" lIns="0" tIns="0" rIns="0" bIns="0" anchor="b" anchorCtr="0">
            <a:spAutoFit/>
          </a:bodyPr>
          <a:lstStyle>
            <a:lvl1pPr marL="0" indent="0">
              <a:lnSpc>
                <a:spcPts val="4000"/>
              </a:lnSpc>
              <a:spcBef>
                <a:spcPts val="0"/>
              </a:spcBef>
              <a:buNone/>
              <a:defRPr sz="3600" b="1">
                <a:solidFill>
                  <a:schemeClr val="accent1">
                    <a:lumMod val="75000"/>
                  </a:schemeClr>
                </a:solidFill>
              </a:defRPr>
            </a:lvl1pPr>
          </a:lstStyle>
          <a:p>
            <a:pPr lvl="0">
              <a:defRPr/>
            </a:pPr>
            <a:r>
              <a:rPr lang="en-GB"/>
              <a:t>Title of Presentation</a:t>
            </a:r>
            <a:endParaRPr/>
          </a:p>
        </p:txBody>
      </p:sp>
      <p:sp>
        <p:nvSpPr>
          <p:cNvPr id="14" name="Text Placeholder 12"/>
          <p:cNvSpPr>
            <a:spLocks noGrp="1"/>
          </p:cNvSpPr>
          <p:nvPr>
            <p:ph type="body" sz="quarter" idx="11" hasCustomPrompt="1"/>
          </p:nvPr>
        </p:nvSpPr>
        <p:spPr bwMode="auto">
          <a:xfrm>
            <a:off x="2160563" y="1980000"/>
            <a:ext cx="7871650" cy="382156"/>
          </a:xfrm>
          <a:prstGeom prst="rect">
            <a:avLst/>
          </a:prstGeom>
        </p:spPr>
        <p:txBody>
          <a:bodyPr vert="horz" wrap="square" lIns="0" tIns="0" rIns="0" bIns="0">
            <a:spAutoFit/>
          </a:bodyPr>
          <a:lstStyle>
            <a:lvl1pPr marL="0" indent="0">
              <a:lnSpc>
                <a:spcPts val="3000"/>
              </a:lnSpc>
              <a:spcBef>
                <a:spcPts val="0"/>
              </a:spcBef>
              <a:buNone/>
              <a:defRPr sz="2400">
                <a:solidFill>
                  <a:schemeClr val="accent1">
                    <a:lumMod val="75000"/>
                  </a:schemeClr>
                </a:solidFill>
              </a:defRPr>
            </a:lvl1pPr>
          </a:lstStyle>
          <a:p>
            <a:pPr lvl="0">
              <a:defRPr/>
            </a:pPr>
            <a:r>
              <a:rPr lang="en-GB"/>
              <a:t>Subtitle of Presentation</a:t>
            </a:r>
            <a:endParaRPr/>
          </a:p>
        </p:txBody>
      </p:sp>
      <p:sp>
        <p:nvSpPr>
          <p:cNvPr id="15" name="Text Placeholder 12"/>
          <p:cNvSpPr>
            <a:spLocks noGrp="1"/>
          </p:cNvSpPr>
          <p:nvPr>
            <p:ph type="body" sz="quarter" idx="12" hasCustomPrompt="1"/>
          </p:nvPr>
        </p:nvSpPr>
        <p:spPr bwMode="auto">
          <a:xfrm>
            <a:off x="2160563" y="2700006"/>
            <a:ext cx="7871650" cy="307777"/>
          </a:xfrm>
          <a:prstGeom prst="rect">
            <a:avLst/>
          </a:prstGeom>
        </p:spPr>
        <p:txBody>
          <a:bodyPr vert="horz" wrap="square" lIns="0" tIns="0" rIns="0" bIns="0">
            <a:spAutoFit/>
          </a:bodyPr>
          <a:lstStyle>
            <a:lvl1pPr marL="0" indent="0">
              <a:lnSpc>
                <a:spcPts val="2400"/>
              </a:lnSpc>
              <a:spcBef>
                <a:spcPts val="0"/>
              </a:spcBef>
              <a:buNone/>
              <a:defRPr sz="2000">
                <a:solidFill>
                  <a:schemeClr val="accent1">
                    <a:lumMod val="75000"/>
                  </a:schemeClr>
                </a:solidFill>
              </a:defRPr>
            </a:lvl1pPr>
          </a:lstStyle>
          <a:p>
            <a:pPr lvl="0">
              <a:defRPr/>
            </a:pPr>
            <a:r>
              <a:rPr lang="en-GB"/>
              <a:t>Author’s Name</a:t>
            </a:r>
            <a:endParaRPr/>
          </a:p>
        </p:txBody>
      </p:sp>
      <p:sp>
        <p:nvSpPr>
          <p:cNvPr id="16" name="Text Placeholder 12"/>
          <p:cNvSpPr>
            <a:spLocks noGrp="1"/>
          </p:cNvSpPr>
          <p:nvPr>
            <p:ph type="body" sz="quarter" idx="13" hasCustomPrompt="1"/>
          </p:nvPr>
        </p:nvSpPr>
        <p:spPr bwMode="auto">
          <a:xfrm>
            <a:off x="2160563" y="3121229"/>
            <a:ext cx="7871650" cy="254771"/>
          </a:xfrm>
          <a:prstGeom prst="rect">
            <a:avLst/>
          </a:prstGeom>
        </p:spPr>
        <p:txBody>
          <a:bodyPr vert="horz" wrap="square" lIns="0" tIns="0" rIns="0" bIns="0">
            <a:spAutoFit/>
          </a:bodyPr>
          <a:lstStyle>
            <a:lvl1pPr marL="0" indent="0">
              <a:lnSpc>
                <a:spcPts val="2000"/>
              </a:lnSpc>
              <a:spcBef>
                <a:spcPts val="0"/>
              </a:spcBef>
              <a:buNone/>
              <a:defRPr sz="1600">
                <a:solidFill>
                  <a:schemeClr val="accent1">
                    <a:lumMod val="75000"/>
                  </a:schemeClr>
                </a:solidFill>
              </a:defRPr>
            </a:lvl1pPr>
          </a:lstStyle>
          <a:p>
            <a:pPr lvl="0">
              <a:defRPr/>
            </a:pPr>
            <a:r>
              <a:rPr lang="en-GB"/>
              <a:t>Author’s Address</a:t>
            </a:r>
            <a:endParaRPr/>
          </a:p>
        </p:txBody>
      </p:sp>
      <p:sp>
        <p:nvSpPr>
          <p:cNvPr id="17" name="Text Placeholder 12"/>
          <p:cNvSpPr>
            <a:spLocks noGrp="1"/>
          </p:cNvSpPr>
          <p:nvPr>
            <p:ph type="body" sz="quarter" idx="14" hasCustomPrompt="1"/>
          </p:nvPr>
        </p:nvSpPr>
        <p:spPr bwMode="auto">
          <a:xfrm>
            <a:off x="2160563" y="3429000"/>
            <a:ext cx="7871650" cy="230832"/>
          </a:xfrm>
          <a:prstGeom prst="rect">
            <a:avLst/>
          </a:prstGeom>
        </p:spPr>
        <p:txBody>
          <a:bodyPr vert="horz" wrap="square" lIns="0" tIns="0" rIns="0" bIns="0">
            <a:spAutoFit/>
          </a:bodyPr>
          <a:lstStyle>
            <a:lvl1pPr marL="0" indent="0">
              <a:lnSpc>
                <a:spcPts val="1800"/>
              </a:lnSpc>
              <a:spcBef>
                <a:spcPts val="0"/>
              </a:spcBef>
              <a:buNone/>
              <a:defRPr sz="1400">
                <a:solidFill>
                  <a:schemeClr val="accent1">
                    <a:lumMod val="75000"/>
                  </a:schemeClr>
                </a:solidFill>
              </a:defRPr>
            </a:lvl1pPr>
          </a:lstStyle>
          <a:p>
            <a:pPr lvl="0">
              <a:defRPr/>
            </a:pPr>
            <a:r>
              <a:rPr lang="en-GB"/>
              <a:t>email@ddress</a:t>
            </a:r>
            <a:endParaRPr lang="en-GB"/>
          </a:p>
        </p:txBody>
      </p:sp>
      <p:sp>
        <p:nvSpPr>
          <p:cNvPr id="9" name="Footer Placeholder 11"/>
          <p:cNvSpPr>
            <a:spLocks noGrp="1"/>
          </p:cNvSpPr>
          <p:nvPr>
            <p:ph type="ftr" sz="quarter" idx="3"/>
          </p:nvPr>
        </p:nvSpPr>
        <p:spPr bwMode="auto">
          <a:xfrm>
            <a:off x="2402512" y="6292456"/>
            <a:ext cx="4054695" cy="230657"/>
          </a:xfrm>
          <a:prstGeom prst="rect">
            <a:avLst/>
          </a:prstGeom>
        </p:spPr>
        <p:txBody>
          <a:bodyPr vert="horz" lIns="0" tIns="0" rIns="0" bIns="0" rtlCol="0" anchor="b" anchorCtr="0">
            <a:noAutofit/>
          </a:bodyPr>
          <a:lstStyle>
            <a:lvl1pPr algn="l">
              <a:defRPr sz="900" b="1" cap="all">
                <a:solidFill>
                  <a:schemeClr val="accent1">
                    <a:lumMod val="75000"/>
                  </a:schemeClr>
                </a:solidFill>
              </a:defRPr>
            </a:lvl1pPr>
          </a:lstStyle>
          <a:p>
            <a:pPr algn="ctr">
              <a:defRPr/>
            </a:pPr>
            <a:r>
              <a:rPr lang="en-US"/>
              <a:t>European Centre for Medium-Range Weather Forecasts</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0" showMasterPhAnim="0" showMasterSp="1" type="twoTxTwoObj" userDrawn="1">
  <p:cSld name="Comparison">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839787" y="365124"/>
            <a:ext cx="10515600" cy="1325562"/>
          </a:xfrm>
        </p:spPr>
        <p:txBody>
          <a:bodyPr/>
          <a:lstStyle/>
          <a:p>
            <a:pPr>
              <a:defRPr/>
            </a:pPr>
            <a:r>
              <a:rPr lang="en-US"/>
              <a:t>Click to edit Master title style</a:t>
            </a:r>
            <a:endParaRPr lang="en-US"/>
          </a:p>
        </p:txBody>
      </p:sp>
      <p:sp>
        <p:nvSpPr>
          <p:cNvPr id="3" name="Text Placeholder 2"/>
          <p:cNvSpPr>
            <a:spLocks noGrp="1"/>
          </p:cNvSpPr>
          <p:nvPr>
            <p:ph type="body" idx="1"/>
          </p:nvPr>
        </p:nvSpPr>
        <p:spPr bwMode="auto">
          <a:xfrm>
            <a:off x="839787" y="1681162"/>
            <a:ext cx="5157786" cy="82391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Click to edit Master text styles</a:t>
            </a:r>
            <a:endParaRPr/>
          </a:p>
        </p:txBody>
      </p:sp>
      <p:sp>
        <p:nvSpPr>
          <p:cNvPr id="4" name="Content Placeholder 3"/>
          <p:cNvSpPr>
            <a:spLocks noGrp="1"/>
          </p:cNvSpPr>
          <p:nvPr>
            <p:ph sz="half" idx="2"/>
          </p:nvPr>
        </p:nvSpPr>
        <p:spPr bwMode="auto">
          <a:xfrm>
            <a:off x="839787" y="2505074"/>
            <a:ext cx="5157786" cy="3684587"/>
          </a:xfrm>
        </p:spPr>
        <p:txBody>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US"/>
          </a:p>
        </p:txBody>
      </p:sp>
      <p:sp>
        <p:nvSpPr>
          <p:cNvPr id="5" name="Text Placeholder 4"/>
          <p:cNvSpPr>
            <a:spLocks noGrp="1"/>
          </p:cNvSpPr>
          <p:nvPr>
            <p:ph type="body" sz="quarter" idx="3"/>
          </p:nvPr>
        </p:nvSpPr>
        <p:spPr bwMode="auto">
          <a:xfrm>
            <a:off x="6172200" y="1681162"/>
            <a:ext cx="5183187" cy="82391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Click to edit Master text styles</a:t>
            </a:r>
            <a:endParaRPr/>
          </a:p>
        </p:txBody>
      </p:sp>
      <p:sp>
        <p:nvSpPr>
          <p:cNvPr id="6" name="Content Placeholder 5"/>
          <p:cNvSpPr>
            <a:spLocks noGrp="1"/>
          </p:cNvSpPr>
          <p:nvPr>
            <p:ph sz="quarter" idx="4"/>
          </p:nvPr>
        </p:nvSpPr>
        <p:spPr bwMode="auto">
          <a:xfrm>
            <a:off x="6172200" y="2505074"/>
            <a:ext cx="5183187" cy="3684587"/>
          </a:xfrm>
        </p:spPr>
        <p:txBody>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US"/>
          </a:p>
        </p:txBody>
      </p:sp>
      <p:sp>
        <p:nvSpPr>
          <p:cNvPr id="7" name="Date Placeholder 6"/>
          <p:cNvSpPr>
            <a:spLocks noGrp="1"/>
          </p:cNvSpPr>
          <p:nvPr>
            <p:ph type="dt" sz="half" idx="10"/>
          </p:nvPr>
        </p:nvSpPr>
        <p:spPr bwMode="auto"/>
        <p:txBody>
          <a:bodyPr/>
          <a:lstStyle/>
          <a:p>
            <a:pPr>
              <a:defRPr/>
            </a:pPr>
            <a:fld id="{BCC18F51-09EC-435C-A3BA-64A766E099C0}" type="datetimeFigureOut">
              <a:rPr lang="en-US"/>
              <a:t>30.10.2013</a:t>
            </a:fld>
            <a:endParaRPr lang="en-US"/>
          </a:p>
        </p:txBody>
      </p:sp>
      <p:sp>
        <p:nvSpPr>
          <p:cNvPr id="8" name="Footer Placeholder 7"/>
          <p:cNvSpPr>
            <a:spLocks noGrp="1"/>
          </p:cNvSpPr>
          <p:nvPr>
            <p:ph type="ftr" sz="quarter" idx="11"/>
          </p:nvPr>
        </p:nvSpPr>
        <p:spPr bwMode="auto"/>
        <p:txBody>
          <a:bodyPr/>
          <a:lstStyle/>
          <a:p>
            <a:pPr>
              <a:defRPr/>
            </a:pPr>
            <a:endParaRPr lang="en-US"/>
          </a:p>
        </p:txBody>
      </p:sp>
      <p:sp>
        <p:nvSpPr>
          <p:cNvPr id="9" name="Slide Number Placeholder 8"/>
          <p:cNvSpPr>
            <a:spLocks noGrp="1"/>
          </p:cNvSpPr>
          <p:nvPr>
            <p:ph type="sldNum" sz="quarter" idx="12"/>
          </p:nvPr>
        </p:nvSpPr>
        <p:spPr bwMode="auto"/>
        <p:txBody>
          <a:bodyPr/>
          <a:lstStyle/>
          <a:p>
            <a:pPr>
              <a:defRPr/>
            </a:pPr>
            <a:fld id="{08395586-F03A-48D1-94DF-16B239DF4FB5}" type="slidenum">
              <a:rPr lang="en-US"/>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0" showMasterPhAnim="0" showMasterSp="1" type="titleOnly" userDrawn="1">
  <p:cSld name="Title Only">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en-US"/>
              <a:t>Click to edit Master title style</a:t>
            </a:r>
            <a:endParaRPr lang="en-US"/>
          </a:p>
        </p:txBody>
      </p:sp>
      <p:sp>
        <p:nvSpPr>
          <p:cNvPr id="3" name="Date Placeholder 2"/>
          <p:cNvSpPr>
            <a:spLocks noGrp="1"/>
          </p:cNvSpPr>
          <p:nvPr>
            <p:ph type="dt" sz="half" idx="10"/>
          </p:nvPr>
        </p:nvSpPr>
        <p:spPr bwMode="auto"/>
        <p:txBody>
          <a:bodyPr/>
          <a:lstStyle/>
          <a:p>
            <a:pPr>
              <a:defRPr/>
            </a:pPr>
            <a:fld id="{BCC18F51-09EC-435C-A3BA-64A766E099C0}" type="datetimeFigureOut">
              <a:rPr lang="en-US"/>
              <a:t>30.10.2013</a:t>
            </a:fld>
            <a:endParaRPr lang="en-US"/>
          </a:p>
        </p:txBody>
      </p:sp>
      <p:sp>
        <p:nvSpPr>
          <p:cNvPr id="4" name="Footer Placeholder 3"/>
          <p:cNvSpPr>
            <a:spLocks noGrp="1"/>
          </p:cNvSpPr>
          <p:nvPr>
            <p:ph type="ftr" sz="quarter" idx="11"/>
          </p:nvPr>
        </p:nvSpPr>
        <p:spPr bwMode="auto"/>
        <p:txBody>
          <a:bodyPr/>
          <a:lstStyle/>
          <a:p>
            <a:pPr>
              <a:defRPr/>
            </a:pPr>
            <a:endParaRPr lang="en-US"/>
          </a:p>
        </p:txBody>
      </p:sp>
      <p:sp>
        <p:nvSpPr>
          <p:cNvPr id="5" name="Slide Number Placeholder 4"/>
          <p:cNvSpPr>
            <a:spLocks noGrp="1"/>
          </p:cNvSpPr>
          <p:nvPr>
            <p:ph type="sldNum" sz="quarter" idx="12"/>
          </p:nvPr>
        </p:nvSpPr>
        <p:spPr bwMode="auto"/>
        <p:txBody>
          <a:bodyPr/>
          <a:lstStyle/>
          <a:p>
            <a:pPr>
              <a:defRPr/>
            </a:pPr>
            <a:fld id="{08395586-F03A-48D1-94DF-16B239DF4FB5}" type="slidenum">
              <a:rPr lang="en-US"/>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0" showMasterPhAnim="0" showMasterSp="1" type="blank" userDrawn="1">
  <p:cSld name="Blank">
    <p:spTree>
      <p:nvGrpSpPr>
        <p:cNvPr id="1" name=""/>
        <p:cNvGrpSpPr/>
        <p:nvPr/>
      </p:nvGrpSpPr>
      <p:grpSpPr bwMode="auto">
        <a:xfrm>
          <a:off x="0" y="0"/>
          <a:ext cx="0" cy="0"/>
          <a:chOff x="0" y="0"/>
          <a:chExt cx="0" cy="0"/>
        </a:xfrm>
      </p:grpSpPr>
      <p:sp>
        <p:nvSpPr>
          <p:cNvPr id="2" name="Date Placeholder 1"/>
          <p:cNvSpPr>
            <a:spLocks noGrp="1"/>
          </p:cNvSpPr>
          <p:nvPr>
            <p:ph type="dt" sz="half" idx="10"/>
          </p:nvPr>
        </p:nvSpPr>
        <p:spPr bwMode="auto"/>
        <p:txBody>
          <a:bodyPr/>
          <a:lstStyle/>
          <a:p>
            <a:pPr>
              <a:defRPr/>
            </a:pPr>
            <a:fld id="{BCC18F51-09EC-435C-A3BA-64A766E099C0}" type="datetimeFigureOut">
              <a:rPr lang="en-US"/>
              <a:t>30.10.2013</a:t>
            </a:fld>
            <a:endParaRPr lang="en-US"/>
          </a:p>
        </p:txBody>
      </p:sp>
      <p:sp>
        <p:nvSpPr>
          <p:cNvPr id="3" name="Footer Placeholder 2"/>
          <p:cNvSpPr>
            <a:spLocks noGrp="1"/>
          </p:cNvSpPr>
          <p:nvPr>
            <p:ph type="ftr" sz="quarter" idx="11"/>
          </p:nvPr>
        </p:nvSpPr>
        <p:spPr bwMode="auto"/>
        <p:txBody>
          <a:bodyPr/>
          <a:lstStyle/>
          <a:p>
            <a:pPr>
              <a:defRPr/>
            </a:pPr>
            <a:endParaRPr lang="en-US"/>
          </a:p>
        </p:txBody>
      </p:sp>
      <p:sp>
        <p:nvSpPr>
          <p:cNvPr id="4" name="Slide Number Placeholder 3"/>
          <p:cNvSpPr>
            <a:spLocks noGrp="1"/>
          </p:cNvSpPr>
          <p:nvPr>
            <p:ph type="sldNum" sz="quarter" idx="12"/>
          </p:nvPr>
        </p:nvSpPr>
        <p:spPr bwMode="auto"/>
        <p:txBody>
          <a:bodyPr/>
          <a:lstStyle/>
          <a:p>
            <a:pPr>
              <a:defRPr/>
            </a:pPr>
            <a:fld id="{08395586-F03A-48D1-94DF-16B239DF4FB5}" type="slidenum">
              <a:rPr lang="en-US"/>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0" showMasterPhAnim="0" showMasterSp="1" type="objTx" userDrawn="1">
  <p:cSld name="Content with Caption">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839787" y="457200"/>
            <a:ext cx="3932236" cy="1600200"/>
          </a:xfrm>
        </p:spPr>
        <p:txBody>
          <a:bodyPr anchor="b"/>
          <a:lstStyle>
            <a:lvl1pPr>
              <a:defRPr sz="3200"/>
            </a:lvl1pPr>
          </a:lstStyle>
          <a:p>
            <a:pPr>
              <a:defRPr/>
            </a:pPr>
            <a:r>
              <a:rPr lang="en-US"/>
              <a:t>Click to edit Master title style</a:t>
            </a:r>
            <a:endParaRPr lang="en-US"/>
          </a:p>
        </p:txBody>
      </p:sp>
      <p:sp>
        <p:nvSpPr>
          <p:cNvPr id="3" name="Content Placeholder 2"/>
          <p:cNvSpPr>
            <a:spLocks noGrp="1"/>
          </p:cNvSpPr>
          <p:nvPr>
            <p:ph idx="1"/>
          </p:nvPr>
        </p:nvSpPr>
        <p:spPr bwMode="auto">
          <a:xfrm>
            <a:off x="5183187" y="987424"/>
            <a:ext cx="6172200" cy="48736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US"/>
          </a:p>
        </p:txBody>
      </p:sp>
      <p:sp>
        <p:nvSpPr>
          <p:cNvPr id="4" name="Text Placeholder 3"/>
          <p:cNvSpPr>
            <a:spLocks noGrp="1"/>
          </p:cNvSpPr>
          <p:nvPr>
            <p:ph type="body" sz="half" idx="2"/>
          </p:nvPr>
        </p:nvSpPr>
        <p:spPr bwMode="auto">
          <a:xfrm>
            <a:off x="839787" y="2057400"/>
            <a:ext cx="3932236" cy="38115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en-US"/>
              <a:t>Click to edit Master text styles</a:t>
            </a:r>
            <a:endParaRPr/>
          </a:p>
        </p:txBody>
      </p:sp>
      <p:sp>
        <p:nvSpPr>
          <p:cNvPr id="5" name="Date Placeholder 4"/>
          <p:cNvSpPr>
            <a:spLocks noGrp="1"/>
          </p:cNvSpPr>
          <p:nvPr>
            <p:ph type="dt" sz="half" idx="10"/>
          </p:nvPr>
        </p:nvSpPr>
        <p:spPr bwMode="auto"/>
        <p:txBody>
          <a:bodyPr/>
          <a:lstStyle/>
          <a:p>
            <a:pPr>
              <a:defRPr/>
            </a:pPr>
            <a:fld id="{BCC18F51-09EC-435C-A3BA-64A766E099C0}" type="datetimeFigureOut">
              <a:rPr lang="en-US"/>
              <a:t>30.10.2013</a:t>
            </a:fld>
            <a:endParaRPr lang="en-US"/>
          </a:p>
        </p:txBody>
      </p:sp>
      <p:sp>
        <p:nvSpPr>
          <p:cNvPr id="6" name="Footer Placeholder 5"/>
          <p:cNvSpPr>
            <a:spLocks noGrp="1"/>
          </p:cNvSpPr>
          <p:nvPr>
            <p:ph type="ftr" sz="quarter" idx="11"/>
          </p:nvPr>
        </p:nvSpPr>
        <p:spPr bwMode="auto"/>
        <p:txBody>
          <a:bodyPr/>
          <a:lstStyle/>
          <a:p>
            <a:pPr>
              <a:defRPr/>
            </a:pPr>
            <a:endParaRPr lang="en-US"/>
          </a:p>
        </p:txBody>
      </p:sp>
      <p:sp>
        <p:nvSpPr>
          <p:cNvPr id="7" name="Slide Number Placeholder 6"/>
          <p:cNvSpPr>
            <a:spLocks noGrp="1"/>
          </p:cNvSpPr>
          <p:nvPr>
            <p:ph type="sldNum" sz="quarter" idx="12"/>
          </p:nvPr>
        </p:nvSpPr>
        <p:spPr bwMode="auto"/>
        <p:txBody>
          <a:bodyPr/>
          <a:lstStyle/>
          <a:p>
            <a:pPr>
              <a:defRPr/>
            </a:pPr>
            <a:fld id="{08395586-F03A-48D1-94DF-16B239DF4FB5}" type="slidenum">
              <a:rPr lang="en-US"/>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0" showMasterPhAnim="0" showMasterSp="1" type="picTx" userDrawn="1">
  <p:cSld name="Picture with Caption">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839787" y="457200"/>
            <a:ext cx="3932236" cy="1600200"/>
          </a:xfrm>
        </p:spPr>
        <p:txBody>
          <a:bodyPr anchor="b"/>
          <a:lstStyle>
            <a:lvl1pPr>
              <a:defRPr sz="3200"/>
            </a:lvl1pPr>
          </a:lstStyle>
          <a:p>
            <a:pPr>
              <a:defRPr/>
            </a:pPr>
            <a:r>
              <a:rPr lang="en-US"/>
              <a:t>Click to edit Master title style</a:t>
            </a:r>
            <a:endParaRPr lang="en-US"/>
          </a:p>
        </p:txBody>
      </p:sp>
      <p:sp>
        <p:nvSpPr>
          <p:cNvPr id="3" name="Picture Placeholder 2"/>
          <p:cNvSpPr>
            <a:spLocks noChangeAspect="1" noGrp="1"/>
          </p:cNvSpPr>
          <p:nvPr>
            <p:ph type="pic" idx="1"/>
          </p:nvPr>
        </p:nvSpPr>
        <p:spPr bwMode="auto">
          <a:xfrm>
            <a:off x="5183187" y="987424"/>
            <a:ext cx="6172200" cy="4873624"/>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r>
              <a:rPr lang="en-US"/>
              <a:t>Click icon to add picture</a:t>
            </a:r>
            <a:endParaRPr lang="en-US"/>
          </a:p>
        </p:txBody>
      </p:sp>
      <p:sp>
        <p:nvSpPr>
          <p:cNvPr id="4" name="Text Placeholder 3"/>
          <p:cNvSpPr>
            <a:spLocks noGrp="1"/>
          </p:cNvSpPr>
          <p:nvPr>
            <p:ph type="body" sz="half" idx="2"/>
          </p:nvPr>
        </p:nvSpPr>
        <p:spPr bwMode="auto">
          <a:xfrm>
            <a:off x="839787" y="2057400"/>
            <a:ext cx="3932236" cy="38115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en-US"/>
              <a:t>Click to edit Master text styles</a:t>
            </a:r>
            <a:endParaRPr/>
          </a:p>
        </p:txBody>
      </p:sp>
      <p:sp>
        <p:nvSpPr>
          <p:cNvPr id="5" name="Date Placeholder 4"/>
          <p:cNvSpPr>
            <a:spLocks noGrp="1"/>
          </p:cNvSpPr>
          <p:nvPr>
            <p:ph type="dt" sz="half" idx="10"/>
          </p:nvPr>
        </p:nvSpPr>
        <p:spPr bwMode="auto"/>
        <p:txBody>
          <a:bodyPr/>
          <a:lstStyle/>
          <a:p>
            <a:pPr>
              <a:defRPr/>
            </a:pPr>
            <a:fld id="{BCC18F51-09EC-435C-A3BA-64A766E099C0}" type="datetimeFigureOut">
              <a:rPr lang="en-US"/>
              <a:t>30.10.2013</a:t>
            </a:fld>
            <a:endParaRPr lang="en-US"/>
          </a:p>
        </p:txBody>
      </p:sp>
      <p:sp>
        <p:nvSpPr>
          <p:cNvPr id="6" name="Footer Placeholder 5"/>
          <p:cNvSpPr>
            <a:spLocks noGrp="1"/>
          </p:cNvSpPr>
          <p:nvPr>
            <p:ph type="ftr" sz="quarter" idx="11"/>
          </p:nvPr>
        </p:nvSpPr>
        <p:spPr bwMode="auto"/>
        <p:txBody>
          <a:bodyPr/>
          <a:lstStyle/>
          <a:p>
            <a:pPr>
              <a:defRPr/>
            </a:pPr>
            <a:endParaRPr lang="en-US"/>
          </a:p>
        </p:txBody>
      </p:sp>
      <p:sp>
        <p:nvSpPr>
          <p:cNvPr id="7" name="Slide Number Placeholder 6"/>
          <p:cNvSpPr>
            <a:spLocks noGrp="1"/>
          </p:cNvSpPr>
          <p:nvPr>
            <p:ph type="sldNum" sz="quarter" idx="12"/>
          </p:nvPr>
        </p:nvSpPr>
        <p:spPr bwMode="auto"/>
        <p:txBody>
          <a:bodyPr/>
          <a:lstStyle/>
          <a:p>
            <a:pPr>
              <a:defRPr/>
            </a:pPr>
            <a:fld id="{08395586-F03A-48D1-94DF-16B239DF4FB5}" type="slidenum">
              <a:rPr lang="en-US"/>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0" showMasterPhAnim="0" showMasterSp="1" type="vertTx" userDrawn="1">
  <p:cSld name="Title and Vertical Text">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en-US"/>
              <a:t>Click to edit Master title style</a:t>
            </a:r>
            <a:endParaRPr lang="en-US"/>
          </a:p>
        </p:txBody>
      </p:sp>
      <p:sp>
        <p:nvSpPr>
          <p:cNvPr id="3" name="Vertical Text Placeholder 2"/>
          <p:cNvSpPr>
            <a:spLocks noGrp="1"/>
          </p:cNvSpPr>
          <p:nvPr>
            <p:ph type="body" orient="vert" idx="1"/>
          </p:nvPr>
        </p:nvSpPr>
        <p:spPr bwMode="auto"/>
        <p:txBody>
          <a:bodyPr vert="eaVert"/>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US"/>
          </a:p>
        </p:txBody>
      </p:sp>
      <p:sp>
        <p:nvSpPr>
          <p:cNvPr id="4" name="Date Placeholder 3"/>
          <p:cNvSpPr>
            <a:spLocks noGrp="1"/>
          </p:cNvSpPr>
          <p:nvPr>
            <p:ph type="dt" sz="half" idx="10"/>
          </p:nvPr>
        </p:nvSpPr>
        <p:spPr bwMode="auto"/>
        <p:txBody>
          <a:bodyPr/>
          <a:lstStyle/>
          <a:p>
            <a:pPr>
              <a:defRPr/>
            </a:pPr>
            <a:fld id="{BCC18F51-09EC-435C-A3BA-64A766E099C0}" type="datetimeFigureOut">
              <a:rPr lang="en-US"/>
              <a:t>30.10.2013</a:t>
            </a:fld>
            <a:endParaRPr lang="en-US"/>
          </a:p>
        </p:txBody>
      </p:sp>
      <p:sp>
        <p:nvSpPr>
          <p:cNvPr id="5" name="Footer Placeholder 4"/>
          <p:cNvSpPr>
            <a:spLocks noGrp="1"/>
          </p:cNvSpPr>
          <p:nvPr>
            <p:ph type="ftr" sz="quarter" idx="11"/>
          </p:nvPr>
        </p:nvSpPr>
        <p:spPr bwMode="auto"/>
        <p:txBody>
          <a:bodyPr/>
          <a:lstStyle/>
          <a:p>
            <a:pPr>
              <a:defRPr/>
            </a:pPr>
            <a:endParaRPr lang="en-US"/>
          </a:p>
        </p:txBody>
      </p:sp>
      <p:sp>
        <p:nvSpPr>
          <p:cNvPr id="6" name="Slide Number Placeholder 5"/>
          <p:cNvSpPr>
            <a:spLocks noGrp="1"/>
          </p:cNvSpPr>
          <p:nvPr>
            <p:ph type="sldNum" sz="quarter" idx="12"/>
          </p:nvPr>
        </p:nvSpPr>
        <p:spPr bwMode="auto"/>
        <p:txBody>
          <a:bodyPr/>
          <a:lstStyle/>
          <a:p>
            <a:pPr>
              <a:defRPr/>
            </a:pPr>
            <a:fld id="{08395586-F03A-48D1-94DF-16B239DF4FB5}" type="slidenum">
              <a:rPr lang="en-US"/>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0" showMasterPhAnim="0" showMasterSp="1" type="vertTitleAndTx" userDrawn="1">
  <p:cSld name="Vertical Title and Text">
    <p:spTree>
      <p:nvGrpSpPr>
        <p:cNvPr id="1" name=""/>
        <p:cNvGrpSpPr/>
        <p:nvPr/>
      </p:nvGrpSpPr>
      <p:grpSpPr bwMode="auto">
        <a:xfrm>
          <a:off x="0" y="0"/>
          <a:ext cx="0" cy="0"/>
          <a:chOff x="0" y="0"/>
          <a:chExt cx="0" cy="0"/>
        </a:xfrm>
      </p:grpSpPr>
      <p:sp>
        <p:nvSpPr>
          <p:cNvPr id="2" name="Vertical Title 1"/>
          <p:cNvSpPr>
            <a:spLocks noGrp="1"/>
          </p:cNvSpPr>
          <p:nvPr>
            <p:ph type="title" orient="vert"/>
          </p:nvPr>
        </p:nvSpPr>
        <p:spPr bwMode="auto">
          <a:xfrm>
            <a:off x="8724899" y="365124"/>
            <a:ext cx="2628900" cy="5811837"/>
          </a:xfrm>
        </p:spPr>
        <p:txBody>
          <a:bodyPr vert="eaVert"/>
          <a:lstStyle/>
          <a:p>
            <a:pPr>
              <a:defRPr/>
            </a:pPr>
            <a:r>
              <a:rPr lang="en-US"/>
              <a:t>Click to edit Master title style</a:t>
            </a:r>
            <a:endParaRPr lang="en-US"/>
          </a:p>
        </p:txBody>
      </p:sp>
      <p:sp>
        <p:nvSpPr>
          <p:cNvPr id="3" name="Vertical Text Placeholder 2"/>
          <p:cNvSpPr>
            <a:spLocks noGrp="1"/>
          </p:cNvSpPr>
          <p:nvPr>
            <p:ph type="body" orient="vert" idx="1"/>
          </p:nvPr>
        </p:nvSpPr>
        <p:spPr bwMode="auto">
          <a:xfrm>
            <a:off x="838199" y="365124"/>
            <a:ext cx="7734299" cy="5811837"/>
          </a:xfrm>
        </p:spPr>
        <p:txBody>
          <a:bodyPr vert="eaVert"/>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US"/>
          </a:p>
        </p:txBody>
      </p:sp>
      <p:sp>
        <p:nvSpPr>
          <p:cNvPr id="4" name="Date Placeholder 3"/>
          <p:cNvSpPr>
            <a:spLocks noGrp="1"/>
          </p:cNvSpPr>
          <p:nvPr>
            <p:ph type="dt" sz="half" idx="10"/>
          </p:nvPr>
        </p:nvSpPr>
        <p:spPr bwMode="auto"/>
        <p:txBody>
          <a:bodyPr/>
          <a:lstStyle/>
          <a:p>
            <a:pPr>
              <a:defRPr/>
            </a:pPr>
            <a:fld id="{BCC18F51-09EC-435C-A3BA-64A766E099C0}" type="datetimeFigureOut">
              <a:rPr lang="en-US"/>
              <a:t>30.10.2013</a:t>
            </a:fld>
            <a:endParaRPr lang="en-US"/>
          </a:p>
        </p:txBody>
      </p:sp>
      <p:sp>
        <p:nvSpPr>
          <p:cNvPr id="5" name="Footer Placeholder 4"/>
          <p:cNvSpPr>
            <a:spLocks noGrp="1"/>
          </p:cNvSpPr>
          <p:nvPr>
            <p:ph type="ftr" sz="quarter" idx="11"/>
          </p:nvPr>
        </p:nvSpPr>
        <p:spPr bwMode="auto"/>
        <p:txBody>
          <a:bodyPr/>
          <a:lstStyle/>
          <a:p>
            <a:pPr>
              <a:defRPr/>
            </a:pPr>
            <a:endParaRPr lang="en-US"/>
          </a:p>
        </p:txBody>
      </p:sp>
      <p:sp>
        <p:nvSpPr>
          <p:cNvPr id="6" name="Slide Number Placeholder 5"/>
          <p:cNvSpPr>
            <a:spLocks noGrp="1"/>
          </p:cNvSpPr>
          <p:nvPr>
            <p:ph type="sldNum" sz="quarter" idx="12"/>
          </p:nvPr>
        </p:nvSpPr>
        <p:spPr bwMode="auto"/>
        <p:txBody>
          <a:bodyPr/>
          <a:lstStyle/>
          <a:p>
            <a:pPr>
              <a:defRPr/>
            </a:pPr>
            <a:fld id="{08395586-F03A-48D1-94DF-16B239DF4FB5}" type="slidenum">
              <a:rPr lang="en-US"/>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userDrawn="1">
  <p:cSld name="Title and Content">
    <p:spTree>
      <p:nvGrpSpPr>
        <p:cNvPr id="1" name=""/>
        <p:cNvGrpSpPr/>
        <p:nvPr/>
      </p:nvGrpSpPr>
      <p:grpSpPr bwMode="auto">
        <a:xfrm>
          <a:off x="0" y="0"/>
          <a:ext cx="0" cy="0"/>
          <a:chOff x="0" y="0"/>
          <a:chExt cx="0" cy="0"/>
        </a:xfrm>
      </p:grpSpPr>
      <p:sp>
        <p:nvSpPr>
          <p:cNvPr id="9" name="Title 8"/>
          <p:cNvSpPr>
            <a:spLocks noGrp="1"/>
          </p:cNvSpPr>
          <p:nvPr>
            <p:ph type="title"/>
          </p:nvPr>
        </p:nvSpPr>
        <p:spPr bwMode="auto">
          <a:xfrm>
            <a:off x="2160563" y="360000"/>
            <a:ext cx="7871650" cy="369332"/>
          </a:xfrm>
          <a:prstGeom prst="rect">
            <a:avLst/>
          </a:prstGeom>
        </p:spPr>
        <p:txBody>
          <a:bodyPr lIns="0" tIns="0" rIns="0" bIns="0"/>
          <a:lstStyle>
            <a:lvl1pPr>
              <a:defRPr sz="2400">
                <a:solidFill>
                  <a:srgbClr val="839DB2"/>
                </a:solidFill>
              </a:defRPr>
            </a:lvl1pPr>
          </a:lstStyle>
          <a:p>
            <a:pPr>
              <a:defRPr/>
            </a:pPr>
            <a:r>
              <a:rPr lang="en-US"/>
              <a:t>Click to edit Master title style</a:t>
            </a:r>
            <a:endParaRPr lang="en-US"/>
          </a:p>
        </p:txBody>
      </p:sp>
      <p:sp>
        <p:nvSpPr>
          <p:cNvPr id="11" name="Content Placeholder 10"/>
          <p:cNvSpPr>
            <a:spLocks noGrp="1"/>
          </p:cNvSpPr>
          <p:nvPr>
            <p:ph sz="quarter" idx="14" hasCustomPrompt="1"/>
          </p:nvPr>
        </p:nvSpPr>
        <p:spPr bwMode="auto">
          <a:xfrm>
            <a:off x="2160564" y="936000"/>
            <a:ext cx="7871650" cy="4986000"/>
          </a:xfrm>
          <a:prstGeom prst="rect">
            <a:avLst/>
          </a:prstGeom>
        </p:spPr>
        <p:txBody>
          <a:bodyPr lIns="0" tIns="0" rIns="0" bIns="0"/>
          <a:lstStyle>
            <a:lvl1pPr marL="0" indent="-180000">
              <a:lnSpc>
                <a:spcPts val="2200"/>
              </a:lnSpc>
              <a:spcBef>
                <a:spcPts val="1100"/>
              </a:spcBef>
              <a:buClr>
                <a:schemeClr val="accent1">
                  <a:lumMod val="75000"/>
                </a:schemeClr>
              </a:buClr>
              <a:buFont typeface="Arial"/>
              <a:buChar char="•"/>
              <a:defRPr sz="1800">
                <a:solidFill>
                  <a:schemeClr val="tx1"/>
                </a:solidFill>
              </a:defRPr>
            </a:lvl1pPr>
            <a:lvl2pPr marL="630000" indent="-270000">
              <a:lnSpc>
                <a:spcPts val="2000"/>
              </a:lnSpc>
              <a:spcBef>
                <a:spcPts val="1000"/>
              </a:spcBef>
              <a:buClr>
                <a:schemeClr val="accent1">
                  <a:lumMod val="75000"/>
                </a:schemeClr>
              </a:buClr>
              <a:buFont typeface="Arial"/>
              <a:buChar char="•"/>
              <a:defRPr sz="1600">
                <a:solidFill>
                  <a:schemeClr val="tx1"/>
                </a:solidFill>
              </a:defRPr>
            </a:lvl2pPr>
            <a:lvl3pPr marL="990000" indent="-270000">
              <a:lnSpc>
                <a:spcPts val="1800"/>
              </a:lnSpc>
              <a:spcBef>
                <a:spcPts val="900"/>
              </a:spcBef>
              <a:buClr>
                <a:schemeClr val="accent1">
                  <a:lumMod val="75000"/>
                </a:schemeClr>
              </a:buClr>
              <a:buFont typeface="Arial"/>
              <a:buChar char="•"/>
              <a:defRPr sz="1400">
                <a:solidFill>
                  <a:schemeClr val="tx1"/>
                </a:solidFill>
              </a:defRPr>
            </a:lvl3pPr>
            <a:lvl4pPr marL="1350000" indent="-270000">
              <a:lnSpc>
                <a:spcPts val="1600"/>
              </a:lnSpc>
              <a:spcBef>
                <a:spcPts val="800"/>
              </a:spcBef>
              <a:buClr>
                <a:schemeClr val="accent1">
                  <a:lumMod val="75000"/>
                </a:schemeClr>
              </a:buClr>
              <a:buFont typeface="Arial"/>
              <a:buChar char="•"/>
              <a:defRPr sz="1200">
                <a:solidFill>
                  <a:schemeClr val="tx1"/>
                </a:solidFill>
              </a:defRPr>
            </a:lvl4pPr>
            <a:lvl5pPr marL="1710000" indent="-270000">
              <a:lnSpc>
                <a:spcPts val="1400"/>
              </a:lnSpc>
              <a:spcBef>
                <a:spcPts val="700"/>
              </a:spcBef>
              <a:buClr>
                <a:schemeClr val="accent1">
                  <a:lumMod val="75000"/>
                </a:schemeClr>
              </a:buClr>
              <a:buFont typeface="Arial"/>
              <a:buChar char="•"/>
              <a:defRPr sz="1000">
                <a:solidFill>
                  <a:schemeClr val="tx1"/>
                </a:solidFill>
              </a:defRPr>
            </a:lvl5pPr>
          </a:lstStyle>
          <a:p>
            <a:pPr lvl="0">
              <a:defRPr/>
            </a:pPr>
            <a:r>
              <a:rPr lang="en-GB"/>
              <a:t>Top level text goes in here </a:t>
            </a:r>
            <a:endParaRPr/>
          </a:p>
          <a:p>
            <a:pPr lvl="1">
              <a:defRPr/>
            </a:pPr>
            <a:r>
              <a:rPr lang="en-GB"/>
              <a:t>Second level text goes in here</a:t>
            </a:r>
            <a:endParaRPr/>
          </a:p>
          <a:p>
            <a:pPr lvl="2">
              <a:defRPr/>
            </a:pPr>
            <a:r>
              <a:rPr lang="en-GB"/>
              <a:t>Third level text goes in here</a:t>
            </a:r>
            <a:endParaRPr/>
          </a:p>
          <a:p>
            <a:pPr lvl="3">
              <a:defRPr/>
            </a:pPr>
            <a:r>
              <a:rPr lang="en-GB"/>
              <a:t>Fourth level text goes in here</a:t>
            </a:r>
            <a:endParaRPr/>
          </a:p>
          <a:p>
            <a:pPr lvl="4">
              <a:defRPr/>
            </a:pPr>
            <a:r>
              <a:rPr lang="en-GB"/>
              <a:t>Fifth level text goes in here</a:t>
            </a:r>
            <a:endParaRPr lang="en-US"/>
          </a:p>
        </p:txBody>
      </p:sp>
      <p:sp>
        <p:nvSpPr>
          <p:cNvPr id="12" name="Slide Number Placeholder 2"/>
          <p:cNvSpPr>
            <a:spLocks noGrp="1"/>
          </p:cNvSpPr>
          <p:nvPr>
            <p:ph type="sldNum" sz="quarter" idx="10"/>
          </p:nvPr>
        </p:nvSpPr>
        <p:spPr bwMode="auto">
          <a:xfrm>
            <a:off x="10032212" y="6308255"/>
            <a:ext cx="2159786" cy="216000"/>
          </a:xfrm>
          <a:prstGeom prst="rect">
            <a:avLst/>
          </a:prstGeom>
        </p:spPr>
        <p:txBody>
          <a:bodyPr lIns="0" tIns="0" rIns="0" bIns="0" anchor="b" anchorCtr="0"/>
          <a:lstStyle>
            <a:lvl1pPr algn="ctr">
              <a:defRPr sz="900" b="1">
                <a:solidFill>
                  <a:schemeClr val="accent1">
                    <a:lumMod val="75000"/>
                  </a:schemeClr>
                </a:solidFill>
              </a:defRPr>
            </a:lvl1pPr>
          </a:lstStyle>
          <a:p>
            <a:pPr>
              <a:defRPr/>
            </a:pPr>
            <a:fld id="{6B3B0B0F-E794-1244-9699-107C60B9C23A}" type="slidenum">
              <a:rPr lang="en-US"/>
              <a:t>‹#›</a:t>
            </a:fld>
            <a:endParaRPr lang="en-US"/>
          </a:p>
        </p:txBody>
      </p:sp>
      <p:pic>
        <p:nvPicPr>
          <p:cNvPr id="8" name="Picture 7" descr="ECMWF_Master_Logo_RGB_nostrap.png"/>
          <p:cNvPicPr>
            <a:picLocks noChangeAspect="1"/>
          </p:cNvPicPr>
          <p:nvPr userDrawn="1"/>
        </p:nvPicPr>
        <p:blipFill>
          <a:blip r:embed="rId2"/>
          <a:stretch/>
        </p:blipFill>
        <p:spPr bwMode="auto">
          <a:xfrm>
            <a:off x="1080284" y="6307602"/>
            <a:ext cx="1346550" cy="231315"/>
          </a:xfrm>
          <a:prstGeom prst="rect">
            <a:avLst/>
          </a:prstGeom>
        </p:spPr>
      </p:pic>
      <p:sp>
        <p:nvSpPr>
          <p:cNvPr id="4" name="Footer Placeholder 11"/>
          <p:cNvSpPr>
            <a:spLocks noGrp="1"/>
          </p:cNvSpPr>
          <p:nvPr>
            <p:ph type="ftr" sz="quarter" idx="3"/>
          </p:nvPr>
        </p:nvSpPr>
        <p:spPr bwMode="auto">
          <a:xfrm>
            <a:off x="2402512" y="6292456"/>
            <a:ext cx="4054695" cy="230657"/>
          </a:xfrm>
          <a:prstGeom prst="rect">
            <a:avLst/>
          </a:prstGeom>
        </p:spPr>
        <p:txBody>
          <a:bodyPr vert="horz" lIns="0" tIns="0" rIns="0" bIns="0" rtlCol="0" anchor="b" anchorCtr="0">
            <a:noAutofit/>
          </a:bodyPr>
          <a:lstStyle>
            <a:lvl1pPr algn="l">
              <a:defRPr sz="900" b="1" cap="all">
                <a:solidFill>
                  <a:schemeClr val="accent1">
                    <a:lumMod val="75000"/>
                  </a:schemeClr>
                </a:solidFill>
              </a:defRPr>
            </a:lvl1pPr>
          </a:lstStyle>
          <a:p>
            <a:pPr algn="ctr">
              <a:defRPr/>
            </a:pPr>
            <a:r>
              <a:rPr lang="en-US"/>
              <a:t>European Centre for Medium-Range Weather Forecasts</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userDrawn="1">
  <p:cSld name="Title and Content wide margins">
    <p:spTree>
      <p:nvGrpSpPr>
        <p:cNvPr id="1" name=""/>
        <p:cNvGrpSpPr/>
        <p:nvPr/>
      </p:nvGrpSpPr>
      <p:grpSpPr bwMode="auto">
        <a:xfrm>
          <a:off x="0" y="0"/>
          <a:ext cx="0" cy="0"/>
          <a:chOff x="0" y="0"/>
          <a:chExt cx="0" cy="0"/>
        </a:xfrm>
      </p:grpSpPr>
      <p:sp>
        <p:nvSpPr>
          <p:cNvPr id="9" name="Title 8"/>
          <p:cNvSpPr>
            <a:spLocks noGrp="1"/>
          </p:cNvSpPr>
          <p:nvPr>
            <p:ph type="title"/>
          </p:nvPr>
        </p:nvSpPr>
        <p:spPr bwMode="auto">
          <a:xfrm>
            <a:off x="3240844" y="360000"/>
            <a:ext cx="5711087" cy="369332"/>
          </a:xfrm>
          <a:prstGeom prst="rect">
            <a:avLst/>
          </a:prstGeom>
        </p:spPr>
        <p:txBody>
          <a:bodyPr lIns="0" tIns="0" rIns="0" bIns="0"/>
          <a:lstStyle>
            <a:lvl1pPr>
              <a:defRPr>
                <a:solidFill>
                  <a:srgbClr val="839DB2"/>
                </a:solidFill>
              </a:defRPr>
            </a:lvl1pPr>
          </a:lstStyle>
          <a:p>
            <a:pPr>
              <a:defRPr/>
            </a:pPr>
            <a:r>
              <a:rPr lang="en-US"/>
              <a:t>Click to edit Master title style</a:t>
            </a:r>
            <a:endParaRPr lang="en-US"/>
          </a:p>
        </p:txBody>
      </p:sp>
      <p:sp>
        <p:nvSpPr>
          <p:cNvPr id="11" name="Content Placeholder 10"/>
          <p:cNvSpPr>
            <a:spLocks noGrp="1"/>
          </p:cNvSpPr>
          <p:nvPr>
            <p:ph sz="quarter" idx="14" hasCustomPrompt="1"/>
          </p:nvPr>
        </p:nvSpPr>
        <p:spPr bwMode="auto">
          <a:xfrm>
            <a:off x="3240844" y="936000"/>
            <a:ext cx="5711087" cy="4986000"/>
          </a:xfrm>
          <a:prstGeom prst="rect">
            <a:avLst/>
          </a:prstGeom>
        </p:spPr>
        <p:txBody>
          <a:bodyPr lIns="0" tIns="0" rIns="0" bIns="0"/>
          <a:lstStyle>
            <a:lvl1pPr marL="0" indent="-180000">
              <a:lnSpc>
                <a:spcPts val="2200"/>
              </a:lnSpc>
              <a:spcBef>
                <a:spcPts val="1100"/>
              </a:spcBef>
              <a:buClr>
                <a:schemeClr val="accent1">
                  <a:lumMod val="75000"/>
                </a:schemeClr>
              </a:buClr>
              <a:buFont typeface="Arial"/>
              <a:buChar char="•"/>
              <a:defRPr sz="1800">
                <a:solidFill>
                  <a:schemeClr val="tx1"/>
                </a:solidFill>
              </a:defRPr>
            </a:lvl1pPr>
            <a:lvl2pPr marL="630000" indent="-270000">
              <a:lnSpc>
                <a:spcPts val="2000"/>
              </a:lnSpc>
              <a:spcBef>
                <a:spcPts val="1000"/>
              </a:spcBef>
              <a:buClr>
                <a:schemeClr val="accent1">
                  <a:lumMod val="75000"/>
                </a:schemeClr>
              </a:buClr>
              <a:buFont typeface="Arial"/>
              <a:buChar char="•"/>
              <a:defRPr sz="1600">
                <a:solidFill>
                  <a:schemeClr val="tx1"/>
                </a:solidFill>
              </a:defRPr>
            </a:lvl2pPr>
            <a:lvl3pPr marL="990000" indent="-270000">
              <a:lnSpc>
                <a:spcPts val="1800"/>
              </a:lnSpc>
              <a:spcBef>
                <a:spcPts val="900"/>
              </a:spcBef>
              <a:buClr>
                <a:schemeClr val="accent1">
                  <a:lumMod val="75000"/>
                </a:schemeClr>
              </a:buClr>
              <a:buFont typeface="Arial"/>
              <a:buChar char="•"/>
              <a:defRPr sz="1400">
                <a:solidFill>
                  <a:schemeClr val="tx1"/>
                </a:solidFill>
              </a:defRPr>
            </a:lvl3pPr>
            <a:lvl4pPr marL="1350000" indent="-270000">
              <a:lnSpc>
                <a:spcPts val="1600"/>
              </a:lnSpc>
              <a:spcBef>
                <a:spcPts val="800"/>
              </a:spcBef>
              <a:buClr>
                <a:schemeClr val="accent1">
                  <a:lumMod val="75000"/>
                </a:schemeClr>
              </a:buClr>
              <a:buFont typeface="Arial"/>
              <a:buChar char="•"/>
              <a:defRPr sz="1200">
                <a:solidFill>
                  <a:schemeClr val="tx1"/>
                </a:solidFill>
              </a:defRPr>
            </a:lvl4pPr>
            <a:lvl5pPr marL="1710000" indent="-270000">
              <a:lnSpc>
                <a:spcPts val="1400"/>
              </a:lnSpc>
              <a:spcBef>
                <a:spcPts val="700"/>
              </a:spcBef>
              <a:buClr>
                <a:schemeClr val="accent1">
                  <a:lumMod val="75000"/>
                </a:schemeClr>
              </a:buClr>
              <a:buFont typeface="Arial"/>
              <a:buChar char="•"/>
              <a:defRPr sz="1000">
                <a:solidFill>
                  <a:schemeClr val="tx1"/>
                </a:solidFill>
              </a:defRPr>
            </a:lvl5pPr>
          </a:lstStyle>
          <a:p>
            <a:pPr lvl="0">
              <a:defRPr/>
            </a:pPr>
            <a:r>
              <a:rPr lang="en-GB"/>
              <a:t>Top level text goes in here </a:t>
            </a:r>
            <a:endParaRPr/>
          </a:p>
          <a:p>
            <a:pPr lvl="1">
              <a:defRPr/>
            </a:pPr>
            <a:r>
              <a:rPr lang="en-GB"/>
              <a:t>Second level text goes in here</a:t>
            </a:r>
            <a:endParaRPr/>
          </a:p>
          <a:p>
            <a:pPr lvl="2">
              <a:defRPr/>
            </a:pPr>
            <a:r>
              <a:rPr lang="en-GB"/>
              <a:t>Third level text goes in here</a:t>
            </a:r>
            <a:endParaRPr/>
          </a:p>
          <a:p>
            <a:pPr lvl="3">
              <a:defRPr/>
            </a:pPr>
            <a:r>
              <a:rPr lang="en-GB"/>
              <a:t>Fourth level text goes in here</a:t>
            </a:r>
            <a:endParaRPr/>
          </a:p>
          <a:p>
            <a:pPr lvl="4">
              <a:defRPr/>
            </a:pPr>
            <a:r>
              <a:rPr lang="en-GB"/>
              <a:t>Fifth level text goes in here</a:t>
            </a:r>
            <a:endParaRPr lang="en-US"/>
          </a:p>
        </p:txBody>
      </p:sp>
      <p:sp>
        <p:nvSpPr>
          <p:cNvPr id="12" name="Slide Number Placeholder 2"/>
          <p:cNvSpPr>
            <a:spLocks noGrp="1"/>
          </p:cNvSpPr>
          <p:nvPr>
            <p:ph type="sldNum" sz="quarter" idx="10"/>
          </p:nvPr>
        </p:nvSpPr>
        <p:spPr bwMode="auto">
          <a:xfrm>
            <a:off x="10032212" y="6308255"/>
            <a:ext cx="2159786" cy="216000"/>
          </a:xfrm>
          <a:prstGeom prst="rect">
            <a:avLst/>
          </a:prstGeom>
        </p:spPr>
        <p:txBody>
          <a:bodyPr lIns="0" tIns="0" rIns="0" bIns="0" anchor="b" anchorCtr="0"/>
          <a:lstStyle>
            <a:lvl1pPr algn="ctr">
              <a:defRPr sz="900" b="1">
                <a:solidFill>
                  <a:schemeClr val="accent1">
                    <a:lumMod val="75000"/>
                  </a:schemeClr>
                </a:solidFill>
              </a:defRPr>
            </a:lvl1pPr>
          </a:lstStyle>
          <a:p>
            <a:pPr>
              <a:defRPr/>
            </a:pPr>
            <a:fld id="{05F19C50-BC3B-5841-9AFF-3A0443B66067}" type="slidenum">
              <a:rPr lang="en-US"/>
              <a:t>‹#›</a:t>
            </a:fld>
            <a:endParaRPr lang="en-US"/>
          </a:p>
        </p:txBody>
      </p:sp>
      <p:pic>
        <p:nvPicPr>
          <p:cNvPr id="10" name="Picture 9" descr="ECMWF_Master_Logo_RGB_nostrap.png"/>
          <p:cNvPicPr>
            <a:picLocks noChangeAspect="1"/>
          </p:cNvPicPr>
          <p:nvPr userDrawn="1"/>
        </p:nvPicPr>
        <p:blipFill>
          <a:blip r:embed="rId2"/>
          <a:stretch/>
        </p:blipFill>
        <p:spPr bwMode="auto">
          <a:xfrm>
            <a:off x="1080284" y="6307602"/>
            <a:ext cx="1346550" cy="231315"/>
          </a:xfrm>
          <a:prstGeom prst="rect">
            <a:avLst/>
          </a:prstGeom>
        </p:spPr>
      </p:pic>
      <p:sp>
        <p:nvSpPr>
          <p:cNvPr id="2" name="Footer Placeholder 11"/>
          <p:cNvSpPr>
            <a:spLocks noGrp="1"/>
          </p:cNvSpPr>
          <p:nvPr>
            <p:ph type="ftr" sz="quarter" idx="3"/>
          </p:nvPr>
        </p:nvSpPr>
        <p:spPr bwMode="auto">
          <a:xfrm>
            <a:off x="2402512" y="6292456"/>
            <a:ext cx="4054695" cy="230657"/>
          </a:xfrm>
          <a:prstGeom prst="rect">
            <a:avLst/>
          </a:prstGeom>
        </p:spPr>
        <p:txBody>
          <a:bodyPr vert="horz" lIns="0" tIns="0" rIns="0" bIns="0" rtlCol="0" anchor="b" anchorCtr="0">
            <a:noAutofit/>
          </a:bodyPr>
          <a:lstStyle>
            <a:lvl1pPr algn="l">
              <a:defRPr sz="900" b="1" cap="all">
                <a:solidFill>
                  <a:schemeClr val="accent1">
                    <a:lumMod val="75000"/>
                  </a:schemeClr>
                </a:solidFill>
              </a:defRPr>
            </a:lvl1pPr>
          </a:lstStyle>
          <a:p>
            <a:pPr algn="ctr">
              <a:defRPr/>
            </a:pPr>
            <a:r>
              <a:rPr lang="en-US"/>
              <a:t>European Centre for Medium-Range Weather Forecasts</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1" showMasterPhAnim="0" showMasterSp="1" userDrawn="1">
  <p:cSld name="Title and Content narrow margins">
    <p:spTree>
      <p:nvGrpSpPr>
        <p:cNvPr id="1" name=""/>
        <p:cNvGrpSpPr/>
        <p:nvPr/>
      </p:nvGrpSpPr>
      <p:grpSpPr bwMode="auto">
        <a:xfrm>
          <a:off x="0" y="0"/>
          <a:ext cx="0" cy="0"/>
          <a:chOff x="0" y="0"/>
          <a:chExt cx="0" cy="0"/>
        </a:xfrm>
      </p:grpSpPr>
      <p:pic>
        <p:nvPicPr>
          <p:cNvPr id="7" name="Picture 6" descr="ECMWF_Master_Logo_RGB_nostrap.png"/>
          <p:cNvPicPr>
            <a:picLocks noChangeAspect="1"/>
          </p:cNvPicPr>
          <p:nvPr userDrawn="1"/>
        </p:nvPicPr>
        <p:blipFill>
          <a:blip r:embed="rId2"/>
          <a:stretch/>
        </p:blipFill>
        <p:spPr bwMode="auto">
          <a:xfrm>
            <a:off x="1080284" y="6307602"/>
            <a:ext cx="1346550" cy="231315"/>
          </a:xfrm>
          <a:prstGeom prst="rect">
            <a:avLst/>
          </a:prstGeom>
        </p:spPr>
      </p:pic>
      <p:sp>
        <p:nvSpPr>
          <p:cNvPr id="9" name="Title 8"/>
          <p:cNvSpPr>
            <a:spLocks noGrp="1"/>
          </p:cNvSpPr>
          <p:nvPr>
            <p:ph type="title"/>
          </p:nvPr>
        </p:nvSpPr>
        <p:spPr bwMode="auto">
          <a:xfrm>
            <a:off x="1080281" y="360000"/>
            <a:ext cx="10032212" cy="369332"/>
          </a:xfrm>
          <a:prstGeom prst="rect">
            <a:avLst/>
          </a:prstGeom>
        </p:spPr>
        <p:txBody>
          <a:bodyPr lIns="0" tIns="0" rIns="0" bIns="0"/>
          <a:lstStyle>
            <a:lvl1pPr>
              <a:defRPr>
                <a:solidFill>
                  <a:srgbClr val="839DB2"/>
                </a:solidFill>
              </a:defRPr>
            </a:lvl1pPr>
          </a:lstStyle>
          <a:p>
            <a:pPr>
              <a:defRPr/>
            </a:pPr>
            <a:r>
              <a:rPr lang="en-US"/>
              <a:t>Click to edit Master title style</a:t>
            </a:r>
            <a:endParaRPr lang="en-US"/>
          </a:p>
        </p:txBody>
      </p:sp>
      <p:sp>
        <p:nvSpPr>
          <p:cNvPr id="11" name="Content Placeholder 10"/>
          <p:cNvSpPr>
            <a:spLocks noGrp="1"/>
          </p:cNvSpPr>
          <p:nvPr>
            <p:ph sz="quarter" idx="14" hasCustomPrompt="1"/>
          </p:nvPr>
        </p:nvSpPr>
        <p:spPr bwMode="auto">
          <a:xfrm>
            <a:off x="1080281" y="936000"/>
            <a:ext cx="10032212" cy="4986000"/>
          </a:xfrm>
          <a:prstGeom prst="rect">
            <a:avLst/>
          </a:prstGeom>
        </p:spPr>
        <p:txBody>
          <a:bodyPr lIns="0" tIns="0" rIns="0" bIns="0"/>
          <a:lstStyle>
            <a:lvl1pPr marL="0" indent="-180000">
              <a:lnSpc>
                <a:spcPts val="2200"/>
              </a:lnSpc>
              <a:spcBef>
                <a:spcPts val="1100"/>
              </a:spcBef>
              <a:buClr>
                <a:schemeClr val="accent1">
                  <a:lumMod val="75000"/>
                </a:schemeClr>
              </a:buClr>
              <a:buFont typeface="Arial"/>
              <a:buChar char="•"/>
              <a:defRPr sz="1800">
                <a:solidFill>
                  <a:schemeClr val="tx1"/>
                </a:solidFill>
              </a:defRPr>
            </a:lvl1pPr>
            <a:lvl2pPr marL="630000" indent="-270000">
              <a:lnSpc>
                <a:spcPts val="2000"/>
              </a:lnSpc>
              <a:spcBef>
                <a:spcPts val="1000"/>
              </a:spcBef>
              <a:buClr>
                <a:schemeClr val="accent1">
                  <a:lumMod val="75000"/>
                </a:schemeClr>
              </a:buClr>
              <a:buFont typeface="Arial"/>
              <a:buChar char="•"/>
              <a:defRPr sz="1600">
                <a:solidFill>
                  <a:schemeClr val="tx1"/>
                </a:solidFill>
              </a:defRPr>
            </a:lvl2pPr>
            <a:lvl3pPr marL="990000" indent="-270000">
              <a:lnSpc>
                <a:spcPts val="1800"/>
              </a:lnSpc>
              <a:spcBef>
                <a:spcPts val="900"/>
              </a:spcBef>
              <a:buClr>
                <a:schemeClr val="accent1">
                  <a:lumMod val="75000"/>
                </a:schemeClr>
              </a:buClr>
              <a:buFont typeface="Arial"/>
              <a:buChar char="•"/>
              <a:defRPr sz="1400">
                <a:solidFill>
                  <a:schemeClr val="tx1"/>
                </a:solidFill>
              </a:defRPr>
            </a:lvl3pPr>
            <a:lvl4pPr marL="1350000" indent="-270000">
              <a:lnSpc>
                <a:spcPts val="1600"/>
              </a:lnSpc>
              <a:spcBef>
                <a:spcPts val="800"/>
              </a:spcBef>
              <a:buClr>
                <a:schemeClr val="accent1">
                  <a:lumMod val="75000"/>
                </a:schemeClr>
              </a:buClr>
              <a:buFont typeface="Arial"/>
              <a:buChar char="•"/>
              <a:defRPr sz="1200">
                <a:solidFill>
                  <a:schemeClr val="tx1"/>
                </a:solidFill>
              </a:defRPr>
            </a:lvl4pPr>
            <a:lvl5pPr marL="1710000" indent="-270000">
              <a:lnSpc>
                <a:spcPts val="1400"/>
              </a:lnSpc>
              <a:spcBef>
                <a:spcPts val="700"/>
              </a:spcBef>
              <a:buClr>
                <a:schemeClr val="accent1">
                  <a:lumMod val="75000"/>
                </a:schemeClr>
              </a:buClr>
              <a:buFont typeface="Arial"/>
              <a:buChar char="•"/>
              <a:defRPr sz="1000">
                <a:solidFill>
                  <a:schemeClr val="tx1"/>
                </a:solidFill>
              </a:defRPr>
            </a:lvl5pPr>
          </a:lstStyle>
          <a:p>
            <a:pPr lvl="0">
              <a:defRPr/>
            </a:pPr>
            <a:r>
              <a:rPr lang="en-GB"/>
              <a:t>Top level text goes in here </a:t>
            </a:r>
            <a:endParaRPr/>
          </a:p>
          <a:p>
            <a:pPr lvl="1">
              <a:defRPr/>
            </a:pPr>
            <a:r>
              <a:rPr lang="en-GB"/>
              <a:t>Second level text goes in here</a:t>
            </a:r>
            <a:endParaRPr/>
          </a:p>
          <a:p>
            <a:pPr lvl="2">
              <a:defRPr/>
            </a:pPr>
            <a:r>
              <a:rPr lang="en-GB"/>
              <a:t>Third level text goes in here</a:t>
            </a:r>
            <a:endParaRPr/>
          </a:p>
          <a:p>
            <a:pPr lvl="3">
              <a:defRPr/>
            </a:pPr>
            <a:r>
              <a:rPr lang="en-GB"/>
              <a:t>Fourth level text goes in here</a:t>
            </a:r>
            <a:endParaRPr/>
          </a:p>
          <a:p>
            <a:pPr lvl="4">
              <a:defRPr/>
            </a:pPr>
            <a:r>
              <a:rPr lang="en-GB"/>
              <a:t>Fifth level text goes in here</a:t>
            </a:r>
            <a:endParaRPr lang="en-US"/>
          </a:p>
        </p:txBody>
      </p:sp>
      <p:sp>
        <p:nvSpPr>
          <p:cNvPr id="12" name="Slide Number Placeholder 2"/>
          <p:cNvSpPr>
            <a:spLocks noGrp="1"/>
          </p:cNvSpPr>
          <p:nvPr>
            <p:ph type="sldNum" sz="quarter" idx="10"/>
          </p:nvPr>
        </p:nvSpPr>
        <p:spPr bwMode="auto">
          <a:xfrm>
            <a:off x="10032212" y="6308255"/>
            <a:ext cx="2159786" cy="216000"/>
          </a:xfrm>
          <a:prstGeom prst="rect">
            <a:avLst/>
          </a:prstGeom>
        </p:spPr>
        <p:txBody>
          <a:bodyPr lIns="0" tIns="0" rIns="0" bIns="0" anchor="b" anchorCtr="0"/>
          <a:lstStyle>
            <a:lvl1pPr algn="ctr">
              <a:defRPr sz="900" b="1">
                <a:solidFill>
                  <a:schemeClr val="accent1">
                    <a:lumMod val="75000"/>
                  </a:schemeClr>
                </a:solidFill>
              </a:defRPr>
            </a:lvl1pPr>
          </a:lstStyle>
          <a:p>
            <a:pPr>
              <a:defRPr/>
            </a:pPr>
            <a:fld id="{E4AB80EA-DB86-D849-B86F-15DAF31F0474}" type="slidenum">
              <a:rPr lang="en-US"/>
              <a:t>‹#›</a:t>
            </a:fld>
            <a:endParaRPr lang="en-US"/>
          </a:p>
        </p:txBody>
      </p:sp>
      <p:sp>
        <p:nvSpPr>
          <p:cNvPr id="16" name="Footer Placeholder 11"/>
          <p:cNvSpPr>
            <a:spLocks noGrp="1"/>
          </p:cNvSpPr>
          <p:nvPr>
            <p:ph type="ftr" sz="quarter" idx="3"/>
          </p:nvPr>
        </p:nvSpPr>
        <p:spPr bwMode="auto">
          <a:xfrm>
            <a:off x="2423005" y="6308260"/>
            <a:ext cx="4054695" cy="230657"/>
          </a:xfrm>
          <a:prstGeom prst="rect">
            <a:avLst/>
          </a:prstGeom>
        </p:spPr>
        <p:txBody>
          <a:bodyPr vert="horz" lIns="0" tIns="0" rIns="0" bIns="0" rtlCol="0" anchor="b" anchorCtr="0">
            <a:noAutofit/>
          </a:bodyPr>
          <a:lstStyle>
            <a:lvl1pPr algn="l">
              <a:defRPr sz="900" b="1" cap="all">
                <a:solidFill>
                  <a:schemeClr val="accent1">
                    <a:lumMod val="75000"/>
                  </a:schemeClr>
                </a:solidFill>
              </a:defRPr>
            </a:lvl1pPr>
          </a:lstStyle>
          <a:p>
            <a:pPr algn="ctr">
              <a:defRPr/>
            </a:pPr>
            <a:r>
              <a:rPr lang="en-US"/>
              <a:t>European Centre for Medium-Range Weather Forecasts</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0" showMasterPhAnim="0" showMasterSp="1" type="blank" userDrawn="1">
  <p:cSld name="Blank">
    <p:spTree>
      <p:nvGrpSpPr>
        <p:cNvPr id="1" name=""/>
        <p:cNvGrpSpPr/>
        <p:nvPr/>
      </p:nvGrpSpPr>
      <p:grpSpPr bwMode="auto">
        <a:xfrm>
          <a:off x="0" y="0"/>
          <a:ext cx="0" cy="0"/>
          <a:chOff x="0" y="0"/>
          <a:chExt cx="0" cy="0"/>
        </a:xfrm>
      </p:grpSpPr>
      <p:sp>
        <p:nvSpPr>
          <p:cNvPr id="3" name="Slide Number Placeholder 2"/>
          <p:cNvSpPr>
            <a:spLocks noGrp="1"/>
          </p:cNvSpPr>
          <p:nvPr>
            <p:ph type="sldNum" sz="quarter" idx="10"/>
          </p:nvPr>
        </p:nvSpPr>
        <p:spPr bwMode="auto">
          <a:xfrm>
            <a:off x="10032212" y="6454553"/>
            <a:ext cx="2159786" cy="216000"/>
          </a:xfrm>
          <a:prstGeom prst="rect">
            <a:avLst/>
          </a:prstGeom>
        </p:spPr>
        <p:txBody>
          <a:bodyPr lIns="0" tIns="0" rIns="0" bIns="0" anchor="b" anchorCtr="0"/>
          <a:lstStyle>
            <a:lvl1pPr algn="ctr">
              <a:defRPr sz="900" b="1">
                <a:solidFill>
                  <a:srgbClr val="064E83"/>
                </a:solidFill>
              </a:defRPr>
            </a:lvl1pPr>
          </a:lstStyle>
          <a:p>
            <a:pPr>
              <a:defRPr/>
            </a:pPr>
            <a:fld id="{6B3B0B0F-E794-1244-9699-107C60B9C23A}" type="slidenum">
              <a:rPr lang="en-US"/>
              <a:t>‹#›</a:t>
            </a:fld>
            <a:endParaRPr lang="en-US"/>
          </a:p>
        </p:txBody>
      </p:sp>
      <p:pic>
        <p:nvPicPr>
          <p:cNvPr id="4" name="Picture 3" descr="ECMWF_Master_Logo_RGB_nostrap.png"/>
          <p:cNvPicPr>
            <a:picLocks noChangeAspect="1"/>
          </p:cNvPicPr>
          <p:nvPr userDrawn="1"/>
        </p:nvPicPr>
        <p:blipFill>
          <a:blip r:embed="rId2"/>
          <a:stretch/>
        </p:blipFill>
        <p:spPr bwMode="auto">
          <a:xfrm>
            <a:off x="1080284" y="6307602"/>
            <a:ext cx="1346550" cy="231315"/>
          </a:xfrm>
          <a:prstGeom prst="rect">
            <a:avLst/>
          </a:prstGeom>
        </p:spPr>
      </p:pic>
      <p:sp>
        <p:nvSpPr>
          <p:cNvPr id="2" name="Footer Placeholder 11"/>
          <p:cNvSpPr>
            <a:spLocks noGrp="1"/>
          </p:cNvSpPr>
          <p:nvPr>
            <p:ph type="ftr" sz="quarter" idx="3"/>
          </p:nvPr>
        </p:nvSpPr>
        <p:spPr bwMode="auto">
          <a:xfrm>
            <a:off x="2402512" y="6292456"/>
            <a:ext cx="4054695" cy="230657"/>
          </a:xfrm>
          <a:prstGeom prst="rect">
            <a:avLst/>
          </a:prstGeom>
        </p:spPr>
        <p:txBody>
          <a:bodyPr vert="horz" lIns="0" tIns="0" rIns="0" bIns="0" rtlCol="0" anchor="b" anchorCtr="0">
            <a:noAutofit/>
          </a:bodyPr>
          <a:lstStyle>
            <a:lvl1pPr algn="l">
              <a:defRPr sz="900" b="1" cap="all">
                <a:solidFill>
                  <a:schemeClr val="accent1">
                    <a:lumMod val="75000"/>
                  </a:schemeClr>
                </a:solidFill>
              </a:defRPr>
            </a:lvl1pPr>
          </a:lstStyle>
          <a:p>
            <a:pPr algn="ctr">
              <a:defRPr/>
            </a:pPr>
            <a:r>
              <a:rPr lang="en-US"/>
              <a:t>European Centre for Medium-Range Weather Forecasts</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0" showMasterPhAnim="0" showMasterSp="1" type="title" userDrawn="1">
  <p:cSld name="Title Slide">
    <p:spTree>
      <p:nvGrpSpPr>
        <p:cNvPr id="1" name=""/>
        <p:cNvGrpSpPr/>
        <p:nvPr/>
      </p:nvGrpSpPr>
      <p:grpSpPr bwMode="auto">
        <a:xfrm>
          <a:off x="0" y="0"/>
          <a:ext cx="0" cy="0"/>
          <a:chOff x="0" y="0"/>
          <a:chExt cx="0" cy="0"/>
        </a:xfrm>
      </p:grpSpPr>
      <p:sp>
        <p:nvSpPr>
          <p:cNvPr id="2" name="Title 1"/>
          <p:cNvSpPr>
            <a:spLocks noGrp="1"/>
          </p:cNvSpPr>
          <p:nvPr>
            <p:ph type="ctrTitle"/>
          </p:nvPr>
        </p:nvSpPr>
        <p:spPr bwMode="auto">
          <a:xfrm>
            <a:off x="1523999" y="1122363"/>
            <a:ext cx="9144000" cy="2387599"/>
          </a:xfrm>
        </p:spPr>
        <p:txBody>
          <a:bodyPr anchor="b"/>
          <a:lstStyle>
            <a:lvl1pPr algn="ctr">
              <a:defRPr sz="6000"/>
            </a:lvl1pPr>
          </a:lstStyle>
          <a:p>
            <a:pPr>
              <a:defRPr/>
            </a:pPr>
            <a:r>
              <a:rPr lang="en-US"/>
              <a:t>Click to edit Master title style</a:t>
            </a:r>
            <a:endParaRPr lang="en-US"/>
          </a:p>
        </p:txBody>
      </p:sp>
      <p:sp>
        <p:nvSpPr>
          <p:cNvPr id="3" name="Subtitle 2"/>
          <p:cNvSpPr>
            <a:spLocks noGrp="1"/>
          </p:cNvSpPr>
          <p:nvPr>
            <p:ph type="subTitle" idx="1"/>
          </p:nvPr>
        </p:nvSpPr>
        <p:spPr bwMode="auto">
          <a:xfrm>
            <a:off x="1523999" y="3602037"/>
            <a:ext cx="9144000" cy="1655761"/>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en-US"/>
              <a:t>Click to edit Master subtitle style</a:t>
            </a:r>
            <a:endParaRPr lang="en-US"/>
          </a:p>
        </p:txBody>
      </p:sp>
      <p:sp>
        <p:nvSpPr>
          <p:cNvPr id="4" name="Date Placeholder 3"/>
          <p:cNvSpPr>
            <a:spLocks noGrp="1"/>
          </p:cNvSpPr>
          <p:nvPr>
            <p:ph type="dt" sz="half" idx="10"/>
          </p:nvPr>
        </p:nvSpPr>
        <p:spPr bwMode="auto"/>
        <p:txBody>
          <a:bodyPr/>
          <a:lstStyle/>
          <a:p>
            <a:pPr>
              <a:defRPr/>
            </a:pPr>
            <a:fld id="{BCC18F51-09EC-435C-A3BA-64A766E099C0}" type="datetimeFigureOut">
              <a:rPr lang="en-US"/>
              <a:t>30.10.2013</a:t>
            </a:fld>
            <a:endParaRPr lang="en-US"/>
          </a:p>
        </p:txBody>
      </p:sp>
      <p:sp>
        <p:nvSpPr>
          <p:cNvPr id="5" name="Footer Placeholder 4"/>
          <p:cNvSpPr>
            <a:spLocks noGrp="1"/>
          </p:cNvSpPr>
          <p:nvPr>
            <p:ph type="ftr" sz="quarter" idx="11"/>
          </p:nvPr>
        </p:nvSpPr>
        <p:spPr bwMode="auto"/>
        <p:txBody>
          <a:bodyPr/>
          <a:lstStyle/>
          <a:p>
            <a:pPr>
              <a:defRPr/>
            </a:pPr>
            <a:endParaRPr lang="en-US"/>
          </a:p>
        </p:txBody>
      </p:sp>
      <p:sp>
        <p:nvSpPr>
          <p:cNvPr id="6" name="Slide Number Placeholder 5"/>
          <p:cNvSpPr>
            <a:spLocks noGrp="1"/>
          </p:cNvSpPr>
          <p:nvPr>
            <p:ph type="sldNum" sz="quarter" idx="12"/>
          </p:nvPr>
        </p:nvSpPr>
        <p:spPr bwMode="auto"/>
        <p:txBody>
          <a:bodyPr/>
          <a:lstStyle/>
          <a:p>
            <a:pPr>
              <a:defRPr/>
            </a:pPr>
            <a:fld id="{08395586-F03A-48D1-94DF-16B239DF4FB5}" type="slidenum">
              <a:rPr lang="en-US"/>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0" showMasterPhAnim="0" showMasterSp="1" type="obj" userDrawn="1">
  <p:cSld name="Title and Content">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en-US"/>
              <a:t>Click to edit Master title style</a:t>
            </a:r>
            <a:endParaRPr lang="en-US"/>
          </a:p>
        </p:txBody>
      </p:sp>
      <p:sp>
        <p:nvSpPr>
          <p:cNvPr id="3" name="Content Placeholder 2"/>
          <p:cNvSpPr>
            <a:spLocks noGrp="1"/>
          </p:cNvSpPr>
          <p:nvPr>
            <p:ph idx="1"/>
          </p:nvPr>
        </p:nvSpPr>
        <p:spPr bwMode="auto"/>
        <p:txBody>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US"/>
          </a:p>
        </p:txBody>
      </p:sp>
      <p:sp>
        <p:nvSpPr>
          <p:cNvPr id="4" name="Date Placeholder 3"/>
          <p:cNvSpPr>
            <a:spLocks noGrp="1"/>
          </p:cNvSpPr>
          <p:nvPr>
            <p:ph type="dt" sz="half" idx="10"/>
          </p:nvPr>
        </p:nvSpPr>
        <p:spPr bwMode="auto"/>
        <p:txBody>
          <a:bodyPr/>
          <a:lstStyle/>
          <a:p>
            <a:pPr>
              <a:defRPr/>
            </a:pPr>
            <a:fld id="{BCC18F51-09EC-435C-A3BA-64A766E099C0}" type="datetimeFigureOut">
              <a:rPr lang="en-US"/>
              <a:t>30.10.2013</a:t>
            </a:fld>
            <a:endParaRPr lang="en-US"/>
          </a:p>
        </p:txBody>
      </p:sp>
      <p:sp>
        <p:nvSpPr>
          <p:cNvPr id="5" name="Footer Placeholder 4"/>
          <p:cNvSpPr>
            <a:spLocks noGrp="1"/>
          </p:cNvSpPr>
          <p:nvPr>
            <p:ph type="ftr" sz="quarter" idx="11"/>
          </p:nvPr>
        </p:nvSpPr>
        <p:spPr bwMode="auto"/>
        <p:txBody>
          <a:bodyPr/>
          <a:lstStyle/>
          <a:p>
            <a:pPr>
              <a:defRPr/>
            </a:pPr>
            <a:endParaRPr lang="en-US"/>
          </a:p>
        </p:txBody>
      </p:sp>
      <p:sp>
        <p:nvSpPr>
          <p:cNvPr id="6" name="Slide Number Placeholder 5"/>
          <p:cNvSpPr>
            <a:spLocks noGrp="1"/>
          </p:cNvSpPr>
          <p:nvPr>
            <p:ph type="sldNum" sz="quarter" idx="12"/>
          </p:nvPr>
        </p:nvSpPr>
        <p:spPr bwMode="auto"/>
        <p:txBody>
          <a:bodyPr/>
          <a:lstStyle/>
          <a:p>
            <a:pPr>
              <a:defRPr/>
            </a:pPr>
            <a:fld id="{08395586-F03A-48D1-94DF-16B239DF4FB5}" type="slidenum">
              <a:rPr lang="en-US"/>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0" showMasterPhAnim="0" showMasterSp="1" type="secHead" userDrawn="1">
  <p:cSld name="Section Header">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831849" y="1709737"/>
            <a:ext cx="10515600" cy="2852736"/>
          </a:xfrm>
        </p:spPr>
        <p:txBody>
          <a:bodyPr anchor="b"/>
          <a:lstStyle>
            <a:lvl1pPr>
              <a:defRPr sz="6000"/>
            </a:lvl1pPr>
          </a:lstStyle>
          <a:p>
            <a:pPr>
              <a:defRPr/>
            </a:pPr>
            <a:r>
              <a:rPr lang="en-US"/>
              <a:t>Click to edit Master title style</a:t>
            </a:r>
            <a:endParaRPr lang="en-US"/>
          </a:p>
        </p:txBody>
      </p:sp>
      <p:sp>
        <p:nvSpPr>
          <p:cNvPr id="3" name="Text Placeholder 2"/>
          <p:cNvSpPr>
            <a:spLocks noGrp="1"/>
          </p:cNvSpPr>
          <p:nvPr>
            <p:ph type="body" idx="1"/>
          </p:nvPr>
        </p:nvSpPr>
        <p:spPr bwMode="auto">
          <a:xfrm>
            <a:off x="831849" y="4589462"/>
            <a:ext cx="10515600" cy="1500186"/>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defRPr/>
            </a:pPr>
            <a:r>
              <a:rPr lang="en-US"/>
              <a:t>Click to edit Master text styles</a:t>
            </a:r>
            <a:endParaRPr/>
          </a:p>
        </p:txBody>
      </p:sp>
      <p:sp>
        <p:nvSpPr>
          <p:cNvPr id="4" name="Date Placeholder 3"/>
          <p:cNvSpPr>
            <a:spLocks noGrp="1"/>
          </p:cNvSpPr>
          <p:nvPr>
            <p:ph type="dt" sz="half" idx="10"/>
          </p:nvPr>
        </p:nvSpPr>
        <p:spPr bwMode="auto"/>
        <p:txBody>
          <a:bodyPr/>
          <a:lstStyle/>
          <a:p>
            <a:pPr>
              <a:defRPr/>
            </a:pPr>
            <a:fld id="{BCC18F51-09EC-435C-A3BA-64A766E099C0}" type="datetimeFigureOut">
              <a:rPr lang="en-US"/>
              <a:t>30.10.2013</a:t>
            </a:fld>
            <a:endParaRPr lang="en-US"/>
          </a:p>
        </p:txBody>
      </p:sp>
      <p:sp>
        <p:nvSpPr>
          <p:cNvPr id="5" name="Footer Placeholder 4"/>
          <p:cNvSpPr>
            <a:spLocks noGrp="1"/>
          </p:cNvSpPr>
          <p:nvPr>
            <p:ph type="ftr" sz="quarter" idx="11"/>
          </p:nvPr>
        </p:nvSpPr>
        <p:spPr bwMode="auto"/>
        <p:txBody>
          <a:bodyPr/>
          <a:lstStyle/>
          <a:p>
            <a:pPr>
              <a:defRPr/>
            </a:pPr>
            <a:endParaRPr lang="en-US"/>
          </a:p>
        </p:txBody>
      </p:sp>
      <p:sp>
        <p:nvSpPr>
          <p:cNvPr id="6" name="Slide Number Placeholder 5"/>
          <p:cNvSpPr>
            <a:spLocks noGrp="1"/>
          </p:cNvSpPr>
          <p:nvPr>
            <p:ph type="sldNum" sz="quarter" idx="12"/>
          </p:nvPr>
        </p:nvSpPr>
        <p:spPr bwMode="auto"/>
        <p:txBody>
          <a:bodyPr/>
          <a:lstStyle/>
          <a:p>
            <a:pPr>
              <a:defRPr/>
            </a:pPr>
            <a:fld id="{08395586-F03A-48D1-94DF-16B239DF4FB5}" type="slidenum">
              <a:rPr lang="en-US"/>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matchingName="" preserve="0" showMasterPhAnim="0" showMasterSp="1" type="twoObj" userDrawn="1">
  <p:cSld name="Two Content">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en-US"/>
              <a:t>Click to edit Master title style</a:t>
            </a:r>
            <a:endParaRPr lang="en-US"/>
          </a:p>
        </p:txBody>
      </p:sp>
      <p:sp>
        <p:nvSpPr>
          <p:cNvPr id="3" name="Content Placeholder 2"/>
          <p:cNvSpPr>
            <a:spLocks noGrp="1"/>
          </p:cNvSpPr>
          <p:nvPr>
            <p:ph sz="half" idx="1"/>
          </p:nvPr>
        </p:nvSpPr>
        <p:spPr bwMode="auto">
          <a:xfrm>
            <a:off x="838199" y="1825624"/>
            <a:ext cx="5181599" cy="4351338"/>
          </a:xfrm>
        </p:spPr>
        <p:txBody>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US"/>
          </a:p>
        </p:txBody>
      </p:sp>
      <p:sp>
        <p:nvSpPr>
          <p:cNvPr id="4" name="Content Placeholder 3"/>
          <p:cNvSpPr>
            <a:spLocks noGrp="1"/>
          </p:cNvSpPr>
          <p:nvPr>
            <p:ph sz="half" idx="2"/>
          </p:nvPr>
        </p:nvSpPr>
        <p:spPr bwMode="auto">
          <a:xfrm>
            <a:off x="6172200" y="1825624"/>
            <a:ext cx="5181599" cy="4351338"/>
          </a:xfrm>
        </p:spPr>
        <p:txBody>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US"/>
          </a:p>
        </p:txBody>
      </p:sp>
      <p:sp>
        <p:nvSpPr>
          <p:cNvPr id="5" name="Date Placeholder 4"/>
          <p:cNvSpPr>
            <a:spLocks noGrp="1"/>
          </p:cNvSpPr>
          <p:nvPr>
            <p:ph type="dt" sz="half" idx="10"/>
          </p:nvPr>
        </p:nvSpPr>
        <p:spPr bwMode="auto"/>
        <p:txBody>
          <a:bodyPr/>
          <a:lstStyle/>
          <a:p>
            <a:pPr>
              <a:defRPr/>
            </a:pPr>
            <a:fld id="{BCC18F51-09EC-435C-A3BA-64A766E099C0}" type="datetimeFigureOut">
              <a:rPr lang="en-US"/>
              <a:t>30.10.2013</a:t>
            </a:fld>
            <a:endParaRPr lang="en-US"/>
          </a:p>
        </p:txBody>
      </p:sp>
      <p:sp>
        <p:nvSpPr>
          <p:cNvPr id="6" name="Footer Placeholder 5"/>
          <p:cNvSpPr>
            <a:spLocks noGrp="1"/>
          </p:cNvSpPr>
          <p:nvPr>
            <p:ph type="ftr" sz="quarter" idx="11"/>
          </p:nvPr>
        </p:nvSpPr>
        <p:spPr bwMode="auto"/>
        <p:txBody>
          <a:bodyPr/>
          <a:lstStyle/>
          <a:p>
            <a:pPr>
              <a:defRPr/>
            </a:pPr>
            <a:endParaRPr lang="en-US"/>
          </a:p>
        </p:txBody>
      </p:sp>
      <p:sp>
        <p:nvSpPr>
          <p:cNvPr id="7" name="Slide Number Placeholder 6"/>
          <p:cNvSpPr>
            <a:spLocks noGrp="1"/>
          </p:cNvSpPr>
          <p:nvPr>
            <p:ph type="sldNum" sz="quarter" idx="12"/>
          </p:nvPr>
        </p:nvSpPr>
        <p:spPr bwMode="auto"/>
        <p:txBody>
          <a:bodyPr/>
          <a:lstStyle/>
          <a:p>
            <a:pPr>
              <a:defRPr/>
            </a:pPr>
            <a:fld id="{08395586-F03A-48D1-94DF-16B239DF4FB5}" type="slidenum">
              <a:rPr lang="en-US"/>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7" Type="http://schemas.openxmlformats.org/officeDocument/2006/relationships/image" Target="../media/image1.png"/></Relationships>
</file>

<file path=ppt/slideMasters/_rels/slideMaster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slideLayout" Target="../slideLayouts/slideLayout7.xml"/><Relationship Id="rId3" Type="http://schemas.openxmlformats.org/officeDocument/2006/relationships/slideLayout" Target="../slideLayouts/slideLayout8.xml"/><Relationship Id="rId4" Type="http://schemas.openxmlformats.org/officeDocument/2006/relationships/slideLayout" Target="../slideLayouts/slideLayout9.xml"/><Relationship Id="rId5" Type="http://schemas.openxmlformats.org/officeDocument/2006/relationships/slideLayout" Target="../slideLayouts/slideLayout10.xml"/><Relationship Id="rId6" Type="http://schemas.openxmlformats.org/officeDocument/2006/relationships/slideLayout" Target="../slideLayouts/slideLayout11.xml"/><Relationship Id="rId7" Type="http://schemas.openxmlformats.org/officeDocument/2006/relationships/slideLayout" Target="../slideLayouts/slideLayout12.xml"/><Relationship Id="rId8" Type="http://schemas.openxmlformats.org/officeDocument/2006/relationships/slideLayout" Target="../slideLayouts/slideLayout13.xml"/><Relationship Id="rId9" Type="http://schemas.openxmlformats.org/officeDocument/2006/relationships/slideLayout" Target="../slideLayouts/slideLayout14.xml"/><Relationship Id="rId10" Type="http://schemas.openxmlformats.org/officeDocument/2006/relationships/slideLayout" Target="../slideLayouts/slideLayout15.xml"/><Relationship Id="rId11" Type="http://schemas.openxmlformats.org/officeDocument/2006/relationships/slideLayout" Target="../slideLayouts/slideLayout16.xml"/><Relationship Id="rId1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reserve="0">
  <p:cSld name="">
    <p:bg>
      <p:bgPr shadeToTitle="0">
        <a:solidFill>
          <a:schemeClr val="bg1"/>
        </a:solidFill>
      </p:bgPr>
    </p:bg>
    <p:spTree>
      <p:nvGrpSpPr>
        <p:cNvPr id="1" name=""/>
        <p:cNvGrpSpPr/>
        <p:nvPr/>
      </p:nvGrpSpPr>
      <p:grpSpPr bwMode="auto">
        <a:xfrm>
          <a:off x="0" y="0"/>
          <a:ext cx="0" cy="0"/>
          <a:chOff x="0" y="0"/>
          <a:chExt cx="0" cy="0"/>
        </a:xfrm>
      </p:grpSpPr>
      <p:pic>
        <p:nvPicPr>
          <p:cNvPr id="2" name="Picture 1" descr="PowerPoint_strip2.png"/>
          <p:cNvPicPr>
            <a:picLocks noChangeAspect="1"/>
          </p:cNvPicPr>
          <p:nvPr userDrawn="1"/>
        </p:nvPicPr>
        <p:blipFill>
          <a:blip r:embed="rId7"/>
          <a:stretch/>
        </p:blipFill>
        <p:spPr bwMode="auto">
          <a:xfrm>
            <a:off x="0" y="0"/>
            <a:ext cx="182880" cy="6858000"/>
          </a:xfrm>
          <a:prstGeom prst="rect">
            <a:avLst/>
          </a:prstGeom>
        </p:spPr>
      </p:pic>
      <p:sp>
        <p:nvSpPr>
          <p:cNvPr id="6" name="Footer Placeholder 11"/>
          <p:cNvSpPr>
            <a:spLocks noGrp="1"/>
          </p:cNvSpPr>
          <p:nvPr>
            <p:ph type="ftr" sz="quarter" idx="3"/>
          </p:nvPr>
        </p:nvSpPr>
        <p:spPr bwMode="auto">
          <a:xfrm>
            <a:off x="2402512" y="6292456"/>
            <a:ext cx="4054695" cy="230657"/>
          </a:xfrm>
          <a:prstGeom prst="rect">
            <a:avLst/>
          </a:prstGeom>
        </p:spPr>
        <p:txBody>
          <a:bodyPr vert="horz" lIns="0" tIns="0" rIns="0" bIns="0" rtlCol="0" anchor="b" anchorCtr="0">
            <a:noAutofit/>
          </a:bodyPr>
          <a:lstStyle>
            <a:lvl1pPr algn="l">
              <a:defRPr sz="900" b="1" cap="all">
                <a:solidFill>
                  <a:schemeClr val="accent1">
                    <a:lumMod val="75000"/>
                  </a:schemeClr>
                </a:solidFill>
              </a:defRPr>
            </a:lvl1pPr>
          </a:lstStyle>
          <a:p>
            <a:pPr algn="ctr">
              <a:defRPr/>
            </a:pPr>
            <a:r>
              <a:rPr lang="en-US"/>
              <a:t>European Centre for Medium-Range Weather Forecasts</a:t>
            </a:r>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hf dt="0" ftr="1" hdr="0" sldNum="1"/>
  <p:txStyles>
    <p:titleStyle>
      <a:lvl1pPr algn="l" defTabSz="457200">
        <a:lnSpc>
          <a:spcPts val="2800"/>
        </a:lnSpc>
        <a:spcBef>
          <a:spcPts val="0"/>
        </a:spcBef>
        <a:buNone/>
        <a:defRPr sz="2400">
          <a:solidFill>
            <a:schemeClr val="bg1"/>
          </a:solidFill>
          <a:latin typeface="+mj-lt"/>
          <a:ea typeface="+mj-ea"/>
          <a:cs typeface="+mj-cs"/>
        </a:defRPr>
      </a:lvl1pPr>
    </p:titleStyle>
    <p:bodyStyle>
      <a:lvl1pPr marL="342900" indent="-342900" algn="l" defTabSz="457200">
        <a:spcBef>
          <a:spcPts val="0"/>
        </a:spcBef>
        <a:buClr>
          <a:schemeClr val="bg1"/>
        </a:buClr>
        <a:buFont typeface="Arial"/>
        <a:buChar char="•"/>
        <a:defRPr sz="3200">
          <a:solidFill>
            <a:schemeClr val="bg1"/>
          </a:solidFill>
          <a:latin typeface="+mn-lt"/>
          <a:ea typeface="+mn-ea"/>
          <a:cs typeface="+mn-cs"/>
        </a:defRPr>
      </a:lvl1pPr>
      <a:lvl2pPr marL="742950" indent="-285750" algn="l" defTabSz="457200">
        <a:spcBef>
          <a:spcPts val="0"/>
        </a:spcBef>
        <a:buClr>
          <a:schemeClr val="bg1"/>
        </a:buClr>
        <a:buFont typeface="Arial"/>
        <a:buChar char="–"/>
        <a:defRPr sz="2800">
          <a:solidFill>
            <a:schemeClr val="bg1"/>
          </a:solidFill>
          <a:latin typeface="+mn-lt"/>
          <a:ea typeface="+mn-ea"/>
          <a:cs typeface="+mn-cs"/>
        </a:defRPr>
      </a:lvl2pPr>
      <a:lvl3pPr marL="1143000" indent="-228600" algn="l" defTabSz="457200">
        <a:spcBef>
          <a:spcPts val="0"/>
        </a:spcBef>
        <a:buClr>
          <a:schemeClr val="bg1"/>
        </a:buClr>
        <a:buFont typeface="Arial"/>
        <a:buChar char="•"/>
        <a:defRPr sz="2400">
          <a:solidFill>
            <a:schemeClr val="bg1"/>
          </a:solidFill>
          <a:latin typeface="+mn-lt"/>
          <a:ea typeface="+mn-ea"/>
          <a:cs typeface="+mn-cs"/>
        </a:defRPr>
      </a:lvl3pPr>
      <a:lvl4pPr marL="1600200" indent="-228600" algn="l" defTabSz="457200">
        <a:spcBef>
          <a:spcPts val="0"/>
        </a:spcBef>
        <a:buClr>
          <a:schemeClr val="bg1"/>
        </a:buClr>
        <a:buFont typeface="Arial"/>
        <a:buChar char="–"/>
        <a:defRPr sz="2000">
          <a:solidFill>
            <a:schemeClr val="bg1"/>
          </a:solidFill>
          <a:latin typeface="+mn-lt"/>
          <a:ea typeface="+mn-ea"/>
          <a:cs typeface="+mn-cs"/>
        </a:defRPr>
      </a:lvl4pPr>
      <a:lvl5pPr marL="2057400" indent="-228600" algn="l" defTabSz="457200">
        <a:spcBef>
          <a:spcPts val="0"/>
        </a:spcBef>
        <a:buClr>
          <a:schemeClr val="bg1"/>
        </a:buClr>
        <a:buFont typeface="Arial"/>
        <a:buChar char="»"/>
        <a:defRPr sz="2000">
          <a:solidFill>
            <a:schemeClr val="bg1"/>
          </a:solidFill>
          <a:latin typeface="+mn-lt"/>
          <a:ea typeface="+mn-ea"/>
          <a:cs typeface="+mn-cs"/>
        </a:defRPr>
      </a:lvl5pPr>
      <a:lvl6pPr marL="2514600" indent="-228600" algn="l" defTabSz="457200">
        <a:spcBef>
          <a:spcPts val="0"/>
        </a:spcBef>
        <a:buFont typeface="Arial"/>
        <a:buChar char="•"/>
        <a:defRPr sz="2000">
          <a:solidFill>
            <a:schemeClr val="tx1"/>
          </a:solidFill>
          <a:latin typeface="+mn-lt"/>
          <a:ea typeface="+mn-ea"/>
          <a:cs typeface="+mn-cs"/>
        </a:defRPr>
      </a:lvl6pPr>
      <a:lvl7pPr marL="2971800" indent="-228600" algn="l" defTabSz="457200">
        <a:spcBef>
          <a:spcPts val="0"/>
        </a:spcBef>
        <a:buFont typeface="Arial"/>
        <a:buChar char="•"/>
        <a:defRPr sz="2000">
          <a:solidFill>
            <a:schemeClr val="tx1"/>
          </a:solidFill>
          <a:latin typeface="+mn-lt"/>
          <a:ea typeface="+mn-ea"/>
          <a:cs typeface="+mn-cs"/>
        </a:defRPr>
      </a:lvl7pPr>
      <a:lvl8pPr marL="3429000" indent="-228600" algn="l" defTabSz="457200">
        <a:spcBef>
          <a:spcPts val="0"/>
        </a:spcBef>
        <a:buFont typeface="Arial"/>
        <a:buChar char="•"/>
        <a:defRPr sz="2000">
          <a:solidFill>
            <a:schemeClr val="tx1"/>
          </a:solidFill>
          <a:latin typeface="+mn-lt"/>
          <a:ea typeface="+mn-ea"/>
          <a:cs typeface="+mn-cs"/>
        </a:defRPr>
      </a:lvl8pPr>
      <a:lvl9pPr marL="3886200" indent="-228600" algn="l" defTabSz="457200">
        <a:spcBef>
          <a:spcPts val="0"/>
        </a:spcBef>
        <a:buFont typeface="Arial"/>
        <a:buChar char="•"/>
        <a:defRPr sz="2000">
          <a:solidFill>
            <a:schemeClr val="tx1"/>
          </a:solidFill>
          <a:latin typeface="+mn-lt"/>
          <a:ea typeface="+mn-ea"/>
          <a:cs typeface="+mn-cs"/>
        </a:defRPr>
      </a:lvl9pPr>
    </p:bodyStyle>
    <p:otherStyle>
      <a:defPPr>
        <a:defRPr lang="en-US"/>
      </a:defPPr>
      <a:lvl1pPr marL="0" algn="l" defTabSz="457200">
        <a:defRPr sz="1800">
          <a:solidFill>
            <a:schemeClr val="tx1"/>
          </a:solidFill>
          <a:latin typeface="+mn-lt"/>
          <a:ea typeface="+mn-ea"/>
          <a:cs typeface="+mn-cs"/>
        </a:defRPr>
      </a:lvl1pPr>
      <a:lvl2pPr marL="457200" algn="l" defTabSz="457200">
        <a:defRPr sz="1800">
          <a:solidFill>
            <a:schemeClr val="tx1"/>
          </a:solidFill>
          <a:latin typeface="+mn-lt"/>
          <a:ea typeface="+mn-ea"/>
          <a:cs typeface="+mn-cs"/>
        </a:defRPr>
      </a:lvl2pPr>
      <a:lvl3pPr marL="914400" algn="l" defTabSz="457200">
        <a:defRPr sz="1800">
          <a:solidFill>
            <a:schemeClr val="tx1"/>
          </a:solidFill>
          <a:latin typeface="+mn-lt"/>
          <a:ea typeface="+mn-ea"/>
          <a:cs typeface="+mn-cs"/>
        </a:defRPr>
      </a:lvl3pPr>
      <a:lvl4pPr marL="1371600" algn="l" defTabSz="457200">
        <a:defRPr sz="1800">
          <a:solidFill>
            <a:schemeClr val="tx1"/>
          </a:solidFill>
          <a:latin typeface="+mn-lt"/>
          <a:ea typeface="+mn-ea"/>
          <a:cs typeface="+mn-cs"/>
        </a:defRPr>
      </a:lvl4pPr>
      <a:lvl5pPr marL="1828800" algn="l" defTabSz="457200">
        <a:defRPr sz="1800">
          <a:solidFill>
            <a:schemeClr val="tx1"/>
          </a:solidFill>
          <a:latin typeface="+mn-lt"/>
          <a:ea typeface="+mn-ea"/>
          <a:cs typeface="+mn-cs"/>
        </a:defRPr>
      </a:lvl5pPr>
      <a:lvl6pPr marL="2286000" algn="l" defTabSz="457200">
        <a:defRPr sz="1800">
          <a:solidFill>
            <a:schemeClr val="tx1"/>
          </a:solidFill>
          <a:latin typeface="+mn-lt"/>
          <a:ea typeface="+mn-ea"/>
          <a:cs typeface="+mn-cs"/>
        </a:defRPr>
      </a:lvl6pPr>
      <a:lvl7pPr marL="2743200" algn="l" defTabSz="457200">
        <a:defRPr sz="1800">
          <a:solidFill>
            <a:schemeClr val="tx1"/>
          </a:solidFill>
          <a:latin typeface="+mn-lt"/>
          <a:ea typeface="+mn-ea"/>
          <a:cs typeface="+mn-cs"/>
        </a:defRPr>
      </a:lvl7pPr>
      <a:lvl8pPr marL="3200400" algn="l" defTabSz="457200">
        <a:defRPr sz="1800">
          <a:solidFill>
            <a:schemeClr val="tx1"/>
          </a:solidFill>
          <a:latin typeface="+mn-lt"/>
          <a:ea typeface="+mn-ea"/>
          <a:cs typeface="+mn-cs"/>
        </a:defRPr>
      </a:lvl8pPr>
      <a:lvl9pPr marL="3657600" algn="l" defTabSz="457200">
        <a:defRPr sz="18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preserve="0">
  <p:cSld name="">
    <p:bg>
      <p:bgRef idx="1001">
        <a:schemeClr val="bg1"/>
      </p:bgRef>
    </p:bg>
    <p:spTree>
      <p:nvGrpSpPr>
        <p:cNvPr id="1" name=""/>
        <p:cNvGrpSpPr/>
        <p:nvPr/>
      </p:nvGrpSpPr>
      <p:grpSpPr bwMode="auto">
        <a:xfrm>
          <a:off x="0" y="0"/>
          <a:ext cx="0" cy="0"/>
          <a:chOff x="0" y="0"/>
          <a:chExt cx="0" cy="0"/>
        </a:xfrm>
      </p:grpSpPr>
      <p:sp>
        <p:nvSpPr>
          <p:cNvPr id="2" name="Title Placeholder 1"/>
          <p:cNvSpPr>
            <a:spLocks noGrp="1"/>
          </p:cNvSpPr>
          <p:nvPr>
            <p:ph type="title"/>
          </p:nvPr>
        </p:nvSpPr>
        <p:spPr bwMode="auto">
          <a:xfrm>
            <a:off x="838199" y="365124"/>
            <a:ext cx="10515600" cy="1325562"/>
          </a:xfrm>
          <a:prstGeom prst="rect">
            <a:avLst/>
          </a:prstGeom>
        </p:spPr>
        <p:txBody>
          <a:bodyPr vert="horz" lIns="91440" tIns="45720" rIns="91440" bIns="45720" rtlCol="0" anchor="ctr">
            <a:normAutofit/>
          </a:bodyPr>
          <a:lstStyle/>
          <a:p>
            <a:pPr>
              <a:defRPr/>
            </a:pPr>
            <a:r>
              <a:rPr lang="en-US"/>
              <a:t>Click to edit Master title style</a:t>
            </a:r>
            <a:endParaRPr lang="en-US"/>
          </a:p>
        </p:txBody>
      </p:sp>
      <p:sp>
        <p:nvSpPr>
          <p:cNvPr id="3" name="Text Placeholder 2"/>
          <p:cNvSpPr>
            <a:spLocks noGrp="1"/>
          </p:cNvSpPr>
          <p:nvPr>
            <p:ph type="body" idx="1"/>
          </p:nvPr>
        </p:nvSpPr>
        <p:spPr bwMode="auto">
          <a:xfrm>
            <a:off x="838199" y="1825624"/>
            <a:ext cx="10515600" cy="4351338"/>
          </a:xfrm>
          <a:prstGeom prst="rect">
            <a:avLst/>
          </a:prstGeom>
        </p:spPr>
        <p:txBody>
          <a:bodyPr vert="horz" lIns="91440" tIns="45720" rIns="91440" bIns="45720" rtlCol="0">
            <a:normAutofit/>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US"/>
          </a:p>
        </p:txBody>
      </p:sp>
      <p:sp>
        <p:nvSpPr>
          <p:cNvPr id="4" name="Date Placeholder 3"/>
          <p:cNvSpPr>
            <a:spLocks noGrp="1"/>
          </p:cNvSpPr>
          <p:nvPr>
            <p:ph type="dt" sz="half" idx="2"/>
          </p:nvPr>
        </p:nvSpPr>
        <p:spPr bwMode="auto">
          <a:xfrm>
            <a:off x="838199" y="6356349"/>
            <a:ext cx="2743200" cy="365124"/>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BCC18F51-09EC-435C-A3BA-64A766E099C0}" type="datetimeFigureOut">
              <a:rPr lang="en-US"/>
              <a:t>30.10.2013</a:t>
            </a:fld>
            <a:endParaRPr lang="en-US"/>
          </a:p>
        </p:txBody>
      </p:sp>
      <p:sp>
        <p:nvSpPr>
          <p:cNvPr id="5" name="Footer Placeholder 4"/>
          <p:cNvSpPr>
            <a:spLocks noGrp="1"/>
          </p:cNvSpPr>
          <p:nvPr>
            <p:ph type="ftr" sz="quarter" idx="3"/>
          </p:nvPr>
        </p:nvSpPr>
        <p:spPr bwMode="auto">
          <a:xfrm>
            <a:off x="4038599" y="6356349"/>
            <a:ext cx="4114800" cy="365124"/>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bwMode="auto">
          <a:xfrm>
            <a:off x="8610599" y="6356349"/>
            <a:ext cx="2743200" cy="365124"/>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08395586-F03A-48D1-94DF-16B239DF4FB5}" type="slidenum">
              <a:rPr lang="en-US"/>
              <a:t>‹#›</a:t>
            </a:fld>
            <a:endParaRPr lang="en-US"/>
          </a:p>
        </p:txBody>
      </p:sp>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Lst>
  <p:txStyles>
    <p:titleStyle>
      <a:lvl1pPr algn="l" defTabSz="914400">
        <a:lnSpc>
          <a:spcPct val="90000"/>
        </a:lnSpc>
        <a:spcBef>
          <a:spcPts val="0"/>
        </a:spcBef>
        <a:buNone/>
        <a:defRPr sz="4400">
          <a:solidFill>
            <a:schemeClr val="tx1"/>
          </a:solidFill>
          <a:latin typeface="+mj-lt"/>
          <a:ea typeface="+mj-ea"/>
          <a:cs typeface="+mj-cs"/>
        </a:defRPr>
      </a:lvl1pPr>
    </p:titleStyle>
    <p:bodyStyle>
      <a:lvl1pPr marL="228600" indent="-228600" algn="l" defTabSz="914400">
        <a:lnSpc>
          <a:spcPct val="90000"/>
        </a:lnSpc>
        <a:spcBef>
          <a:spcPts val="999"/>
        </a:spcBef>
        <a:buFont typeface="Arial"/>
        <a:buChar char="•"/>
        <a:defRPr sz="2800">
          <a:solidFill>
            <a:schemeClr val="tx1"/>
          </a:solidFill>
          <a:latin typeface="+mn-lt"/>
          <a:ea typeface="+mn-ea"/>
          <a:cs typeface="+mn-cs"/>
        </a:defRPr>
      </a:lvl1pPr>
      <a:lvl2pPr marL="685800" indent="-228600" algn="l" defTabSz="914400">
        <a:lnSpc>
          <a:spcPct val="90000"/>
        </a:lnSpc>
        <a:spcBef>
          <a:spcPts val="499"/>
        </a:spcBef>
        <a:buFont typeface="Arial"/>
        <a:buChar char="•"/>
        <a:defRPr sz="2400">
          <a:solidFill>
            <a:schemeClr val="tx1"/>
          </a:solidFill>
          <a:latin typeface="+mn-lt"/>
          <a:ea typeface="+mn-ea"/>
          <a:cs typeface="+mn-cs"/>
        </a:defRPr>
      </a:lvl2pPr>
      <a:lvl3pPr marL="1143000" indent="-228600" algn="l" defTabSz="914400">
        <a:lnSpc>
          <a:spcPct val="90000"/>
        </a:lnSpc>
        <a:spcBef>
          <a:spcPts val="499"/>
        </a:spcBef>
        <a:buFont typeface="Arial"/>
        <a:buChar char="•"/>
        <a:defRPr sz="2000">
          <a:solidFill>
            <a:schemeClr val="tx1"/>
          </a:solidFill>
          <a:latin typeface="+mn-lt"/>
          <a:ea typeface="+mn-ea"/>
          <a:cs typeface="+mn-cs"/>
        </a:defRPr>
      </a:lvl3pPr>
      <a:lvl4pPr marL="1600200" indent="-228600" algn="l" defTabSz="914400">
        <a:lnSpc>
          <a:spcPct val="90000"/>
        </a:lnSpc>
        <a:spcBef>
          <a:spcPts val="499"/>
        </a:spcBef>
        <a:buFont typeface="Arial"/>
        <a:buChar char="•"/>
        <a:defRPr sz="1800">
          <a:solidFill>
            <a:schemeClr val="tx1"/>
          </a:solidFill>
          <a:latin typeface="+mn-lt"/>
          <a:ea typeface="+mn-ea"/>
          <a:cs typeface="+mn-cs"/>
        </a:defRPr>
      </a:lvl4pPr>
      <a:lvl5pPr marL="2057400" indent="-228600" algn="l" defTabSz="914400">
        <a:lnSpc>
          <a:spcPct val="90000"/>
        </a:lnSpc>
        <a:spcBef>
          <a:spcPts val="499"/>
        </a:spcBef>
        <a:buFont typeface="Arial"/>
        <a:buChar char="•"/>
        <a:defRPr sz="1800">
          <a:solidFill>
            <a:schemeClr val="tx1"/>
          </a:solidFill>
          <a:latin typeface="+mn-lt"/>
          <a:ea typeface="+mn-ea"/>
          <a:cs typeface="+mn-cs"/>
        </a:defRPr>
      </a:lvl5pPr>
      <a:lvl6pPr marL="2514599" indent="-228600" algn="l" defTabSz="914400">
        <a:lnSpc>
          <a:spcPct val="90000"/>
        </a:lnSpc>
        <a:spcBef>
          <a:spcPts val="499"/>
        </a:spcBef>
        <a:buFont typeface="Arial"/>
        <a:buChar char="•"/>
        <a:defRPr sz="1800">
          <a:solidFill>
            <a:schemeClr val="tx1"/>
          </a:solidFill>
          <a:latin typeface="+mn-lt"/>
          <a:ea typeface="+mn-ea"/>
          <a:cs typeface="+mn-cs"/>
        </a:defRPr>
      </a:lvl6pPr>
      <a:lvl7pPr marL="2971800" indent="-228600" algn="l" defTabSz="914400">
        <a:lnSpc>
          <a:spcPct val="90000"/>
        </a:lnSpc>
        <a:spcBef>
          <a:spcPts val="499"/>
        </a:spcBef>
        <a:buFont typeface="Arial"/>
        <a:buChar char="•"/>
        <a:defRPr sz="1800">
          <a:solidFill>
            <a:schemeClr val="tx1"/>
          </a:solidFill>
          <a:latin typeface="+mn-lt"/>
          <a:ea typeface="+mn-ea"/>
          <a:cs typeface="+mn-cs"/>
        </a:defRPr>
      </a:lvl7pPr>
      <a:lvl8pPr marL="3429000" indent="-228600" algn="l" defTabSz="914400">
        <a:lnSpc>
          <a:spcPct val="90000"/>
        </a:lnSpc>
        <a:spcBef>
          <a:spcPts val="499"/>
        </a:spcBef>
        <a:buFont typeface="Arial"/>
        <a:buChar char="•"/>
        <a:defRPr sz="1800">
          <a:solidFill>
            <a:schemeClr val="tx1"/>
          </a:solidFill>
          <a:latin typeface="+mn-lt"/>
          <a:ea typeface="+mn-ea"/>
          <a:cs typeface="+mn-cs"/>
        </a:defRPr>
      </a:lvl8pPr>
      <a:lvl9pPr marL="3886200" indent="-228600" algn="l" defTabSz="914400">
        <a:lnSpc>
          <a:spcPct val="90000"/>
        </a:lnSpc>
        <a:spcBef>
          <a:spcPts val="499"/>
        </a:spcBef>
        <a:buFont typeface="Arial"/>
        <a:buChar char="•"/>
        <a:defRPr sz="1800">
          <a:solidFill>
            <a:schemeClr val="tx1"/>
          </a:solidFill>
          <a:latin typeface="+mn-lt"/>
          <a:ea typeface="+mn-ea"/>
          <a:cs typeface="+mn-cs"/>
        </a:defRPr>
      </a:lvl9pPr>
    </p:bodyStyle>
    <p:other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hyperlink" Target="https://bit.ly/3zojysx" TargetMode="External"/><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24.png"/><Relationship Id="rId8" Type="http://schemas.openxmlformats.org/officeDocument/2006/relationships/image" Target="../media/image25.png"/><Relationship Id="rId9" Type="http://schemas.openxmlformats.org/officeDocument/2006/relationships/image" Target="../media/image26.png"/><Relationship Id="rId10" Type="http://schemas.openxmlformats.org/officeDocument/2006/relationships/image" Target="../media/image27.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21.png"/><Relationship Id="rId4" Type="http://schemas.openxmlformats.org/officeDocument/2006/relationships/image" Target="../media/image28.gif"/><Relationship Id="rId5" Type="http://schemas.openxmlformats.org/officeDocument/2006/relationships/image" Target="../media/image29.png"/><Relationship Id="rId6" Type="http://schemas.openxmlformats.org/officeDocument/2006/relationships/image" Target="../media/image25.png"/><Relationship Id="rId7" Type="http://schemas.openxmlformats.org/officeDocument/2006/relationships/image" Target="../media/image26.png"/><Relationship Id="rId8" Type="http://schemas.openxmlformats.org/officeDocument/2006/relationships/image" Target="../media/image27.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hyperlink" Target="https://doi.org/10.1175/JHM-D-21-0016.1" TargetMode="External"/><Relationship Id="rId4" Type="http://schemas.openxmlformats.org/officeDocument/2006/relationships/image" Target="../media/image30.gif"/><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6.jpg"/><Relationship Id="rId8" Type="http://schemas.openxmlformats.org/officeDocument/2006/relationships/image" Target="../media/image18.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21.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33.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hyperlink" Target="https://doi.org/10.1002/qj.4330" TargetMode="External"/></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5.png"/><Relationship Id="rId4" Type="http://schemas.openxmlformats.org/officeDocument/2006/relationships/image" Target="../media/media1.svg"/><Relationship Id="rId5" Type="http://schemas.openxmlformats.org/officeDocument/2006/relationships/image" Target="../media/image6.jpg"/><Relationship Id="rId6" Type="http://schemas.openxmlformats.org/officeDocument/2006/relationships/image" Target="../media/image7.png"/><Relationship Id="rId7" Type="http://schemas.openxmlformats.org/officeDocument/2006/relationships/image" Target="../media/image8.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9.png"/><Relationship Id="rId4" Type="http://schemas.openxmlformats.org/officeDocument/2006/relationships/image" Target="../media/image6.jpg"/><Relationship Id="rId5" Type="http://schemas.openxmlformats.org/officeDocument/2006/relationships/image" Target="../media/image10.png"/><Relationship Id="rId6" Type="http://schemas.openxmlformats.org/officeDocument/2006/relationships/image" Target="../media/image11.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5.png"/><Relationship Id="rId4" Type="http://schemas.openxmlformats.org/officeDocument/2006/relationships/image" Target="../media/image6.jp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4.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jpg"/><Relationship Id="rId6" Type="http://schemas.openxmlformats.org/officeDocument/2006/relationships/image" Target="../media/image18.png"/><Relationship Id="rId7" Type="http://schemas.openxmlformats.org/officeDocument/2006/relationships/image" Target="../media/image19.png"/><Relationship Id="rId8" Type="http://schemas.openxmlformats.org/officeDocument/2006/relationships/image" Target="../media/image20.png"/><Relationship Id="rId9"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0" name="Text Placeholder 9"/>
          <p:cNvSpPr>
            <a:spLocks noGrp="1"/>
          </p:cNvSpPr>
          <p:nvPr>
            <p:ph type="body" sz="quarter" idx="10"/>
          </p:nvPr>
        </p:nvSpPr>
        <p:spPr bwMode="auto">
          <a:xfrm>
            <a:off x="201479" y="1960793"/>
            <a:ext cx="11990520" cy="478144"/>
          </a:xfrm>
        </p:spPr>
        <p:txBody>
          <a:bodyPr/>
          <a:lstStyle/>
          <a:p>
            <a:pPr algn="ctr">
              <a:defRPr/>
            </a:pPr>
            <a:r>
              <a:rPr lang="en-GB" sz="3200">
                <a:solidFill>
                  <a:srgbClr val="376092"/>
                </a:solidFill>
              </a:rPr>
              <a:t>ECMWF coupled land-atmosphere data assimilation</a:t>
            </a:r>
            <a:endParaRPr/>
          </a:p>
        </p:txBody>
      </p:sp>
      <p:sp>
        <p:nvSpPr>
          <p:cNvPr id="12" name="Text Placeholder 11"/>
          <p:cNvSpPr>
            <a:spLocks noGrp="1"/>
          </p:cNvSpPr>
          <p:nvPr>
            <p:ph type="body" sz="quarter" idx="12"/>
          </p:nvPr>
        </p:nvSpPr>
        <p:spPr bwMode="auto">
          <a:xfrm>
            <a:off x="844647" y="2980800"/>
            <a:ext cx="10704181" cy="1538883"/>
          </a:xfrm>
        </p:spPr>
        <p:txBody>
          <a:bodyPr/>
          <a:lstStyle/>
          <a:p>
            <a:pPr algn="ctr">
              <a:defRPr/>
            </a:pPr>
            <a:r>
              <a:rPr lang="en-US"/>
              <a:t>Patricia de </a:t>
            </a:r>
            <a:r>
              <a:rPr lang="en-US"/>
              <a:t>Rosnay</a:t>
            </a:r>
            <a:r>
              <a:rPr lang="en-US"/>
              <a:t>, David Fairbairn, Sébastien Garrigues, Christoph Herbert, Ewan </a:t>
            </a:r>
            <a:r>
              <a:rPr lang="en-US"/>
              <a:t>Pinnington</a:t>
            </a:r>
            <a:r>
              <a:rPr lang="en-US"/>
              <a:t>, Kirsti Salonen, </a:t>
            </a:r>
            <a:r>
              <a:rPr lang="en-US"/>
              <a:t>Dinand</a:t>
            </a:r>
            <a:r>
              <a:rPr lang="en-US"/>
              <a:t> </a:t>
            </a:r>
            <a:r>
              <a:rPr lang="en-US"/>
              <a:t>Schepers</a:t>
            </a:r>
            <a:r>
              <a:rPr lang="en-US"/>
              <a:t>, Pete Weston, </a:t>
            </a:r>
            <a:endParaRPr/>
          </a:p>
          <a:p>
            <a:pPr algn="ctr">
              <a:defRPr/>
            </a:pPr>
            <a:r>
              <a:rPr lang="en-US"/>
              <a:t>and many others</a:t>
            </a:r>
            <a:endParaRPr/>
          </a:p>
          <a:p>
            <a:pPr algn="ctr">
              <a:defRPr/>
            </a:pPr>
            <a:endParaRPr lang="en-US" i="1"/>
          </a:p>
          <a:p>
            <a:pPr algn="ctr">
              <a:defRPr/>
            </a:pPr>
            <a:endParaRPr lang="en-US"/>
          </a:p>
        </p:txBody>
      </p:sp>
      <p:sp>
        <p:nvSpPr>
          <p:cNvPr id="5" name="Text Placeholder 10"/>
          <p:cNvSpPr>
            <a:spLocks noGrp="1"/>
          </p:cNvSpPr>
          <p:nvPr>
            <p:ph type="body" sz="quarter" idx="11"/>
          </p:nvPr>
        </p:nvSpPr>
        <p:spPr bwMode="auto">
          <a:xfrm>
            <a:off x="201478" y="86818"/>
            <a:ext cx="11990521" cy="1110497"/>
          </a:xfrm>
        </p:spPr>
        <p:txBody>
          <a:bodyPr/>
          <a:lstStyle/>
          <a:p>
            <a:pPr algn="ctr">
              <a:defRPr/>
            </a:pPr>
            <a:r>
              <a:rPr lang="en-US" sz="1800" i="1">
                <a:solidFill>
                  <a:srgbClr val="376092"/>
                </a:solidFill>
              </a:rPr>
              <a:t>46th EWGLAM and 31th SRNWP Meeting</a:t>
            </a:r>
            <a:endParaRPr/>
          </a:p>
          <a:p>
            <a:pPr algn="ctr">
              <a:defRPr/>
            </a:pPr>
            <a:r>
              <a:rPr lang="en-US" sz="1800" i="1">
                <a:solidFill>
                  <a:srgbClr val="376092"/>
                </a:solidFill>
              </a:rPr>
              <a:t>1 October 2024</a:t>
            </a:r>
            <a:endParaRPr/>
          </a:p>
          <a:p>
            <a:pPr algn="ctr">
              <a:defRPr/>
            </a:pPr>
            <a:endParaRPr lang="en-US" sz="1800" i="1">
              <a:solidFill>
                <a:srgbClr val="376092"/>
              </a:solidFill>
            </a:endParaRPr>
          </a:p>
        </p:txBody>
      </p:sp>
      <p:pic>
        <p:nvPicPr>
          <p:cNvPr id="2" name="Picture 1" descr="ECMWF_Master_Logo_RGB_nostrap.png"/>
          <p:cNvPicPr>
            <a:picLocks noChangeAspect="1"/>
          </p:cNvPicPr>
          <p:nvPr/>
        </p:nvPicPr>
        <p:blipFill>
          <a:blip r:embed="rId3"/>
          <a:stretch/>
        </p:blipFill>
        <p:spPr bwMode="auto">
          <a:xfrm>
            <a:off x="2160000" y="5984875"/>
            <a:ext cx="2135591" cy="366955"/>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465925" y="249837"/>
            <a:ext cx="10032212" cy="369332"/>
          </a:xfrm>
        </p:spPr>
        <p:txBody>
          <a:bodyPr>
            <a:noAutofit/>
          </a:bodyPr>
          <a:lstStyle/>
          <a:p>
            <a:pPr>
              <a:defRPr/>
            </a:pPr>
            <a:r>
              <a:rPr lang="en-US" sz="3200" b="1">
                <a:solidFill>
                  <a:srgbClr val="385D8A"/>
                </a:solidFill>
                <a:latin typeface="Calibri"/>
                <a:cs typeface="Calibri"/>
              </a:rPr>
              <a:t>Ensembles for the Land Surface</a:t>
            </a:r>
            <a:endParaRPr/>
          </a:p>
        </p:txBody>
      </p:sp>
      <p:sp>
        <p:nvSpPr>
          <p:cNvPr id="3" name="Content Placeholder 2"/>
          <p:cNvSpPr>
            <a:spLocks noGrp="1"/>
          </p:cNvSpPr>
          <p:nvPr>
            <p:ph sz="quarter" idx="14"/>
          </p:nvPr>
        </p:nvSpPr>
        <p:spPr bwMode="auto">
          <a:xfrm>
            <a:off x="613882" y="1368728"/>
            <a:ext cx="4714172" cy="4535772"/>
          </a:xfrm>
        </p:spPr>
        <p:txBody>
          <a:bodyPr/>
          <a:lstStyle/>
          <a:p>
            <a:pPr marL="105750" indent="-285750">
              <a:buFont typeface="Arial"/>
              <a:buChar char="•"/>
              <a:defRPr/>
            </a:pPr>
            <a:r>
              <a:rPr lang="en-US">
                <a:latin typeface="+mn-lt"/>
              </a:rPr>
              <a:t>Increasing the use of ensemble information in the Land Data Assimilation System (LDAS) on the CERISE project</a:t>
            </a:r>
            <a:endParaRPr/>
          </a:p>
          <a:p>
            <a:pPr marL="105750" indent="-285750">
              <a:buFont typeface="Arial"/>
              <a:buChar char="•"/>
              <a:defRPr/>
            </a:pPr>
            <a:r>
              <a:rPr lang="en-GB">
                <a:latin typeface="+mn-lt"/>
              </a:rPr>
              <a:t>In IFS CY49R1 update the specification of background errors in the LDAS to improve T2m scores</a:t>
            </a:r>
            <a:endParaRPr lang="en-GB">
              <a:latin typeface="+mn-lt"/>
              <a:cs typeface="Calibri"/>
            </a:endParaRPr>
          </a:p>
          <a:p>
            <a:pPr marL="105750" indent="-285750">
              <a:buFont typeface="Arial"/>
              <a:buChar char="•"/>
              <a:defRPr/>
            </a:pPr>
            <a:r>
              <a:rPr lang="en-GB">
                <a:latin typeface="+mn-lt"/>
                <a:cs typeface="Calibri"/>
              </a:rPr>
              <a:t>Newsletter article outlining changes: </a:t>
            </a:r>
            <a:r>
              <a:rPr lang="en-GB" u="sng">
                <a:latin typeface="+mn-lt"/>
                <a:cs typeface="Calibri"/>
                <a:hlinkClick r:id="rId3" tooltip="https://bit.ly/3zojysx"/>
              </a:rPr>
              <a:t>bit.ly/3zojysx</a:t>
            </a:r>
            <a:r>
              <a:rPr lang="en-GB">
                <a:latin typeface="+mn-lt"/>
                <a:cs typeface="Calibri"/>
              </a:rPr>
              <a:t> </a:t>
            </a:r>
            <a:endParaRPr/>
          </a:p>
          <a:p>
            <a:pPr marL="105750" indent="-285750">
              <a:buFont typeface="Arial"/>
              <a:buChar char="•"/>
              <a:defRPr/>
            </a:pPr>
            <a:endParaRPr lang="en-GB">
              <a:latin typeface="+mn-lt"/>
              <a:cs typeface="Calibri"/>
            </a:endParaRPr>
          </a:p>
          <a:p>
            <a:pPr marL="105750" indent="-285750">
              <a:buFont typeface="Arial"/>
              <a:buChar char="•"/>
              <a:defRPr/>
            </a:pPr>
            <a:endParaRPr lang="en-GB">
              <a:latin typeface="+mn-lt"/>
              <a:cs typeface="Calibri"/>
            </a:endParaRPr>
          </a:p>
          <a:p>
            <a:pPr marL="105750" indent="-285750">
              <a:buFont typeface="Arial"/>
              <a:buChar char="•"/>
              <a:defRPr/>
            </a:pPr>
            <a:endParaRPr lang="en-US">
              <a:latin typeface="+mn-lt"/>
            </a:endParaRPr>
          </a:p>
          <a:p>
            <a:pPr marL="105750" indent="-285750">
              <a:buFont typeface="Arial"/>
              <a:buChar char="•"/>
              <a:defRPr/>
            </a:pPr>
            <a:r>
              <a:rPr lang="en-US">
                <a:latin typeface="+mn-lt"/>
              </a:rPr>
              <a:t>Potential to use more information on land variable spread in ECMWF’s LDAS…</a:t>
            </a:r>
            <a:endParaRPr/>
          </a:p>
          <a:p>
            <a:pPr marL="105750" indent="-285750">
              <a:buFont typeface="Arial"/>
              <a:buChar char="•"/>
              <a:defRPr/>
            </a:pPr>
            <a:endParaRPr lang="en-US">
              <a:latin typeface="+mn-lt"/>
            </a:endParaRPr>
          </a:p>
          <a:p>
            <a:pPr marL="105750" indent="-285750">
              <a:buFont typeface="Arial"/>
              <a:buChar char="•"/>
              <a:defRPr/>
            </a:pPr>
            <a:endParaRPr lang="en-US">
              <a:latin typeface="+mn-lt"/>
            </a:endParaRPr>
          </a:p>
          <a:p>
            <a:pPr marL="105750" indent="-285750">
              <a:buFont typeface="Arial"/>
              <a:buChar char="•"/>
              <a:defRPr/>
            </a:pPr>
            <a:endParaRPr lang="en-US">
              <a:latin typeface="+mn-lt"/>
            </a:endParaRPr>
          </a:p>
          <a:p>
            <a:pPr marL="645750" lvl="1" indent="-285750">
              <a:buFont typeface="Arial"/>
              <a:buChar char="•"/>
              <a:defRPr/>
            </a:pPr>
            <a:endParaRPr lang="en-US">
              <a:latin typeface="+mn-lt"/>
            </a:endParaRPr>
          </a:p>
        </p:txBody>
      </p:sp>
      <p:pic>
        <p:nvPicPr>
          <p:cNvPr id="8" name="Ink 7"/>
          <p:cNvPicPr/>
          <p:nvPr/>
        </p:nvPicPr>
        <p:blipFill>
          <a:blip r:embed="rId4"/>
          <a:stretch/>
        </p:blipFill>
        <p:spPr bwMode="auto">
          <a:xfrm>
            <a:off x="6222758" y="1452582"/>
            <a:ext cx="263811" cy="224126"/>
          </a:xfrm>
          <a:prstGeom prst="rect">
            <a:avLst/>
          </a:prstGeom>
        </p:spPr>
      </p:pic>
      <p:sp>
        <p:nvSpPr>
          <p:cNvPr id="5" name="TextBox 4"/>
          <p:cNvSpPr txBox="1"/>
          <p:nvPr/>
        </p:nvSpPr>
        <p:spPr bwMode="auto">
          <a:xfrm>
            <a:off x="6354843" y="998657"/>
            <a:ext cx="5079163" cy="338466"/>
          </a:xfrm>
          <a:prstGeom prst="rect">
            <a:avLst/>
          </a:prstGeom>
          <a:solidFill>
            <a:schemeClr val="bg1"/>
          </a:solidFill>
        </p:spPr>
        <p:txBody>
          <a:bodyPr wrap="square" rtlCol="0">
            <a:spAutoFit/>
          </a:bodyPr>
          <a:lstStyle/>
          <a:p>
            <a:pPr>
              <a:defRPr/>
            </a:pPr>
            <a:r>
              <a:rPr lang="en-US" sz="1600"/>
              <a:t>Change in RMSE for Temperature (inflated B – CTRL)</a:t>
            </a:r>
            <a:endParaRPr/>
          </a:p>
        </p:txBody>
      </p:sp>
      <p:grpSp>
        <p:nvGrpSpPr>
          <p:cNvPr id="6" name="Group 5"/>
          <p:cNvGrpSpPr/>
          <p:nvPr/>
        </p:nvGrpSpPr>
        <p:grpSpPr bwMode="auto">
          <a:xfrm>
            <a:off x="6354843" y="988861"/>
            <a:ext cx="5483969" cy="5358452"/>
            <a:chOff x="6330950" y="1311557"/>
            <a:chExt cx="5485397" cy="5359848"/>
          </a:xfrm>
        </p:grpSpPr>
        <p:pic>
          <p:nvPicPr>
            <p:cNvPr id="10" name="Picture 9" descr="Calendar&#10;&#10;Description automatically generated with medium confidence"/>
            <p:cNvPicPr>
              <a:picLocks noChangeAspect="1"/>
            </p:cNvPicPr>
            <p:nvPr/>
          </p:nvPicPr>
          <p:blipFill>
            <a:blip r:embed="rId5">
              <a:alphaModFix/>
            </a:blip>
            <a:srcRect l="0" t="0" r="14991" b="38190"/>
            <a:stretch/>
          </p:blipFill>
          <p:spPr bwMode="auto">
            <a:xfrm>
              <a:off x="6330951" y="1448425"/>
              <a:ext cx="4879753" cy="5222980"/>
            </a:xfrm>
            <a:prstGeom prst="rect">
              <a:avLst/>
            </a:prstGeom>
          </p:spPr>
        </p:pic>
        <p:sp>
          <p:nvSpPr>
            <p:cNvPr id="11" name="TextBox 10"/>
            <p:cNvSpPr txBox="1"/>
            <p:nvPr/>
          </p:nvSpPr>
          <p:spPr bwMode="auto">
            <a:xfrm>
              <a:off x="6330950" y="1321356"/>
              <a:ext cx="5080486" cy="338554"/>
            </a:xfrm>
            <a:prstGeom prst="rect">
              <a:avLst/>
            </a:prstGeom>
            <a:solidFill>
              <a:schemeClr val="bg1"/>
            </a:solidFill>
          </p:spPr>
          <p:txBody>
            <a:bodyPr wrap="square" rtlCol="0">
              <a:spAutoFit/>
            </a:bodyPr>
            <a:lstStyle/>
            <a:p>
              <a:pPr>
                <a:defRPr/>
              </a:pPr>
              <a:r>
                <a:rPr lang="en-US" sz="1600"/>
                <a:t>Change in RMSE for Temperature (inflated B – CTRL)</a:t>
              </a:r>
              <a:endParaRPr/>
            </a:p>
          </p:txBody>
        </p:sp>
        <p:pic>
          <p:nvPicPr>
            <p:cNvPr id="12" name="Picture 11"/>
            <p:cNvPicPr>
              <a:picLocks noChangeAspect="1"/>
            </p:cNvPicPr>
            <p:nvPr/>
          </p:nvPicPr>
          <p:blipFill>
            <a:blip r:embed="rId6">
              <a:alphaModFix/>
            </a:blip>
            <a:stretch/>
          </p:blipFill>
          <p:spPr bwMode="auto">
            <a:xfrm>
              <a:off x="11278279" y="1311557"/>
              <a:ext cx="538068" cy="5296886"/>
            </a:xfrm>
            <a:prstGeom prst="rect">
              <a:avLst/>
            </a:prstGeom>
          </p:spPr>
        </p:pic>
      </p:grpSp>
      <p:pic>
        <p:nvPicPr>
          <p:cNvPr id="13" name="Picture 12" descr="A close up of a text&#10;&#10;Description automatically generated"/>
          <p:cNvPicPr>
            <a:picLocks noChangeAspect="1"/>
          </p:cNvPicPr>
          <p:nvPr/>
        </p:nvPicPr>
        <p:blipFill>
          <a:blip r:embed="rId7"/>
          <a:stretch/>
        </p:blipFill>
        <p:spPr bwMode="auto">
          <a:xfrm>
            <a:off x="837144" y="4001057"/>
            <a:ext cx="4857195" cy="1328461"/>
          </a:xfrm>
          <a:prstGeom prst="rect">
            <a:avLst/>
          </a:prstGeom>
        </p:spPr>
      </p:pic>
      <p:grpSp>
        <p:nvGrpSpPr>
          <p:cNvPr id="4" name="Group 3"/>
          <p:cNvGrpSpPr/>
          <p:nvPr/>
        </p:nvGrpSpPr>
        <p:grpSpPr bwMode="auto">
          <a:xfrm>
            <a:off x="9164638" y="77725"/>
            <a:ext cx="2882899" cy="684113"/>
            <a:chOff x="9163050" y="77724"/>
            <a:chExt cx="2882899" cy="684113"/>
          </a:xfrm>
        </p:grpSpPr>
        <p:pic>
          <p:nvPicPr>
            <p:cNvPr id="7" name="Picture 5" descr="Graphical user interface, text, application&#10;&#10;Description automatically generated"/>
            <p:cNvPicPr>
              <a:picLocks noChangeAspect="1"/>
            </p:cNvPicPr>
            <p:nvPr/>
          </p:nvPicPr>
          <p:blipFill>
            <a:blip r:embed="rId8"/>
            <a:srcRect l="44177" t="1136" r="0" b="75857"/>
            <a:stretch/>
          </p:blipFill>
          <p:spPr bwMode="auto">
            <a:xfrm>
              <a:off x="11093875" y="266663"/>
              <a:ext cx="882653" cy="128534"/>
            </a:xfrm>
            <a:prstGeom prst="rect">
              <a:avLst/>
            </a:prstGeom>
          </p:spPr>
        </p:pic>
        <p:pic>
          <p:nvPicPr>
            <p:cNvPr id="9" name="Picture 6" descr="Logo, company name&#10;&#10;Description automatically generated"/>
            <p:cNvPicPr>
              <a:picLocks noChangeAspect="1"/>
            </p:cNvPicPr>
            <p:nvPr/>
          </p:nvPicPr>
          <p:blipFill>
            <a:blip r:embed="rId9"/>
            <a:srcRect l="0" t="28198" r="0" b="29486"/>
            <a:stretch/>
          </p:blipFill>
          <p:spPr bwMode="auto">
            <a:xfrm>
              <a:off x="11163299" y="368263"/>
              <a:ext cx="882650" cy="209589"/>
            </a:xfrm>
            <a:prstGeom prst="rect">
              <a:avLst/>
            </a:prstGeom>
          </p:spPr>
        </p:pic>
        <p:pic>
          <p:nvPicPr>
            <p:cNvPr id="14" name="Picture 7" descr="Logo&#10;&#10;Description automatically generated"/>
            <p:cNvPicPr>
              <a:picLocks noChangeAspect="1"/>
            </p:cNvPicPr>
            <p:nvPr/>
          </p:nvPicPr>
          <p:blipFill>
            <a:blip r:embed="rId10"/>
            <a:stretch/>
          </p:blipFill>
          <p:spPr bwMode="auto">
            <a:xfrm>
              <a:off x="9163050" y="77724"/>
              <a:ext cx="1333500" cy="682752"/>
            </a:xfrm>
            <a:prstGeom prst="rect">
              <a:avLst/>
            </a:prstGeom>
          </p:spPr>
        </p:pic>
        <p:pic>
          <p:nvPicPr>
            <p:cNvPr id="15" name="Picture 14" descr="Graphical user interface, text, application&#10;&#10;Description automatically generated"/>
            <p:cNvPicPr>
              <a:picLocks noChangeAspect="1"/>
            </p:cNvPicPr>
            <p:nvPr/>
          </p:nvPicPr>
          <p:blipFill>
            <a:blip r:embed="rId8"/>
            <a:srcRect l="0" t="0" r="65863" b="0"/>
            <a:stretch/>
          </p:blipFill>
          <p:spPr bwMode="auto">
            <a:xfrm>
              <a:off x="10573175" y="203162"/>
              <a:ext cx="539751" cy="558675"/>
            </a:xfrm>
            <a:prstGeom prst="rect">
              <a:avLst/>
            </a:prstGeom>
          </p:spPr>
        </p:pic>
      </p:grpSp>
      <p:sp>
        <p:nvSpPr>
          <p:cNvPr id="16" name="TextBox 15"/>
          <p:cNvSpPr txBox="1"/>
          <p:nvPr/>
        </p:nvSpPr>
        <p:spPr bwMode="auto">
          <a:xfrm>
            <a:off x="7838116" y="6408107"/>
            <a:ext cx="2736647" cy="400110"/>
          </a:xfrm>
          <a:prstGeom prst="rect">
            <a:avLst/>
          </a:prstGeom>
          <a:noFill/>
        </p:spPr>
        <p:txBody>
          <a:bodyPr wrap="none" rtlCol="0">
            <a:spAutoFit/>
          </a:bodyPr>
          <a:lstStyle/>
          <a:p>
            <a:pPr>
              <a:defRPr/>
            </a:pPr>
            <a:r>
              <a:rPr lang="en-GB" sz="2000"/>
              <a:t>Ewan </a:t>
            </a:r>
            <a:r>
              <a:rPr lang="en-GB" sz="2000"/>
              <a:t>Pinnington</a:t>
            </a:r>
            <a:r>
              <a:rPr lang="en-GB" sz="2000"/>
              <a:t> et al.</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3" name="Content Placeholder 2"/>
          <p:cNvSpPr>
            <a:spLocks noGrp="1"/>
          </p:cNvSpPr>
          <p:nvPr>
            <p:ph sz="quarter" idx="14"/>
          </p:nvPr>
        </p:nvSpPr>
        <p:spPr bwMode="auto">
          <a:xfrm>
            <a:off x="434532" y="1161114"/>
            <a:ext cx="5173631" cy="4535772"/>
          </a:xfrm>
        </p:spPr>
        <p:txBody>
          <a:bodyPr>
            <a:noAutofit/>
          </a:bodyPr>
          <a:lstStyle/>
          <a:p>
            <a:pPr marL="105750" indent="-285750">
              <a:buFont typeface="Arial"/>
              <a:buChar char="•"/>
              <a:defRPr/>
            </a:pPr>
            <a:r>
              <a:rPr lang="en-GB">
                <a:latin typeface="+mn-lt"/>
                <a:cs typeface="Calibri"/>
              </a:rPr>
              <a:t>Background errors remain static in LDAS, targeting the inclusion of flow-dependent </a:t>
            </a:r>
            <a:r>
              <a:rPr lang="en-GB" b="1">
                <a:latin typeface="+mn-lt"/>
                <a:cs typeface="Calibri"/>
              </a:rPr>
              <a:t>B </a:t>
            </a:r>
            <a:r>
              <a:rPr lang="en-GB">
                <a:latin typeface="+mn-lt"/>
                <a:cs typeface="Calibri"/>
              </a:rPr>
              <a:t>matrix</a:t>
            </a:r>
            <a:r>
              <a:rPr lang="en-GB" b="1">
                <a:latin typeface="+mn-lt"/>
                <a:cs typeface="Calibri"/>
              </a:rPr>
              <a:t> </a:t>
            </a:r>
            <a:r>
              <a:rPr lang="en-GB">
                <a:latin typeface="+mn-lt"/>
                <a:cs typeface="Calibri"/>
              </a:rPr>
              <a:t>in CY50R1(implementation 2025)</a:t>
            </a:r>
            <a:endParaRPr lang="en-GB" b="1">
              <a:latin typeface="+mn-lt"/>
              <a:cs typeface="Calibri"/>
            </a:endParaRPr>
          </a:p>
          <a:p>
            <a:pPr marL="105750" indent="-285750">
              <a:buFont typeface="Arial"/>
              <a:buChar char="•"/>
              <a:defRPr/>
            </a:pPr>
            <a:r>
              <a:rPr lang="en-GB">
                <a:latin typeface="+mn-lt"/>
                <a:cs typeface="Calibri"/>
              </a:rPr>
              <a:t>Spread in Ensemble of Data Assimilations (EDA) soil moisture up to 10x larger than current specified static Background error (0.02 m</a:t>
            </a:r>
            <a:r>
              <a:rPr lang="en-GB" baseline="30000">
                <a:latin typeface="+mn-lt"/>
                <a:cs typeface="Calibri"/>
              </a:rPr>
              <a:t>3</a:t>
            </a:r>
            <a:r>
              <a:rPr lang="en-GB">
                <a:latin typeface="+mn-lt"/>
                <a:cs typeface="Calibri"/>
              </a:rPr>
              <a:t> m</a:t>
            </a:r>
            <a:r>
              <a:rPr lang="en-GB" baseline="30000">
                <a:latin typeface="+mn-lt"/>
                <a:cs typeface="Calibri"/>
              </a:rPr>
              <a:t>-3</a:t>
            </a:r>
            <a:r>
              <a:rPr lang="en-GB">
                <a:latin typeface="+mn-lt"/>
                <a:cs typeface="Calibri"/>
              </a:rPr>
              <a:t>)</a:t>
            </a:r>
            <a:endParaRPr/>
          </a:p>
          <a:p>
            <a:pPr marL="105750" indent="-285750">
              <a:buFont typeface="Arial"/>
              <a:buChar char="•"/>
              <a:defRPr/>
            </a:pPr>
            <a:r>
              <a:rPr lang="en-GB">
                <a:latin typeface="+mn-lt"/>
                <a:cs typeface="Calibri"/>
              </a:rPr>
              <a:t>Find improvement in surface temperature and humidity scores against observations when using flow-dependent </a:t>
            </a:r>
            <a:r>
              <a:rPr lang="en-GB" b="1">
                <a:latin typeface="+mn-lt"/>
                <a:cs typeface="Calibri"/>
              </a:rPr>
              <a:t>B</a:t>
            </a:r>
            <a:endParaRPr lang="en-GB">
              <a:latin typeface="+mn-lt"/>
              <a:cs typeface="Calibri"/>
            </a:endParaRPr>
          </a:p>
          <a:p>
            <a:pPr marL="105750" indent="-285750">
              <a:buFont typeface="Arial"/>
              <a:buChar char="•"/>
              <a:defRPr/>
            </a:pPr>
            <a:r>
              <a:rPr lang="en-GB">
                <a:latin typeface="+mn-lt"/>
                <a:cs typeface="Calibri"/>
              </a:rPr>
              <a:t>Looking at ways to increase land surface variable spread in the EDA </a:t>
            </a:r>
            <a:endParaRPr/>
          </a:p>
          <a:p>
            <a:pPr indent="0">
              <a:buNone/>
              <a:defRPr/>
            </a:pPr>
            <a:endParaRPr lang="en-GB">
              <a:latin typeface="+mn-lt"/>
              <a:cs typeface="Calibri"/>
            </a:endParaRPr>
          </a:p>
          <a:p>
            <a:pPr marL="105750" indent="-285750">
              <a:buFont typeface="Arial"/>
              <a:buChar char="•"/>
              <a:defRPr/>
            </a:pPr>
            <a:endParaRPr lang="en-US">
              <a:latin typeface="+mn-lt"/>
            </a:endParaRPr>
          </a:p>
          <a:p>
            <a:pPr marL="105750" indent="-285750">
              <a:buFont typeface="Arial"/>
              <a:buChar char="•"/>
              <a:defRPr/>
            </a:pPr>
            <a:endParaRPr lang="en-US">
              <a:latin typeface="+mn-lt"/>
            </a:endParaRPr>
          </a:p>
          <a:p>
            <a:pPr marL="105750" indent="-285750">
              <a:buFont typeface="Arial"/>
              <a:buChar char="•"/>
              <a:defRPr/>
            </a:pPr>
            <a:endParaRPr lang="en-US">
              <a:latin typeface="+mn-lt"/>
            </a:endParaRPr>
          </a:p>
          <a:p>
            <a:pPr marL="645750" lvl="1" indent="-285750">
              <a:buFont typeface="Arial"/>
              <a:buChar char="•"/>
              <a:defRPr/>
            </a:pPr>
            <a:endParaRPr lang="en-US" sz="1800"/>
          </a:p>
        </p:txBody>
      </p:sp>
      <p:pic>
        <p:nvPicPr>
          <p:cNvPr id="8" name="Ink 7"/>
          <p:cNvPicPr/>
          <p:nvPr/>
        </p:nvPicPr>
        <p:blipFill>
          <a:blip r:embed="rId3"/>
          <a:stretch/>
        </p:blipFill>
        <p:spPr bwMode="auto">
          <a:xfrm>
            <a:off x="6222758" y="1452582"/>
            <a:ext cx="263811" cy="224126"/>
          </a:xfrm>
          <a:prstGeom prst="rect">
            <a:avLst/>
          </a:prstGeom>
        </p:spPr>
      </p:pic>
      <p:pic>
        <p:nvPicPr>
          <p:cNvPr id="4" name="Picture 9"/>
          <p:cNvPicPr>
            <a:picLocks noChangeAspect="1"/>
          </p:cNvPicPr>
          <p:nvPr/>
        </p:nvPicPr>
        <p:blipFill>
          <a:blip r:embed="rId4"/>
          <a:srcRect l="5995" t="0" r="13640" b="0"/>
          <a:stretch/>
        </p:blipFill>
        <p:spPr bwMode="auto">
          <a:xfrm>
            <a:off x="6583838" y="868585"/>
            <a:ext cx="4964012" cy="2246123"/>
          </a:xfrm>
          <a:prstGeom prst="rect">
            <a:avLst/>
          </a:prstGeom>
        </p:spPr>
      </p:pic>
      <p:pic>
        <p:nvPicPr>
          <p:cNvPr id="9" name="Picture 8" descr="A graph with red lines&#10;&#10;Description automatically generated"/>
          <p:cNvPicPr>
            <a:picLocks noChangeAspect="1"/>
          </p:cNvPicPr>
          <p:nvPr/>
        </p:nvPicPr>
        <p:blipFill>
          <a:blip r:embed="rId5"/>
          <a:srcRect l="0" t="3301" r="0" b="0"/>
          <a:stretch/>
        </p:blipFill>
        <p:spPr bwMode="auto">
          <a:xfrm>
            <a:off x="6544093" y="3114707"/>
            <a:ext cx="4717474" cy="3742401"/>
          </a:xfrm>
          <a:prstGeom prst="rect">
            <a:avLst/>
          </a:prstGeom>
        </p:spPr>
      </p:pic>
      <p:sp>
        <p:nvSpPr>
          <p:cNvPr id="10" name="Rectangle 9"/>
          <p:cNvSpPr/>
          <p:nvPr/>
        </p:nvSpPr>
        <p:spPr bwMode="auto">
          <a:xfrm>
            <a:off x="10951658" y="6340407"/>
            <a:ext cx="864479" cy="5167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sz="1800"/>
          </a:p>
        </p:txBody>
      </p:sp>
      <p:sp>
        <p:nvSpPr>
          <p:cNvPr id="11" name="TextBox 10"/>
          <p:cNvSpPr txBox="1"/>
          <p:nvPr/>
        </p:nvSpPr>
        <p:spPr bwMode="auto">
          <a:xfrm>
            <a:off x="8302859" y="3558675"/>
            <a:ext cx="472696" cy="523084"/>
          </a:xfrm>
          <a:prstGeom prst="rect">
            <a:avLst/>
          </a:prstGeom>
          <a:noFill/>
        </p:spPr>
        <p:txBody>
          <a:bodyPr wrap="square" rtlCol="0">
            <a:spAutoFit/>
          </a:bodyPr>
          <a:lstStyle/>
          <a:p>
            <a:pPr>
              <a:defRPr/>
            </a:pPr>
            <a:r>
              <a:rPr lang="en-US" sz="2800"/>
              <a:t>😀</a:t>
            </a:r>
            <a:endParaRPr/>
          </a:p>
        </p:txBody>
      </p:sp>
      <p:sp>
        <p:nvSpPr>
          <p:cNvPr id="12" name="TextBox 11"/>
          <p:cNvSpPr txBox="1"/>
          <p:nvPr/>
        </p:nvSpPr>
        <p:spPr bwMode="auto">
          <a:xfrm>
            <a:off x="10031815" y="3558675"/>
            <a:ext cx="472696" cy="523084"/>
          </a:xfrm>
          <a:prstGeom prst="rect">
            <a:avLst/>
          </a:prstGeom>
          <a:noFill/>
        </p:spPr>
        <p:txBody>
          <a:bodyPr wrap="square" rtlCol="0">
            <a:spAutoFit/>
          </a:bodyPr>
          <a:lstStyle/>
          <a:p>
            <a:pPr>
              <a:defRPr/>
            </a:pPr>
            <a:r>
              <a:rPr lang="en-US" sz="2800"/>
              <a:t>😩</a:t>
            </a:r>
            <a:endParaRPr/>
          </a:p>
        </p:txBody>
      </p:sp>
      <p:grpSp>
        <p:nvGrpSpPr>
          <p:cNvPr id="5" name="Group 4"/>
          <p:cNvGrpSpPr/>
          <p:nvPr/>
        </p:nvGrpSpPr>
        <p:grpSpPr bwMode="auto">
          <a:xfrm>
            <a:off x="9164638" y="77725"/>
            <a:ext cx="2882899" cy="684113"/>
            <a:chOff x="9163050" y="77724"/>
            <a:chExt cx="2882899" cy="684113"/>
          </a:xfrm>
        </p:grpSpPr>
        <p:pic>
          <p:nvPicPr>
            <p:cNvPr id="6" name="Picture 5" descr="Graphical user interface, text, application&#10;&#10;Description automatically generated"/>
            <p:cNvPicPr>
              <a:picLocks noChangeAspect="1"/>
            </p:cNvPicPr>
            <p:nvPr/>
          </p:nvPicPr>
          <p:blipFill>
            <a:blip r:embed="rId6"/>
            <a:srcRect l="44177" t="1136" r="0" b="75857"/>
            <a:stretch/>
          </p:blipFill>
          <p:spPr bwMode="auto">
            <a:xfrm>
              <a:off x="11093875" y="266663"/>
              <a:ext cx="882653" cy="128534"/>
            </a:xfrm>
            <a:prstGeom prst="rect">
              <a:avLst/>
            </a:prstGeom>
          </p:spPr>
        </p:pic>
        <p:pic>
          <p:nvPicPr>
            <p:cNvPr id="7" name="Picture 6" descr="Logo, company name&#10;&#10;Description automatically generated"/>
            <p:cNvPicPr>
              <a:picLocks noChangeAspect="1"/>
            </p:cNvPicPr>
            <p:nvPr/>
          </p:nvPicPr>
          <p:blipFill>
            <a:blip r:embed="rId7"/>
            <a:srcRect l="0" t="28198" r="0" b="29486"/>
            <a:stretch/>
          </p:blipFill>
          <p:spPr bwMode="auto">
            <a:xfrm>
              <a:off x="11163299" y="368263"/>
              <a:ext cx="882650" cy="209589"/>
            </a:xfrm>
            <a:prstGeom prst="rect">
              <a:avLst/>
            </a:prstGeom>
          </p:spPr>
        </p:pic>
        <p:pic>
          <p:nvPicPr>
            <p:cNvPr id="13" name="Picture 7" descr="Logo&#10;&#10;Description automatically generated"/>
            <p:cNvPicPr>
              <a:picLocks noChangeAspect="1"/>
            </p:cNvPicPr>
            <p:nvPr/>
          </p:nvPicPr>
          <p:blipFill>
            <a:blip r:embed="rId8"/>
            <a:stretch/>
          </p:blipFill>
          <p:spPr bwMode="auto">
            <a:xfrm>
              <a:off x="9163050" y="77724"/>
              <a:ext cx="1333500" cy="682752"/>
            </a:xfrm>
            <a:prstGeom prst="rect">
              <a:avLst/>
            </a:prstGeom>
          </p:spPr>
        </p:pic>
        <p:pic>
          <p:nvPicPr>
            <p:cNvPr id="14" name="Picture 13" descr="Graphical user interface, text, application&#10;&#10;Description automatically generated"/>
            <p:cNvPicPr>
              <a:picLocks noChangeAspect="1"/>
            </p:cNvPicPr>
            <p:nvPr/>
          </p:nvPicPr>
          <p:blipFill>
            <a:blip r:embed="rId6"/>
            <a:srcRect l="0" t="0" r="65863" b="0"/>
            <a:stretch/>
          </p:blipFill>
          <p:spPr bwMode="auto">
            <a:xfrm>
              <a:off x="10573175" y="203162"/>
              <a:ext cx="539751" cy="558675"/>
            </a:xfrm>
            <a:prstGeom prst="rect">
              <a:avLst/>
            </a:prstGeom>
          </p:spPr>
        </p:pic>
      </p:grpSp>
      <p:sp>
        <p:nvSpPr>
          <p:cNvPr id="17" name="Title 1"/>
          <p:cNvSpPr>
            <a:spLocks noGrp="1"/>
          </p:cNvSpPr>
          <p:nvPr>
            <p:ph type="title"/>
          </p:nvPr>
        </p:nvSpPr>
        <p:spPr bwMode="auto">
          <a:xfrm>
            <a:off x="465925" y="249837"/>
            <a:ext cx="10032212" cy="369332"/>
          </a:xfrm>
        </p:spPr>
        <p:txBody>
          <a:bodyPr>
            <a:noAutofit/>
          </a:bodyPr>
          <a:lstStyle/>
          <a:p>
            <a:pPr>
              <a:defRPr/>
            </a:pPr>
            <a:r>
              <a:rPr lang="en-US" sz="3200" b="1">
                <a:solidFill>
                  <a:srgbClr val="385D8A"/>
                </a:solidFill>
                <a:latin typeface="Calibri"/>
                <a:cs typeface="Calibri"/>
              </a:rPr>
              <a:t>Ensembles for the Land Surface</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432179" y="373541"/>
            <a:ext cx="7869600" cy="369332"/>
          </a:xfrm>
        </p:spPr>
        <p:txBody>
          <a:bodyPr/>
          <a:lstStyle/>
          <a:p>
            <a:pPr>
              <a:defRPr/>
            </a:pPr>
            <a:r>
              <a:rPr lang="en-US" sz="2800" b="1">
                <a:solidFill>
                  <a:srgbClr val="376092"/>
                </a:solidFill>
              </a:rPr>
              <a:t>Land surface parameter perturbations</a:t>
            </a:r>
            <a:endParaRPr/>
          </a:p>
        </p:txBody>
      </p:sp>
      <p:sp>
        <p:nvSpPr>
          <p:cNvPr id="3" name="Content Placeholder 2"/>
          <p:cNvSpPr>
            <a:spLocks noGrp="1"/>
          </p:cNvSpPr>
          <p:nvPr>
            <p:ph sz="quarter" idx="14"/>
          </p:nvPr>
        </p:nvSpPr>
        <p:spPr bwMode="auto">
          <a:xfrm>
            <a:off x="468929" y="1121781"/>
            <a:ext cx="5683420" cy="4986000"/>
          </a:xfrm>
        </p:spPr>
        <p:txBody>
          <a:bodyPr/>
          <a:lstStyle/>
          <a:p>
            <a:pPr indent="0">
              <a:buNone/>
              <a:defRPr/>
            </a:pPr>
            <a:r>
              <a:rPr lang="en-US"/>
              <a:t>Stochastic Parameter Perturbation approach for Leaf Area Index (LAI) and vegetation fraction in the offline land DA system (following Draper et al., JHM 2021 </a:t>
            </a:r>
            <a:r>
              <a:rPr lang="en-US" u="sng">
                <a:hlinkClick r:id="rId3" tooltip="https://doi.org/10.1175/JHM-D-21-0016.1"/>
              </a:rPr>
              <a:t>https://doi.org/10.1175/JHM-D-21-0016.1</a:t>
            </a:r>
            <a:r>
              <a:rPr lang="en-US"/>
              <a:t>)	</a:t>
            </a:r>
            <a:endParaRPr lang="en-US">
              <a:solidFill>
                <a:schemeClr val="accent6">
                  <a:lumMod val="75000"/>
                </a:schemeClr>
              </a:solidFill>
            </a:endParaRPr>
          </a:p>
          <a:p>
            <a:pPr indent="0">
              <a:buNone/>
              <a:defRPr/>
            </a:pPr>
            <a:endParaRPr lang="en-US"/>
          </a:p>
        </p:txBody>
      </p:sp>
      <p:sp>
        <p:nvSpPr>
          <p:cNvPr id="9" name="TextBox 8"/>
          <p:cNvSpPr txBox="1"/>
          <p:nvPr/>
        </p:nvSpPr>
        <p:spPr bwMode="auto">
          <a:xfrm>
            <a:off x="432179" y="5098696"/>
            <a:ext cx="4070345" cy="646331"/>
          </a:xfrm>
          <a:prstGeom prst="rect">
            <a:avLst/>
          </a:prstGeom>
          <a:noFill/>
        </p:spPr>
        <p:txBody>
          <a:bodyPr wrap="none" rtlCol="0">
            <a:spAutoFit/>
          </a:bodyPr>
          <a:lstStyle/>
          <a:p>
            <a:pPr algn="ctr">
              <a:defRPr/>
            </a:pPr>
            <a:r>
              <a:rPr lang="en-US" i="1"/>
              <a:t>Perturbations generated with spatial </a:t>
            </a:r>
            <a:endParaRPr/>
          </a:p>
          <a:p>
            <a:pPr algn="ctr">
              <a:defRPr/>
            </a:pPr>
            <a:r>
              <a:rPr lang="en-US" i="1"/>
              <a:t>and temporal correlation length scale</a:t>
            </a:r>
            <a:endParaRPr/>
          </a:p>
        </p:txBody>
      </p:sp>
      <p:pic>
        <p:nvPicPr>
          <p:cNvPr id="13" name="Picture 12"/>
          <p:cNvPicPr>
            <a:picLocks noChangeAspect="1"/>
          </p:cNvPicPr>
          <p:nvPr/>
        </p:nvPicPr>
        <p:blipFill>
          <a:blip r:embed="rId4"/>
          <a:stretch/>
        </p:blipFill>
        <p:spPr bwMode="auto">
          <a:xfrm>
            <a:off x="726200" y="2467871"/>
            <a:ext cx="3360930" cy="2520698"/>
          </a:xfrm>
          <a:prstGeom prst="rect">
            <a:avLst/>
          </a:prstGeom>
        </p:spPr>
      </p:pic>
      <p:sp>
        <p:nvSpPr>
          <p:cNvPr id="18" name="Slide Number Placeholder 3"/>
          <p:cNvSpPr>
            <a:spLocks noGrp="1"/>
          </p:cNvSpPr>
          <p:nvPr>
            <p:ph type="sldNum" sz="quarter" idx="10"/>
          </p:nvPr>
        </p:nvSpPr>
        <p:spPr bwMode="auto">
          <a:xfrm>
            <a:off x="10032212" y="6308255"/>
            <a:ext cx="2159786" cy="216000"/>
          </a:xfrm>
          <a:prstGeom prst="rect">
            <a:avLst/>
          </a:prstGeom>
        </p:spPr>
        <p:txBody>
          <a:bodyPr lIns="0" tIns="0" rIns="0" bIns="0" anchor="b" anchorCtr="0"/>
          <a:lstStyle>
            <a:defPPr>
              <a:defRPr lang="en-US"/>
            </a:defPPr>
            <a:lvl1pPr marL="0" algn="ctr" defTabSz="457200">
              <a:defRPr sz="900" b="1">
                <a:solidFill>
                  <a:schemeClr val="accent1">
                    <a:lumMod val="75000"/>
                  </a:schemeClr>
                </a:solidFill>
                <a:latin typeface="+mn-lt"/>
                <a:ea typeface="+mn-ea"/>
                <a:cs typeface="+mn-cs"/>
              </a:defRPr>
            </a:lvl1pPr>
            <a:lvl2pPr marL="457200" algn="l" defTabSz="457200">
              <a:defRPr sz="1800">
                <a:solidFill>
                  <a:schemeClr val="tx1"/>
                </a:solidFill>
                <a:latin typeface="+mn-lt"/>
                <a:ea typeface="+mn-ea"/>
                <a:cs typeface="+mn-cs"/>
              </a:defRPr>
            </a:lvl2pPr>
            <a:lvl3pPr marL="914400" algn="l" defTabSz="457200">
              <a:defRPr sz="1800">
                <a:solidFill>
                  <a:schemeClr val="tx1"/>
                </a:solidFill>
                <a:latin typeface="+mn-lt"/>
                <a:ea typeface="+mn-ea"/>
                <a:cs typeface="+mn-cs"/>
              </a:defRPr>
            </a:lvl3pPr>
            <a:lvl4pPr marL="1371600" algn="l" defTabSz="457200">
              <a:defRPr sz="1800">
                <a:solidFill>
                  <a:schemeClr val="tx1"/>
                </a:solidFill>
                <a:latin typeface="+mn-lt"/>
                <a:ea typeface="+mn-ea"/>
                <a:cs typeface="+mn-cs"/>
              </a:defRPr>
            </a:lvl4pPr>
            <a:lvl5pPr marL="1828800" algn="l" defTabSz="457200">
              <a:defRPr sz="1800">
                <a:solidFill>
                  <a:schemeClr val="tx1"/>
                </a:solidFill>
                <a:latin typeface="+mn-lt"/>
                <a:ea typeface="+mn-ea"/>
                <a:cs typeface="+mn-cs"/>
              </a:defRPr>
            </a:lvl5pPr>
            <a:lvl6pPr marL="2286000" algn="l" defTabSz="457200">
              <a:defRPr sz="1800">
                <a:solidFill>
                  <a:schemeClr val="tx1"/>
                </a:solidFill>
                <a:latin typeface="+mn-lt"/>
                <a:ea typeface="+mn-ea"/>
                <a:cs typeface="+mn-cs"/>
              </a:defRPr>
            </a:lvl6pPr>
            <a:lvl7pPr marL="2743200" algn="l" defTabSz="457200">
              <a:defRPr sz="1800">
                <a:solidFill>
                  <a:schemeClr val="tx1"/>
                </a:solidFill>
                <a:latin typeface="+mn-lt"/>
                <a:ea typeface="+mn-ea"/>
                <a:cs typeface="+mn-cs"/>
              </a:defRPr>
            </a:lvl7pPr>
            <a:lvl8pPr marL="3200400" algn="l" defTabSz="457200">
              <a:defRPr sz="1800">
                <a:solidFill>
                  <a:schemeClr val="tx1"/>
                </a:solidFill>
                <a:latin typeface="+mn-lt"/>
                <a:ea typeface="+mn-ea"/>
                <a:cs typeface="+mn-cs"/>
              </a:defRPr>
            </a:lvl8pPr>
            <a:lvl9pPr marL="3657600" algn="l" defTabSz="457200">
              <a:defRPr sz="1800">
                <a:solidFill>
                  <a:schemeClr val="tx1"/>
                </a:solidFill>
                <a:latin typeface="+mn-lt"/>
                <a:ea typeface="+mn-ea"/>
                <a:cs typeface="+mn-cs"/>
              </a:defRPr>
            </a:lvl9pPr>
          </a:lstStyle>
          <a:p>
            <a:pPr>
              <a:defRPr/>
            </a:pPr>
            <a:fld id="{6B3B0B0F-E794-1244-9699-107C60B9C23A}" type="slidenum">
              <a:rPr lang="en-US"/>
              <a:t>12</a:t>
            </a:fld>
            <a:endParaRPr lang="en-US"/>
          </a:p>
        </p:txBody>
      </p:sp>
      <p:pic>
        <p:nvPicPr>
          <p:cNvPr id="12" name="Picture 11" descr="A map of the world&#10;&#10;Description automatically generated"/>
          <p:cNvPicPr>
            <a:picLocks noChangeAspect="1"/>
          </p:cNvPicPr>
          <p:nvPr/>
        </p:nvPicPr>
        <p:blipFill>
          <a:blip r:embed="rId5"/>
          <a:stretch/>
        </p:blipFill>
        <p:spPr bwMode="auto">
          <a:xfrm>
            <a:off x="6457207" y="2023530"/>
            <a:ext cx="3782174" cy="1621759"/>
          </a:xfrm>
          <a:prstGeom prst="rect">
            <a:avLst/>
          </a:prstGeom>
        </p:spPr>
      </p:pic>
      <p:pic>
        <p:nvPicPr>
          <p:cNvPr id="15" name="Picture 14" descr="A map of the world&#10;&#10;Description automatically generated"/>
          <p:cNvPicPr>
            <a:picLocks noChangeAspect="1"/>
          </p:cNvPicPr>
          <p:nvPr/>
        </p:nvPicPr>
        <p:blipFill>
          <a:blip r:embed="rId6"/>
          <a:stretch/>
        </p:blipFill>
        <p:spPr bwMode="auto">
          <a:xfrm>
            <a:off x="6493323" y="3604052"/>
            <a:ext cx="3905259" cy="1659290"/>
          </a:xfrm>
          <a:prstGeom prst="rect">
            <a:avLst/>
          </a:prstGeom>
        </p:spPr>
      </p:pic>
      <p:sp>
        <p:nvSpPr>
          <p:cNvPr id="16" name="TextBox 15"/>
          <p:cNvSpPr txBox="1"/>
          <p:nvPr/>
        </p:nvSpPr>
        <p:spPr bwMode="auto">
          <a:xfrm>
            <a:off x="7574715" y="3204196"/>
            <a:ext cx="1941557" cy="369332"/>
          </a:xfrm>
          <a:prstGeom prst="rect">
            <a:avLst/>
          </a:prstGeom>
          <a:noFill/>
        </p:spPr>
        <p:txBody>
          <a:bodyPr wrap="none" rtlCol="0">
            <a:spAutoFit/>
          </a:bodyPr>
          <a:lstStyle/>
          <a:p>
            <a:pPr>
              <a:defRPr/>
            </a:pPr>
            <a:r>
              <a:rPr lang="en-GB"/>
              <a:t>Skin temperature</a:t>
            </a:r>
            <a:endParaRPr/>
          </a:p>
        </p:txBody>
      </p:sp>
      <p:sp>
        <p:nvSpPr>
          <p:cNvPr id="17" name="TextBox 16"/>
          <p:cNvSpPr txBox="1"/>
          <p:nvPr/>
        </p:nvSpPr>
        <p:spPr bwMode="auto">
          <a:xfrm>
            <a:off x="7844019" y="4794245"/>
            <a:ext cx="1402948" cy="369332"/>
          </a:xfrm>
          <a:prstGeom prst="rect">
            <a:avLst/>
          </a:prstGeom>
          <a:noFill/>
        </p:spPr>
        <p:txBody>
          <a:bodyPr wrap="none" rtlCol="0">
            <a:spAutoFit/>
          </a:bodyPr>
          <a:lstStyle/>
          <a:p>
            <a:pPr>
              <a:defRPr/>
            </a:pPr>
            <a:r>
              <a:rPr lang="en-GB"/>
              <a:t>Snow depth</a:t>
            </a:r>
            <a:endParaRPr/>
          </a:p>
        </p:txBody>
      </p:sp>
      <p:sp>
        <p:nvSpPr>
          <p:cNvPr id="19" name="TextBox 18"/>
          <p:cNvSpPr txBox="1"/>
          <p:nvPr/>
        </p:nvSpPr>
        <p:spPr bwMode="auto">
          <a:xfrm>
            <a:off x="6226160" y="5293865"/>
            <a:ext cx="5496911" cy="646331"/>
          </a:xfrm>
          <a:prstGeom prst="rect">
            <a:avLst/>
          </a:prstGeom>
          <a:noFill/>
        </p:spPr>
        <p:txBody>
          <a:bodyPr wrap="square">
            <a:spAutoFit/>
          </a:bodyPr>
          <a:lstStyle/>
          <a:p>
            <a:pPr>
              <a:defRPr/>
            </a:pPr>
            <a:r>
              <a:rPr lang="en-US" i="1"/>
              <a:t>Differences in spread between the EDA offline surface ensemble with and without perturbations.</a:t>
            </a:r>
            <a:endParaRPr/>
          </a:p>
        </p:txBody>
      </p:sp>
      <p:sp>
        <p:nvSpPr>
          <p:cNvPr id="20" name="TextBox 19"/>
          <p:cNvSpPr txBox="1"/>
          <p:nvPr/>
        </p:nvSpPr>
        <p:spPr bwMode="auto">
          <a:xfrm>
            <a:off x="6502628" y="6170444"/>
            <a:ext cx="2736647" cy="400110"/>
          </a:xfrm>
          <a:prstGeom prst="rect">
            <a:avLst/>
          </a:prstGeom>
          <a:noFill/>
        </p:spPr>
        <p:txBody>
          <a:bodyPr wrap="none" rtlCol="0">
            <a:spAutoFit/>
          </a:bodyPr>
          <a:lstStyle/>
          <a:p>
            <a:pPr>
              <a:defRPr/>
            </a:pPr>
            <a:r>
              <a:rPr lang="en-GB" sz="2000"/>
              <a:t>Ewan </a:t>
            </a:r>
            <a:r>
              <a:rPr lang="en-GB" sz="2000"/>
              <a:t>Pinnington</a:t>
            </a:r>
            <a:r>
              <a:rPr lang="en-GB" sz="2000"/>
              <a:t> et al.</a:t>
            </a:r>
            <a:endParaRPr/>
          </a:p>
        </p:txBody>
      </p:sp>
      <p:pic>
        <p:nvPicPr>
          <p:cNvPr id="6" name="Picture 5" descr="A flag with yellow stars&#10;&#10;Description automatically generated with low confidence"/>
          <p:cNvPicPr>
            <a:picLocks noChangeAspect="1"/>
          </p:cNvPicPr>
          <p:nvPr/>
        </p:nvPicPr>
        <p:blipFill>
          <a:blip r:embed="rId7"/>
          <a:stretch/>
        </p:blipFill>
        <p:spPr bwMode="auto">
          <a:xfrm>
            <a:off x="4236253" y="5950500"/>
            <a:ext cx="784678" cy="795003"/>
          </a:xfrm>
          <a:prstGeom prst="rect">
            <a:avLst/>
          </a:prstGeom>
        </p:spPr>
      </p:pic>
      <p:pic>
        <p:nvPicPr>
          <p:cNvPr id="7" name="Picture 6" descr="Logo&#10;&#10;Description automatically generated"/>
          <p:cNvPicPr>
            <a:picLocks noChangeAspect="1"/>
          </p:cNvPicPr>
          <p:nvPr/>
        </p:nvPicPr>
        <p:blipFill>
          <a:blip r:embed="rId8"/>
          <a:stretch/>
        </p:blipFill>
        <p:spPr bwMode="auto">
          <a:xfrm>
            <a:off x="2729678" y="5942080"/>
            <a:ext cx="1339685" cy="685919"/>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542550" y="330931"/>
            <a:ext cx="10032212" cy="369332"/>
          </a:xfrm>
        </p:spPr>
        <p:txBody>
          <a:bodyPr>
            <a:noAutofit/>
          </a:bodyPr>
          <a:lstStyle/>
          <a:p>
            <a:pPr>
              <a:defRPr/>
            </a:pPr>
            <a:r>
              <a:rPr lang="en-US" sz="3200" b="1">
                <a:solidFill>
                  <a:srgbClr val="385D8A"/>
                </a:solidFill>
                <a:latin typeface="Calibri"/>
                <a:cs typeface="Calibri"/>
              </a:rPr>
              <a:t>Emulating the land surface for Data Assimilation</a:t>
            </a:r>
            <a:endParaRPr/>
          </a:p>
        </p:txBody>
      </p:sp>
      <p:pic>
        <p:nvPicPr>
          <p:cNvPr id="8" name="Ink 7"/>
          <p:cNvPicPr/>
          <p:nvPr/>
        </p:nvPicPr>
        <p:blipFill>
          <a:blip r:embed="rId3"/>
          <a:stretch/>
        </p:blipFill>
        <p:spPr bwMode="auto">
          <a:xfrm>
            <a:off x="927733" y="4652148"/>
            <a:ext cx="263811" cy="224126"/>
          </a:xfrm>
          <a:prstGeom prst="rect">
            <a:avLst/>
          </a:prstGeom>
        </p:spPr>
      </p:pic>
      <p:sp>
        <p:nvSpPr>
          <p:cNvPr id="60" name="Content Placeholder 2"/>
          <p:cNvSpPr txBox="1"/>
          <p:nvPr/>
        </p:nvSpPr>
        <p:spPr bwMode="auto">
          <a:xfrm>
            <a:off x="542550" y="1564824"/>
            <a:ext cx="4714172" cy="4535772"/>
          </a:xfrm>
          <a:prstGeom prst="rect">
            <a:avLst/>
          </a:prstGeom>
        </p:spPr>
        <p:txBody>
          <a:bodyPr lIns="0" tIns="0" rIns="0" bIns="0"/>
          <a:lstStyle>
            <a:lvl1pPr marL="0" indent="-180000" algn="l" defTabSz="457200">
              <a:lnSpc>
                <a:spcPts val="2200"/>
              </a:lnSpc>
              <a:spcBef>
                <a:spcPts val="1100"/>
              </a:spcBef>
              <a:buClr>
                <a:srgbClr val="064E83"/>
              </a:buClr>
              <a:buFont typeface="Arial"/>
              <a:buChar char="•"/>
              <a:defRPr sz="1800">
                <a:solidFill>
                  <a:schemeClr val="tx1"/>
                </a:solidFill>
                <a:latin typeface="+mn-lt"/>
                <a:ea typeface="+mn-ea"/>
                <a:cs typeface="+mn-cs"/>
              </a:defRPr>
            </a:lvl1pPr>
            <a:lvl2pPr marL="630000" indent="-270000" algn="l" defTabSz="457200">
              <a:lnSpc>
                <a:spcPts val="2000"/>
              </a:lnSpc>
              <a:spcBef>
                <a:spcPts val="1000"/>
              </a:spcBef>
              <a:buClr>
                <a:srgbClr val="064E83"/>
              </a:buClr>
              <a:buFont typeface="Arial"/>
              <a:buChar char="–"/>
              <a:defRPr sz="1600">
                <a:solidFill>
                  <a:schemeClr val="tx1"/>
                </a:solidFill>
                <a:latin typeface="+mn-lt"/>
                <a:ea typeface="+mn-ea"/>
                <a:cs typeface="+mn-cs"/>
              </a:defRPr>
            </a:lvl2pPr>
            <a:lvl3pPr marL="990000" indent="-270000" algn="l" defTabSz="457200">
              <a:lnSpc>
                <a:spcPts val="1800"/>
              </a:lnSpc>
              <a:spcBef>
                <a:spcPts val="900"/>
              </a:spcBef>
              <a:buClr>
                <a:srgbClr val="064E83"/>
              </a:buClr>
              <a:buFont typeface="Arial"/>
              <a:buChar char="•"/>
              <a:defRPr sz="1400">
                <a:solidFill>
                  <a:schemeClr val="tx1"/>
                </a:solidFill>
                <a:latin typeface="+mn-lt"/>
                <a:ea typeface="+mn-ea"/>
                <a:cs typeface="+mn-cs"/>
              </a:defRPr>
            </a:lvl3pPr>
            <a:lvl4pPr marL="1350000" indent="-270000" algn="l" defTabSz="457200">
              <a:lnSpc>
                <a:spcPts val="1600"/>
              </a:lnSpc>
              <a:spcBef>
                <a:spcPts val="800"/>
              </a:spcBef>
              <a:buClr>
                <a:srgbClr val="064E83"/>
              </a:buClr>
              <a:buFont typeface="Arial"/>
              <a:buChar char="–"/>
              <a:defRPr sz="1200">
                <a:solidFill>
                  <a:schemeClr val="tx1"/>
                </a:solidFill>
                <a:latin typeface="+mn-lt"/>
                <a:ea typeface="+mn-ea"/>
                <a:cs typeface="+mn-cs"/>
              </a:defRPr>
            </a:lvl4pPr>
            <a:lvl5pPr marL="1710000" indent="-270000" algn="l" defTabSz="457200">
              <a:lnSpc>
                <a:spcPts val="1400"/>
              </a:lnSpc>
              <a:spcBef>
                <a:spcPts val="700"/>
              </a:spcBef>
              <a:buClr>
                <a:srgbClr val="064E83"/>
              </a:buClr>
              <a:buFont typeface="Arial"/>
              <a:buChar char="»"/>
              <a:defRPr sz="1000">
                <a:solidFill>
                  <a:schemeClr val="tx1"/>
                </a:solidFill>
                <a:latin typeface="+mn-lt"/>
                <a:ea typeface="+mn-ea"/>
                <a:cs typeface="+mn-cs"/>
              </a:defRPr>
            </a:lvl5pPr>
            <a:lvl6pPr marL="2514600" indent="-228600" algn="l" defTabSz="457200">
              <a:spcBef>
                <a:spcPts val="0"/>
              </a:spcBef>
              <a:buFont typeface="Arial"/>
              <a:buChar char="•"/>
              <a:defRPr sz="2000">
                <a:solidFill>
                  <a:schemeClr val="tx1"/>
                </a:solidFill>
                <a:latin typeface="+mn-lt"/>
                <a:ea typeface="+mn-ea"/>
                <a:cs typeface="+mn-cs"/>
              </a:defRPr>
            </a:lvl6pPr>
            <a:lvl7pPr marL="2971800" indent="-228600" algn="l" defTabSz="457200">
              <a:spcBef>
                <a:spcPts val="0"/>
              </a:spcBef>
              <a:buFont typeface="Arial"/>
              <a:buChar char="•"/>
              <a:defRPr sz="2000">
                <a:solidFill>
                  <a:schemeClr val="tx1"/>
                </a:solidFill>
                <a:latin typeface="+mn-lt"/>
                <a:ea typeface="+mn-ea"/>
                <a:cs typeface="+mn-cs"/>
              </a:defRPr>
            </a:lvl7pPr>
            <a:lvl8pPr marL="3429000" indent="-228600" algn="l" defTabSz="457200">
              <a:spcBef>
                <a:spcPts val="0"/>
              </a:spcBef>
              <a:buFont typeface="Arial"/>
              <a:buChar char="•"/>
              <a:defRPr sz="2000">
                <a:solidFill>
                  <a:schemeClr val="tx1"/>
                </a:solidFill>
                <a:latin typeface="+mn-lt"/>
                <a:ea typeface="+mn-ea"/>
                <a:cs typeface="+mn-cs"/>
              </a:defRPr>
            </a:lvl8pPr>
            <a:lvl9pPr marL="3886200" indent="-228600" algn="l" defTabSz="457200">
              <a:spcBef>
                <a:spcPts val="0"/>
              </a:spcBef>
              <a:buFont typeface="Arial"/>
              <a:buChar char="•"/>
              <a:defRPr sz="2000">
                <a:solidFill>
                  <a:schemeClr val="tx1"/>
                </a:solidFill>
                <a:latin typeface="+mn-lt"/>
                <a:ea typeface="+mn-ea"/>
                <a:cs typeface="+mn-cs"/>
              </a:defRPr>
            </a:lvl9pPr>
          </a:lstStyle>
          <a:p>
            <a:pPr>
              <a:defRPr/>
            </a:pPr>
            <a:r>
              <a:rPr lang="en-GB" sz="1800">
                <a:cs typeface="Calibri"/>
              </a:rPr>
              <a:t>Developing ML emulator of land surface model (</a:t>
            </a:r>
            <a:r>
              <a:rPr lang="en-GB" sz="1800">
                <a:cs typeface="Calibri"/>
              </a:rPr>
              <a:t>ECLand</a:t>
            </a:r>
            <a:r>
              <a:rPr lang="en-GB" sz="1800">
                <a:cs typeface="Calibri"/>
              </a:rPr>
              <a:t>), providing Jacobian and ensemble information at much reduced cost</a:t>
            </a:r>
            <a:endParaRPr/>
          </a:p>
          <a:p>
            <a:pPr lvl="1">
              <a:buFont typeface="System Font Regular"/>
              <a:buChar char="-"/>
              <a:defRPr/>
            </a:pPr>
            <a:r>
              <a:rPr lang="en-GB">
                <a:cs typeface="Calibri"/>
              </a:rPr>
              <a:t>500 milliseconds vs 20 mins for 1-month Global run </a:t>
            </a:r>
            <a:r>
              <a:rPr lang="en-US"/>
              <a:t>🚀</a:t>
            </a:r>
            <a:endParaRPr lang="en-GB">
              <a:cs typeface="Calibri"/>
            </a:endParaRPr>
          </a:p>
          <a:p>
            <a:pPr>
              <a:defRPr/>
            </a:pPr>
            <a:r>
              <a:rPr lang="en-GB" sz="1800">
                <a:cs typeface="Calibri"/>
              </a:rPr>
              <a:t>Next steps to test this in “offline” LDAS system for generation of Jacobians</a:t>
            </a:r>
            <a:endParaRPr/>
          </a:p>
          <a:p>
            <a:pPr marL="105750" indent="-285750">
              <a:buFont typeface="Arial"/>
              <a:buChar char="•"/>
              <a:defRPr/>
            </a:pPr>
            <a:r>
              <a:rPr lang="en-US"/>
              <a:t>Emulator more stable than expected, no sign of divergence even after multiple years</a:t>
            </a:r>
            <a:endParaRPr/>
          </a:p>
          <a:p>
            <a:pPr indent="0">
              <a:buNone/>
              <a:defRPr/>
            </a:pPr>
            <a:endParaRPr lang="en-GB" sz="1800">
              <a:cs typeface="Calibri"/>
            </a:endParaRPr>
          </a:p>
        </p:txBody>
      </p:sp>
      <p:pic>
        <p:nvPicPr>
          <p:cNvPr id="10" name="Ink 9"/>
          <p:cNvPicPr/>
          <p:nvPr/>
        </p:nvPicPr>
        <p:blipFill>
          <a:blip r:embed="rId3"/>
          <a:stretch/>
        </p:blipFill>
        <p:spPr bwMode="auto">
          <a:xfrm>
            <a:off x="6222758" y="1452582"/>
            <a:ext cx="263811" cy="224126"/>
          </a:xfrm>
          <a:prstGeom prst="rect">
            <a:avLst/>
          </a:prstGeom>
        </p:spPr>
      </p:pic>
      <p:grpSp>
        <p:nvGrpSpPr>
          <p:cNvPr id="4" name="Group 3"/>
          <p:cNvGrpSpPr/>
          <p:nvPr/>
        </p:nvGrpSpPr>
        <p:grpSpPr bwMode="auto">
          <a:xfrm>
            <a:off x="9164638" y="77725"/>
            <a:ext cx="2882899" cy="684113"/>
            <a:chOff x="9163050" y="77724"/>
            <a:chExt cx="2882899" cy="684113"/>
          </a:xfrm>
        </p:grpSpPr>
        <p:pic>
          <p:nvPicPr>
            <p:cNvPr id="5" name="Picture 5" descr="Graphical user interface, text, application&#10;&#10;Description automatically generated"/>
            <p:cNvPicPr>
              <a:picLocks noChangeAspect="1"/>
            </p:cNvPicPr>
            <p:nvPr/>
          </p:nvPicPr>
          <p:blipFill>
            <a:blip r:embed="rId4"/>
            <a:srcRect l="44177" t="1136" r="0" b="75857"/>
            <a:stretch/>
          </p:blipFill>
          <p:spPr bwMode="auto">
            <a:xfrm>
              <a:off x="11093875" y="266663"/>
              <a:ext cx="882653" cy="128534"/>
            </a:xfrm>
            <a:prstGeom prst="rect">
              <a:avLst/>
            </a:prstGeom>
          </p:spPr>
        </p:pic>
        <p:pic>
          <p:nvPicPr>
            <p:cNvPr id="6" name="Picture 6" descr="Logo, company name&#10;&#10;Description automatically generated"/>
            <p:cNvPicPr>
              <a:picLocks noChangeAspect="1"/>
            </p:cNvPicPr>
            <p:nvPr/>
          </p:nvPicPr>
          <p:blipFill>
            <a:blip r:embed="rId5"/>
            <a:srcRect l="0" t="28198" r="0" b="29486"/>
            <a:stretch/>
          </p:blipFill>
          <p:spPr bwMode="auto">
            <a:xfrm>
              <a:off x="11163299" y="368263"/>
              <a:ext cx="882650" cy="209589"/>
            </a:xfrm>
            <a:prstGeom prst="rect">
              <a:avLst/>
            </a:prstGeom>
          </p:spPr>
        </p:pic>
        <p:pic>
          <p:nvPicPr>
            <p:cNvPr id="7" name="Picture 7" descr="Logo&#10;&#10;Description automatically generated"/>
            <p:cNvPicPr>
              <a:picLocks noChangeAspect="1"/>
            </p:cNvPicPr>
            <p:nvPr/>
          </p:nvPicPr>
          <p:blipFill>
            <a:blip r:embed="rId6"/>
            <a:stretch/>
          </p:blipFill>
          <p:spPr bwMode="auto">
            <a:xfrm>
              <a:off x="9163050" y="77724"/>
              <a:ext cx="1333500" cy="682752"/>
            </a:xfrm>
            <a:prstGeom prst="rect">
              <a:avLst/>
            </a:prstGeom>
          </p:spPr>
        </p:pic>
        <p:pic>
          <p:nvPicPr>
            <p:cNvPr id="9" name="Picture 8" descr="Graphical user interface, text, application&#10;&#10;Description automatically generated"/>
            <p:cNvPicPr>
              <a:picLocks noChangeAspect="1"/>
            </p:cNvPicPr>
            <p:nvPr/>
          </p:nvPicPr>
          <p:blipFill>
            <a:blip r:embed="rId4"/>
            <a:srcRect l="0" t="0" r="65863" b="0"/>
            <a:stretch/>
          </p:blipFill>
          <p:spPr bwMode="auto">
            <a:xfrm>
              <a:off x="10573175" y="203162"/>
              <a:ext cx="539751" cy="558675"/>
            </a:xfrm>
            <a:prstGeom prst="rect">
              <a:avLst/>
            </a:prstGeom>
          </p:spPr>
        </p:pic>
      </p:grpSp>
      <p:pic>
        <p:nvPicPr>
          <p:cNvPr id="11" name="Picture 10" descr="A graph of a graph of a graph of a graph of a graph of a graph of a graph of a graph of a graph of a graph of a graph of a graph of a graph of&#10;&#10;Description automatically generated"/>
          <p:cNvPicPr>
            <a:picLocks noChangeAspect="1"/>
          </p:cNvPicPr>
          <p:nvPr/>
        </p:nvPicPr>
        <p:blipFill>
          <a:blip r:embed="rId7"/>
          <a:stretch/>
        </p:blipFill>
        <p:spPr bwMode="auto">
          <a:xfrm>
            <a:off x="5733729" y="1367333"/>
            <a:ext cx="6155061" cy="4323713"/>
          </a:xfrm>
          <a:prstGeom prst="rect">
            <a:avLst/>
          </a:prstGeom>
        </p:spPr>
      </p:pic>
      <p:sp>
        <p:nvSpPr>
          <p:cNvPr id="3" name="TextBox 2"/>
          <p:cNvSpPr txBox="1"/>
          <p:nvPr/>
        </p:nvSpPr>
        <p:spPr bwMode="auto">
          <a:xfrm>
            <a:off x="6502628" y="6170444"/>
            <a:ext cx="2736647" cy="400110"/>
          </a:xfrm>
          <a:prstGeom prst="rect">
            <a:avLst/>
          </a:prstGeom>
          <a:noFill/>
        </p:spPr>
        <p:txBody>
          <a:bodyPr wrap="none" rtlCol="0">
            <a:spAutoFit/>
          </a:bodyPr>
          <a:lstStyle/>
          <a:p>
            <a:pPr>
              <a:defRPr/>
            </a:pPr>
            <a:r>
              <a:rPr lang="en-GB" sz="2000"/>
              <a:t>Ewan </a:t>
            </a:r>
            <a:r>
              <a:rPr lang="en-GB" sz="2000"/>
              <a:t>Pinnington</a:t>
            </a:r>
            <a:r>
              <a:rPr lang="en-GB" sz="2000"/>
              <a:t> et al.</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6" name="Text Box 1"/>
          <p:cNvSpPr txBox="1">
            <a:spLocks noChangeArrowheads="1"/>
          </p:cNvSpPr>
          <p:nvPr/>
        </p:nvSpPr>
        <p:spPr bwMode="auto">
          <a:xfrm>
            <a:off x="151799" y="-125608"/>
            <a:ext cx="12040201" cy="685621"/>
          </a:xfrm>
          <a:prstGeom prst="rect">
            <a:avLst/>
          </a:prstGeom>
          <a:noFill/>
          <a:ln>
            <a:noFill/>
          </a:ln>
          <a:effectLst/>
        </p:spPr>
        <p:txBody>
          <a:bodyPr lIns="92136" tIns="46068" rIns="92136" bIns="46068"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a:ea typeface="ＭＳ Ｐゴシック"/>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a:ea typeface="ＭＳ Ｐゴシック"/>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a:ea typeface="ＭＳ Ｐゴシック"/>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a:ea typeface="ＭＳ Ｐゴシック"/>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a:ea typeface="ＭＳ Ｐゴシック"/>
              </a:defRPr>
            </a:lvl5pPr>
            <a:lvl6pPr marL="2514600" indent="-228600" defTabSz="449263">
              <a:spcBef>
                <a:spcPts val="0"/>
              </a:spcBef>
              <a:spcAft>
                <a:spcPts val="0"/>
              </a:spcAft>
              <a:buClr>
                <a:srgbClr val="000000"/>
              </a:buClr>
              <a:buSzPct val="100000"/>
              <a:buFont typeface="Times New Roman"/>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a:ea typeface="ＭＳ Ｐゴシック"/>
              </a:defRPr>
            </a:lvl6pPr>
            <a:lvl7pPr marL="2971800" indent="-228600" defTabSz="449263">
              <a:spcBef>
                <a:spcPts val="0"/>
              </a:spcBef>
              <a:spcAft>
                <a:spcPts val="0"/>
              </a:spcAft>
              <a:buClr>
                <a:srgbClr val="000000"/>
              </a:buClr>
              <a:buSzPct val="100000"/>
              <a:buFont typeface="Times New Roman"/>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a:ea typeface="ＭＳ Ｐゴシック"/>
              </a:defRPr>
            </a:lvl7pPr>
            <a:lvl8pPr marL="3429000" indent="-228600" defTabSz="449263">
              <a:spcBef>
                <a:spcPts val="0"/>
              </a:spcBef>
              <a:spcAft>
                <a:spcPts val="0"/>
              </a:spcAft>
              <a:buClr>
                <a:srgbClr val="000000"/>
              </a:buClr>
              <a:buSzPct val="100000"/>
              <a:buFont typeface="Times New Roman"/>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a:ea typeface="ＭＳ Ｐゴシック"/>
              </a:defRPr>
            </a:lvl8pPr>
            <a:lvl9pPr marL="3886200" indent="-228600" defTabSz="449263">
              <a:spcBef>
                <a:spcPts val="0"/>
              </a:spcBef>
              <a:spcAft>
                <a:spcPts val="0"/>
              </a:spcAft>
              <a:buClr>
                <a:srgbClr val="000000"/>
              </a:buClr>
              <a:buSzPct val="100000"/>
              <a:buFont typeface="Times New Roman"/>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a:ea typeface="ＭＳ Ｐゴシック"/>
              </a:defRPr>
            </a:lvl9pPr>
          </a:lstStyle>
          <a:p>
            <a:pPr algn="ctr">
              <a:lnSpc>
                <a:spcPct val="104000"/>
              </a:lnSpc>
              <a:buClrTx/>
              <a:buFontTx/>
              <a:buNone/>
              <a:defRPr/>
            </a:pPr>
            <a:r>
              <a:rPr lang="en-US" sz="2800" b="1">
                <a:solidFill>
                  <a:srgbClr val="1F497D"/>
                </a:solidFill>
                <a:latin typeface="+mn-lt"/>
                <a:cs typeface="Calibri"/>
              </a:rPr>
              <a:t>Summary </a:t>
            </a:r>
            <a:endParaRPr/>
          </a:p>
        </p:txBody>
      </p:sp>
      <p:sp>
        <p:nvSpPr>
          <p:cNvPr id="7" name="Rectangle 1"/>
          <p:cNvSpPr>
            <a:spLocks noChangeArrowheads="1"/>
          </p:cNvSpPr>
          <p:nvPr/>
        </p:nvSpPr>
        <p:spPr bwMode="auto">
          <a:xfrm>
            <a:off x="151799" y="794950"/>
            <a:ext cx="11771496" cy="4911546"/>
          </a:xfrm>
          <a:prstGeom prst="rect">
            <a:avLst/>
          </a:prstGeom>
          <a:noFill/>
          <a:ln>
            <a:noFill/>
          </a:ln>
          <a:effectLst/>
        </p:spPr>
        <p:txBody>
          <a:bodyPr lIns="89977" tIns="46788" rIns="89977" bIns="46788"/>
          <a:lstStyle>
            <a:lvl1pPr marL="215899" indent="-215899">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a:ea typeface="Droid Sans Fallback"/>
                <a:cs typeface="Droid Sans Fallback"/>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a:ea typeface="Droid Sans Fallback"/>
                <a:cs typeface="Droid Sans Fallback"/>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a:ea typeface="Droid Sans Fallback"/>
                <a:cs typeface="Droid Sans Fallback"/>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a:ea typeface="Droid Sans Fallback"/>
                <a:cs typeface="Droid Sans Fallback"/>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a:ea typeface="Droid Sans Fallback"/>
                <a:cs typeface="Droid Sans Fallback"/>
              </a:defRPr>
            </a:lvl5pPr>
            <a:lvl6pPr marL="2514600" indent="-228600" defTabSz="449263">
              <a:lnSpc>
                <a:spcPct val="93000"/>
              </a:lnSpc>
              <a:spcBef>
                <a:spcPts val="0"/>
              </a:spcBef>
              <a:spcAft>
                <a:spcPts val="0"/>
              </a:spcAft>
              <a:buClr>
                <a:srgbClr val="000000"/>
              </a:buClr>
              <a:buSzPct val="100000"/>
              <a:buFont typeface="Times New Roman"/>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a:ea typeface="Droid Sans Fallback"/>
                <a:cs typeface="Droid Sans Fallback"/>
              </a:defRPr>
            </a:lvl6pPr>
            <a:lvl7pPr marL="2971800" indent="-228600" defTabSz="449263">
              <a:lnSpc>
                <a:spcPct val="93000"/>
              </a:lnSpc>
              <a:spcBef>
                <a:spcPts val="0"/>
              </a:spcBef>
              <a:spcAft>
                <a:spcPts val="0"/>
              </a:spcAft>
              <a:buClr>
                <a:srgbClr val="000000"/>
              </a:buClr>
              <a:buSzPct val="100000"/>
              <a:buFont typeface="Times New Roman"/>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a:ea typeface="Droid Sans Fallback"/>
                <a:cs typeface="Droid Sans Fallback"/>
              </a:defRPr>
            </a:lvl7pPr>
            <a:lvl8pPr marL="3429000" indent="-228600" defTabSz="449263">
              <a:lnSpc>
                <a:spcPct val="93000"/>
              </a:lnSpc>
              <a:spcBef>
                <a:spcPts val="0"/>
              </a:spcBef>
              <a:spcAft>
                <a:spcPts val="0"/>
              </a:spcAft>
              <a:buClr>
                <a:srgbClr val="000000"/>
              </a:buClr>
              <a:buSzPct val="100000"/>
              <a:buFont typeface="Times New Roman"/>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a:ea typeface="Droid Sans Fallback"/>
                <a:cs typeface="Droid Sans Fallback"/>
              </a:defRPr>
            </a:lvl8pPr>
            <a:lvl9pPr marL="3886200" indent="-228600" defTabSz="449263">
              <a:lnSpc>
                <a:spcPct val="93000"/>
              </a:lnSpc>
              <a:spcBef>
                <a:spcPts val="0"/>
              </a:spcBef>
              <a:spcAft>
                <a:spcPts val="0"/>
              </a:spcAft>
              <a:buClr>
                <a:srgbClr val="000000"/>
              </a:buClr>
              <a:buSzPct val="100000"/>
              <a:buFont typeface="Times New Roman"/>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a:ea typeface="Droid Sans Fallback"/>
                <a:cs typeface="Droid Sans Fallback"/>
              </a:defRPr>
            </a:lvl9pPr>
          </a:lstStyle>
          <a:p>
            <a:pPr marL="342900" indent="-342900">
              <a:spcAft>
                <a:spcPts val="600"/>
              </a:spcAft>
              <a:buFont typeface="Wingdings"/>
              <a:buChar char="Ø"/>
              <a:defRPr/>
            </a:pPr>
            <a:r>
              <a:rPr lang="en-GB" sz="2200">
                <a:latin typeface="Calibri"/>
                <a:ea typeface="DejaVu Sans"/>
                <a:cs typeface="Calibri"/>
              </a:rPr>
              <a:t>Progressive implementation of coupled data assimilation across ECMWF systems for NWP, reanalyses, CAMS) </a:t>
            </a:r>
            <a:endParaRPr/>
          </a:p>
          <a:p>
            <a:pPr marL="342900" indent="-342900">
              <a:spcAft>
                <a:spcPts val="600"/>
              </a:spcAft>
              <a:buFont typeface="Wingdings"/>
              <a:buChar char="Ø"/>
              <a:defRPr/>
            </a:pPr>
            <a:endParaRPr lang="en-GB" sz="2200">
              <a:latin typeface="Calibri"/>
              <a:ea typeface="DejaVu Sans"/>
              <a:cs typeface="Calibri"/>
            </a:endParaRPr>
          </a:p>
          <a:p>
            <a:pPr marL="342900" indent="-342900">
              <a:spcAft>
                <a:spcPts val="600"/>
              </a:spcAft>
              <a:buFont typeface="Wingdings"/>
              <a:buChar char="Ø"/>
              <a:defRPr/>
            </a:pPr>
            <a:r>
              <a:rPr lang="en-GB" sz="2200">
                <a:latin typeface="Calibri"/>
                <a:ea typeface="DejaVu Sans"/>
                <a:cs typeface="Calibri"/>
              </a:rPr>
              <a:t>Modular coupled and uncoupled DA system </a:t>
            </a:r>
            <a:r>
              <a:rPr lang="en-GB" sz="2200">
                <a:latin typeface="Calibri"/>
                <a:ea typeface="DejaVu Sans"/>
                <a:cs typeface="Calibri"/>
              </a:rPr>
              <a:t> flexibility in coupling configuration</a:t>
            </a:r>
            <a:endParaRPr/>
          </a:p>
          <a:p>
            <a:pPr marL="241300" lvl="1">
              <a:spcAft>
                <a:spcPts val="600"/>
              </a:spcAft>
              <a:defRPr/>
            </a:pPr>
            <a:endParaRPr lang="en-GB" sz="2200">
              <a:latin typeface="Calibri"/>
              <a:ea typeface="DejaVu Sans"/>
              <a:cs typeface="Calibri"/>
            </a:endParaRPr>
          </a:p>
          <a:p>
            <a:pPr marL="342900" indent="-342900">
              <a:spcAft>
                <a:spcPts val="600"/>
              </a:spcAft>
              <a:buFont typeface="Wingdings"/>
              <a:buChar char="Ø"/>
              <a:defRPr/>
            </a:pPr>
            <a:r>
              <a:rPr lang="en-GB" sz="2200">
                <a:latin typeface="Calibri"/>
                <a:ea typeface="DejaVu Sans"/>
                <a:cs typeface="Calibri"/>
              </a:rPr>
              <a:t>Towards a unified consistent ensemble-based land data assimilation in coupled IFS &amp; offline </a:t>
            </a:r>
            <a:r>
              <a:rPr lang="en-GB" sz="2200">
                <a:latin typeface="Calibri"/>
                <a:ea typeface="DejaVu Sans"/>
                <a:cs typeface="Calibri"/>
              </a:rPr>
              <a:t>ECLand</a:t>
            </a:r>
            <a:endParaRPr lang="en-GB" sz="2200">
              <a:latin typeface="Calibri"/>
              <a:ea typeface="DejaVu Sans"/>
              <a:cs typeface="Calibri"/>
            </a:endParaRPr>
          </a:p>
          <a:p>
            <a:pPr marL="584200" lvl="1" indent="-342900">
              <a:spcAft>
                <a:spcPts val="600"/>
              </a:spcAft>
              <a:buFont typeface="Wingdings"/>
              <a:buChar char="Ø"/>
              <a:defRPr/>
            </a:pPr>
            <a:r>
              <a:rPr lang="en-GB" sz="2200">
                <a:latin typeface="Calibri"/>
                <a:ea typeface="DejaVu Sans"/>
                <a:cs typeface="Calibri"/>
              </a:rPr>
              <a:t>Flow dependant background errors</a:t>
            </a:r>
            <a:endParaRPr/>
          </a:p>
          <a:p>
            <a:pPr marL="584200" lvl="1" indent="-342900">
              <a:spcAft>
                <a:spcPts val="600"/>
              </a:spcAft>
              <a:buFont typeface="Wingdings"/>
              <a:buChar char="Ø"/>
              <a:defRPr/>
            </a:pPr>
            <a:r>
              <a:rPr lang="en-GB" sz="2200">
                <a:latin typeface="Calibri"/>
                <a:ea typeface="DejaVu Sans"/>
                <a:cs typeface="Calibri"/>
              </a:rPr>
              <a:t>SPP key to represent near surface spread in coupled Ensemble DA</a:t>
            </a:r>
            <a:endParaRPr/>
          </a:p>
          <a:p>
            <a:pPr marL="241300" lvl="1">
              <a:spcAft>
                <a:spcPts val="600"/>
              </a:spcAft>
              <a:defRPr/>
            </a:pPr>
            <a:endParaRPr lang="en-GB" sz="2200">
              <a:latin typeface="Calibri"/>
              <a:ea typeface="DejaVu Sans"/>
              <a:cs typeface="Calibri"/>
            </a:endParaRPr>
          </a:p>
          <a:p>
            <a:pPr marL="342900" indent="-342900">
              <a:spcAft>
                <a:spcPts val="600"/>
              </a:spcAft>
              <a:buFont typeface="Wingdings"/>
              <a:buChar char="Ø"/>
              <a:defRPr/>
            </a:pPr>
            <a:r>
              <a:rPr lang="en-GB" sz="2200">
                <a:latin typeface="Calibri"/>
                <a:ea typeface="DejaVu Sans"/>
                <a:cs typeface="Calibri"/>
              </a:rPr>
              <a:t>Integration of machine learning (observation operators and model emulator)</a:t>
            </a:r>
            <a:endParaRPr/>
          </a:p>
          <a:p>
            <a:pPr marL="584200" lvl="1" indent="-342900">
              <a:spcAft>
                <a:spcPts val="600"/>
              </a:spcAft>
              <a:buFont typeface="Wingdings"/>
              <a:buChar char="Ø"/>
              <a:defRPr/>
            </a:pPr>
            <a:r>
              <a:rPr lang="en-GB" sz="2200">
                <a:latin typeface="Calibri"/>
                <a:ea typeface="DejaVu Sans"/>
                <a:cs typeface="Calibri"/>
              </a:rPr>
              <a:t>Importance of localisation in machine learning forward models</a:t>
            </a:r>
            <a:endParaRPr/>
          </a:p>
          <a:p>
            <a:pPr marL="584200" lvl="1" indent="-342900">
              <a:spcAft>
                <a:spcPts val="600"/>
              </a:spcAft>
              <a:buFont typeface="Wingdings"/>
              <a:buChar char="Ø"/>
              <a:defRPr/>
            </a:pPr>
            <a:r>
              <a:rPr lang="en-GB" sz="2200">
                <a:latin typeface="Calibri"/>
                <a:ea typeface="DejaVu Sans"/>
                <a:cs typeface="Calibri"/>
              </a:rPr>
              <a:t>Potential to compute Jacobians</a:t>
            </a:r>
            <a:endParaRPr/>
          </a:p>
        </p:txBody>
      </p:sp>
      <p:sp>
        <p:nvSpPr>
          <p:cNvPr id="5" name="Slide Number Placeholder 1"/>
          <p:cNvSpPr txBox="1"/>
          <p:nvPr/>
        </p:nvSpPr>
        <p:spPr bwMode="auto">
          <a:xfrm>
            <a:off x="10032212" y="6454553"/>
            <a:ext cx="2159786" cy="216000"/>
          </a:xfrm>
          <a:prstGeom prst="rect">
            <a:avLst/>
          </a:prstGeom>
        </p:spPr>
        <p:txBody>
          <a:bodyPr lIns="0" tIns="0" rIns="0" bIns="0" anchor="b" anchorCtr="0"/>
          <a:lstStyle>
            <a:defPPr>
              <a:defRPr lang="en-US"/>
            </a:defPPr>
            <a:lvl1pPr marL="0" algn="ctr" defTabSz="457200">
              <a:defRPr sz="900" b="1">
                <a:solidFill>
                  <a:srgbClr val="064E83"/>
                </a:solidFill>
                <a:latin typeface="+mn-lt"/>
                <a:ea typeface="+mn-ea"/>
                <a:cs typeface="+mn-cs"/>
              </a:defRPr>
            </a:lvl1pPr>
            <a:lvl2pPr marL="457200" algn="l" defTabSz="457200">
              <a:defRPr sz="1800">
                <a:solidFill>
                  <a:schemeClr val="tx1"/>
                </a:solidFill>
                <a:latin typeface="+mn-lt"/>
                <a:ea typeface="+mn-ea"/>
                <a:cs typeface="+mn-cs"/>
              </a:defRPr>
            </a:lvl2pPr>
            <a:lvl3pPr marL="914400" algn="l" defTabSz="457200">
              <a:defRPr sz="1800">
                <a:solidFill>
                  <a:schemeClr val="tx1"/>
                </a:solidFill>
                <a:latin typeface="+mn-lt"/>
                <a:ea typeface="+mn-ea"/>
                <a:cs typeface="+mn-cs"/>
              </a:defRPr>
            </a:lvl3pPr>
            <a:lvl4pPr marL="1371600" algn="l" defTabSz="457200">
              <a:defRPr sz="1800">
                <a:solidFill>
                  <a:schemeClr val="tx1"/>
                </a:solidFill>
                <a:latin typeface="+mn-lt"/>
                <a:ea typeface="+mn-ea"/>
                <a:cs typeface="+mn-cs"/>
              </a:defRPr>
            </a:lvl4pPr>
            <a:lvl5pPr marL="1828800" algn="l" defTabSz="457200">
              <a:defRPr sz="1800">
                <a:solidFill>
                  <a:schemeClr val="tx1"/>
                </a:solidFill>
                <a:latin typeface="+mn-lt"/>
                <a:ea typeface="+mn-ea"/>
                <a:cs typeface="+mn-cs"/>
              </a:defRPr>
            </a:lvl5pPr>
            <a:lvl6pPr marL="2286000" algn="l" defTabSz="457200">
              <a:defRPr sz="1800">
                <a:solidFill>
                  <a:schemeClr val="tx1"/>
                </a:solidFill>
                <a:latin typeface="+mn-lt"/>
                <a:ea typeface="+mn-ea"/>
                <a:cs typeface="+mn-cs"/>
              </a:defRPr>
            </a:lvl6pPr>
            <a:lvl7pPr marL="2743200" algn="l" defTabSz="457200">
              <a:defRPr sz="1800">
                <a:solidFill>
                  <a:schemeClr val="tx1"/>
                </a:solidFill>
                <a:latin typeface="+mn-lt"/>
                <a:ea typeface="+mn-ea"/>
                <a:cs typeface="+mn-cs"/>
              </a:defRPr>
            </a:lvl7pPr>
            <a:lvl8pPr marL="3200400" algn="l" defTabSz="457200">
              <a:defRPr sz="1800">
                <a:solidFill>
                  <a:schemeClr val="tx1"/>
                </a:solidFill>
                <a:latin typeface="+mn-lt"/>
                <a:ea typeface="+mn-ea"/>
                <a:cs typeface="+mn-cs"/>
              </a:defRPr>
            </a:lvl8pPr>
            <a:lvl9pPr marL="3657600" algn="l" defTabSz="457200">
              <a:defRPr sz="1800">
                <a:solidFill>
                  <a:schemeClr val="tx1"/>
                </a:solidFill>
                <a:latin typeface="+mn-lt"/>
                <a:ea typeface="+mn-ea"/>
                <a:cs typeface="+mn-cs"/>
              </a:defRPr>
            </a:lvl9pPr>
          </a:lstStyle>
          <a:p>
            <a:pPr>
              <a:defRPr/>
            </a:pPr>
            <a:fld id="{6B3B0B0F-E794-1244-9699-107C60B9C23A}" type="slidenum">
              <a:rPr lang="en-US">
                <a:cs typeface="Calibri"/>
              </a:rPr>
              <a:t>14</a:t>
            </a:fld>
            <a:endParaRPr lang="en-US">
              <a:cs typeface="Calibri"/>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6" name="Rectangle 2"/>
          <p:cNvSpPr>
            <a:spLocks noChangeArrowheads="1"/>
          </p:cNvSpPr>
          <p:nvPr/>
        </p:nvSpPr>
        <p:spPr bwMode="auto">
          <a:xfrm>
            <a:off x="-928666" y="303834"/>
            <a:ext cx="8674197" cy="442797"/>
          </a:xfrm>
          <a:prstGeom prst="rect">
            <a:avLst/>
          </a:prstGeom>
          <a:noFill/>
          <a:ln>
            <a:noFill/>
          </a:ln>
          <a:effectLst/>
        </p:spPr>
        <p:txBody>
          <a:bodyPr lIns="89977" tIns="46788" rIns="89977" bIns="46788"/>
          <a:lstStyle>
            <a:lvl1pPr marL="215899" indent="-215899">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a:ea typeface="Droid Sans Fallback"/>
                <a:cs typeface="Droid Sans Fallback"/>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a:ea typeface="Droid Sans Fallback"/>
                <a:cs typeface="Droid Sans Fallback"/>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a:ea typeface="Droid Sans Fallback"/>
                <a:cs typeface="Droid Sans Fallback"/>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a:ea typeface="Droid Sans Fallback"/>
                <a:cs typeface="Droid Sans Fallback"/>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a:ea typeface="Droid Sans Fallback"/>
                <a:cs typeface="Droid Sans Fallback"/>
              </a:defRPr>
            </a:lvl5pPr>
            <a:lvl6pPr marL="2514600" indent="-228600" defTabSz="449263">
              <a:lnSpc>
                <a:spcPct val="93000"/>
              </a:lnSpc>
              <a:spcBef>
                <a:spcPts val="0"/>
              </a:spcBef>
              <a:spcAft>
                <a:spcPts val="0"/>
              </a:spcAft>
              <a:buClr>
                <a:srgbClr val="000000"/>
              </a:buClr>
              <a:buSzPct val="100000"/>
              <a:buFont typeface="Times New Roman"/>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a:ea typeface="Droid Sans Fallback"/>
                <a:cs typeface="Droid Sans Fallback"/>
              </a:defRPr>
            </a:lvl6pPr>
            <a:lvl7pPr marL="2971800" indent="-228600" defTabSz="449263">
              <a:lnSpc>
                <a:spcPct val="93000"/>
              </a:lnSpc>
              <a:spcBef>
                <a:spcPts val="0"/>
              </a:spcBef>
              <a:spcAft>
                <a:spcPts val="0"/>
              </a:spcAft>
              <a:buClr>
                <a:srgbClr val="000000"/>
              </a:buClr>
              <a:buSzPct val="100000"/>
              <a:buFont typeface="Times New Roman"/>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a:ea typeface="Droid Sans Fallback"/>
                <a:cs typeface="Droid Sans Fallback"/>
              </a:defRPr>
            </a:lvl7pPr>
            <a:lvl8pPr marL="3429000" indent="-228600" defTabSz="449263">
              <a:lnSpc>
                <a:spcPct val="93000"/>
              </a:lnSpc>
              <a:spcBef>
                <a:spcPts val="0"/>
              </a:spcBef>
              <a:spcAft>
                <a:spcPts val="0"/>
              </a:spcAft>
              <a:buClr>
                <a:srgbClr val="000000"/>
              </a:buClr>
              <a:buSzPct val="100000"/>
              <a:buFont typeface="Times New Roman"/>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a:ea typeface="Droid Sans Fallback"/>
                <a:cs typeface="Droid Sans Fallback"/>
              </a:defRPr>
            </a:lvl8pPr>
            <a:lvl9pPr marL="3886200" indent="-228600" defTabSz="449263">
              <a:lnSpc>
                <a:spcPct val="93000"/>
              </a:lnSpc>
              <a:spcBef>
                <a:spcPts val="0"/>
              </a:spcBef>
              <a:spcAft>
                <a:spcPts val="0"/>
              </a:spcAft>
              <a:buClr>
                <a:srgbClr val="000000"/>
              </a:buClr>
              <a:buSzPct val="100000"/>
              <a:buFont typeface="Times New Roman"/>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 pos="8535988" algn="l"/>
                <a:tab pos="8985250" algn="l"/>
              </a:tabLst>
              <a:defRPr>
                <a:solidFill>
                  <a:srgbClr val="000000"/>
                </a:solidFill>
                <a:latin typeface="Arial"/>
                <a:ea typeface="Droid Sans Fallback"/>
                <a:cs typeface="Droid Sans Fallback"/>
              </a:defRPr>
            </a:lvl9pPr>
          </a:lstStyle>
          <a:p>
            <a:pPr algn="ctr">
              <a:lnSpc>
                <a:spcPct val="82000"/>
              </a:lnSpc>
              <a:buSzPct val="45000"/>
              <a:buFont typeface="StarSymbol"/>
              <a:buNone/>
              <a:defRPr/>
            </a:pPr>
            <a:r>
              <a:rPr lang="en-GB" sz="2800" b="1">
                <a:solidFill>
                  <a:srgbClr val="1F497D"/>
                </a:solidFill>
                <a:latin typeface="+mj-lt"/>
              </a:rPr>
              <a:t>Coupled data assimilation: Why?</a:t>
            </a:r>
            <a:endParaRPr/>
          </a:p>
        </p:txBody>
      </p:sp>
      <p:sp>
        <p:nvSpPr>
          <p:cNvPr id="9" name="Rectangle 8"/>
          <p:cNvSpPr/>
          <p:nvPr/>
        </p:nvSpPr>
        <p:spPr bwMode="auto">
          <a:xfrm>
            <a:off x="1082099" y="1415859"/>
            <a:ext cx="10769005" cy="4401205"/>
          </a:xfrm>
          <a:prstGeom prst="rect">
            <a:avLst/>
          </a:prstGeom>
        </p:spPr>
        <p:txBody>
          <a:bodyPr wrap="square">
            <a:spAutoFit/>
          </a:bodyPr>
          <a:lstStyle/>
          <a:p>
            <a:pPr>
              <a:defRPr/>
            </a:pPr>
            <a:endParaRPr lang="en-GB" sz="2000">
              <a:latin typeface="Calibri"/>
              <a:cs typeface="Calibri"/>
            </a:endParaRPr>
          </a:p>
          <a:p>
            <a:pPr marL="342900" indent="-342900">
              <a:buFontTx/>
              <a:buChar char="-"/>
              <a:defRPr/>
            </a:pPr>
            <a:r>
              <a:rPr lang="en-GB" sz="2000">
                <a:latin typeface="Calibri"/>
                <a:cs typeface="Calibri"/>
              </a:rPr>
              <a:t>ECMWF Earth system approach  --&gt; Earth system data assimilation</a:t>
            </a:r>
            <a:endParaRPr/>
          </a:p>
          <a:p>
            <a:pPr>
              <a:defRPr/>
            </a:pPr>
            <a:endParaRPr lang="en-GB" sz="2000">
              <a:latin typeface="Calibri"/>
              <a:cs typeface="Calibri"/>
            </a:endParaRPr>
          </a:p>
          <a:p>
            <a:pPr marL="342900" indent="-342900">
              <a:buFontTx/>
              <a:buChar char="-"/>
              <a:defRPr/>
            </a:pPr>
            <a:r>
              <a:rPr lang="en-GB" sz="2000">
                <a:latin typeface="Calibri"/>
                <a:cs typeface="Calibri"/>
              </a:rPr>
              <a:t>Provide balanced initial conditions across the coupled forecast model components</a:t>
            </a:r>
            <a:endParaRPr/>
          </a:p>
          <a:p>
            <a:pPr>
              <a:defRPr/>
            </a:pPr>
            <a:endParaRPr lang="en-GB" sz="2000">
              <a:latin typeface="Calibri"/>
              <a:cs typeface="Calibri"/>
            </a:endParaRPr>
          </a:p>
          <a:p>
            <a:pPr marL="342900" indent="-342900">
              <a:buFontTx/>
              <a:buChar char="-"/>
              <a:defRPr/>
            </a:pPr>
            <a:r>
              <a:rPr lang="en-GB" sz="2000">
                <a:latin typeface="Calibri"/>
                <a:cs typeface="Calibri"/>
              </a:rPr>
              <a:t>Enhance consistency of assimilation approaches and find optimal level of coupling between the various components of the Earth system</a:t>
            </a:r>
            <a:endParaRPr/>
          </a:p>
          <a:p>
            <a:pPr marL="342900" indent="-342900">
              <a:buFontTx/>
              <a:buChar char="-"/>
              <a:defRPr/>
            </a:pPr>
            <a:endParaRPr lang="en-GB" sz="2000">
              <a:latin typeface="Calibri"/>
              <a:cs typeface="Calibri"/>
            </a:endParaRPr>
          </a:p>
          <a:p>
            <a:pPr marL="342900" indent="-342900">
              <a:buFontTx/>
              <a:buChar char="-"/>
              <a:defRPr/>
            </a:pPr>
            <a:r>
              <a:rPr lang="en-GB" sz="2000">
                <a:latin typeface="Calibri"/>
                <a:cs typeface="Calibri"/>
              </a:rPr>
              <a:t>Improve exploitation of satellite data sensitive to several Earth system components (interface observations) towards an </a:t>
            </a:r>
            <a:r>
              <a:rPr lang="en-GB" sz="2000">
                <a:latin typeface="Calibri"/>
                <a:cs typeface="Calibri"/>
              </a:rPr>
              <a:t>“all surface” approach</a:t>
            </a:r>
            <a:endParaRPr lang="en-GB" sz="2000">
              <a:latin typeface="Calibri"/>
              <a:cs typeface="Calibri"/>
            </a:endParaRPr>
          </a:p>
          <a:p>
            <a:pPr>
              <a:defRPr/>
            </a:pPr>
            <a:endParaRPr lang="en-GB" sz="2000">
              <a:latin typeface="Calibri"/>
              <a:cs typeface="Calibri"/>
            </a:endParaRPr>
          </a:p>
          <a:p>
            <a:pPr>
              <a:defRPr/>
            </a:pPr>
            <a:endParaRPr lang="en-GB" sz="2000">
              <a:latin typeface="Calibri"/>
              <a:cs typeface="Calibri"/>
            </a:endParaRPr>
          </a:p>
          <a:p>
            <a:pPr>
              <a:defRPr/>
            </a:pPr>
            <a:endParaRPr lang="en-GB" sz="2000">
              <a:latin typeface="Calibri"/>
              <a:cs typeface="Calibri"/>
            </a:endParaRPr>
          </a:p>
          <a:p>
            <a:pPr>
              <a:defRPr/>
            </a:pPr>
            <a:endParaRPr lang="en-GB" sz="2000">
              <a:latin typeface="Calibri"/>
              <a:cs typeface="Calibri"/>
            </a:endParaRPr>
          </a:p>
        </p:txBody>
      </p:sp>
      <p:sp>
        <p:nvSpPr>
          <p:cNvPr id="7" name="Slide Number Placeholder 1"/>
          <p:cNvSpPr txBox="1"/>
          <p:nvPr/>
        </p:nvSpPr>
        <p:spPr bwMode="auto">
          <a:xfrm>
            <a:off x="10031188" y="6454553"/>
            <a:ext cx="2159224" cy="216000"/>
          </a:xfrm>
          <a:prstGeom prst="rect">
            <a:avLst/>
          </a:prstGeom>
        </p:spPr>
        <p:txBody>
          <a:bodyPr lIns="0" tIns="0" rIns="0" bIns="0" anchor="b" anchorCtr="0"/>
          <a:lstStyle>
            <a:defPPr>
              <a:defRPr lang="en-US"/>
            </a:defPPr>
            <a:lvl1pPr marL="0" algn="ctr" defTabSz="457200">
              <a:defRPr sz="900" b="1">
                <a:solidFill>
                  <a:schemeClr val="accent1">
                    <a:lumMod val="75000"/>
                  </a:schemeClr>
                </a:solidFill>
                <a:latin typeface="+mn-lt"/>
                <a:ea typeface="+mn-ea"/>
                <a:cs typeface="+mn-cs"/>
              </a:defRPr>
            </a:lvl1pPr>
            <a:lvl2pPr marL="457200" algn="l" defTabSz="457200">
              <a:defRPr sz="1800">
                <a:solidFill>
                  <a:schemeClr val="tx1"/>
                </a:solidFill>
                <a:latin typeface="+mn-lt"/>
                <a:ea typeface="+mn-ea"/>
                <a:cs typeface="+mn-cs"/>
              </a:defRPr>
            </a:lvl2pPr>
            <a:lvl3pPr marL="914400" algn="l" defTabSz="457200">
              <a:defRPr sz="1800">
                <a:solidFill>
                  <a:schemeClr val="tx1"/>
                </a:solidFill>
                <a:latin typeface="+mn-lt"/>
                <a:ea typeface="+mn-ea"/>
                <a:cs typeface="+mn-cs"/>
              </a:defRPr>
            </a:lvl3pPr>
            <a:lvl4pPr marL="1371600" algn="l" defTabSz="457200">
              <a:defRPr sz="1800">
                <a:solidFill>
                  <a:schemeClr val="tx1"/>
                </a:solidFill>
                <a:latin typeface="+mn-lt"/>
                <a:ea typeface="+mn-ea"/>
                <a:cs typeface="+mn-cs"/>
              </a:defRPr>
            </a:lvl4pPr>
            <a:lvl5pPr marL="1828800" algn="l" defTabSz="457200">
              <a:defRPr sz="1800">
                <a:solidFill>
                  <a:schemeClr val="tx1"/>
                </a:solidFill>
                <a:latin typeface="+mn-lt"/>
                <a:ea typeface="+mn-ea"/>
                <a:cs typeface="+mn-cs"/>
              </a:defRPr>
            </a:lvl5pPr>
            <a:lvl6pPr marL="2286000" algn="l" defTabSz="457200">
              <a:defRPr sz="1800">
                <a:solidFill>
                  <a:schemeClr val="tx1"/>
                </a:solidFill>
                <a:latin typeface="+mn-lt"/>
                <a:ea typeface="+mn-ea"/>
                <a:cs typeface="+mn-cs"/>
              </a:defRPr>
            </a:lvl6pPr>
            <a:lvl7pPr marL="2743200" algn="l" defTabSz="457200">
              <a:defRPr sz="1800">
                <a:solidFill>
                  <a:schemeClr val="tx1"/>
                </a:solidFill>
                <a:latin typeface="+mn-lt"/>
                <a:ea typeface="+mn-ea"/>
                <a:cs typeface="+mn-cs"/>
              </a:defRPr>
            </a:lvl7pPr>
            <a:lvl8pPr marL="3200400" algn="l" defTabSz="457200">
              <a:defRPr sz="1800">
                <a:solidFill>
                  <a:schemeClr val="tx1"/>
                </a:solidFill>
                <a:latin typeface="+mn-lt"/>
                <a:ea typeface="+mn-ea"/>
                <a:cs typeface="+mn-cs"/>
              </a:defRPr>
            </a:lvl8pPr>
            <a:lvl9pPr marL="3657600" algn="l" defTabSz="457200">
              <a:defRPr sz="1800">
                <a:solidFill>
                  <a:schemeClr val="tx1"/>
                </a:solidFill>
                <a:latin typeface="+mn-lt"/>
                <a:ea typeface="+mn-ea"/>
                <a:cs typeface="+mn-cs"/>
              </a:defRPr>
            </a:lvl9pPr>
          </a:lstStyle>
          <a:p>
            <a:pPr>
              <a:defRPr/>
            </a:pPr>
            <a:fld id="{6B3B0B0F-E794-1244-9699-107C60B9C23A}" type="slidenum">
              <a:rPr lang="en-US"/>
              <a:t>2</a:t>
            </a:fld>
            <a:endParaRPr lang="en-US"/>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6" name="Rectangle 1"/>
          <p:cNvSpPr>
            <a:spLocks noChangeArrowheads="1"/>
          </p:cNvSpPr>
          <p:nvPr/>
        </p:nvSpPr>
        <p:spPr bwMode="auto">
          <a:xfrm>
            <a:off x="412787" y="516350"/>
            <a:ext cx="11779213" cy="2318568"/>
          </a:xfrm>
          <a:prstGeom prst="rect">
            <a:avLst/>
          </a:prstGeom>
          <a:noFill/>
          <a:ln>
            <a:noFill/>
          </a:ln>
          <a:effectLst/>
        </p:spPr>
        <p:txBody>
          <a:bodyPr lIns="89977" tIns="46788" rIns="89977" bIns="46788"/>
          <a:lstStyle>
            <a:lvl1pPr marL="215899" indent="-215899">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a:ea typeface="Droid Sans Fallback"/>
                <a:cs typeface="Droid Sans Fallback"/>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a:ea typeface="Droid Sans Fallback"/>
                <a:cs typeface="Droid Sans Fallback"/>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a:ea typeface="Droid Sans Fallback"/>
                <a:cs typeface="Droid Sans Fallback"/>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a:ea typeface="Droid Sans Fallback"/>
                <a:cs typeface="Droid Sans Fallback"/>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a:ea typeface="Droid Sans Fallback"/>
                <a:cs typeface="Droid Sans Fallback"/>
              </a:defRPr>
            </a:lvl5pPr>
            <a:lvl6pPr marL="2514600" indent="-228600" defTabSz="449263">
              <a:lnSpc>
                <a:spcPct val="93000"/>
              </a:lnSpc>
              <a:spcBef>
                <a:spcPts val="0"/>
              </a:spcBef>
              <a:spcAft>
                <a:spcPts val="0"/>
              </a:spcAft>
              <a:buClr>
                <a:srgbClr val="000000"/>
              </a:buClr>
              <a:buSzPct val="100000"/>
              <a:buFont typeface="Times New Roman"/>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a:ea typeface="Droid Sans Fallback"/>
                <a:cs typeface="Droid Sans Fallback"/>
              </a:defRPr>
            </a:lvl6pPr>
            <a:lvl7pPr marL="2971800" indent="-228600" defTabSz="449263">
              <a:lnSpc>
                <a:spcPct val="93000"/>
              </a:lnSpc>
              <a:spcBef>
                <a:spcPts val="0"/>
              </a:spcBef>
              <a:spcAft>
                <a:spcPts val="0"/>
              </a:spcAft>
              <a:buClr>
                <a:srgbClr val="000000"/>
              </a:buClr>
              <a:buSzPct val="100000"/>
              <a:buFont typeface="Times New Roman"/>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a:ea typeface="Droid Sans Fallback"/>
                <a:cs typeface="Droid Sans Fallback"/>
              </a:defRPr>
            </a:lvl7pPr>
            <a:lvl8pPr marL="3429000" indent="-228600" defTabSz="449263">
              <a:lnSpc>
                <a:spcPct val="93000"/>
              </a:lnSpc>
              <a:spcBef>
                <a:spcPts val="0"/>
              </a:spcBef>
              <a:spcAft>
                <a:spcPts val="0"/>
              </a:spcAft>
              <a:buClr>
                <a:srgbClr val="000000"/>
              </a:buClr>
              <a:buSzPct val="100000"/>
              <a:buFont typeface="Times New Roman"/>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a:ea typeface="Droid Sans Fallback"/>
                <a:cs typeface="Droid Sans Fallback"/>
              </a:defRPr>
            </a:lvl8pPr>
            <a:lvl9pPr marL="3886200" indent="-228600" defTabSz="449263">
              <a:lnSpc>
                <a:spcPct val="93000"/>
              </a:lnSpc>
              <a:spcBef>
                <a:spcPts val="0"/>
              </a:spcBef>
              <a:spcAft>
                <a:spcPts val="0"/>
              </a:spcAft>
              <a:buClr>
                <a:srgbClr val="000000"/>
              </a:buClr>
              <a:buSzPct val="100000"/>
              <a:buFont typeface="Times New Roman"/>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a:ea typeface="Droid Sans Fallback"/>
                <a:cs typeface="Droid Sans Fallback"/>
              </a:defRPr>
            </a:lvl9pPr>
          </a:lstStyle>
          <a:p>
            <a:pPr marL="241300" lvl="1">
              <a:lnSpc>
                <a:spcPct val="140000"/>
              </a:lnSpc>
              <a:defRPr/>
            </a:pPr>
            <a:endParaRPr lang="en-GB" sz="2000">
              <a:latin typeface="Calibri"/>
              <a:ea typeface="DejaVu Sans"/>
              <a:cs typeface="Calibri"/>
            </a:endParaRPr>
          </a:p>
          <a:p>
            <a:pPr marL="0" indent="0">
              <a:lnSpc>
                <a:spcPct val="140000"/>
              </a:lnSpc>
              <a:defRPr/>
            </a:pPr>
            <a:endParaRPr lang="en-GB" sz="2000">
              <a:latin typeface="Calibri"/>
              <a:ea typeface="DejaVu Sans"/>
              <a:cs typeface="Calibri"/>
            </a:endParaRPr>
          </a:p>
          <a:p>
            <a:pPr>
              <a:lnSpc>
                <a:spcPct val="140000"/>
              </a:lnSpc>
              <a:buClrTx/>
              <a:buSzTx/>
              <a:buFontTx/>
              <a:buNone/>
              <a:defRPr/>
            </a:pPr>
            <a:endParaRPr lang="en-GB" sz="2000">
              <a:latin typeface="Calibri"/>
              <a:ea typeface="DejaVu Sans"/>
              <a:cs typeface="Calibri"/>
            </a:endParaRPr>
          </a:p>
          <a:p>
            <a:pPr>
              <a:lnSpc>
                <a:spcPct val="140000"/>
              </a:lnSpc>
              <a:buClrTx/>
              <a:buSzTx/>
              <a:buFontTx/>
              <a:buNone/>
              <a:defRPr/>
            </a:pPr>
            <a:endParaRPr lang="en-GB" sz="2000">
              <a:latin typeface="Calibri"/>
              <a:ea typeface="DejaVu Sans"/>
              <a:cs typeface="Calibri"/>
            </a:endParaRPr>
          </a:p>
          <a:p>
            <a:pPr>
              <a:lnSpc>
                <a:spcPct val="140000"/>
              </a:lnSpc>
              <a:buClrTx/>
              <a:buSzTx/>
              <a:buFontTx/>
              <a:buNone/>
              <a:defRPr/>
            </a:pPr>
            <a:endParaRPr lang="en-GB" sz="2000">
              <a:latin typeface="Calibri"/>
              <a:ea typeface="DejaVu Sans"/>
              <a:cs typeface="Calibri"/>
            </a:endParaRPr>
          </a:p>
          <a:p>
            <a:pPr>
              <a:lnSpc>
                <a:spcPct val="140000"/>
              </a:lnSpc>
              <a:buClrTx/>
              <a:buSzTx/>
              <a:buFontTx/>
              <a:buNone/>
              <a:defRPr/>
            </a:pPr>
            <a:endParaRPr lang="en-GB" sz="2000">
              <a:latin typeface="Calibri"/>
              <a:ea typeface="DejaVu Sans"/>
              <a:cs typeface="Calibri"/>
            </a:endParaRPr>
          </a:p>
        </p:txBody>
      </p:sp>
      <p:sp>
        <p:nvSpPr>
          <p:cNvPr id="7" name="Text Box 1"/>
          <p:cNvSpPr txBox="1">
            <a:spLocks noChangeArrowheads="1"/>
          </p:cNvSpPr>
          <p:nvPr/>
        </p:nvSpPr>
        <p:spPr bwMode="auto">
          <a:xfrm>
            <a:off x="-1856445" y="133757"/>
            <a:ext cx="12056853" cy="685621"/>
          </a:xfrm>
          <a:prstGeom prst="rect">
            <a:avLst/>
          </a:prstGeom>
          <a:noFill/>
          <a:ln>
            <a:noFill/>
          </a:ln>
          <a:effectLst/>
        </p:spPr>
        <p:txBody>
          <a:bodyPr lIns="92136" tIns="46068" rIns="92136" bIns="46068"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a:ea typeface="ＭＳ Ｐゴシック"/>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a:ea typeface="ＭＳ Ｐゴシック"/>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a:ea typeface="ＭＳ Ｐゴシック"/>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a:ea typeface="ＭＳ Ｐゴシック"/>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a:ea typeface="ＭＳ Ｐゴシック"/>
              </a:defRPr>
            </a:lvl5pPr>
            <a:lvl6pPr marL="2514600" indent="-228600" defTabSz="449263">
              <a:spcBef>
                <a:spcPts val="0"/>
              </a:spcBef>
              <a:spcAft>
                <a:spcPts val="0"/>
              </a:spcAft>
              <a:buClr>
                <a:srgbClr val="000000"/>
              </a:buClr>
              <a:buSzPct val="100000"/>
              <a:buFont typeface="Times New Roman"/>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a:ea typeface="ＭＳ Ｐゴシック"/>
              </a:defRPr>
            </a:lvl6pPr>
            <a:lvl7pPr marL="2971800" indent="-228600" defTabSz="449263">
              <a:spcBef>
                <a:spcPts val="0"/>
              </a:spcBef>
              <a:spcAft>
                <a:spcPts val="0"/>
              </a:spcAft>
              <a:buClr>
                <a:srgbClr val="000000"/>
              </a:buClr>
              <a:buSzPct val="100000"/>
              <a:buFont typeface="Times New Roman"/>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a:ea typeface="ＭＳ Ｐゴシック"/>
              </a:defRPr>
            </a:lvl7pPr>
            <a:lvl8pPr marL="3429000" indent="-228600" defTabSz="449263">
              <a:spcBef>
                <a:spcPts val="0"/>
              </a:spcBef>
              <a:spcAft>
                <a:spcPts val="0"/>
              </a:spcAft>
              <a:buClr>
                <a:srgbClr val="000000"/>
              </a:buClr>
              <a:buSzPct val="100000"/>
              <a:buFont typeface="Times New Roman"/>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a:ea typeface="ＭＳ Ｐゴシック"/>
              </a:defRPr>
            </a:lvl8pPr>
            <a:lvl9pPr marL="3886200" indent="-228600" defTabSz="449263">
              <a:spcBef>
                <a:spcPts val="0"/>
              </a:spcBef>
              <a:spcAft>
                <a:spcPts val="0"/>
              </a:spcAft>
              <a:buClr>
                <a:srgbClr val="000000"/>
              </a:buClr>
              <a:buSzPct val="100000"/>
              <a:buFont typeface="Times New Roman"/>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a:ea typeface="ＭＳ Ｐゴシック"/>
              </a:defRPr>
            </a:lvl9pPr>
          </a:lstStyle>
          <a:p>
            <a:pPr algn="ctr">
              <a:lnSpc>
                <a:spcPct val="104000"/>
              </a:lnSpc>
              <a:buClrTx/>
              <a:buFontTx/>
              <a:buNone/>
              <a:defRPr/>
            </a:pPr>
            <a:r>
              <a:rPr lang="en-GB" sz="3200" b="1">
                <a:solidFill>
                  <a:srgbClr val="1F497D"/>
                </a:solidFill>
                <a:latin typeface="Calibri"/>
                <a:cs typeface="Calibri"/>
              </a:rPr>
              <a:t>Coupled DA developments at ECMWF: How?</a:t>
            </a:r>
            <a:endParaRPr lang="en-US" sz="3200" b="1">
              <a:solidFill>
                <a:srgbClr val="1F497D"/>
              </a:solidFill>
              <a:latin typeface="Calibri"/>
              <a:cs typeface="Calibri"/>
            </a:endParaRPr>
          </a:p>
        </p:txBody>
      </p:sp>
      <p:sp>
        <p:nvSpPr>
          <p:cNvPr id="9" name="Slide Number Placeholder 1"/>
          <p:cNvSpPr txBox="1"/>
          <p:nvPr/>
        </p:nvSpPr>
        <p:spPr bwMode="auto">
          <a:xfrm>
            <a:off x="10032212" y="6454553"/>
            <a:ext cx="2159786" cy="216000"/>
          </a:xfrm>
          <a:prstGeom prst="rect">
            <a:avLst/>
          </a:prstGeom>
        </p:spPr>
        <p:txBody>
          <a:bodyPr lIns="0" tIns="0" rIns="0" bIns="0" anchor="b" anchorCtr="0"/>
          <a:lstStyle>
            <a:defPPr>
              <a:defRPr lang="en-US"/>
            </a:defPPr>
            <a:lvl1pPr marL="0" algn="ctr" defTabSz="457200">
              <a:defRPr sz="900" b="1">
                <a:solidFill>
                  <a:srgbClr val="064E83"/>
                </a:solidFill>
                <a:latin typeface="+mn-lt"/>
                <a:ea typeface="+mn-ea"/>
                <a:cs typeface="+mn-cs"/>
              </a:defRPr>
            </a:lvl1pPr>
            <a:lvl2pPr marL="457200" algn="l" defTabSz="457200">
              <a:defRPr sz="1800">
                <a:solidFill>
                  <a:schemeClr val="tx1"/>
                </a:solidFill>
                <a:latin typeface="+mn-lt"/>
                <a:ea typeface="+mn-ea"/>
                <a:cs typeface="+mn-cs"/>
              </a:defRPr>
            </a:lvl2pPr>
            <a:lvl3pPr marL="914400" algn="l" defTabSz="457200">
              <a:defRPr sz="1800">
                <a:solidFill>
                  <a:schemeClr val="tx1"/>
                </a:solidFill>
                <a:latin typeface="+mn-lt"/>
                <a:ea typeface="+mn-ea"/>
                <a:cs typeface="+mn-cs"/>
              </a:defRPr>
            </a:lvl3pPr>
            <a:lvl4pPr marL="1371600" algn="l" defTabSz="457200">
              <a:defRPr sz="1800">
                <a:solidFill>
                  <a:schemeClr val="tx1"/>
                </a:solidFill>
                <a:latin typeface="+mn-lt"/>
                <a:ea typeface="+mn-ea"/>
                <a:cs typeface="+mn-cs"/>
              </a:defRPr>
            </a:lvl4pPr>
            <a:lvl5pPr marL="1828800" algn="l" defTabSz="457200">
              <a:defRPr sz="1800">
                <a:solidFill>
                  <a:schemeClr val="tx1"/>
                </a:solidFill>
                <a:latin typeface="+mn-lt"/>
                <a:ea typeface="+mn-ea"/>
                <a:cs typeface="+mn-cs"/>
              </a:defRPr>
            </a:lvl5pPr>
            <a:lvl6pPr marL="2286000" algn="l" defTabSz="457200">
              <a:defRPr sz="1800">
                <a:solidFill>
                  <a:schemeClr val="tx1"/>
                </a:solidFill>
                <a:latin typeface="+mn-lt"/>
                <a:ea typeface="+mn-ea"/>
                <a:cs typeface="+mn-cs"/>
              </a:defRPr>
            </a:lvl6pPr>
            <a:lvl7pPr marL="2743200" algn="l" defTabSz="457200">
              <a:defRPr sz="1800">
                <a:solidFill>
                  <a:schemeClr val="tx1"/>
                </a:solidFill>
                <a:latin typeface="+mn-lt"/>
                <a:ea typeface="+mn-ea"/>
                <a:cs typeface="+mn-cs"/>
              </a:defRPr>
            </a:lvl7pPr>
            <a:lvl8pPr marL="3200400" algn="l" defTabSz="457200">
              <a:defRPr sz="1800">
                <a:solidFill>
                  <a:schemeClr val="tx1"/>
                </a:solidFill>
                <a:latin typeface="+mn-lt"/>
                <a:ea typeface="+mn-ea"/>
                <a:cs typeface="+mn-cs"/>
              </a:defRPr>
            </a:lvl8pPr>
            <a:lvl9pPr marL="3657600" algn="l" defTabSz="457200">
              <a:defRPr sz="1800">
                <a:solidFill>
                  <a:schemeClr val="tx1"/>
                </a:solidFill>
                <a:latin typeface="+mn-lt"/>
                <a:ea typeface="+mn-ea"/>
                <a:cs typeface="+mn-cs"/>
              </a:defRPr>
            </a:lvl9pPr>
          </a:lstStyle>
          <a:p>
            <a:pPr>
              <a:defRPr/>
            </a:pPr>
            <a:fld id="{6B3B0B0F-E794-1244-9699-107C60B9C23A}" type="slidenum">
              <a:rPr lang="en-US">
                <a:cs typeface="Calibri"/>
              </a:rPr>
              <a:t>3</a:t>
            </a:fld>
            <a:endParaRPr lang="en-US">
              <a:cs typeface="Calibri"/>
            </a:endParaRPr>
          </a:p>
        </p:txBody>
      </p:sp>
      <p:sp>
        <p:nvSpPr>
          <p:cNvPr id="5" name="TextBox 4"/>
          <p:cNvSpPr txBox="1"/>
          <p:nvPr/>
        </p:nvSpPr>
        <p:spPr bwMode="auto">
          <a:xfrm>
            <a:off x="4156809" y="1017306"/>
            <a:ext cx="3330600" cy="369332"/>
          </a:xfrm>
          <a:prstGeom prst="rect">
            <a:avLst/>
          </a:prstGeom>
          <a:solidFill>
            <a:schemeClr val="accent1">
              <a:lumMod val="60000"/>
              <a:lumOff val="40000"/>
            </a:schemeClr>
          </a:solidFill>
          <a:ln>
            <a:solidFill>
              <a:srgbClr val="064E83"/>
            </a:solidFill>
          </a:ln>
        </p:spPr>
        <p:txBody>
          <a:bodyPr wrap="square">
            <a:spAutoFit/>
          </a:bodyPr>
          <a:lstStyle/>
          <a:p>
            <a:pPr algn="ctr">
              <a:defRPr/>
            </a:pPr>
            <a:r>
              <a:rPr/>
              <a:t>Coupled trajectory </a:t>
            </a:r>
            <a:endParaRPr/>
          </a:p>
        </p:txBody>
      </p:sp>
      <p:sp>
        <p:nvSpPr>
          <p:cNvPr id="8" name="TextBox 7"/>
          <p:cNvSpPr txBox="1"/>
          <p:nvPr/>
        </p:nvSpPr>
        <p:spPr bwMode="auto">
          <a:xfrm>
            <a:off x="3605370" y="1984681"/>
            <a:ext cx="1459185" cy="646331"/>
          </a:xfrm>
          <a:prstGeom prst="rect">
            <a:avLst/>
          </a:prstGeom>
          <a:solidFill>
            <a:schemeClr val="accent5">
              <a:lumMod val="40000"/>
              <a:lumOff val="60000"/>
            </a:schemeClr>
          </a:solidFill>
          <a:ln>
            <a:solidFill>
              <a:srgbClr val="00B0F0"/>
            </a:solidFill>
          </a:ln>
        </p:spPr>
        <p:txBody>
          <a:bodyPr wrap="square">
            <a:spAutoFit/>
          </a:bodyPr>
          <a:lstStyle/>
          <a:p>
            <a:pPr algn="ctr">
              <a:defRPr/>
            </a:pPr>
            <a:r>
              <a:rPr/>
              <a:t>4D</a:t>
            </a:r>
            <a:r>
              <a:rPr lang="en-GB"/>
              <a:t>-</a:t>
            </a:r>
            <a:r>
              <a:rPr/>
              <a:t>Var</a:t>
            </a:r>
            <a:endParaRPr/>
          </a:p>
          <a:p>
            <a:pPr algn="ctr">
              <a:defRPr/>
            </a:pPr>
            <a:r>
              <a:rPr lang="en-GB"/>
              <a:t>A</a:t>
            </a:r>
            <a:r>
              <a:rPr/>
              <a:t>tmosphere</a:t>
            </a:r>
            <a:endParaRPr/>
          </a:p>
        </p:txBody>
      </p:sp>
      <p:sp>
        <p:nvSpPr>
          <p:cNvPr id="11" name="TextBox 10"/>
          <p:cNvSpPr txBox="1"/>
          <p:nvPr/>
        </p:nvSpPr>
        <p:spPr bwMode="auto">
          <a:xfrm>
            <a:off x="6899257" y="1988030"/>
            <a:ext cx="799764" cy="646331"/>
          </a:xfrm>
          <a:prstGeom prst="rect">
            <a:avLst/>
          </a:prstGeom>
          <a:solidFill>
            <a:schemeClr val="accent6">
              <a:lumMod val="60000"/>
              <a:lumOff val="40000"/>
            </a:schemeClr>
          </a:solidFill>
          <a:ln>
            <a:solidFill>
              <a:schemeClr val="accent6">
                <a:lumMod val="50000"/>
              </a:schemeClr>
            </a:solidFill>
          </a:ln>
        </p:spPr>
        <p:txBody>
          <a:bodyPr wrap="square">
            <a:spAutoFit/>
          </a:bodyPr>
          <a:lstStyle/>
          <a:p>
            <a:pPr algn="ctr">
              <a:defRPr/>
            </a:pPr>
            <a:r>
              <a:rPr/>
              <a:t>SEKF</a:t>
            </a:r>
            <a:endParaRPr/>
          </a:p>
          <a:p>
            <a:pPr algn="ctr">
              <a:defRPr/>
            </a:pPr>
            <a:r>
              <a:rPr lang="en-GB"/>
              <a:t>L</a:t>
            </a:r>
            <a:r>
              <a:rPr/>
              <a:t>and</a:t>
            </a:r>
            <a:endParaRPr/>
          </a:p>
        </p:txBody>
      </p:sp>
      <p:sp>
        <p:nvSpPr>
          <p:cNvPr id="12" name="TextBox 11"/>
          <p:cNvSpPr txBox="1"/>
          <p:nvPr/>
        </p:nvSpPr>
        <p:spPr bwMode="auto">
          <a:xfrm>
            <a:off x="4156809" y="3299540"/>
            <a:ext cx="3330600" cy="369332"/>
          </a:xfrm>
          <a:prstGeom prst="rect">
            <a:avLst/>
          </a:prstGeom>
          <a:solidFill>
            <a:schemeClr val="accent1">
              <a:lumMod val="60000"/>
              <a:lumOff val="40000"/>
            </a:schemeClr>
          </a:solidFill>
          <a:ln>
            <a:solidFill>
              <a:srgbClr val="064E83"/>
            </a:solidFill>
          </a:ln>
        </p:spPr>
        <p:txBody>
          <a:bodyPr wrap="square">
            <a:spAutoFit/>
          </a:bodyPr>
          <a:lstStyle/>
          <a:p>
            <a:pPr algn="ctr">
              <a:defRPr/>
            </a:pPr>
            <a:r>
              <a:rPr/>
              <a:t>Coupled trajectory </a:t>
            </a:r>
            <a:endParaRPr/>
          </a:p>
        </p:txBody>
      </p:sp>
      <p:sp>
        <p:nvSpPr>
          <p:cNvPr id="13" name="Curved Right Arrow 12"/>
          <p:cNvSpPr/>
          <p:nvPr/>
        </p:nvSpPr>
        <p:spPr bwMode="auto">
          <a:xfrm>
            <a:off x="3429918" y="1115482"/>
            <a:ext cx="726891" cy="2553389"/>
          </a:xfrm>
          <a:prstGeom prst="curvedRightArrow">
            <a:avLst>
              <a:gd name="adj1" fmla="val 25000"/>
              <a:gd name="adj2" fmla="val 50000"/>
              <a:gd name="adj3" fmla="val 25000"/>
            </a:avLst>
          </a:prstGeom>
          <a:gradFill>
            <a:gsLst>
              <a:gs pos="0">
                <a:schemeClr val="accent2">
                  <a:lumMod val="60000"/>
                  <a:lumOff val="40000"/>
                </a:schemeClr>
              </a:gs>
              <a:gs pos="100000">
                <a:schemeClr val="accent2"/>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a:solidFill>
                <a:schemeClr val="tx1"/>
              </a:solidFill>
            </a:endParaRPr>
          </a:p>
        </p:txBody>
      </p:sp>
      <p:sp>
        <p:nvSpPr>
          <p:cNvPr id="14" name="Curved Right Arrow 13"/>
          <p:cNvSpPr/>
          <p:nvPr/>
        </p:nvSpPr>
        <p:spPr bwMode="auto">
          <a:xfrm rot="10800000">
            <a:off x="7487409" y="1037510"/>
            <a:ext cx="726891" cy="2569620"/>
          </a:xfrm>
          <a:prstGeom prst="curvedRightArrow">
            <a:avLst>
              <a:gd name="adj1" fmla="val 25000"/>
              <a:gd name="adj2" fmla="val 50000"/>
              <a:gd name="adj3" fmla="val 25000"/>
            </a:avLst>
          </a:prstGeom>
          <a:gradFill>
            <a:gsLst>
              <a:gs pos="0">
                <a:schemeClr val="accent2">
                  <a:lumMod val="60000"/>
                  <a:lumOff val="40000"/>
                </a:schemeClr>
              </a:gs>
              <a:gs pos="100000">
                <a:schemeClr val="accent2"/>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a:solidFill>
                <a:schemeClr val="tx1"/>
              </a:solidFill>
            </a:endParaRPr>
          </a:p>
        </p:txBody>
      </p:sp>
      <p:sp>
        <p:nvSpPr>
          <p:cNvPr id="15" name="TextBox 14"/>
          <p:cNvSpPr txBox="1"/>
          <p:nvPr/>
        </p:nvSpPr>
        <p:spPr bwMode="auto">
          <a:xfrm rot="16199999">
            <a:off x="2166945" y="2137656"/>
            <a:ext cx="2037268" cy="369332"/>
          </a:xfrm>
          <a:prstGeom prst="rect">
            <a:avLst/>
          </a:prstGeom>
          <a:noFill/>
        </p:spPr>
        <p:txBody>
          <a:bodyPr wrap="square">
            <a:spAutoFit/>
          </a:bodyPr>
          <a:lstStyle/>
          <a:p>
            <a:pPr>
              <a:defRPr/>
            </a:pPr>
            <a:r>
              <a:rPr lang="en-GB">
                <a:solidFill>
                  <a:prstClr val="black"/>
                </a:solidFill>
                <a:latin typeface="Arial"/>
              </a:rPr>
              <a:t>o</a:t>
            </a:r>
            <a:r>
              <a:rPr sz="1800" b="0" i="0" u="none" strike="noStrike" cap="none" spc="0">
                <a:ln>
                  <a:noFill/>
                </a:ln>
                <a:solidFill>
                  <a:prstClr val="black"/>
                </a:solidFill>
                <a:latin typeface="Arial"/>
              </a:rPr>
              <a:t>uter-loop cycling</a:t>
            </a:r>
            <a:endParaRPr/>
          </a:p>
        </p:txBody>
      </p:sp>
      <p:sp>
        <p:nvSpPr>
          <p:cNvPr id="16" name="Down Arrow 15"/>
          <p:cNvSpPr/>
          <p:nvPr/>
        </p:nvSpPr>
        <p:spPr bwMode="auto">
          <a:xfrm>
            <a:off x="4216482" y="1431238"/>
            <a:ext cx="266290" cy="498662"/>
          </a:xfrm>
          <a:prstGeom prst="downArrow">
            <a:avLst>
              <a:gd name="adj1" fmla="val 50000"/>
              <a:gd name="adj2" fmla="val 50000"/>
            </a:avLst>
          </a:prstGeom>
          <a:solidFill>
            <a:schemeClr val="bg1">
              <a:lumMod val="85000"/>
            </a:schemeClr>
          </a:solidFill>
          <a:ln w="19050">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a:p>
        </p:txBody>
      </p:sp>
      <p:sp>
        <p:nvSpPr>
          <p:cNvPr id="17" name="Down Arrow 16"/>
          <p:cNvSpPr/>
          <p:nvPr/>
        </p:nvSpPr>
        <p:spPr bwMode="auto">
          <a:xfrm>
            <a:off x="4216482" y="2748096"/>
            <a:ext cx="266290" cy="498662"/>
          </a:xfrm>
          <a:prstGeom prst="downArrow">
            <a:avLst>
              <a:gd name="adj1" fmla="val 50000"/>
              <a:gd name="adj2" fmla="val 50000"/>
            </a:avLst>
          </a:prstGeom>
          <a:solidFill>
            <a:schemeClr val="bg1">
              <a:lumMod val="85000"/>
            </a:schemeClr>
          </a:solidFill>
          <a:ln w="19050">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a:p>
        </p:txBody>
      </p:sp>
      <p:sp>
        <p:nvSpPr>
          <p:cNvPr id="18" name="Down Arrow 17"/>
          <p:cNvSpPr/>
          <p:nvPr/>
        </p:nvSpPr>
        <p:spPr bwMode="auto">
          <a:xfrm>
            <a:off x="7016119" y="1429390"/>
            <a:ext cx="266290" cy="498662"/>
          </a:xfrm>
          <a:prstGeom prst="downArrow">
            <a:avLst>
              <a:gd name="adj1" fmla="val 50000"/>
              <a:gd name="adj2" fmla="val 50000"/>
            </a:avLst>
          </a:prstGeom>
          <a:solidFill>
            <a:schemeClr val="bg1">
              <a:lumMod val="85000"/>
            </a:schemeClr>
          </a:solidFill>
          <a:ln w="19050">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a:p>
        </p:txBody>
      </p:sp>
      <p:sp>
        <p:nvSpPr>
          <p:cNvPr id="19" name="Down Arrow 18"/>
          <p:cNvSpPr/>
          <p:nvPr/>
        </p:nvSpPr>
        <p:spPr bwMode="auto">
          <a:xfrm>
            <a:off x="6988932" y="2745209"/>
            <a:ext cx="266290" cy="498662"/>
          </a:xfrm>
          <a:prstGeom prst="downArrow">
            <a:avLst>
              <a:gd name="adj1" fmla="val 50000"/>
              <a:gd name="adj2" fmla="val 50000"/>
            </a:avLst>
          </a:prstGeom>
          <a:solidFill>
            <a:schemeClr val="bg1">
              <a:lumMod val="85000"/>
            </a:schemeClr>
          </a:solidFill>
          <a:ln w="19050">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a:p>
        </p:txBody>
      </p:sp>
      <p:sp>
        <p:nvSpPr>
          <p:cNvPr id="20" name="Down Arrow 19"/>
          <p:cNvSpPr/>
          <p:nvPr/>
        </p:nvSpPr>
        <p:spPr bwMode="auto">
          <a:xfrm>
            <a:off x="5688964" y="2745209"/>
            <a:ext cx="266290" cy="498662"/>
          </a:xfrm>
          <a:prstGeom prst="downArrow">
            <a:avLst>
              <a:gd name="adj1" fmla="val 50000"/>
              <a:gd name="adj2" fmla="val 50000"/>
            </a:avLst>
          </a:prstGeom>
          <a:solidFill>
            <a:schemeClr val="bg1">
              <a:lumMod val="85000"/>
            </a:schemeClr>
          </a:solidFill>
          <a:ln w="19050">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a:p>
        </p:txBody>
      </p:sp>
      <p:sp>
        <p:nvSpPr>
          <p:cNvPr id="21" name="Down Arrow 20"/>
          <p:cNvSpPr/>
          <p:nvPr/>
        </p:nvSpPr>
        <p:spPr bwMode="auto">
          <a:xfrm>
            <a:off x="5688964" y="1461894"/>
            <a:ext cx="266290" cy="498662"/>
          </a:xfrm>
          <a:prstGeom prst="downArrow">
            <a:avLst>
              <a:gd name="adj1" fmla="val 50000"/>
              <a:gd name="adj2" fmla="val 50000"/>
            </a:avLst>
          </a:prstGeom>
          <a:solidFill>
            <a:schemeClr val="bg1">
              <a:lumMod val="85000"/>
            </a:schemeClr>
          </a:solidFill>
          <a:ln w="19050">
            <a:solidFill>
              <a:schemeClr val="bg1">
                <a:lumMod val="6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a:p>
        </p:txBody>
      </p:sp>
      <p:sp>
        <p:nvSpPr>
          <p:cNvPr id="22" name="TextBox 21"/>
          <p:cNvSpPr txBox="1"/>
          <p:nvPr/>
        </p:nvSpPr>
        <p:spPr bwMode="auto">
          <a:xfrm>
            <a:off x="5147859" y="1989315"/>
            <a:ext cx="1691738" cy="646331"/>
          </a:xfrm>
          <a:prstGeom prst="rect">
            <a:avLst/>
          </a:prstGeom>
          <a:solidFill>
            <a:schemeClr val="accent6">
              <a:lumMod val="60000"/>
              <a:lumOff val="40000"/>
            </a:schemeClr>
          </a:solidFill>
          <a:ln>
            <a:solidFill>
              <a:schemeClr val="accent6">
                <a:lumMod val="50000"/>
              </a:schemeClr>
            </a:solidFill>
          </a:ln>
        </p:spPr>
        <p:txBody>
          <a:bodyPr wrap="square">
            <a:spAutoFit/>
          </a:bodyPr>
          <a:lstStyle/>
          <a:p>
            <a:pPr algn="ctr">
              <a:defRPr/>
            </a:pPr>
            <a:r>
              <a:rPr lang="en-GB"/>
              <a:t>NEMOVAR</a:t>
            </a:r>
            <a:endParaRPr/>
          </a:p>
          <a:p>
            <a:pPr algn="ctr">
              <a:defRPr/>
            </a:pPr>
            <a:r>
              <a:rPr lang="en-GB"/>
              <a:t>Ocean/sea-ice</a:t>
            </a:r>
            <a:endParaRPr/>
          </a:p>
        </p:txBody>
      </p:sp>
      <p:sp>
        <p:nvSpPr>
          <p:cNvPr id="23" name="TextBox 22"/>
          <p:cNvSpPr txBox="1"/>
          <p:nvPr/>
        </p:nvSpPr>
        <p:spPr bwMode="auto">
          <a:xfrm>
            <a:off x="315805" y="4046444"/>
            <a:ext cx="11779212" cy="1200329"/>
          </a:xfrm>
          <a:prstGeom prst="rect">
            <a:avLst/>
          </a:prstGeom>
          <a:noFill/>
        </p:spPr>
        <p:txBody>
          <a:bodyPr wrap="square" rtlCol="0">
            <a:spAutoFit/>
          </a:bodyPr>
          <a:lstStyle/>
          <a:p>
            <a:pPr>
              <a:defRPr/>
            </a:pPr>
            <a:r>
              <a:rPr lang="en-GB"/>
              <a:t>Laloyaux</a:t>
            </a:r>
            <a:r>
              <a:rPr lang="en-GB"/>
              <a:t> P. et al QJRMS 2016	</a:t>
            </a:r>
            <a:r>
              <a:rPr lang="en-GB"/>
              <a:t> Proof of concept demonstration</a:t>
            </a:r>
            <a:endParaRPr/>
          </a:p>
          <a:p>
            <a:pPr>
              <a:defRPr/>
            </a:pPr>
            <a:r>
              <a:rPr lang="en-GB"/>
              <a:t>Hersbach</a:t>
            </a:r>
            <a:r>
              <a:rPr lang="en-GB"/>
              <a:t> H. et al 2018		 SAC paper on future reanalysis</a:t>
            </a:r>
            <a:endParaRPr/>
          </a:p>
          <a:p>
            <a:pPr>
              <a:defRPr/>
            </a:pPr>
            <a:r>
              <a:rPr lang="en-GB"/>
              <a:t>de </a:t>
            </a:r>
            <a:r>
              <a:rPr lang="en-GB"/>
              <a:t>Rosnay</a:t>
            </a:r>
            <a:r>
              <a:rPr lang="en-GB"/>
              <a:t> P. et al 2021		 SAC paper 2021 on coupled DA strategy</a:t>
            </a:r>
            <a:endParaRPr/>
          </a:p>
          <a:p>
            <a:pPr>
              <a:defRPr/>
            </a:pPr>
            <a:r>
              <a:rPr lang="en-GB"/>
              <a:t>Browne P. et al 	2024		</a:t>
            </a:r>
            <a:r>
              <a:rPr lang="en-GB"/>
              <a:t> Eight years of development towards operational, input from IFS 45r1 to 50r1</a:t>
            </a:r>
            <a:endParaRPr/>
          </a:p>
        </p:txBody>
      </p:sp>
      <p:sp>
        <p:nvSpPr>
          <p:cNvPr id="24" name="TextBox 23"/>
          <p:cNvSpPr txBox="1"/>
          <p:nvPr/>
        </p:nvSpPr>
        <p:spPr bwMode="auto">
          <a:xfrm>
            <a:off x="385077" y="5461206"/>
            <a:ext cx="11488268" cy="646331"/>
          </a:xfrm>
          <a:prstGeom prst="rect">
            <a:avLst/>
          </a:prstGeom>
          <a:noFill/>
        </p:spPr>
        <p:txBody>
          <a:bodyPr wrap="square">
            <a:spAutoFit/>
          </a:bodyPr>
          <a:lstStyle/>
          <a:p>
            <a:pPr>
              <a:defRPr/>
            </a:pPr>
            <a:r>
              <a:rPr lang="en-US" sz="1800"/>
              <a:t>More in de </a:t>
            </a:r>
            <a:r>
              <a:rPr lang="en-US" sz="1800"/>
              <a:t>Rosnay</a:t>
            </a:r>
            <a:r>
              <a:rPr lang="en-US" sz="1800"/>
              <a:t>, et al. 2022 </a:t>
            </a:r>
            <a:r>
              <a:rPr lang="en-US" sz="1800" b="1"/>
              <a:t>Coupled data assimilation at ECMWF: current status, challenges and future developments</a:t>
            </a:r>
            <a:r>
              <a:rPr lang="en-US" sz="1800"/>
              <a:t>. </a:t>
            </a:r>
            <a:r>
              <a:rPr lang="en-US" sz="1800" i="1"/>
              <a:t>QJRMS</a:t>
            </a:r>
            <a:r>
              <a:rPr lang="en-US" sz="1800"/>
              <a:t>, </a:t>
            </a:r>
            <a:r>
              <a:rPr lang="en-US" sz="1800" u="sng">
                <a:hlinkClick r:id="rId3" tooltip="https://doi.org/10.1002/qj.4330"/>
              </a:rPr>
              <a:t>https://doi.org/10.1002/qj.4330</a:t>
            </a:r>
            <a:endParaRPr lang="en-GB"/>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373570" y="239673"/>
            <a:ext cx="11071176" cy="369332"/>
          </a:xfrm>
        </p:spPr>
        <p:txBody>
          <a:bodyPr/>
          <a:lstStyle/>
          <a:p>
            <a:pPr>
              <a:defRPr/>
            </a:pPr>
            <a:r>
              <a:rPr lang="en-US" sz="2800" b="1">
                <a:solidFill>
                  <a:srgbClr val="376092"/>
                </a:solidFill>
              </a:rPr>
              <a:t>ECMWF Land Data Assimilation System (LDAS) – current status</a:t>
            </a:r>
            <a:endParaRPr/>
          </a:p>
        </p:txBody>
      </p:sp>
      <p:pic>
        <p:nvPicPr>
          <p:cNvPr id="10" name="Ink 9"/>
          <p:cNvPicPr/>
          <p:nvPr/>
        </p:nvPicPr>
        <p:blipFill>
          <a:blip r:embed="rId3"/>
          <a:stretch/>
        </p:blipFill>
        <p:spPr bwMode="auto">
          <a:xfrm>
            <a:off x="4390510" y="3670458"/>
            <a:ext cx="126000" cy="126000"/>
          </a:xfrm>
          <a:prstGeom prst="rect">
            <a:avLst/>
          </a:prstGeom>
        </p:spPr>
      </p:pic>
      <p:grpSp>
        <p:nvGrpSpPr>
          <p:cNvPr id="23" name="Group 22"/>
          <p:cNvGrpSpPr/>
          <p:nvPr/>
        </p:nvGrpSpPr>
        <p:grpSpPr bwMode="auto">
          <a:xfrm>
            <a:off x="5641127" y="956886"/>
            <a:ext cx="1517059" cy="801389"/>
            <a:chOff x="250781" y="1035011"/>
            <a:chExt cx="1990164" cy="959654"/>
          </a:xfrm>
        </p:grpSpPr>
        <p:sp>
          <p:nvSpPr>
            <p:cNvPr id="6" name="Oval 5"/>
            <p:cNvSpPr/>
            <p:nvPr/>
          </p:nvSpPr>
          <p:spPr bwMode="auto">
            <a:xfrm>
              <a:off x="250781" y="1035011"/>
              <a:ext cx="1990164" cy="959654"/>
            </a:xfrm>
            <a:prstGeom prst="ellipse">
              <a:avLst/>
            </a:prstGeom>
            <a:solidFill>
              <a:schemeClr val="accent1">
                <a:alpha val="50000"/>
              </a:schemeClr>
            </a:solidFill>
            <a:ln>
              <a:noFill/>
            </a:ln>
          </p:spPr>
          <p:style>
            <a:lnRef idx="0">
              <a:srgbClr val="000000"/>
            </a:lnRef>
            <a:fillRef idx="0">
              <a:srgbClr val="000000"/>
            </a:fillRef>
            <a:effectRef idx="0">
              <a:srgbClr val="000000"/>
            </a:effectRef>
            <a:fontRef idx="minor">
              <a:schemeClr val="lt1"/>
            </a:fontRef>
          </p:style>
          <p:txBody>
            <a:bodyPr rtlCol="0" anchor="ctr"/>
            <a:lstStyle/>
            <a:p>
              <a:pPr algn="ctr">
                <a:defRPr/>
              </a:pPr>
              <a:endParaRPr lang="en-US"/>
            </a:p>
          </p:txBody>
        </p:sp>
        <p:sp>
          <p:nvSpPr>
            <p:cNvPr id="13" name="TextBox 12"/>
            <p:cNvSpPr txBox="1"/>
            <p:nvPr/>
          </p:nvSpPr>
          <p:spPr bwMode="auto">
            <a:xfrm>
              <a:off x="464351" y="1236813"/>
              <a:ext cx="1563022" cy="552838"/>
            </a:xfrm>
            <a:prstGeom prst="rect">
              <a:avLst/>
            </a:prstGeom>
            <a:noFill/>
          </p:spPr>
          <p:txBody>
            <a:bodyPr wrap="square" rtlCol="0">
              <a:spAutoFit/>
            </a:bodyPr>
            <a:lstStyle/>
            <a:p>
              <a:pPr algn="ctr">
                <a:defRPr/>
              </a:pPr>
              <a:r>
                <a:rPr lang="en-US" sz="1200" i="1"/>
                <a:t>in-situ</a:t>
              </a:r>
              <a:r>
                <a:rPr lang="en-US" sz="1200"/>
                <a:t> T2m + RH2m</a:t>
              </a:r>
              <a:endParaRPr/>
            </a:p>
          </p:txBody>
        </p:sp>
      </p:grpSp>
      <p:grpSp>
        <p:nvGrpSpPr>
          <p:cNvPr id="24" name="Group 23"/>
          <p:cNvGrpSpPr/>
          <p:nvPr/>
        </p:nvGrpSpPr>
        <p:grpSpPr bwMode="auto">
          <a:xfrm>
            <a:off x="2124176" y="956886"/>
            <a:ext cx="1517059" cy="801389"/>
            <a:chOff x="250781" y="1035011"/>
            <a:chExt cx="1990164" cy="959654"/>
          </a:xfrm>
        </p:grpSpPr>
        <p:sp>
          <p:nvSpPr>
            <p:cNvPr id="25" name="Oval 24"/>
            <p:cNvSpPr/>
            <p:nvPr/>
          </p:nvSpPr>
          <p:spPr bwMode="auto">
            <a:xfrm>
              <a:off x="250781" y="1035011"/>
              <a:ext cx="1990164" cy="959654"/>
            </a:xfrm>
            <a:prstGeom prst="ellipse">
              <a:avLst/>
            </a:prstGeom>
            <a:solidFill>
              <a:schemeClr val="accent1">
                <a:alpha val="50000"/>
              </a:schemeClr>
            </a:solidFill>
            <a:ln>
              <a:noFill/>
            </a:ln>
          </p:spPr>
          <p:style>
            <a:lnRef idx="0">
              <a:srgbClr val="000000"/>
            </a:lnRef>
            <a:fillRef idx="0">
              <a:srgbClr val="000000"/>
            </a:fillRef>
            <a:effectRef idx="0">
              <a:srgbClr val="000000"/>
            </a:effectRef>
            <a:fontRef idx="minor">
              <a:schemeClr val="lt1"/>
            </a:fontRef>
          </p:style>
          <p:txBody>
            <a:bodyPr rtlCol="0" anchor="ctr"/>
            <a:lstStyle/>
            <a:p>
              <a:pPr algn="ctr">
                <a:defRPr/>
              </a:pPr>
              <a:endParaRPr lang="en-US"/>
            </a:p>
          </p:txBody>
        </p:sp>
        <p:sp>
          <p:nvSpPr>
            <p:cNvPr id="26" name="TextBox 25"/>
            <p:cNvSpPr txBox="1"/>
            <p:nvPr/>
          </p:nvSpPr>
          <p:spPr bwMode="auto">
            <a:xfrm>
              <a:off x="464351" y="1236812"/>
              <a:ext cx="1563022" cy="552838"/>
            </a:xfrm>
            <a:prstGeom prst="rect">
              <a:avLst/>
            </a:prstGeom>
            <a:noFill/>
          </p:spPr>
          <p:txBody>
            <a:bodyPr wrap="square" rtlCol="0">
              <a:spAutoFit/>
            </a:bodyPr>
            <a:lstStyle/>
            <a:p>
              <a:pPr algn="ctr">
                <a:defRPr/>
              </a:pPr>
              <a:r>
                <a:rPr lang="en-US" sz="1200" i="1"/>
                <a:t>satellite</a:t>
              </a:r>
              <a:r>
                <a:rPr lang="en-US" sz="1200"/>
                <a:t> ASCAT SSM</a:t>
              </a:r>
              <a:endParaRPr/>
            </a:p>
          </p:txBody>
        </p:sp>
      </p:grpSp>
      <p:grpSp>
        <p:nvGrpSpPr>
          <p:cNvPr id="27" name="Group 26"/>
          <p:cNvGrpSpPr/>
          <p:nvPr/>
        </p:nvGrpSpPr>
        <p:grpSpPr bwMode="auto">
          <a:xfrm>
            <a:off x="3882651" y="955543"/>
            <a:ext cx="1517059" cy="801389"/>
            <a:chOff x="250781" y="1035011"/>
            <a:chExt cx="1990164" cy="959654"/>
          </a:xfrm>
        </p:grpSpPr>
        <p:sp>
          <p:nvSpPr>
            <p:cNvPr id="28" name="Oval 27"/>
            <p:cNvSpPr/>
            <p:nvPr/>
          </p:nvSpPr>
          <p:spPr bwMode="auto">
            <a:xfrm>
              <a:off x="250781" y="1035011"/>
              <a:ext cx="1990164" cy="959654"/>
            </a:xfrm>
            <a:prstGeom prst="ellipse">
              <a:avLst/>
            </a:prstGeom>
            <a:solidFill>
              <a:schemeClr val="accent1">
                <a:alpha val="50000"/>
              </a:schemeClr>
            </a:solidFill>
            <a:ln>
              <a:noFill/>
            </a:ln>
          </p:spPr>
          <p:style>
            <a:lnRef idx="0">
              <a:srgbClr val="000000"/>
            </a:lnRef>
            <a:fillRef idx="0">
              <a:srgbClr val="000000"/>
            </a:fillRef>
            <a:effectRef idx="0">
              <a:srgbClr val="000000"/>
            </a:effectRef>
            <a:fontRef idx="minor">
              <a:schemeClr val="lt1"/>
            </a:fontRef>
          </p:style>
          <p:txBody>
            <a:bodyPr rtlCol="0" anchor="ctr"/>
            <a:lstStyle/>
            <a:p>
              <a:pPr algn="ctr">
                <a:defRPr/>
              </a:pPr>
              <a:endParaRPr lang="en-US"/>
            </a:p>
          </p:txBody>
        </p:sp>
        <p:sp>
          <p:nvSpPr>
            <p:cNvPr id="29" name="TextBox 28"/>
            <p:cNvSpPr txBox="1"/>
            <p:nvPr/>
          </p:nvSpPr>
          <p:spPr bwMode="auto">
            <a:xfrm>
              <a:off x="457863" y="1127850"/>
              <a:ext cx="1563022" cy="773974"/>
            </a:xfrm>
            <a:prstGeom prst="rect">
              <a:avLst/>
            </a:prstGeom>
            <a:noFill/>
          </p:spPr>
          <p:txBody>
            <a:bodyPr wrap="square" rtlCol="0">
              <a:spAutoFit/>
            </a:bodyPr>
            <a:lstStyle/>
            <a:p>
              <a:pPr algn="ctr">
                <a:defRPr/>
              </a:pPr>
              <a:r>
                <a:rPr lang="en-US" sz="1200" i="1"/>
                <a:t>satellite</a:t>
              </a:r>
              <a:r>
                <a:rPr lang="en-US" sz="1200"/>
                <a:t> </a:t>
              </a:r>
              <a:endParaRPr/>
            </a:p>
            <a:p>
              <a:pPr algn="ctr">
                <a:defRPr/>
              </a:pPr>
              <a:r>
                <a:rPr lang="en-US" sz="1200"/>
                <a:t>SMOS SSM NN</a:t>
              </a:r>
              <a:endParaRPr/>
            </a:p>
          </p:txBody>
        </p:sp>
      </p:grpSp>
      <p:grpSp>
        <p:nvGrpSpPr>
          <p:cNvPr id="30" name="Group 29"/>
          <p:cNvGrpSpPr/>
          <p:nvPr/>
        </p:nvGrpSpPr>
        <p:grpSpPr bwMode="auto">
          <a:xfrm>
            <a:off x="8662560" y="955541"/>
            <a:ext cx="1517059" cy="801389"/>
            <a:chOff x="250781" y="1035011"/>
            <a:chExt cx="1990164" cy="959654"/>
          </a:xfrm>
        </p:grpSpPr>
        <p:sp>
          <p:nvSpPr>
            <p:cNvPr id="31" name="Oval 30"/>
            <p:cNvSpPr/>
            <p:nvPr/>
          </p:nvSpPr>
          <p:spPr bwMode="auto">
            <a:xfrm>
              <a:off x="250781" y="1035011"/>
              <a:ext cx="1990164" cy="959654"/>
            </a:xfrm>
            <a:prstGeom prst="ellipse">
              <a:avLst/>
            </a:prstGeom>
            <a:solidFill>
              <a:schemeClr val="accent1">
                <a:alpha val="50000"/>
              </a:schemeClr>
            </a:solidFill>
            <a:ln>
              <a:noFill/>
            </a:ln>
          </p:spPr>
          <p:style>
            <a:lnRef idx="0">
              <a:srgbClr val="000000"/>
            </a:lnRef>
            <a:fillRef idx="0">
              <a:srgbClr val="000000"/>
            </a:fillRef>
            <a:effectRef idx="0">
              <a:srgbClr val="000000"/>
            </a:effectRef>
            <a:fontRef idx="minor">
              <a:schemeClr val="lt1"/>
            </a:fontRef>
          </p:style>
          <p:txBody>
            <a:bodyPr rtlCol="0" anchor="ctr"/>
            <a:lstStyle/>
            <a:p>
              <a:pPr algn="ctr">
                <a:defRPr/>
              </a:pPr>
              <a:endParaRPr lang="en-US"/>
            </a:p>
          </p:txBody>
        </p:sp>
        <p:sp>
          <p:nvSpPr>
            <p:cNvPr id="32" name="TextBox 31"/>
            <p:cNvSpPr txBox="1"/>
            <p:nvPr/>
          </p:nvSpPr>
          <p:spPr bwMode="auto">
            <a:xfrm>
              <a:off x="464351" y="1235206"/>
              <a:ext cx="1563022" cy="552838"/>
            </a:xfrm>
            <a:prstGeom prst="rect">
              <a:avLst/>
            </a:prstGeom>
            <a:noFill/>
          </p:spPr>
          <p:txBody>
            <a:bodyPr wrap="square" rtlCol="0">
              <a:spAutoFit/>
            </a:bodyPr>
            <a:lstStyle/>
            <a:p>
              <a:pPr algn="ctr">
                <a:defRPr/>
              </a:pPr>
              <a:r>
                <a:rPr lang="en-US" sz="1200" i="1"/>
                <a:t>in-situ</a:t>
              </a:r>
              <a:r>
                <a:rPr lang="en-US" sz="1200"/>
                <a:t> Snow Depth</a:t>
              </a:r>
              <a:endParaRPr/>
            </a:p>
          </p:txBody>
        </p:sp>
      </p:grpSp>
      <p:grpSp>
        <p:nvGrpSpPr>
          <p:cNvPr id="33" name="Group 32"/>
          <p:cNvGrpSpPr/>
          <p:nvPr/>
        </p:nvGrpSpPr>
        <p:grpSpPr bwMode="auto">
          <a:xfrm>
            <a:off x="10421035" y="952857"/>
            <a:ext cx="1517059" cy="801389"/>
            <a:chOff x="250781" y="1035011"/>
            <a:chExt cx="1990164" cy="959654"/>
          </a:xfrm>
        </p:grpSpPr>
        <p:sp>
          <p:nvSpPr>
            <p:cNvPr id="34" name="Oval 33"/>
            <p:cNvSpPr/>
            <p:nvPr/>
          </p:nvSpPr>
          <p:spPr bwMode="auto">
            <a:xfrm>
              <a:off x="250781" y="1035011"/>
              <a:ext cx="1990164" cy="959654"/>
            </a:xfrm>
            <a:prstGeom prst="ellipse">
              <a:avLst/>
            </a:prstGeom>
            <a:solidFill>
              <a:schemeClr val="accent1">
                <a:alpha val="50000"/>
              </a:schemeClr>
            </a:solidFill>
            <a:ln>
              <a:noFill/>
            </a:ln>
          </p:spPr>
          <p:style>
            <a:lnRef idx="0">
              <a:srgbClr val="000000"/>
            </a:lnRef>
            <a:fillRef idx="0">
              <a:srgbClr val="000000"/>
            </a:fillRef>
            <a:effectRef idx="0">
              <a:srgbClr val="000000"/>
            </a:effectRef>
            <a:fontRef idx="minor">
              <a:schemeClr val="lt1"/>
            </a:fontRef>
          </p:style>
          <p:txBody>
            <a:bodyPr rtlCol="0" anchor="ctr"/>
            <a:lstStyle/>
            <a:p>
              <a:pPr algn="ctr">
                <a:defRPr/>
              </a:pPr>
              <a:endParaRPr lang="en-US"/>
            </a:p>
          </p:txBody>
        </p:sp>
        <p:sp>
          <p:nvSpPr>
            <p:cNvPr id="35" name="TextBox 34"/>
            <p:cNvSpPr txBox="1"/>
            <p:nvPr/>
          </p:nvSpPr>
          <p:spPr bwMode="auto">
            <a:xfrm>
              <a:off x="464351" y="1233599"/>
              <a:ext cx="1563022" cy="552838"/>
            </a:xfrm>
            <a:prstGeom prst="rect">
              <a:avLst/>
            </a:prstGeom>
            <a:noFill/>
          </p:spPr>
          <p:txBody>
            <a:bodyPr wrap="square" rtlCol="0">
              <a:spAutoFit/>
            </a:bodyPr>
            <a:lstStyle/>
            <a:p>
              <a:pPr algn="ctr">
                <a:defRPr/>
              </a:pPr>
              <a:r>
                <a:rPr lang="en-US" sz="1200" i="1"/>
                <a:t>satellite</a:t>
              </a:r>
              <a:r>
                <a:rPr lang="en-US" sz="1200"/>
                <a:t> IMS Snow Cover</a:t>
              </a:r>
              <a:endParaRPr/>
            </a:p>
          </p:txBody>
        </p:sp>
      </p:grpSp>
      <p:sp>
        <p:nvSpPr>
          <p:cNvPr id="36" name="Rounded Rectangle 35"/>
          <p:cNvSpPr/>
          <p:nvPr/>
        </p:nvSpPr>
        <p:spPr bwMode="auto">
          <a:xfrm>
            <a:off x="5642519" y="2388138"/>
            <a:ext cx="1517059" cy="906780"/>
          </a:xfrm>
          <a:prstGeom prst="roundRect">
            <a:avLst>
              <a:gd name="adj" fmla="val 16667"/>
            </a:avLst>
          </a:prstGeom>
          <a:solidFill>
            <a:schemeClr val="accent4">
              <a:alpha val="50000"/>
            </a:schemeClr>
          </a:solidFill>
          <a:ln>
            <a:noFill/>
          </a:ln>
        </p:spPr>
        <p:style>
          <a:lnRef idx="0">
            <a:srgbClr val="000000"/>
          </a:lnRef>
          <a:fillRef idx="0">
            <a:srgbClr val="000000"/>
          </a:fillRef>
          <a:effectRef idx="0">
            <a:srgbClr val="000000"/>
          </a:effectRef>
          <a:fontRef idx="minor">
            <a:schemeClr val="lt1"/>
          </a:fontRef>
        </p:style>
        <p:txBody>
          <a:bodyPr rtlCol="0" anchor="ctr"/>
          <a:lstStyle/>
          <a:p>
            <a:pPr algn="ctr">
              <a:defRPr/>
            </a:pPr>
            <a:endParaRPr lang="en-US"/>
          </a:p>
        </p:txBody>
      </p:sp>
      <p:sp>
        <p:nvSpPr>
          <p:cNvPr id="37" name="Rounded Rectangle 36"/>
          <p:cNvSpPr/>
          <p:nvPr/>
        </p:nvSpPr>
        <p:spPr bwMode="auto">
          <a:xfrm>
            <a:off x="9583891" y="2368355"/>
            <a:ext cx="1517059" cy="906780"/>
          </a:xfrm>
          <a:prstGeom prst="roundRect">
            <a:avLst>
              <a:gd name="adj" fmla="val 16667"/>
            </a:avLst>
          </a:prstGeom>
          <a:solidFill>
            <a:schemeClr val="accent4">
              <a:alpha val="50000"/>
            </a:schemeClr>
          </a:solidFill>
          <a:ln>
            <a:noFill/>
          </a:ln>
        </p:spPr>
        <p:style>
          <a:lnRef idx="0">
            <a:srgbClr val="000000"/>
          </a:lnRef>
          <a:fillRef idx="0">
            <a:srgbClr val="000000"/>
          </a:fillRef>
          <a:effectRef idx="0">
            <a:srgbClr val="000000"/>
          </a:effectRef>
          <a:fontRef idx="minor">
            <a:schemeClr val="lt1"/>
          </a:fontRef>
        </p:style>
        <p:txBody>
          <a:bodyPr rtlCol="0" anchor="ctr"/>
          <a:lstStyle/>
          <a:p>
            <a:pPr algn="ctr">
              <a:defRPr/>
            </a:pPr>
            <a:endParaRPr lang="en-US"/>
          </a:p>
        </p:txBody>
      </p:sp>
      <p:cxnSp>
        <p:nvCxnSpPr>
          <p:cNvPr id="45" name="Curved Connector 44"/>
          <p:cNvCxnSpPr>
            <a:cxnSpLocks/>
            <a:stCxn id="34" idx="4"/>
            <a:endCxn id="37" idx="0"/>
          </p:cNvCxnSpPr>
          <p:nvPr/>
        </p:nvCxnSpPr>
        <p:spPr bwMode="auto">
          <a:xfrm rot="5400000">
            <a:off x="10453939" y="1642728"/>
            <a:ext cx="614109" cy="837144"/>
          </a:xfrm>
          <a:prstGeom prst="curvedConnector3">
            <a:avLst>
              <a:gd name="adj1" fmla="val 50000"/>
            </a:avLst>
          </a:prstGeom>
          <a:ln w="19050" cap="flat" cmpd="sng" algn="ctr">
            <a:solidFill>
              <a:schemeClr val="tx1"/>
            </a:solidFill>
            <a:prstDash val="solid"/>
            <a:round/>
            <a:headEnd type="none" w="med" len="med"/>
            <a:tailEnd type="arrow" w="med" len="med"/>
          </a:ln>
        </p:spPr>
        <p:style>
          <a:lnRef idx="0">
            <a:srgbClr val="000000"/>
          </a:lnRef>
          <a:fillRef idx="0">
            <a:srgbClr val="000000"/>
          </a:fillRef>
          <a:effectRef idx="0">
            <a:srgbClr val="000000"/>
          </a:effectRef>
          <a:fontRef idx="minor">
            <a:schemeClr val="tx1"/>
          </a:fontRef>
        </p:style>
      </p:cxnSp>
      <p:cxnSp>
        <p:nvCxnSpPr>
          <p:cNvPr id="47" name="Curved Connector 46"/>
          <p:cNvCxnSpPr>
            <a:cxnSpLocks/>
            <a:stCxn id="31" idx="4"/>
            <a:endCxn id="37" idx="0"/>
          </p:cNvCxnSpPr>
          <p:nvPr/>
        </p:nvCxnSpPr>
        <p:spPr bwMode="auto">
          <a:xfrm rot="16199999" flipH="1">
            <a:off x="9576043" y="1601976"/>
            <a:ext cx="611425" cy="921331"/>
          </a:xfrm>
          <a:prstGeom prst="curvedConnector3">
            <a:avLst>
              <a:gd name="adj1" fmla="val 50000"/>
            </a:avLst>
          </a:prstGeom>
          <a:ln w="19050" cap="flat" cmpd="sng" algn="ctr">
            <a:solidFill>
              <a:schemeClr val="tx1"/>
            </a:solidFill>
            <a:prstDash val="solid"/>
            <a:round/>
            <a:headEnd type="none" w="med" len="med"/>
            <a:tailEnd type="arrow" w="med" len="med"/>
          </a:ln>
        </p:spPr>
        <p:style>
          <a:lnRef idx="0">
            <a:srgbClr val="000000"/>
          </a:lnRef>
          <a:fillRef idx="0">
            <a:srgbClr val="000000"/>
          </a:fillRef>
          <a:effectRef idx="0">
            <a:srgbClr val="000000"/>
          </a:effectRef>
          <a:fontRef idx="minor">
            <a:schemeClr val="tx1"/>
          </a:fontRef>
        </p:style>
      </p:cxnSp>
      <p:cxnSp>
        <p:nvCxnSpPr>
          <p:cNvPr id="52" name="Straight Arrow Connector 51"/>
          <p:cNvCxnSpPr>
            <a:cxnSpLocks/>
            <a:stCxn id="6" idx="4"/>
            <a:endCxn id="36" idx="0"/>
          </p:cNvCxnSpPr>
          <p:nvPr/>
        </p:nvCxnSpPr>
        <p:spPr bwMode="auto">
          <a:xfrm>
            <a:off x="6399657" y="1758275"/>
            <a:ext cx="1392" cy="629863"/>
          </a:xfrm>
          <a:prstGeom prst="straightConnector1">
            <a:avLst/>
          </a:prstGeom>
          <a:ln w="19050" cap="flat" cmpd="sng" algn="ctr">
            <a:solidFill>
              <a:schemeClr val="tx1"/>
            </a:solidFill>
            <a:prstDash val="solid"/>
            <a:round/>
            <a:headEnd type="none" w="med" len="med"/>
            <a:tailEnd type="arrow" w="med" len="med"/>
          </a:ln>
        </p:spPr>
        <p:style>
          <a:lnRef idx="0">
            <a:srgbClr val="000000"/>
          </a:lnRef>
          <a:fillRef idx="0">
            <a:srgbClr val="000000"/>
          </a:fillRef>
          <a:effectRef idx="0">
            <a:srgbClr val="000000"/>
          </a:effectRef>
          <a:fontRef idx="minor">
            <a:schemeClr val="tx1"/>
          </a:fontRef>
        </p:style>
      </p:cxnSp>
      <p:sp>
        <p:nvSpPr>
          <p:cNvPr id="53" name="TextBox 52"/>
          <p:cNvSpPr txBox="1"/>
          <p:nvPr/>
        </p:nvSpPr>
        <p:spPr bwMode="auto">
          <a:xfrm>
            <a:off x="5803927" y="2518358"/>
            <a:ext cx="1191457" cy="646331"/>
          </a:xfrm>
          <a:prstGeom prst="rect">
            <a:avLst/>
          </a:prstGeom>
          <a:noFill/>
        </p:spPr>
        <p:txBody>
          <a:bodyPr wrap="square" rtlCol="0">
            <a:spAutoFit/>
          </a:bodyPr>
          <a:lstStyle/>
          <a:p>
            <a:pPr algn="ctr">
              <a:defRPr/>
            </a:pPr>
            <a:r>
              <a:rPr lang="en-US" sz="1200" i="1"/>
              <a:t>2D Optimal Interpolation </a:t>
            </a:r>
            <a:r>
              <a:rPr lang="en-US" sz="1200"/>
              <a:t>T2m, RH2m</a:t>
            </a:r>
            <a:endParaRPr/>
          </a:p>
        </p:txBody>
      </p:sp>
      <p:sp>
        <p:nvSpPr>
          <p:cNvPr id="54" name="TextBox 53"/>
          <p:cNvSpPr txBox="1"/>
          <p:nvPr/>
        </p:nvSpPr>
        <p:spPr bwMode="auto">
          <a:xfrm>
            <a:off x="9746693" y="2498577"/>
            <a:ext cx="1191457" cy="646331"/>
          </a:xfrm>
          <a:prstGeom prst="rect">
            <a:avLst/>
          </a:prstGeom>
          <a:noFill/>
        </p:spPr>
        <p:txBody>
          <a:bodyPr wrap="square" rtlCol="0">
            <a:spAutoFit/>
          </a:bodyPr>
          <a:lstStyle/>
          <a:p>
            <a:pPr algn="ctr">
              <a:defRPr/>
            </a:pPr>
            <a:r>
              <a:rPr lang="en-US" sz="1200" i="1"/>
              <a:t>2D Optimal Interpolation </a:t>
            </a:r>
            <a:r>
              <a:rPr lang="en-US" sz="1200"/>
              <a:t>Snow Depth</a:t>
            </a:r>
            <a:endParaRPr/>
          </a:p>
        </p:txBody>
      </p:sp>
      <p:sp>
        <p:nvSpPr>
          <p:cNvPr id="55" name="Rounded Rectangle 54"/>
          <p:cNvSpPr/>
          <p:nvPr/>
        </p:nvSpPr>
        <p:spPr bwMode="auto">
          <a:xfrm>
            <a:off x="2995614" y="3772451"/>
            <a:ext cx="1517059" cy="906780"/>
          </a:xfrm>
          <a:prstGeom prst="roundRect">
            <a:avLst>
              <a:gd name="adj" fmla="val 16667"/>
            </a:avLst>
          </a:prstGeom>
          <a:solidFill>
            <a:schemeClr val="accent4">
              <a:alpha val="50000"/>
            </a:schemeClr>
          </a:solidFill>
          <a:ln>
            <a:noFill/>
          </a:ln>
        </p:spPr>
        <p:style>
          <a:lnRef idx="0">
            <a:srgbClr val="000000"/>
          </a:lnRef>
          <a:fillRef idx="0">
            <a:srgbClr val="000000"/>
          </a:fillRef>
          <a:effectRef idx="0">
            <a:srgbClr val="000000"/>
          </a:effectRef>
          <a:fontRef idx="minor">
            <a:schemeClr val="lt1"/>
          </a:fontRef>
        </p:style>
        <p:txBody>
          <a:bodyPr rtlCol="0" anchor="ctr"/>
          <a:lstStyle/>
          <a:p>
            <a:pPr algn="ctr">
              <a:defRPr/>
            </a:pPr>
            <a:r>
              <a:rPr lang="en-US" sz="1200" i="1">
                <a:solidFill>
                  <a:schemeClr val="tx1"/>
                </a:solidFill>
              </a:rPr>
              <a:t>Simplified Extended KF </a:t>
            </a:r>
            <a:r>
              <a:rPr lang="en-US" sz="1200">
                <a:solidFill>
                  <a:schemeClr val="tx1"/>
                </a:solidFill>
              </a:rPr>
              <a:t>SM1, SM2, SM3</a:t>
            </a:r>
            <a:endParaRPr/>
          </a:p>
        </p:txBody>
      </p:sp>
      <p:sp>
        <p:nvSpPr>
          <p:cNvPr id="57" name="Rounded Rectangle 56"/>
          <p:cNvSpPr/>
          <p:nvPr/>
        </p:nvSpPr>
        <p:spPr bwMode="auto">
          <a:xfrm>
            <a:off x="5641125" y="5447724"/>
            <a:ext cx="1517059" cy="906780"/>
          </a:xfrm>
          <a:prstGeom prst="roundRect">
            <a:avLst>
              <a:gd name="adj" fmla="val 16667"/>
            </a:avLst>
          </a:prstGeom>
          <a:solidFill>
            <a:schemeClr val="accent3">
              <a:alpha val="50000"/>
            </a:schemeClr>
          </a:solidFill>
          <a:ln>
            <a:noFill/>
          </a:ln>
        </p:spPr>
        <p:style>
          <a:lnRef idx="0">
            <a:srgbClr val="000000"/>
          </a:lnRef>
          <a:fillRef idx="0">
            <a:srgbClr val="000000"/>
          </a:fillRef>
          <a:effectRef idx="0">
            <a:srgbClr val="000000"/>
          </a:effectRef>
          <a:fontRef idx="minor">
            <a:schemeClr val="lt1"/>
          </a:fontRef>
        </p:style>
        <p:txBody>
          <a:bodyPr rtlCol="0" anchor="ctr"/>
          <a:lstStyle/>
          <a:p>
            <a:pPr algn="ctr">
              <a:defRPr/>
            </a:pPr>
            <a:r>
              <a:rPr lang="en-US" sz="1200">
                <a:solidFill>
                  <a:schemeClr val="tx1"/>
                </a:solidFill>
              </a:rPr>
              <a:t>Analysed control vector: </a:t>
            </a:r>
            <a:endParaRPr/>
          </a:p>
          <a:p>
            <a:pPr algn="ctr">
              <a:defRPr/>
            </a:pPr>
            <a:r>
              <a:rPr lang="en-US" sz="1200">
                <a:solidFill>
                  <a:schemeClr val="tx1"/>
                </a:solidFill>
              </a:rPr>
              <a:t>(SM, ST, SnowD, Tsoil, Tsnow)</a:t>
            </a:r>
            <a:endParaRPr/>
          </a:p>
        </p:txBody>
      </p:sp>
      <p:sp>
        <p:nvSpPr>
          <p:cNvPr id="58" name="Rounded Rectangle 57"/>
          <p:cNvSpPr/>
          <p:nvPr/>
        </p:nvSpPr>
        <p:spPr bwMode="auto">
          <a:xfrm>
            <a:off x="7797234" y="3773718"/>
            <a:ext cx="1517059" cy="906780"/>
          </a:xfrm>
          <a:prstGeom prst="roundRect">
            <a:avLst>
              <a:gd name="adj" fmla="val 16667"/>
            </a:avLst>
          </a:prstGeom>
          <a:solidFill>
            <a:schemeClr val="accent4">
              <a:alpha val="50000"/>
            </a:schemeClr>
          </a:solidFill>
          <a:ln>
            <a:noFill/>
          </a:ln>
        </p:spPr>
        <p:style>
          <a:lnRef idx="0">
            <a:srgbClr val="000000"/>
          </a:lnRef>
          <a:fillRef idx="0">
            <a:srgbClr val="000000"/>
          </a:fillRef>
          <a:effectRef idx="0">
            <a:srgbClr val="000000"/>
          </a:effectRef>
          <a:fontRef idx="minor">
            <a:schemeClr val="lt1"/>
          </a:fontRef>
        </p:style>
        <p:txBody>
          <a:bodyPr rtlCol="0" anchor="ctr"/>
          <a:lstStyle/>
          <a:p>
            <a:pPr algn="ctr">
              <a:defRPr/>
            </a:pPr>
            <a:r>
              <a:rPr lang="en-US" sz="1200" i="1">
                <a:solidFill>
                  <a:schemeClr val="tx1"/>
                </a:solidFill>
              </a:rPr>
              <a:t>1D Optimal Interpolation </a:t>
            </a:r>
            <a:endParaRPr/>
          </a:p>
          <a:p>
            <a:pPr algn="ctr">
              <a:defRPr/>
            </a:pPr>
            <a:r>
              <a:rPr lang="en-US" sz="1200">
                <a:solidFill>
                  <a:schemeClr val="tx1"/>
                </a:solidFill>
              </a:rPr>
              <a:t>Tsoil, Tsnow</a:t>
            </a:r>
            <a:endParaRPr/>
          </a:p>
        </p:txBody>
      </p:sp>
      <p:cxnSp>
        <p:nvCxnSpPr>
          <p:cNvPr id="60" name="Curved Connector 59"/>
          <p:cNvCxnSpPr>
            <a:cxnSpLocks/>
            <a:stCxn id="36" idx="2"/>
            <a:endCxn id="55" idx="3"/>
          </p:cNvCxnSpPr>
          <p:nvPr/>
        </p:nvCxnSpPr>
        <p:spPr bwMode="auto">
          <a:xfrm rot="5400000">
            <a:off x="4991400" y="2816191"/>
            <a:ext cx="930923" cy="1888376"/>
          </a:xfrm>
          <a:prstGeom prst="curvedConnector2">
            <a:avLst/>
          </a:prstGeom>
          <a:ln w="19050" cap="flat" cmpd="sng" algn="ctr">
            <a:solidFill>
              <a:schemeClr val="tx1"/>
            </a:solidFill>
            <a:prstDash val="solid"/>
            <a:round/>
            <a:headEnd type="none" w="med" len="med"/>
            <a:tailEnd type="arrow" w="med" len="med"/>
          </a:ln>
        </p:spPr>
        <p:style>
          <a:lnRef idx="0">
            <a:srgbClr val="000000"/>
          </a:lnRef>
          <a:fillRef idx="0">
            <a:srgbClr val="000000"/>
          </a:fillRef>
          <a:effectRef idx="0">
            <a:srgbClr val="000000"/>
          </a:effectRef>
          <a:fontRef idx="minor">
            <a:schemeClr val="tx1"/>
          </a:fontRef>
        </p:style>
      </p:cxnSp>
      <p:cxnSp>
        <p:nvCxnSpPr>
          <p:cNvPr id="1036" name="Curved Connector 1035"/>
          <p:cNvCxnSpPr>
            <a:cxnSpLocks/>
            <a:stCxn id="25" idx="4"/>
            <a:endCxn id="55" idx="0"/>
          </p:cNvCxnSpPr>
          <p:nvPr/>
        </p:nvCxnSpPr>
        <p:spPr bwMode="auto">
          <a:xfrm rot="16199999" flipH="1">
            <a:off x="2311337" y="2329644"/>
            <a:ext cx="2014176" cy="871438"/>
          </a:xfrm>
          <a:prstGeom prst="curvedConnector3">
            <a:avLst>
              <a:gd name="adj1" fmla="val 50000"/>
            </a:avLst>
          </a:prstGeom>
          <a:ln w="19050" cap="flat" cmpd="sng" algn="ctr">
            <a:solidFill>
              <a:schemeClr val="tx1"/>
            </a:solidFill>
            <a:prstDash val="solid"/>
            <a:round/>
            <a:headEnd type="none" w="med" len="med"/>
            <a:tailEnd type="arrow" w="med" len="med"/>
          </a:ln>
        </p:spPr>
        <p:style>
          <a:lnRef idx="0">
            <a:srgbClr val="000000"/>
          </a:lnRef>
          <a:fillRef idx="0">
            <a:srgbClr val="000000"/>
          </a:fillRef>
          <a:effectRef idx="0">
            <a:srgbClr val="000000"/>
          </a:effectRef>
          <a:fontRef idx="minor">
            <a:schemeClr val="tx1"/>
          </a:fontRef>
        </p:style>
      </p:cxnSp>
      <p:cxnSp>
        <p:nvCxnSpPr>
          <p:cNvPr id="1038" name="Curved Connector 1037"/>
          <p:cNvCxnSpPr>
            <a:cxnSpLocks/>
            <a:stCxn id="28" idx="4"/>
            <a:endCxn id="55" idx="0"/>
          </p:cNvCxnSpPr>
          <p:nvPr/>
        </p:nvCxnSpPr>
        <p:spPr bwMode="auto">
          <a:xfrm rot="5400000">
            <a:off x="3189904" y="2321173"/>
            <a:ext cx="2015519" cy="887037"/>
          </a:xfrm>
          <a:prstGeom prst="curvedConnector3">
            <a:avLst>
              <a:gd name="adj1" fmla="val 50000"/>
            </a:avLst>
          </a:prstGeom>
          <a:ln w="19050" cap="flat" cmpd="sng" algn="ctr">
            <a:solidFill>
              <a:schemeClr val="tx1"/>
            </a:solidFill>
            <a:prstDash val="solid"/>
            <a:round/>
            <a:headEnd type="none" w="med" len="med"/>
            <a:tailEnd type="arrow" w="med" len="med"/>
          </a:ln>
        </p:spPr>
        <p:style>
          <a:lnRef idx="0">
            <a:srgbClr val="000000"/>
          </a:lnRef>
          <a:fillRef idx="0">
            <a:srgbClr val="000000"/>
          </a:fillRef>
          <a:effectRef idx="0">
            <a:srgbClr val="000000"/>
          </a:effectRef>
          <a:fontRef idx="minor">
            <a:schemeClr val="tx1"/>
          </a:fontRef>
        </p:style>
      </p:cxnSp>
      <p:cxnSp>
        <p:nvCxnSpPr>
          <p:cNvPr id="1040" name="Curved Connector 1039"/>
          <p:cNvCxnSpPr>
            <a:cxnSpLocks/>
            <a:stCxn id="36" idx="2"/>
            <a:endCxn id="58" idx="1"/>
          </p:cNvCxnSpPr>
          <p:nvPr/>
        </p:nvCxnSpPr>
        <p:spPr bwMode="auto">
          <a:xfrm rot="16199999" flipH="1">
            <a:off x="6633046" y="3062920"/>
            <a:ext cx="932190" cy="1396185"/>
          </a:xfrm>
          <a:prstGeom prst="curvedConnector2">
            <a:avLst/>
          </a:prstGeom>
          <a:ln w="19050" cap="flat" cmpd="sng" algn="ctr">
            <a:solidFill>
              <a:schemeClr val="tx1"/>
            </a:solidFill>
            <a:prstDash val="solid"/>
            <a:round/>
            <a:headEnd type="none" w="med" len="med"/>
            <a:tailEnd type="arrow" w="med" len="med"/>
          </a:ln>
        </p:spPr>
        <p:style>
          <a:lnRef idx="0">
            <a:srgbClr val="000000"/>
          </a:lnRef>
          <a:fillRef idx="0">
            <a:srgbClr val="000000"/>
          </a:fillRef>
          <a:effectRef idx="0">
            <a:srgbClr val="000000"/>
          </a:effectRef>
          <a:fontRef idx="minor">
            <a:schemeClr val="tx1"/>
          </a:fontRef>
        </p:style>
      </p:cxnSp>
      <p:cxnSp>
        <p:nvCxnSpPr>
          <p:cNvPr id="1042" name="Curved Connector 1041"/>
          <p:cNvCxnSpPr>
            <a:cxnSpLocks/>
            <a:stCxn id="37" idx="2"/>
            <a:endCxn id="57" idx="3"/>
          </p:cNvCxnSpPr>
          <p:nvPr/>
        </p:nvCxnSpPr>
        <p:spPr bwMode="auto">
          <a:xfrm rot="5400000">
            <a:off x="7437314" y="2996006"/>
            <a:ext cx="2625978" cy="3184237"/>
          </a:xfrm>
          <a:prstGeom prst="curvedConnector2">
            <a:avLst/>
          </a:prstGeom>
          <a:ln w="19050" cap="flat" cmpd="sng" algn="ctr">
            <a:solidFill>
              <a:schemeClr val="tx1"/>
            </a:solidFill>
            <a:prstDash val="solid"/>
            <a:round/>
            <a:headEnd type="none" w="med" len="med"/>
            <a:tailEnd type="arrow" w="med" len="med"/>
          </a:ln>
        </p:spPr>
        <p:style>
          <a:lnRef idx="0">
            <a:srgbClr val="000000"/>
          </a:lnRef>
          <a:fillRef idx="0">
            <a:srgbClr val="000000"/>
          </a:fillRef>
          <a:effectRef idx="0">
            <a:srgbClr val="000000"/>
          </a:effectRef>
          <a:fontRef idx="minor">
            <a:schemeClr val="tx1"/>
          </a:fontRef>
        </p:style>
      </p:cxnSp>
      <p:cxnSp>
        <p:nvCxnSpPr>
          <p:cNvPr id="1044" name="Curved Connector 1043"/>
          <p:cNvCxnSpPr>
            <a:cxnSpLocks/>
            <a:stCxn id="58" idx="2"/>
            <a:endCxn id="57" idx="0"/>
          </p:cNvCxnSpPr>
          <p:nvPr/>
        </p:nvCxnSpPr>
        <p:spPr bwMode="auto">
          <a:xfrm rot="5400000">
            <a:off x="7094096" y="3986057"/>
            <a:ext cx="767226" cy="2156109"/>
          </a:xfrm>
          <a:prstGeom prst="curvedConnector3">
            <a:avLst>
              <a:gd name="adj1" fmla="val 50000"/>
            </a:avLst>
          </a:prstGeom>
          <a:ln w="19050" cap="flat" cmpd="sng" algn="ctr">
            <a:solidFill>
              <a:schemeClr val="tx1"/>
            </a:solidFill>
            <a:prstDash val="solid"/>
            <a:round/>
            <a:headEnd type="none" w="med" len="med"/>
            <a:tailEnd type="arrow" w="med" len="med"/>
          </a:ln>
        </p:spPr>
        <p:style>
          <a:lnRef idx="0">
            <a:srgbClr val="000000"/>
          </a:lnRef>
          <a:fillRef idx="0">
            <a:srgbClr val="000000"/>
          </a:fillRef>
          <a:effectRef idx="0">
            <a:srgbClr val="000000"/>
          </a:effectRef>
          <a:fontRef idx="minor">
            <a:schemeClr val="tx1"/>
          </a:fontRef>
        </p:style>
      </p:cxnSp>
      <p:cxnSp>
        <p:nvCxnSpPr>
          <p:cNvPr id="1046" name="Curved Connector 1045"/>
          <p:cNvCxnSpPr>
            <a:cxnSpLocks/>
            <a:stCxn id="55" idx="2"/>
            <a:endCxn id="57" idx="0"/>
          </p:cNvCxnSpPr>
          <p:nvPr/>
        </p:nvCxnSpPr>
        <p:spPr bwMode="auto">
          <a:xfrm rot="16199999" flipH="1">
            <a:off x="4692653" y="3740721"/>
            <a:ext cx="768493" cy="2645511"/>
          </a:xfrm>
          <a:prstGeom prst="curvedConnector3">
            <a:avLst>
              <a:gd name="adj1" fmla="val 50000"/>
            </a:avLst>
          </a:prstGeom>
          <a:ln w="19050" cap="flat" cmpd="sng" algn="ctr">
            <a:solidFill>
              <a:schemeClr val="tx1"/>
            </a:solidFill>
            <a:prstDash val="solid"/>
            <a:round/>
            <a:headEnd type="none" w="med" len="med"/>
            <a:tailEnd type="arrow" w="med" len="med"/>
          </a:ln>
        </p:spPr>
        <p:style>
          <a:lnRef idx="0">
            <a:srgbClr val="000000"/>
          </a:lnRef>
          <a:fillRef idx="0">
            <a:srgbClr val="000000"/>
          </a:fillRef>
          <a:effectRef idx="0">
            <a:srgbClr val="000000"/>
          </a:effectRef>
          <a:fontRef idx="minor">
            <a:schemeClr val="tx1"/>
          </a:fontRef>
        </p:style>
      </p:cxnSp>
      <p:cxnSp>
        <p:nvCxnSpPr>
          <p:cNvPr id="1073" name="Straight Arrow Connector 1072"/>
          <p:cNvCxnSpPr>
            <a:cxnSpLocks/>
            <a:stCxn id="36" idx="2"/>
            <a:endCxn id="57" idx="0"/>
          </p:cNvCxnSpPr>
          <p:nvPr/>
        </p:nvCxnSpPr>
        <p:spPr bwMode="auto">
          <a:xfrm flipH="1">
            <a:off x="6399655" y="3294918"/>
            <a:ext cx="1394" cy="2152806"/>
          </a:xfrm>
          <a:prstGeom prst="straightConnector1">
            <a:avLst/>
          </a:prstGeom>
          <a:ln w="19050" cap="flat" cmpd="sng" algn="ctr">
            <a:solidFill>
              <a:schemeClr val="tx1"/>
            </a:solidFill>
            <a:prstDash val="solid"/>
            <a:round/>
            <a:headEnd type="none" w="med" len="med"/>
            <a:tailEnd type="arrow" w="med" len="med"/>
          </a:ln>
        </p:spPr>
        <p:style>
          <a:lnRef idx="0">
            <a:srgbClr val="000000"/>
          </a:lnRef>
          <a:fillRef idx="0">
            <a:srgbClr val="000000"/>
          </a:fillRef>
          <a:effectRef idx="0">
            <a:srgbClr val="000000"/>
          </a:effectRef>
          <a:fontRef idx="minor">
            <a:schemeClr val="tx1"/>
          </a:fontRef>
        </p:style>
      </p:cxnSp>
      <p:sp>
        <p:nvSpPr>
          <p:cNvPr id="1082" name="TextBox 1081"/>
          <p:cNvSpPr txBox="1"/>
          <p:nvPr/>
        </p:nvSpPr>
        <p:spPr bwMode="auto">
          <a:xfrm>
            <a:off x="327730" y="1171569"/>
            <a:ext cx="1544012" cy="36933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a:defRPr/>
            </a:pPr>
            <a:r>
              <a:rPr lang="en-US"/>
              <a:t>Observations</a:t>
            </a:r>
            <a:endParaRPr/>
          </a:p>
        </p:txBody>
      </p:sp>
      <p:sp>
        <p:nvSpPr>
          <p:cNvPr id="1083" name="TextBox 1082"/>
          <p:cNvSpPr txBox="1"/>
          <p:nvPr/>
        </p:nvSpPr>
        <p:spPr bwMode="auto">
          <a:xfrm>
            <a:off x="327730" y="3351675"/>
            <a:ext cx="1415772" cy="369332"/>
          </a:xfrm>
          <a:prstGeom prst="rect">
            <a:avLst/>
          </a:prstGeom>
        </p:spPr>
        <p:style>
          <a:lnRef idx="2">
            <a:schemeClr val="accent4"/>
          </a:lnRef>
          <a:fillRef idx="1">
            <a:schemeClr val="lt1"/>
          </a:fillRef>
          <a:effectRef idx="0">
            <a:schemeClr val="accent4"/>
          </a:effectRef>
          <a:fontRef idx="minor">
            <a:schemeClr val="dk1"/>
          </a:fontRef>
        </p:style>
        <p:txBody>
          <a:bodyPr wrap="none" rtlCol="0">
            <a:spAutoFit/>
          </a:bodyPr>
          <a:lstStyle/>
          <a:p>
            <a:pPr>
              <a:defRPr/>
            </a:pPr>
            <a:r>
              <a:rPr lang="en-US"/>
              <a:t>Assimilation</a:t>
            </a:r>
            <a:endParaRPr/>
          </a:p>
        </p:txBody>
      </p:sp>
      <p:sp>
        <p:nvSpPr>
          <p:cNvPr id="1084" name="TextBox 1083"/>
          <p:cNvSpPr txBox="1"/>
          <p:nvPr/>
        </p:nvSpPr>
        <p:spPr bwMode="auto">
          <a:xfrm>
            <a:off x="327730" y="5531781"/>
            <a:ext cx="877163" cy="369332"/>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pPr>
              <a:defRPr/>
            </a:pPr>
            <a:r>
              <a:rPr lang="en-US"/>
              <a:t>Output</a:t>
            </a:r>
            <a:endParaRPr/>
          </a:p>
        </p:txBody>
      </p:sp>
      <p:sp>
        <p:nvSpPr>
          <p:cNvPr id="3" name="TextBox 2"/>
          <p:cNvSpPr txBox="1"/>
          <p:nvPr/>
        </p:nvSpPr>
        <p:spPr bwMode="auto">
          <a:xfrm>
            <a:off x="143907" y="3849981"/>
            <a:ext cx="2938507" cy="923330"/>
          </a:xfrm>
          <a:prstGeom prst="rect">
            <a:avLst/>
          </a:prstGeom>
          <a:noFill/>
        </p:spPr>
        <p:txBody>
          <a:bodyPr wrap="square" rtlCol="0">
            <a:spAutoFit/>
          </a:bodyPr>
          <a:lstStyle/>
          <a:p>
            <a:pPr>
              <a:defRPr/>
            </a:pPr>
            <a:r>
              <a:rPr lang="en-GB"/>
              <a:t>SEKF Jacobians based on the Ensemble Data Assimilation (EDA) spread</a:t>
            </a:r>
            <a:endParaRPr/>
          </a:p>
        </p:txBody>
      </p:sp>
      <p:cxnSp>
        <p:nvCxnSpPr>
          <p:cNvPr id="5" name="Curved Connector 4"/>
          <p:cNvCxnSpPr>
            <a:cxnSpLocks/>
          </p:cNvCxnSpPr>
          <p:nvPr/>
        </p:nvCxnSpPr>
        <p:spPr bwMode="auto">
          <a:xfrm rot="5400000">
            <a:off x="9312898" y="3284456"/>
            <a:ext cx="971757" cy="968967"/>
          </a:xfrm>
          <a:prstGeom prst="curvedConnector2">
            <a:avLst/>
          </a:prstGeom>
          <a:ln w="19050" cap="flat" cmpd="sng" algn="ctr">
            <a:solidFill>
              <a:schemeClr val="tx1"/>
            </a:solidFill>
            <a:prstDash val="solid"/>
            <a:round/>
            <a:headEnd type="none" w="med" len="med"/>
            <a:tailEnd type="arrow" w="med" len="med"/>
          </a:ln>
        </p:spPr>
        <p:style>
          <a:lnRef idx="0">
            <a:srgbClr val="000000"/>
          </a:lnRef>
          <a:fillRef idx="0">
            <a:srgbClr val="000000"/>
          </a:fillRef>
          <a:effectRef idx="0">
            <a:srgbClr val="000000"/>
          </a:effectRef>
          <a:fontRef idx="minor">
            <a:schemeClr val="tx1"/>
          </a:fontRef>
        </p:style>
      </p:cxn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15" name="TextBox 14"/>
          <p:cNvSpPr txBox="1"/>
          <p:nvPr/>
        </p:nvSpPr>
        <p:spPr bwMode="auto">
          <a:xfrm>
            <a:off x="397603" y="59104"/>
            <a:ext cx="9836347" cy="584775"/>
          </a:xfrm>
          <a:prstGeom prst="rect">
            <a:avLst/>
          </a:prstGeom>
          <a:noFill/>
        </p:spPr>
        <p:txBody>
          <a:bodyPr wrap="none" rtlCol="0">
            <a:spAutoFit/>
          </a:bodyPr>
          <a:lstStyle/>
          <a:p>
            <a:pPr>
              <a:defRPr/>
            </a:pPr>
            <a:r>
              <a:rPr lang="en-GB" sz="3200" b="1">
                <a:solidFill>
                  <a:srgbClr val="1F497D"/>
                </a:solidFill>
              </a:rPr>
              <a:t>Soil analysis: impact on the atmospheric forecast</a:t>
            </a:r>
            <a:endParaRPr/>
          </a:p>
        </p:txBody>
      </p:sp>
      <p:sp>
        <p:nvSpPr>
          <p:cNvPr id="25" name="Slide Number Placeholder 1"/>
          <p:cNvSpPr txBox="1"/>
          <p:nvPr/>
        </p:nvSpPr>
        <p:spPr bwMode="auto">
          <a:xfrm>
            <a:off x="9830817" y="6445192"/>
            <a:ext cx="2159224" cy="216000"/>
          </a:xfrm>
          <a:prstGeom prst="rect">
            <a:avLst/>
          </a:prstGeom>
        </p:spPr>
        <p:txBody>
          <a:bodyPr lIns="0" tIns="0" rIns="0" bIns="0" anchor="b" anchorCtr="0"/>
          <a:lstStyle>
            <a:defPPr>
              <a:defRPr lang="en-US"/>
            </a:defPPr>
            <a:lvl1pPr marL="0" algn="ctr" defTabSz="457200">
              <a:defRPr sz="900" b="1">
                <a:solidFill>
                  <a:srgbClr val="064E83"/>
                </a:solidFill>
                <a:latin typeface="+mn-lt"/>
                <a:ea typeface="+mn-ea"/>
                <a:cs typeface="+mn-cs"/>
              </a:defRPr>
            </a:lvl1pPr>
            <a:lvl2pPr marL="457200" algn="l" defTabSz="457200">
              <a:defRPr sz="1800">
                <a:solidFill>
                  <a:schemeClr val="tx1"/>
                </a:solidFill>
                <a:latin typeface="+mn-lt"/>
                <a:ea typeface="+mn-ea"/>
                <a:cs typeface="+mn-cs"/>
              </a:defRPr>
            </a:lvl2pPr>
            <a:lvl3pPr marL="914400" algn="l" defTabSz="457200">
              <a:defRPr sz="1800">
                <a:solidFill>
                  <a:schemeClr val="tx1"/>
                </a:solidFill>
                <a:latin typeface="+mn-lt"/>
                <a:ea typeface="+mn-ea"/>
                <a:cs typeface="+mn-cs"/>
              </a:defRPr>
            </a:lvl3pPr>
            <a:lvl4pPr marL="1371600" algn="l" defTabSz="457200">
              <a:defRPr sz="1800">
                <a:solidFill>
                  <a:schemeClr val="tx1"/>
                </a:solidFill>
                <a:latin typeface="+mn-lt"/>
                <a:ea typeface="+mn-ea"/>
                <a:cs typeface="+mn-cs"/>
              </a:defRPr>
            </a:lvl4pPr>
            <a:lvl5pPr marL="1828800" algn="l" defTabSz="457200">
              <a:defRPr sz="1800">
                <a:solidFill>
                  <a:schemeClr val="tx1"/>
                </a:solidFill>
                <a:latin typeface="+mn-lt"/>
                <a:ea typeface="+mn-ea"/>
                <a:cs typeface="+mn-cs"/>
              </a:defRPr>
            </a:lvl5pPr>
            <a:lvl6pPr marL="2286000" algn="l" defTabSz="457200">
              <a:defRPr sz="1800">
                <a:solidFill>
                  <a:schemeClr val="tx1"/>
                </a:solidFill>
                <a:latin typeface="+mn-lt"/>
                <a:ea typeface="+mn-ea"/>
                <a:cs typeface="+mn-cs"/>
              </a:defRPr>
            </a:lvl6pPr>
            <a:lvl7pPr marL="2743200" algn="l" defTabSz="457200">
              <a:defRPr sz="1800">
                <a:solidFill>
                  <a:schemeClr val="tx1"/>
                </a:solidFill>
                <a:latin typeface="+mn-lt"/>
                <a:ea typeface="+mn-ea"/>
                <a:cs typeface="+mn-cs"/>
              </a:defRPr>
            </a:lvl7pPr>
            <a:lvl8pPr marL="3200400" algn="l" defTabSz="457200">
              <a:defRPr sz="1800">
                <a:solidFill>
                  <a:schemeClr val="tx1"/>
                </a:solidFill>
                <a:latin typeface="+mn-lt"/>
                <a:ea typeface="+mn-ea"/>
                <a:cs typeface="+mn-cs"/>
              </a:defRPr>
            </a:lvl8pPr>
            <a:lvl9pPr marL="3657600" algn="l" defTabSz="457200">
              <a:defRPr sz="1800">
                <a:solidFill>
                  <a:schemeClr val="tx1"/>
                </a:solidFill>
                <a:latin typeface="+mn-lt"/>
                <a:ea typeface="+mn-ea"/>
                <a:cs typeface="+mn-cs"/>
              </a:defRPr>
            </a:lvl9pPr>
          </a:lstStyle>
          <a:p>
            <a:pPr>
              <a:defRPr/>
            </a:pPr>
            <a:fld id="{E4AB80EA-DB86-D849-B86F-15DAF31F0474}" type="slidenum">
              <a:rPr lang="en-US"/>
              <a:t>5</a:t>
            </a:fld>
            <a:endParaRPr lang="en-US"/>
          </a:p>
        </p:txBody>
      </p:sp>
      <p:sp>
        <p:nvSpPr>
          <p:cNvPr id="5" name="TextBox 4"/>
          <p:cNvSpPr txBox="1"/>
          <p:nvPr/>
        </p:nvSpPr>
        <p:spPr bwMode="auto">
          <a:xfrm>
            <a:off x="183789" y="726885"/>
            <a:ext cx="2210926" cy="1200329"/>
          </a:xfrm>
          <a:prstGeom prst="rect">
            <a:avLst/>
          </a:prstGeom>
          <a:noFill/>
        </p:spPr>
        <p:txBody>
          <a:bodyPr wrap="none" rtlCol="0">
            <a:spAutoFit/>
          </a:bodyPr>
          <a:lstStyle/>
          <a:p>
            <a:pPr>
              <a:defRPr/>
            </a:pPr>
            <a:r>
              <a:rPr lang="en-GB"/>
              <a:t>Temperature RMSE</a:t>
            </a:r>
            <a:endParaRPr/>
          </a:p>
          <a:p>
            <a:pPr>
              <a:defRPr/>
            </a:pPr>
            <a:endParaRPr lang="en-GB"/>
          </a:p>
          <a:p>
            <a:pPr>
              <a:defRPr/>
            </a:pPr>
            <a:r>
              <a:rPr lang="en-GB"/>
              <a:t>JJA 2020</a:t>
            </a:r>
            <a:endParaRPr/>
          </a:p>
          <a:p>
            <a:pPr>
              <a:defRPr/>
            </a:pPr>
            <a:r>
              <a:rPr lang="en-GB"/>
              <a:t>IFS cycle 48r1</a:t>
            </a:r>
            <a:endParaRPr/>
          </a:p>
        </p:txBody>
      </p:sp>
      <p:sp>
        <p:nvSpPr>
          <p:cNvPr id="6" name="TextBox 5"/>
          <p:cNvSpPr txBox="1"/>
          <p:nvPr/>
        </p:nvSpPr>
        <p:spPr bwMode="auto">
          <a:xfrm>
            <a:off x="2965111" y="5078076"/>
            <a:ext cx="1055097" cy="276999"/>
          </a:xfrm>
          <a:prstGeom prst="rect">
            <a:avLst/>
          </a:prstGeom>
          <a:noFill/>
        </p:spPr>
        <p:txBody>
          <a:bodyPr wrap="none" rtlCol="0">
            <a:spAutoFit/>
          </a:bodyPr>
          <a:lstStyle/>
          <a:p>
            <a:pPr>
              <a:defRPr/>
            </a:pPr>
            <a:r>
              <a:rPr lang="en-GB" sz="1200"/>
              <a:t>FC lead time</a:t>
            </a:r>
            <a:endParaRPr/>
          </a:p>
        </p:txBody>
      </p:sp>
      <p:sp>
        <p:nvSpPr>
          <p:cNvPr id="7" name="TextBox 6"/>
          <p:cNvSpPr txBox="1"/>
          <p:nvPr/>
        </p:nvSpPr>
        <p:spPr bwMode="auto">
          <a:xfrm>
            <a:off x="5423172" y="5048357"/>
            <a:ext cx="1055097" cy="276999"/>
          </a:xfrm>
          <a:prstGeom prst="rect">
            <a:avLst/>
          </a:prstGeom>
          <a:noFill/>
        </p:spPr>
        <p:txBody>
          <a:bodyPr wrap="none" rtlCol="0">
            <a:spAutoFit/>
          </a:bodyPr>
          <a:lstStyle/>
          <a:p>
            <a:pPr>
              <a:defRPr/>
            </a:pPr>
            <a:r>
              <a:rPr lang="en-GB" sz="1200"/>
              <a:t>FC lead time</a:t>
            </a:r>
            <a:endParaRPr/>
          </a:p>
        </p:txBody>
      </p:sp>
      <p:sp>
        <p:nvSpPr>
          <p:cNvPr id="8" name="TextBox 7"/>
          <p:cNvSpPr txBox="1"/>
          <p:nvPr/>
        </p:nvSpPr>
        <p:spPr bwMode="auto">
          <a:xfrm>
            <a:off x="7881233" y="5078076"/>
            <a:ext cx="1055097" cy="276999"/>
          </a:xfrm>
          <a:prstGeom prst="rect">
            <a:avLst/>
          </a:prstGeom>
          <a:noFill/>
        </p:spPr>
        <p:txBody>
          <a:bodyPr wrap="none" rtlCol="0">
            <a:spAutoFit/>
          </a:bodyPr>
          <a:lstStyle/>
          <a:p>
            <a:pPr>
              <a:defRPr/>
            </a:pPr>
            <a:r>
              <a:rPr lang="en-GB" sz="1200"/>
              <a:t>FC lead time</a:t>
            </a:r>
            <a:endParaRPr/>
          </a:p>
        </p:txBody>
      </p:sp>
      <p:sp>
        <p:nvSpPr>
          <p:cNvPr id="2" name="TextBox 1"/>
          <p:cNvSpPr txBox="1"/>
          <p:nvPr/>
        </p:nvSpPr>
        <p:spPr bwMode="auto">
          <a:xfrm>
            <a:off x="9309466" y="3748232"/>
            <a:ext cx="2710999" cy="1754326"/>
          </a:xfrm>
          <a:prstGeom prst="rect">
            <a:avLst/>
          </a:prstGeom>
          <a:noFill/>
        </p:spPr>
        <p:txBody>
          <a:bodyPr wrap="none" rtlCol="0">
            <a:spAutoFit/>
          </a:bodyPr>
          <a:lstStyle/>
          <a:p>
            <a:pPr>
              <a:defRPr/>
            </a:pPr>
            <a:r>
              <a:rPr lang="en-GB">
                <a:solidFill>
                  <a:srgbClr val="FF0000"/>
                </a:solidFill>
              </a:rPr>
              <a:t>Without soil moisture DA</a:t>
            </a:r>
            <a:endParaRPr/>
          </a:p>
          <a:p>
            <a:pPr>
              <a:defRPr/>
            </a:pPr>
            <a:r>
              <a:rPr lang="en-GB">
                <a:solidFill>
                  <a:srgbClr val="92D050"/>
                </a:solidFill>
              </a:rPr>
              <a:t>Without soil moisture DA</a:t>
            </a:r>
            <a:endParaRPr/>
          </a:p>
          <a:p>
            <a:pPr>
              <a:defRPr/>
            </a:pPr>
            <a:r>
              <a:rPr lang="en-GB"/>
              <a:t>With soil moisture DA</a:t>
            </a:r>
            <a:endParaRPr lang="en-GB">
              <a:solidFill>
                <a:srgbClr val="FF0000"/>
              </a:solidFill>
            </a:endParaRPr>
          </a:p>
          <a:p>
            <a:pPr>
              <a:defRPr/>
            </a:pPr>
            <a:endParaRPr lang="en-GB"/>
          </a:p>
          <a:p>
            <a:pPr>
              <a:defRPr/>
            </a:pPr>
            <a:r>
              <a:rPr lang="en-GB"/>
              <a:t> </a:t>
            </a:r>
            <a:endParaRPr/>
          </a:p>
          <a:p>
            <a:pPr>
              <a:defRPr/>
            </a:pPr>
            <a:endParaRPr lang="en-GB"/>
          </a:p>
        </p:txBody>
      </p:sp>
      <p:pic>
        <p:nvPicPr>
          <p:cNvPr id="3" name="Picture 2" descr="Chart, line chart&#10;&#10;Description automatically generated"/>
          <p:cNvPicPr>
            <a:picLocks noChangeAspect="1"/>
          </p:cNvPicPr>
          <p:nvPr/>
        </p:nvPicPr>
        <p:blipFill>
          <a:blip r:embed="rId3"/>
          <a:srcRect l="3537" t="831" r="1668" b="0"/>
          <a:stretch/>
        </p:blipFill>
        <p:spPr bwMode="auto">
          <a:xfrm>
            <a:off x="1859137" y="1546499"/>
            <a:ext cx="7367752" cy="3545432"/>
          </a:xfrm>
          <a:prstGeom prst="rect">
            <a:avLst/>
          </a:prstGeom>
        </p:spPr>
      </p:pic>
      <p:sp>
        <p:nvSpPr>
          <p:cNvPr id="4" name="TextBox 3"/>
          <p:cNvSpPr txBox="1"/>
          <p:nvPr/>
        </p:nvSpPr>
        <p:spPr bwMode="auto">
          <a:xfrm>
            <a:off x="1047135" y="5633884"/>
            <a:ext cx="8866594" cy="369332"/>
          </a:xfrm>
          <a:prstGeom prst="rect">
            <a:avLst/>
          </a:prstGeom>
          <a:noFill/>
        </p:spPr>
        <p:txBody>
          <a:bodyPr wrap="none" rtlCol="0">
            <a:spAutoFit/>
          </a:bodyPr>
          <a:lstStyle/>
          <a:p>
            <a:pPr>
              <a:defRPr/>
            </a:pPr>
            <a:r>
              <a:rPr lang="en-GB"/>
              <a:t>Significant positive impact of land DA on low level atmospheric temperature forecasts</a:t>
            </a:r>
            <a:endParaRPr/>
          </a:p>
        </p:txBody>
      </p:sp>
      <p:sp>
        <p:nvSpPr>
          <p:cNvPr id="10" name="Frame 9"/>
          <p:cNvSpPr/>
          <p:nvPr/>
        </p:nvSpPr>
        <p:spPr bwMode="auto">
          <a:xfrm>
            <a:off x="4590184" y="3255817"/>
            <a:ext cx="4636706" cy="1858580"/>
          </a:xfrm>
          <a:prstGeom prst="frame">
            <a:avLst>
              <a:gd name="adj1" fmla="val 1950"/>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GB">
              <a:solidFill>
                <a:schemeClr val="tx1"/>
              </a:solidFill>
            </a:endParaRPr>
          </a:p>
        </p:txBody>
      </p:sp>
      <p:sp>
        <p:nvSpPr>
          <p:cNvPr id="11" name="TextBox 10"/>
          <p:cNvSpPr txBox="1"/>
          <p:nvPr/>
        </p:nvSpPr>
        <p:spPr bwMode="auto">
          <a:xfrm>
            <a:off x="7348253" y="3621007"/>
            <a:ext cx="378630" cy="1200329"/>
          </a:xfrm>
          <a:prstGeom prst="rect">
            <a:avLst/>
          </a:prstGeom>
          <a:noFill/>
        </p:spPr>
        <p:txBody>
          <a:bodyPr wrap="none" rtlCol="0">
            <a:spAutoFit/>
          </a:bodyPr>
          <a:lstStyle/>
          <a:p>
            <a:pPr>
              <a:defRPr/>
            </a:pPr>
            <a:r>
              <a:rPr lang="en-US"/>
              <a:t> </a:t>
            </a:r>
            <a:endParaRPr/>
          </a:p>
          <a:p>
            <a:pPr>
              <a:defRPr/>
            </a:pPr>
            <a:r>
              <a:rPr lang="en-US"/>
              <a:t></a:t>
            </a:r>
            <a:endParaRPr/>
          </a:p>
          <a:p>
            <a:pPr>
              <a:defRPr/>
            </a:pPr>
            <a:endParaRPr lang="en-US"/>
          </a:p>
          <a:p>
            <a:pPr>
              <a:defRPr/>
            </a:pPr>
            <a:r>
              <a:rPr lang="en-US"/>
              <a:t></a:t>
            </a:r>
            <a:endParaRPr/>
          </a:p>
        </p:txBody>
      </p:sp>
      <p:sp>
        <p:nvSpPr>
          <p:cNvPr id="14" name="TextBox 13"/>
          <p:cNvSpPr txBox="1"/>
          <p:nvPr/>
        </p:nvSpPr>
        <p:spPr bwMode="auto">
          <a:xfrm>
            <a:off x="5164383" y="3631791"/>
            <a:ext cx="378630" cy="1200329"/>
          </a:xfrm>
          <a:prstGeom prst="rect">
            <a:avLst/>
          </a:prstGeom>
          <a:noFill/>
        </p:spPr>
        <p:txBody>
          <a:bodyPr wrap="none" rtlCol="0">
            <a:spAutoFit/>
          </a:bodyPr>
          <a:lstStyle/>
          <a:p>
            <a:pPr>
              <a:defRPr/>
            </a:pPr>
            <a:r>
              <a:rPr lang="en-US"/>
              <a:t> </a:t>
            </a:r>
            <a:endParaRPr/>
          </a:p>
          <a:p>
            <a:pPr>
              <a:defRPr/>
            </a:pPr>
            <a:r>
              <a:rPr lang="en-US"/>
              <a:t></a:t>
            </a:r>
            <a:endParaRPr/>
          </a:p>
          <a:p>
            <a:pPr>
              <a:defRPr/>
            </a:pPr>
            <a:endParaRPr lang="en-US"/>
          </a:p>
          <a:p>
            <a:pPr>
              <a:defRPr/>
            </a:pPr>
            <a:r>
              <a:rPr lang="en-US"/>
              <a:t></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4" name="Slide Number Placeholder 3"/>
          <p:cNvSpPr>
            <a:spLocks noGrp="1"/>
          </p:cNvSpPr>
          <p:nvPr>
            <p:ph type="sldNum" sz="quarter" idx="10"/>
          </p:nvPr>
        </p:nvSpPr>
        <p:spPr bwMode="auto">
          <a:xfrm>
            <a:off x="10032212" y="6308255"/>
            <a:ext cx="2159786" cy="216000"/>
          </a:xfrm>
          <a:prstGeom prst="rect">
            <a:avLst/>
          </a:prstGeom>
        </p:spPr>
        <p:txBody>
          <a:bodyPr lIns="0" tIns="0" rIns="0" bIns="0" anchor="b" anchorCtr="0"/>
          <a:lstStyle>
            <a:defPPr>
              <a:defRPr lang="en-US"/>
            </a:defPPr>
            <a:lvl1pPr marL="0" algn="ctr" defTabSz="457200">
              <a:defRPr sz="900" b="1">
                <a:solidFill>
                  <a:schemeClr val="accent1">
                    <a:lumMod val="75000"/>
                  </a:schemeClr>
                </a:solidFill>
                <a:latin typeface="+mn-lt"/>
                <a:ea typeface="+mn-ea"/>
                <a:cs typeface="+mn-cs"/>
              </a:defRPr>
            </a:lvl1pPr>
            <a:lvl2pPr marL="457200" algn="l" defTabSz="457200">
              <a:defRPr sz="1800">
                <a:solidFill>
                  <a:schemeClr val="tx1"/>
                </a:solidFill>
                <a:latin typeface="+mn-lt"/>
                <a:ea typeface="+mn-ea"/>
                <a:cs typeface="+mn-cs"/>
              </a:defRPr>
            </a:lvl2pPr>
            <a:lvl3pPr marL="914400" algn="l" defTabSz="457200">
              <a:defRPr sz="1800">
                <a:solidFill>
                  <a:schemeClr val="tx1"/>
                </a:solidFill>
                <a:latin typeface="+mn-lt"/>
                <a:ea typeface="+mn-ea"/>
                <a:cs typeface="+mn-cs"/>
              </a:defRPr>
            </a:lvl3pPr>
            <a:lvl4pPr marL="1371600" algn="l" defTabSz="457200">
              <a:defRPr sz="1800">
                <a:solidFill>
                  <a:schemeClr val="tx1"/>
                </a:solidFill>
                <a:latin typeface="+mn-lt"/>
                <a:ea typeface="+mn-ea"/>
                <a:cs typeface="+mn-cs"/>
              </a:defRPr>
            </a:lvl4pPr>
            <a:lvl5pPr marL="1828800" algn="l" defTabSz="457200">
              <a:defRPr sz="1800">
                <a:solidFill>
                  <a:schemeClr val="tx1"/>
                </a:solidFill>
                <a:latin typeface="+mn-lt"/>
                <a:ea typeface="+mn-ea"/>
                <a:cs typeface="+mn-cs"/>
              </a:defRPr>
            </a:lvl5pPr>
            <a:lvl6pPr marL="2286000" algn="l" defTabSz="457200">
              <a:defRPr sz="1800">
                <a:solidFill>
                  <a:schemeClr val="tx1"/>
                </a:solidFill>
                <a:latin typeface="+mn-lt"/>
                <a:ea typeface="+mn-ea"/>
                <a:cs typeface="+mn-cs"/>
              </a:defRPr>
            </a:lvl6pPr>
            <a:lvl7pPr marL="2743200" algn="l" defTabSz="457200">
              <a:defRPr sz="1800">
                <a:solidFill>
                  <a:schemeClr val="tx1"/>
                </a:solidFill>
                <a:latin typeface="+mn-lt"/>
                <a:ea typeface="+mn-ea"/>
                <a:cs typeface="+mn-cs"/>
              </a:defRPr>
            </a:lvl7pPr>
            <a:lvl8pPr marL="3200400" algn="l" defTabSz="457200">
              <a:defRPr sz="1800">
                <a:solidFill>
                  <a:schemeClr val="tx1"/>
                </a:solidFill>
                <a:latin typeface="+mn-lt"/>
                <a:ea typeface="+mn-ea"/>
                <a:cs typeface="+mn-cs"/>
              </a:defRPr>
            </a:lvl8pPr>
            <a:lvl9pPr marL="3657600" algn="l" defTabSz="457200">
              <a:defRPr sz="1800">
                <a:solidFill>
                  <a:schemeClr val="tx1"/>
                </a:solidFill>
                <a:latin typeface="+mn-lt"/>
                <a:ea typeface="+mn-ea"/>
                <a:cs typeface="+mn-cs"/>
              </a:defRPr>
            </a:lvl9pPr>
          </a:lstStyle>
          <a:p>
            <a:pPr>
              <a:defRPr/>
            </a:pPr>
            <a:fld id="{6B3B0B0F-E794-1244-9699-107C60B9C23A}" type="slidenum">
              <a:rPr lang="en-US"/>
              <a:t>6</a:t>
            </a:fld>
            <a:endParaRPr lang="en-US"/>
          </a:p>
        </p:txBody>
      </p:sp>
      <p:sp>
        <p:nvSpPr>
          <p:cNvPr id="17" name="AutoShape 2" descr="Home"/>
          <p:cNvSpPr>
            <a:spLocks noChangeArrowheads="1" noChangeAspect="1"/>
          </p:cNvSpPr>
          <p:nvPr/>
        </p:nvSpPr>
        <p:spPr bwMode="auto">
          <a:xfrm>
            <a:off x="5943600" y="3276600"/>
            <a:ext cx="304800" cy="304800"/>
          </a:xfrm>
          <a:prstGeom prst="rect">
            <a:avLst/>
          </a:prstGeom>
          <a:noFill/>
        </p:spPr>
        <p:txBody>
          <a:bodyPr vert="horz" wrap="square" lIns="91440" tIns="45720" rIns="91440" bIns="45720" numCol="1" anchor="t" anchorCtr="0" compatLnSpc="1">
            <a:prstTxWarp prst="textNoShape"/>
          </a:bodyPr>
          <a:lstStyle/>
          <a:p>
            <a:pPr>
              <a:defRPr/>
            </a:pPr>
            <a:endParaRPr lang="en-GB"/>
          </a:p>
        </p:txBody>
      </p:sp>
      <p:pic>
        <p:nvPicPr>
          <p:cNvPr id="20" name="Graphic 19"/>
          <p:cNvPicPr>
            <a:picLocks noChangeAspect="1"/>
          </p:cNvPicPr>
          <p:nvPr/>
        </p:nvPicPr>
        <p:blipFill>
          <a:blip r:embed="rId3">
            <a:extLst>
              <a:ext uri="{96DAC541-7B7A-43D3-8B79-37D633B846F1}">
                <asvg:svgBlip xmlns:asvg="http://schemas.microsoft.com/office/drawing/2016/SVG/main" r:embed="rId4"/>
              </a:ext>
            </a:extLst>
          </a:blip>
          <a:stretch/>
        </p:blipFill>
        <p:spPr bwMode="auto">
          <a:xfrm>
            <a:off x="9835925" y="277571"/>
            <a:ext cx="2356074" cy="1112652"/>
          </a:xfrm>
          <a:prstGeom prst="rect">
            <a:avLst/>
          </a:prstGeom>
        </p:spPr>
      </p:pic>
      <p:sp>
        <p:nvSpPr>
          <p:cNvPr id="7" name="TextBox 6"/>
          <p:cNvSpPr txBox="1"/>
          <p:nvPr/>
        </p:nvSpPr>
        <p:spPr bwMode="auto">
          <a:xfrm>
            <a:off x="2201560" y="6316652"/>
            <a:ext cx="8614873" cy="369332"/>
          </a:xfrm>
          <a:prstGeom prst="rect">
            <a:avLst/>
          </a:prstGeom>
          <a:solidFill>
            <a:schemeClr val="bg1"/>
          </a:solidFill>
        </p:spPr>
        <p:txBody>
          <a:bodyPr wrap="square" rtlCol="0">
            <a:spAutoFit/>
          </a:bodyPr>
          <a:lstStyle/>
          <a:p>
            <a:pPr>
              <a:defRPr/>
            </a:pPr>
            <a:r>
              <a:rPr lang="en-GB" sz="900" i="0">
                <a:solidFill>
                  <a:srgbClr val="172B4D"/>
                </a:solidFill>
              </a:rPr>
              <a:t>The  CORSO project (grant agreement No101082194) is funded by the European Union. Views and opinions expressed are however those of the author(s) only and do not necessarily reflect those of the European Union or the Commission. Neither the European Union nor the granting authority can be held responsible for them.</a:t>
            </a:r>
            <a:endParaRPr lang="en-GB" sz="900"/>
          </a:p>
        </p:txBody>
      </p:sp>
      <p:pic>
        <p:nvPicPr>
          <p:cNvPr id="8" name="Picture 7" descr="A flag with yellow stars&#10;&#10;Description automatically generated with low confidence"/>
          <p:cNvPicPr>
            <a:picLocks noChangeAspect="1"/>
          </p:cNvPicPr>
          <p:nvPr/>
        </p:nvPicPr>
        <p:blipFill>
          <a:blip r:embed="rId5"/>
          <a:stretch/>
        </p:blipFill>
        <p:spPr bwMode="auto">
          <a:xfrm>
            <a:off x="10032212" y="1504110"/>
            <a:ext cx="1988160" cy="2014320"/>
          </a:xfrm>
          <a:prstGeom prst="rect">
            <a:avLst/>
          </a:prstGeom>
        </p:spPr>
      </p:pic>
      <p:sp>
        <p:nvSpPr>
          <p:cNvPr id="2" name="TextBox 1"/>
          <p:cNvSpPr txBox="1"/>
          <p:nvPr/>
        </p:nvSpPr>
        <p:spPr bwMode="auto">
          <a:xfrm>
            <a:off x="341207" y="4601500"/>
            <a:ext cx="11850793" cy="2092881"/>
          </a:xfrm>
          <a:prstGeom prst="rect">
            <a:avLst/>
          </a:prstGeom>
          <a:noFill/>
        </p:spPr>
        <p:txBody>
          <a:bodyPr wrap="square" rtlCol="0">
            <a:spAutoFit/>
          </a:bodyPr>
          <a:lstStyle/>
          <a:p>
            <a:pPr lvl="0">
              <a:spcAft>
                <a:spcPts val="300"/>
              </a:spcAft>
              <a:tabLst>
                <a:tab pos="228600" algn="l"/>
              </a:tabLst>
              <a:defRPr/>
            </a:pPr>
            <a:endParaRPr lang="en-GB" sz="2000">
              <a:solidFill>
                <a:srgbClr val="172B4D"/>
              </a:solidFill>
              <a:latin typeface="-apple-system"/>
            </a:endParaRPr>
          </a:p>
          <a:p>
            <a:pPr marL="342900" lvl="0" indent="-342900">
              <a:spcAft>
                <a:spcPts val="300"/>
              </a:spcAft>
              <a:buFontTx/>
              <a:buChar char="-"/>
              <a:tabLst>
                <a:tab pos="228600" algn="l"/>
              </a:tabLst>
              <a:defRPr/>
            </a:pPr>
            <a:endParaRPr lang="en-GB" sz="2000">
              <a:solidFill>
                <a:srgbClr val="172B4D"/>
              </a:solidFill>
              <a:latin typeface="-apple-system"/>
            </a:endParaRPr>
          </a:p>
          <a:p>
            <a:pPr marL="342900" lvl="0" indent="-342900">
              <a:spcAft>
                <a:spcPts val="300"/>
              </a:spcAft>
              <a:buFontTx/>
              <a:buChar char="-"/>
              <a:tabLst>
                <a:tab pos="228600" algn="l"/>
              </a:tabLst>
              <a:defRPr/>
            </a:pPr>
            <a:endParaRPr lang="en-GB" sz="2000">
              <a:solidFill>
                <a:srgbClr val="172B4D"/>
              </a:solidFill>
              <a:latin typeface="-apple-system"/>
            </a:endParaRPr>
          </a:p>
          <a:p>
            <a:pPr lvl="0">
              <a:spcAft>
                <a:spcPts val="300"/>
              </a:spcAft>
              <a:tabLst>
                <a:tab pos="228600" algn="l"/>
              </a:tabLst>
              <a:defRPr/>
            </a:pPr>
            <a:r>
              <a:rPr lang="en-GB" sz="2000">
                <a:solidFill>
                  <a:srgbClr val="172B4D"/>
                </a:solidFill>
                <a:latin typeface="-apple-system"/>
              </a:rPr>
              <a:t> </a:t>
            </a:r>
            <a:r>
              <a:rPr lang="en-GB" sz="2000">
                <a:solidFill>
                  <a:srgbClr val="172B4D"/>
                </a:solidFill>
                <a:latin typeface="-apple-system"/>
              </a:rPr>
              <a:t>Prepares </a:t>
            </a:r>
            <a:r>
              <a:rPr lang="en-GB" sz="2000" b="0" i="0">
                <a:solidFill>
                  <a:srgbClr val="172B4D"/>
                </a:solidFill>
                <a:latin typeface="-apple-system"/>
              </a:rPr>
              <a:t>for future observations assimilation such as </a:t>
            </a:r>
            <a:r>
              <a:rPr lang="en-GB" sz="2000" b="0" i="0">
                <a:solidFill>
                  <a:srgbClr val="172B4D"/>
                </a:solidFill>
                <a:latin typeface="-apple-system"/>
              </a:rPr>
              <a:t>Metop</a:t>
            </a:r>
            <a:r>
              <a:rPr lang="en-GB" sz="2000" b="0" i="0">
                <a:solidFill>
                  <a:srgbClr val="172B4D"/>
                </a:solidFill>
                <a:latin typeface="-apple-system"/>
              </a:rPr>
              <a:t>-SG/SCA, Copernicus Expansion CO2 and CIMR missions, which are all relevant to consistently constrain vegetation and carbon fluxes in CO2MVS</a:t>
            </a:r>
            <a:r>
              <a:rPr lang="en-GB" sz="2000"/>
              <a:t>	</a:t>
            </a:r>
            <a:endParaRPr/>
          </a:p>
          <a:p>
            <a:pPr lvl="0">
              <a:spcAft>
                <a:spcPts val="300"/>
              </a:spcAft>
              <a:tabLst>
                <a:tab pos="228600" algn="l"/>
              </a:tabLst>
              <a:defRPr/>
            </a:pPr>
            <a:endParaRPr lang="en-US" sz="2000"/>
          </a:p>
        </p:txBody>
      </p:sp>
      <p:pic>
        <p:nvPicPr>
          <p:cNvPr id="6" name="Picture 5"/>
          <p:cNvPicPr>
            <a:picLocks noChangeAspect="1" noChangeArrowheads="1"/>
          </p:cNvPicPr>
          <p:nvPr/>
        </p:nvPicPr>
        <p:blipFill>
          <a:blip r:embed="rId6"/>
          <a:srcRect l="11959" t="9567" r="7915" b="9111"/>
          <a:stretch/>
        </p:blipFill>
        <p:spPr bwMode="auto">
          <a:xfrm>
            <a:off x="1119773" y="2447971"/>
            <a:ext cx="2831485" cy="2873746"/>
          </a:xfrm>
          <a:prstGeom prst="rect">
            <a:avLst/>
          </a:prstGeom>
          <a:noFill/>
        </p:spPr>
      </p:pic>
      <p:sp>
        <p:nvSpPr>
          <p:cNvPr id="9" name="TextBox 8"/>
          <p:cNvSpPr txBox="1"/>
          <p:nvPr/>
        </p:nvSpPr>
        <p:spPr bwMode="auto">
          <a:xfrm>
            <a:off x="9304868" y="4046298"/>
            <a:ext cx="2852062" cy="369332"/>
          </a:xfrm>
          <a:prstGeom prst="rect">
            <a:avLst/>
          </a:prstGeom>
          <a:noFill/>
        </p:spPr>
        <p:txBody>
          <a:bodyPr wrap="none" rtlCol="0">
            <a:spAutoFit/>
          </a:bodyPr>
          <a:lstStyle/>
          <a:p>
            <a:pPr>
              <a:defRPr/>
            </a:pPr>
            <a:r>
              <a:rPr lang="en-GB"/>
              <a:t>Sébastien Garrigues et al.</a:t>
            </a:r>
            <a:endParaRPr/>
          </a:p>
        </p:txBody>
      </p:sp>
      <p:pic>
        <p:nvPicPr>
          <p:cNvPr id="10" name="Picture 6"/>
          <p:cNvPicPr>
            <a:picLocks noChangeAspect="1" noChangeArrowheads="1"/>
          </p:cNvPicPr>
          <p:nvPr/>
        </p:nvPicPr>
        <p:blipFill>
          <a:blip r:embed="rId7"/>
          <a:srcRect l="41956" t="0" r="16334" b="0"/>
          <a:stretch/>
        </p:blipFill>
        <p:spPr bwMode="auto">
          <a:xfrm>
            <a:off x="5441540" y="1943448"/>
            <a:ext cx="3850057" cy="3076864"/>
          </a:xfrm>
          <a:prstGeom prst="rect">
            <a:avLst/>
          </a:prstGeom>
          <a:noFill/>
        </p:spPr>
      </p:pic>
      <p:sp>
        <p:nvSpPr>
          <p:cNvPr id="11" name="TextBox 10"/>
          <p:cNvSpPr txBox="1"/>
          <p:nvPr/>
        </p:nvSpPr>
        <p:spPr bwMode="auto">
          <a:xfrm>
            <a:off x="1232215" y="2141938"/>
            <a:ext cx="3057247" cy="369332"/>
          </a:xfrm>
          <a:prstGeom prst="rect">
            <a:avLst/>
          </a:prstGeom>
          <a:noFill/>
        </p:spPr>
        <p:txBody>
          <a:bodyPr wrap="none" rtlCol="0">
            <a:spAutoFit/>
          </a:bodyPr>
          <a:lstStyle/>
          <a:p>
            <a:pPr>
              <a:defRPr/>
            </a:pPr>
            <a:r>
              <a:rPr lang="en-GB"/>
              <a:t>Information content analysis</a:t>
            </a:r>
            <a:endParaRPr/>
          </a:p>
        </p:txBody>
      </p:sp>
      <p:sp>
        <p:nvSpPr>
          <p:cNvPr id="12" name="TextBox 11"/>
          <p:cNvSpPr txBox="1"/>
          <p:nvPr/>
        </p:nvSpPr>
        <p:spPr bwMode="auto">
          <a:xfrm>
            <a:off x="6630544" y="4805982"/>
            <a:ext cx="4453463" cy="707886"/>
          </a:xfrm>
          <a:prstGeom prst="rect">
            <a:avLst/>
          </a:prstGeom>
          <a:solidFill>
            <a:schemeClr val="bg1"/>
          </a:solidFill>
        </p:spPr>
        <p:txBody>
          <a:bodyPr wrap="none" rtlCol="0">
            <a:spAutoFit/>
          </a:bodyPr>
          <a:lstStyle/>
          <a:p>
            <a:pPr algn="l">
              <a:defRPr/>
            </a:pPr>
            <a:r>
              <a:rPr lang="en-US" sz="2000"/>
              <a:t>NN model</a:t>
            </a:r>
            <a:endParaRPr/>
          </a:p>
          <a:p>
            <a:pPr algn="l">
              <a:defRPr/>
            </a:pPr>
            <a:r>
              <a:rPr lang="en-US" sz="2000"/>
              <a:t> Ongoing implementation in the IFS</a:t>
            </a:r>
            <a:endParaRPr lang="en-US" sz="2000"/>
          </a:p>
        </p:txBody>
      </p:sp>
      <p:sp>
        <p:nvSpPr>
          <p:cNvPr id="13" name="TextBox 12"/>
          <p:cNvSpPr txBox="1"/>
          <p:nvPr/>
        </p:nvSpPr>
        <p:spPr bwMode="auto">
          <a:xfrm rot="16199999">
            <a:off x="4192928" y="3397155"/>
            <a:ext cx="2599173" cy="400110"/>
          </a:xfrm>
          <a:prstGeom prst="rect">
            <a:avLst/>
          </a:prstGeom>
          <a:solidFill>
            <a:schemeClr val="bg1"/>
          </a:solidFill>
        </p:spPr>
        <p:txBody>
          <a:bodyPr wrap="none" rtlCol="0">
            <a:spAutoFit/>
          </a:bodyPr>
          <a:lstStyle/>
          <a:p>
            <a:pPr algn="l">
              <a:defRPr/>
            </a:pPr>
            <a:r>
              <a:rPr lang="en-US" sz="2000"/>
              <a:t>ASCAT Observations</a:t>
            </a:r>
            <a:endParaRPr/>
          </a:p>
        </p:txBody>
      </p:sp>
      <p:sp>
        <p:nvSpPr>
          <p:cNvPr id="14" name="TextBox 13"/>
          <p:cNvSpPr txBox="1"/>
          <p:nvPr/>
        </p:nvSpPr>
        <p:spPr bwMode="auto">
          <a:xfrm>
            <a:off x="380190" y="831038"/>
            <a:ext cx="11850793" cy="1092607"/>
          </a:xfrm>
          <a:prstGeom prst="rect">
            <a:avLst/>
          </a:prstGeom>
          <a:noFill/>
        </p:spPr>
        <p:txBody>
          <a:bodyPr wrap="square" rtlCol="0">
            <a:spAutoFit/>
          </a:bodyPr>
          <a:lstStyle/>
          <a:p>
            <a:pPr lvl="0">
              <a:spcAft>
                <a:spcPts val="300"/>
              </a:spcAft>
              <a:tabLst>
                <a:tab pos="228600" algn="l"/>
              </a:tabLst>
              <a:defRPr/>
            </a:pPr>
            <a:r>
              <a:rPr lang="en-GB" sz="2000"/>
              <a:t>Enhance the exploitation of satellite observations in coupled land-atmosphere </a:t>
            </a:r>
            <a:endParaRPr/>
          </a:p>
          <a:p>
            <a:pPr lvl="0">
              <a:spcAft>
                <a:spcPts val="300"/>
              </a:spcAft>
              <a:tabLst>
                <a:tab pos="228600" algn="l"/>
              </a:tabLst>
              <a:defRPr/>
            </a:pPr>
            <a:r>
              <a:rPr lang="en-GB" sz="2000"/>
              <a:t>assimilation to constrain vegetation water and carbon cycle variables.</a:t>
            </a:r>
            <a:endParaRPr/>
          </a:p>
          <a:p>
            <a:pPr marL="342900" lvl="0" indent="-342900">
              <a:spcAft>
                <a:spcPts val="300"/>
              </a:spcAft>
              <a:buFont typeface="Wingdings"/>
              <a:buChar char="à"/>
              <a:tabLst>
                <a:tab pos="228600" algn="l"/>
              </a:tabLst>
              <a:defRPr/>
            </a:pPr>
            <a:r>
              <a:rPr lang="en-GB" sz="2000"/>
              <a:t>Development of ML-based observation operators for MW and SIF observations</a:t>
            </a:r>
            <a:endParaRPr lang="en-US" sz="2000"/>
          </a:p>
        </p:txBody>
      </p:sp>
      <p:sp>
        <p:nvSpPr>
          <p:cNvPr id="5" name="Title 1"/>
          <p:cNvSpPr txBox="1"/>
          <p:nvPr/>
        </p:nvSpPr>
        <p:spPr bwMode="auto">
          <a:xfrm>
            <a:off x="380189" y="200868"/>
            <a:ext cx="10121038" cy="369332"/>
          </a:xfrm>
          <a:prstGeom prst="rect">
            <a:avLst/>
          </a:prstGeom>
        </p:spPr>
        <p:txBody>
          <a:bodyPr lIns="0" tIns="0" rIns="0" bIns="0"/>
          <a:lstStyle>
            <a:lvl1pPr algn="l" defTabSz="457200">
              <a:lnSpc>
                <a:spcPts val="2800"/>
              </a:lnSpc>
              <a:spcBef>
                <a:spcPts val="0"/>
              </a:spcBef>
              <a:buNone/>
              <a:defRPr sz="2400">
                <a:solidFill>
                  <a:srgbClr val="839DB2"/>
                </a:solidFill>
                <a:latin typeface="+mj-lt"/>
                <a:ea typeface="+mj-ea"/>
                <a:cs typeface="+mj-cs"/>
              </a:defRPr>
            </a:lvl1pPr>
          </a:lstStyle>
          <a:p>
            <a:pPr>
              <a:defRPr/>
            </a:pPr>
            <a:r>
              <a:rPr lang="en-US" sz="3200" b="1">
                <a:solidFill>
                  <a:srgbClr val="1F497D"/>
                </a:solidFill>
              </a:rPr>
              <a:t>Passive and active MW observation operators</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pic>
        <p:nvPicPr>
          <p:cNvPr id="12" name="Picture 11" descr="A map of the world&#10;&#10;Description automatically generated"/>
          <p:cNvPicPr>
            <a:picLocks noChangeAspect="1"/>
          </p:cNvPicPr>
          <p:nvPr/>
        </p:nvPicPr>
        <p:blipFill>
          <a:blip r:embed="rId3"/>
          <a:srcRect l="42223" t="27213" r="13429" b="50382"/>
          <a:stretch/>
        </p:blipFill>
        <p:spPr bwMode="auto">
          <a:xfrm>
            <a:off x="2402512" y="2228749"/>
            <a:ext cx="3640104" cy="2705301"/>
          </a:xfrm>
          <a:prstGeom prst="rect">
            <a:avLst/>
          </a:prstGeom>
          <a:ln>
            <a:noFill/>
          </a:ln>
        </p:spPr>
      </p:pic>
      <p:sp>
        <p:nvSpPr>
          <p:cNvPr id="4" name="Slide Number Placeholder 3"/>
          <p:cNvSpPr>
            <a:spLocks noGrp="1"/>
          </p:cNvSpPr>
          <p:nvPr>
            <p:ph type="sldNum" sz="quarter" idx="10"/>
          </p:nvPr>
        </p:nvSpPr>
        <p:spPr bwMode="auto">
          <a:xfrm>
            <a:off x="10032212" y="6308255"/>
            <a:ext cx="2159786" cy="216000"/>
          </a:xfrm>
          <a:prstGeom prst="rect">
            <a:avLst/>
          </a:prstGeom>
        </p:spPr>
        <p:txBody>
          <a:bodyPr lIns="0" tIns="0" rIns="0" bIns="0" anchor="b" anchorCtr="0"/>
          <a:lstStyle>
            <a:defPPr>
              <a:defRPr lang="en-US"/>
            </a:defPPr>
            <a:lvl1pPr marL="0" algn="ctr" defTabSz="457200">
              <a:defRPr sz="900" b="1">
                <a:solidFill>
                  <a:schemeClr val="accent1">
                    <a:lumMod val="75000"/>
                  </a:schemeClr>
                </a:solidFill>
                <a:latin typeface="+mn-lt"/>
                <a:ea typeface="+mn-ea"/>
                <a:cs typeface="+mn-cs"/>
              </a:defRPr>
            </a:lvl1pPr>
            <a:lvl2pPr marL="457200" algn="l" defTabSz="457200">
              <a:defRPr sz="1800">
                <a:solidFill>
                  <a:schemeClr val="tx1"/>
                </a:solidFill>
                <a:latin typeface="+mn-lt"/>
                <a:ea typeface="+mn-ea"/>
                <a:cs typeface="+mn-cs"/>
              </a:defRPr>
            </a:lvl2pPr>
            <a:lvl3pPr marL="914400" algn="l" defTabSz="457200">
              <a:defRPr sz="1800">
                <a:solidFill>
                  <a:schemeClr val="tx1"/>
                </a:solidFill>
                <a:latin typeface="+mn-lt"/>
                <a:ea typeface="+mn-ea"/>
                <a:cs typeface="+mn-cs"/>
              </a:defRPr>
            </a:lvl3pPr>
            <a:lvl4pPr marL="1371600" algn="l" defTabSz="457200">
              <a:defRPr sz="1800">
                <a:solidFill>
                  <a:schemeClr val="tx1"/>
                </a:solidFill>
                <a:latin typeface="+mn-lt"/>
                <a:ea typeface="+mn-ea"/>
                <a:cs typeface="+mn-cs"/>
              </a:defRPr>
            </a:lvl4pPr>
            <a:lvl5pPr marL="1828800" algn="l" defTabSz="457200">
              <a:defRPr sz="1800">
                <a:solidFill>
                  <a:schemeClr val="tx1"/>
                </a:solidFill>
                <a:latin typeface="+mn-lt"/>
                <a:ea typeface="+mn-ea"/>
                <a:cs typeface="+mn-cs"/>
              </a:defRPr>
            </a:lvl5pPr>
            <a:lvl6pPr marL="2286000" algn="l" defTabSz="457200">
              <a:defRPr sz="1800">
                <a:solidFill>
                  <a:schemeClr val="tx1"/>
                </a:solidFill>
                <a:latin typeface="+mn-lt"/>
                <a:ea typeface="+mn-ea"/>
                <a:cs typeface="+mn-cs"/>
              </a:defRPr>
            </a:lvl6pPr>
            <a:lvl7pPr marL="2743200" algn="l" defTabSz="457200">
              <a:defRPr sz="1800">
                <a:solidFill>
                  <a:schemeClr val="tx1"/>
                </a:solidFill>
                <a:latin typeface="+mn-lt"/>
                <a:ea typeface="+mn-ea"/>
                <a:cs typeface="+mn-cs"/>
              </a:defRPr>
            </a:lvl7pPr>
            <a:lvl8pPr marL="3200400" algn="l" defTabSz="457200">
              <a:defRPr sz="1800">
                <a:solidFill>
                  <a:schemeClr val="tx1"/>
                </a:solidFill>
                <a:latin typeface="+mn-lt"/>
                <a:ea typeface="+mn-ea"/>
                <a:cs typeface="+mn-cs"/>
              </a:defRPr>
            </a:lvl8pPr>
            <a:lvl9pPr marL="3657600" algn="l" defTabSz="457200">
              <a:defRPr sz="1800">
                <a:solidFill>
                  <a:schemeClr val="tx1"/>
                </a:solidFill>
                <a:latin typeface="+mn-lt"/>
                <a:ea typeface="+mn-ea"/>
                <a:cs typeface="+mn-cs"/>
              </a:defRPr>
            </a:lvl9pPr>
          </a:lstStyle>
          <a:p>
            <a:pPr>
              <a:defRPr/>
            </a:pPr>
            <a:fld id="{6B3B0B0F-E794-1244-9699-107C60B9C23A}" type="slidenum">
              <a:rPr lang="en-US"/>
              <a:t>7</a:t>
            </a:fld>
            <a:endParaRPr lang="en-US"/>
          </a:p>
        </p:txBody>
      </p:sp>
      <p:sp>
        <p:nvSpPr>
          <p:cNvPr id="5" name="Title 1"/>
          <p:cNvSpPr txBox="1"/>
          <p:nvPr/>
        </p:nvSpPr>
        <p:spPr bwMode="auto">
          <a:xfrm>
            <a:off x="270536" y="172426"/>
            <a:ext cx="9432138" cy="369332"/>
          </a:xfrm>
          <a:prstGeom prst="rect">
            <a:avLst/>
          </a:prstGeom>
        </p:spPr>
        <p:txBody>
          <a:bodyPr lIns="0" tIns="0" rIns="0" bIns="0"/>
          <a:lstStyle>
            <a:lvl1pPr algn="l" defTabSz="457200">
              <a:lnSpc>
                <a:spcPts val="2800"/>
              </a:lnSpc>
              <a:spcBef>
                <a:spcPts val="0"/>
              </a:spcBef>
              <a:buNone/>
              <a:defRPr sz="2400">
                <a:solidFill>
                  <a:srgbClr val="839DB2"/>
                </a:solidFill>
                <a:latin typeface="+mj-lt"/>
                <a:ea typeface="+mj-ea"/>
                <a:cs typeface="+mj-cs"/>
              </a:defRPr>
            </a:lvl1pPr>
          </a:lstStyle>
          <a:p>
            <a:pPr>
              <a:defRPr/>
            </a:pPr>
            <a:r>
              <a:rPr lang="en-US" sz="3200" b="1">
                <a:solidFill>
                  <a:srgbClr val="235F97"/>
                </a:solidFill>
              </a:rPr>
              <a:t>VOD assimilation</a:t>
            </a:r>
            <a:r>
              <a:rPr lang="en-US" sz="3200" b="1">
                <a:solidFill>
                  <a:srgbClr val="235F97"/>
                </a:solidFill>
              </a:rPr>
              <a:t></a:t>
            </a:r>
            <a:r>
              <a:rPr lang="en-US" sz="3200" b="1">
                <a:solidFill>
                  <a:srgbClr val="235F97"/>
                </a:solidFill>
              </a:rPr>
              <a:t>CoCO2 project</a:t>
            </a:r>
            <a:endParaRPr/>
          </a:p>
        </p:txBody>
      </p:sp>
      <p:sp>
        <p:nvSpPr>
          <p:cNvPr id="17" name="AutoShape 2" descr="Home"/>
          <p:cNvSpPr>
            <a:spLocks noChangeArrowheads="1" noChangeAspect="1"/>
          </p:cNvSpPr>
          <p:nvPr/>
        </p:nvSpPr>
        <p:spPr bwMode="auto">
          <a:xfrm>
            <a:off x="5943600" y="3276600"/>
            <a:ext cx="304800" cy="304800"/>
          </a:xfrm>
          <a:prstGeom prst="rect">
            <a:avLst/>
          </a:prstGeom>
          <a:noFill/>
        </p:spPr>
        <p:txBody>
          <a:bodyPr vert="horz" wrap="square" lIns="91440" tIns="45720" rIns="91440" bIns="45720" numCol="1" anchor="t" anchorCtr="0" compatLnSpc="1">
            <a:prstTxWarp prst="textNoShape"/>
          </a:bodyPr>
          <a:lstStyle/>
          <a:p>
            <a:pPr>
              <a:defRPr/>
            </a:pPr>
            <a:endParaRPr lang="en-GB"/>
          </a:p>
        </p:txBody>
      </p:sp>
      <p:pic>
        <p:nvPicPr>
          <p:cNvPr id="8" name="Picture 7" descr="A flag with yellow stars&#10;&#10;Description automatically generated with low confidence"/>
          <p:cNvPicPr>
            <a:picLocks noChangeAspect="1"/>
          </p:cNvPicPr>
          <p:nvPr/>
        </p:nvPicPr>
        <p:blipFill>
          <a:blip r:embed="rId4"/>
          <a:stretch/>
        </p:blipFill>
        <p:spPr bwMode="auto">
          <a:xfrm>
            <a:off x="10032212" y="1504110"/>
            <a:ext cx="1988160" cy="2014320"/>
          </a:xfrm>
          <a:prstGeom prst="rect">
            <a:avLst/>
          </a:prstGeom>
        </p:spPr>
      </p:pic>
      <p:sp>
        <p:nvSpPr>
          <p:cNvPr id="2" name="TextBox 1"/>
          <p:cNvSpPr txBox="1"/>
          <p:nvPr/>
        </p:nvSpPr>
        <p:spPr bwMode="auto">
          <a:xfrm>
            <a:off x="270536" y="909941"/>
            <a:ext cx="8598221" cy="1715854"/>
          </a:xfrm>
          <a:prstGeom prst="rect">
            <a:avLst/>
          </a:prstGeom>
          <a:noFill/>
        </p:spPr>
        <p:txBody>
          <a:bodyPr wrap="square" rtlCol="0">
            <a:spAutoFit/>
          </a:bodyPr>
          <a:lstStyle/>
          <a:p>
            <a:pPr lvl="0">
              <a:spcAft>
                <a:spcPts val="300"/>
              </a:spcAft>
              <a:tabLst>
                <a:tab pos="228600" algn="l"/>
              </a:tabLst>
              <a:defRPr/>
            </a:pPr>
            <a:r>
              <a:rPr lang="en-GB" sz="2000" u="sng"/>
              <a:t>Assimilation of Vegetation Optical Depth (VOD) </a:t>
            </a:r>
            <a:r>
              <a:rPr lang="en-GB" sz="2000"/>
              <a:t>from passive microwave sensors to constrain vegetation water and carbon cycle variables.</a:t>
            </a:r>
            <a:endParaRPr/>
          </a:p>
          <a:p>
            <a:pPr lvl="0">
              <a:spcAft>
                <a:spcPts val="300"/>
              </a:spcAft>
              <a:tabLst>
                <a:tab pos="228600" algn="l"/>
              </a:tabLst>
              <a:defRPr/>
            </a:pPr>
            <a:r>
              <a:rPr lang="en-GB">
                <a:latin typeface="Arial"/>
                <a:ea typeface="Calibri"/>
                <a:cs typeface="Times New Roman"/>
              </a:rPr>
              <a:t>- </a:t>
            </a:r>
            <a:r>
              <a:rPr lang="en-GB" sz="1800">
                <a:latin typeface="Arial"/>
                <a:ea typeface="Calibri"/>
                <a:cs typeface="Times New Roman"/>
              </a:rPr>
              <a:t>L-band VOD (1.41GHz)  from SMOS</a:t>
            </a:r>
            <a:endParaRPr/>
          </a:p>
          <a:p>
            <a:pPr lvl="0">
              <a:spcAft>
                <a:spcPts val="300"/>
              </a:spcAft>
              <a:tabLst>
                <a:tab pos="228600" algn="l"/>
              </a:tabLst>
              <a:defRPr/>
            </a:pPr>
            <a:r>
              <a:rPr lang="en-GB" sz="1800">
                <a:latin typeface="Arial"/>
                <a:ea typeface="Calibri"/>
                <a:cs typeface="Times New Roman"/>
              </a:rPr>
              <a:t>- C-band VOD (6.9GHz) and X-band VOD (10.65GHz) from AMSR2</a:t>
            </a:r>
            <a:endParaRPr lang="en-GB" sz="2000">
              <a:latin typeface="Arial"/>
              <a:ea typeface="Calibri"/>
              <a:cs typeface="Times New Roman"/>
            </a:endParaRPr>
          </a:p>
          <a:p>
            <a:pPr lvl="0">
              <a:spcAft>
                <a:spcPts val="300"/>
              </a:spcAft>
              <a:tabLst>
                <a:tab pos="228600" algn="l"/>
              </a:tabLst>
              <a:defRPr/>
            </a:pPr>
            <a:endParaRPr lang="en-GB" sz="2000"/>
          </a:p>
        </p:txBody>
      </p:sp>
      <p:pic>
        <p:nvPicPr>
          <p:cNvPr id="3" name="Picture 2" descr="A picture containing logo&#10;&#10;Description automatically generated"/>
          <p:cNvPicPr>
            <a:picLocks noChangeAspect="1"/>
          </p:cNvPicPr>
          <p:nvPr/>
        </p:nvPicPr>
        <p:blipFill>
          <a:blip r:embed="rId5"/>
          <a:stretch/>
        </p:blipFill>
        <p:spPr bwMode="auto">
          <a:xfrm>
            <a:off x="9848502" y="333744"/>
            <a:ext cx="2343495" cy="1107383"/>
          </a:xfrm>
          <a:prstGeom prst="rect">
            <a:avLst/>
          </a:prstGeom>
        </p:spPr>
      </p:pic>
      <p:pic>
        <p:nvPicPr>
          <p:cNvPr id="13" name="Picture 12" descr="A map of the world&#10;&#10;Description automatically generated"/>
          <p:cNvPicPr>
            <a:picLocks noChangeAspect="1"/>
          </p:cNvPicPr>
          <p:nvPr/>
        </p:nvPicPr>
        <p:blipFill>
          <a:blip r:embed="rId6"/>
          <a:srcRect l="86269" t="8539" r="0" b="8594"/>
          <a:stretch/>
        </p:blipFill>
        <p:spPr bwMode="auto">
          <a:xfrm rot="5400000">
            <a:off x="4110355" y="3421829"/>
            <a:ext cx="432435" cy="3843655"/>
          </a:xfrm>
          <a:prstGeom prst="rect">
            <a:avLst/>
          </a:prstGeom>
          <a:ln>
            <a:noFill/>
          </a:ln>
        </p:spPr>
      </p:pic>
      <p:sp>
        <p:nvSpPr>
          <p:cNvPr id="14" name="TextBox 13"/>
          <p:cNvSpPr txBox="1"/>
          <p:nvPr/>
        </p:nvSpPr>
        <p:spPr bwMode="auto">
          <a:xfrm>
            <a:off x="6349478" y="3699740"/>
            <a:ext cx="5038559" cy="1200329"/>
          </a:xfrm>
          <a:prstGeom prst="rect">
            <a:avLst/>
          </a:prstGeom>
          <a:noFill/>
        </p:spPr>
        <p:txBody>
          <a:bodyPr wrap="none" rtlCol="0">
            <a:spAutoFit/>
          </a:bodyPr>
          <a:lstStyle/>
          <a:p>
            <a:pPr>
              <a:defRPr/>
            </a:pPr>
            <a:r>
              <a:rPr lang="en-GB"/>
              <a:t>T2m RMSE reduction (blue) 2018-2021</a:t>
            </a:r>
            <a:endParaRPr/>
          </a:p>
          <a:p>
            <a:pPr>
              <a:defRPr/>
            </a:pPr>
            <a:endParaRPr lang="en-GB"/>
          </a:p>
          <a:p>
            <a:pPr marL="285750" indent="-285750">
              <a:buFont typeface="Wingdings"/>
              <a:buChar char="à"/>
              <a:defRPr/>
            </a:pPr>
            <a:r>
              <a:rPr lang="en-GB"/>
              <a:t>Positive impact of VOD assimilation on NWP</a:t>
            </a:r>
            <a:endParaRPr/>
          </a:p>
          <a:p>
            <a:pPr marL="285750" indent="-285750">
              <a:buFont typeface="Wingdings"/>
              <a:buChar char="à"/>
              <a:defRPr/>
            </a:pPr>
            <a:r>
              <a:rPr lang="en-GB"/>
              <a:t>Challenges in terms of GPP impact</a:t>
            </a:r>
            <a:endParaRPr lang="en-GB"/>
          </a:p>
        </p:txBody>
      </p:sp>
      <p:sp>
        <p:nvSpPr>
          <p:cNvPr id="7" name="TextBox 6"/>
          <p:cNvSpPr txBox="1"/>
          <p:nvPr/>
        </p:nvSpPr>
        <p:spPr bwMode="auto">
          <a:xfrm>
            <a:off x="9568830" y="5419496"/>
            <a:ext cx="2065630" cy="369332"/>
          </a:xfrm>
          <a:prstGeom prst="rect">
            <a:avLst/>
          </a:prstGeom>
          <a:noFill/>
        </p:spPr>
        <p:txBody>
          <a:bodyPr wrap="none" rtlCol="0">
            <a:spAutoFit/>
          </a:bodyPr>
          <a:lstStyle/>
          <a:p>
            <a:pPr>
              <a:defRPr/>
            </a:pPr>
            <a:r>
              <a:rPr lang="en-GB"/>
              <a:t> Pete Weston et al</a:t>
            </a:r>
            <a:endParaRPr/>
          </a:p>
        </p:txBody>
      </p:sp>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4" name="Slide Number Placeholder 3"/>
          <p:cNvSpPr>
            <a:spLocks noGrp="1"/>
          </p:cNvSpPr>
          <p:nvPr>
            <p:ph type="sldNum" sz="quarter" idx="10"/>
          </p:nvPr>
        </p:nvSpPr>
        <p:spPr bwMode="auto">
          <a:xfrm>
            <a:off x="10032212" y="6308255"/>
            <a:ext cx="2159786" cy="216000"/>
          </a:xfrm>
          <a:prstGeom prst="rect">
            <a:avLst/>
          </a:prstGeom>
        </p:spPr>
        <p:txBody>
          <a:bodyPr lIns="0" tIns="0" rIns="0" bIns="0" anchor="b" anchorCtr="0"/>
          <a:lstStyle>
            <a:defPPr>
              <a:defRPr lang="en-US"/>
            </a:defPPr>
            <a:lvl1pPr marL="0" algn="ctr" defTabSz="457200">
              <a:defRPr sz="900" b="1">
                <a:solidFill>
                  <a:schemeClr val="accent1">
                    <a:lumMod val="75000"/>
                  </a:schemeClr>
                </a:solidFill>
                <a:latin typeface="+mn-lt"/>
                <a:ea typeface="+mn-ea"/>
                <a:cs typeface="+mn-cs"/>
              </a:defRPr>
            </a:lvl1pPr>
            <a:lvl2pPr marL="457200" algn="l" defTabSz="457200">
              <a:defRPr sz="1800">
                <a:solidFill>
                  <a:schemeClr val="tx1"/>
                </a:solidFill>
                <a:latin typeface="+mn-lt"/>
                <a:ea typeface="+mn-ea"/>
                <a:cs typeface="+mn-cs"/>
              </a:defRPr>
            </a:lvl2pPr>
            <a:lvl3pPr marL="914400" algn="l" defTabSz="457200">
              <a:defRPr sz="1800">
                <a:solidFill>
                  <a:schemeClr val="tx1"/>
                </a:solidFill>
                <a:latin typeface="+mn-lt"/>
                <a:ea typeface="+mn-ea"/>
                <a:cs typeface="+mn-cs"/>
              </a:defRPr>
            </a:lvl3pPr>
            <a:lvl4pPr marL="1371600" algn="l" defTabSz="457200">
              <a:defRPr sz="1800">
                <a:solidFill>
                  <a:schemeClr val="tx1"/>
                </a:solidFill>
                <a:latin typeface="+mn-lt"/>
                <a:ea typeface="+mn-ea"/>
                <a:cs typeface="+mn-cs"/>
              </a:defRPr>
            </a:lvl4pPr>
            <a:lvl5pPr marL="1828800" algn="l" defTabSz="457200">
              <a:defRPr sz="1800">
                <a:solidFill>
                  <a:schemeClr val="tx1"/>
                </a:solidFill>
                <a:latin typeface="+mn-lt"/>
                <a:ea typeface="+mn-ea"/>
                <a:cs typeface="+mn-cs"/>
              </a:defRPr>
            </a:lvl5pPr>
            <a:lvl6pPr marL="2286000" algn="l" defTabSz="457200">
              <a:defRPr sz="1800">
                <a:solidFill>
                  <a:schemeClr val="tx1"/>
                </a:solidFill>
                <a:latin typeface="+mn-lt"/>
                <a:ea typeface="+mn-ea"/>
                <a:cs typeface="+mn-cs"/>
              </a:defRPr>
            </a:lvl6pPr>
            <a:lvl7pPr marL="2743200" algn="l" defTabSz="457200">
              <a:defRPr sz="1800">
                <a:solidFill>
                  <a:schemeClr val="tx1"/>
                </a:solidFill>
                <a:latin typeface="+mn-lt"/>
                <a:ea typeface="+mn-ea"/>
                <a:cs typeface="+mn-cs"/>
              </a:defRPr>
            </a:lvl7pPr>
            <a:lvl8pPr marL="3200400" algn="l" defTabSz="457200">
              <a:defRPr sz="1800">
                <a:solidFill>
                  <a:schemeClr val="tx1"/>
                </a:solidFill>
                <a:latin typeface="+mn-lt"/>
                <a:ea typeface="+mn-ea"/>
                <a:cs typeface="+mn-cs"/>
              </a:defRPr>
            </a:lvl8pPr>
            <a:lvl9pPr marL="3657600" algn="l" defTabSz="457200">
              <a:defRPr sz="1800">
                <a:solidFill>
                  <a:schemeClr val="tx1"/>
                </a:solidFill>
                <a:latin typeface="+mn-lt"/>
                <a:ea typeface="+mn-ea"/>
                <a:cs typeface="+mn-cs"/>
              </a:defRPr>
            </a:lvl9pPr>
          </a:lstStyle>
          <a:p>
            <a:pPr>
              <a:defRPr/>
            </a:pPr>
            <a:fld id="{6B3B0B0F-E794-1244-9699-107C60B9C23A}" type="slidenum">
              <a:rPr lang="en-US"/>
              <a:t>8</a:t>
            </a:fld>
            <a:endParaRPr lang="en-US"/>
          </a:p>
        </p:txBody>
      </p:sp>
      <p:sp>
        <p:nvSpPr>
          <p:cNvPr id="17" name="AutoShape 2" descr="Home"/>
          <p:cNvSpPr>
            <a:spLocks noChangeArrowheads="1" noChangeAspect="1"/>
          </p:cNvSpPr>
          <p:nvPr/>
        </p:nvSpPr>
        <p:spPr bwMode="auto">
          <a:xfrm>
            <a:off x="5943600" y="3276600"/>
            <a:ext cx="304800" cy="304800"/>
          </a:xfrm>
          <a:prstGeom prst="rect">
            <a:avLst/>
          </a:prstGeom>
          <a:noFill/>
        </p:spPr>
        <p:txBody>
          <a:bodyPr vert="horz" wrap="square" lIns="91440" tIns="45720" rIns="91440" bIns="45720" numCol="1" anchor="t" anchorCtr="0" compatLnSpc="1">
            <a:prstTxWarp prst="textNoShape"/>
          </a:bodyPr>
          <a:lstStyle/>
          <a:p>
            <a:pPr>
              <a:defRPr/>
            </a:pPr>
            <a:endParaRPr lang="en-GB"/>
          </a:p>
        </p:txBody>
      </p:sp>
      <p:pic>
        <p:nvPicPr>
          <p:cNvPr id="20" name="Graphic 19"/>
          <p:cNvPicPr>
            <a:picLocks noChangeAspect="1"/>
          </p:cNvPicPr>
          <p:nvPr/>
        </p:nvPicPr>
        <p:blipFill>
          <a:blip r:embed="rId3"/>
          <a:stretch/>
        </p:blipFill>
        <p:spPr bwMode="auto">
          <a:xfrm>
            <a:off x="9835925" y="277571"/>
            <a:ext cx="2356074" cy="1112652"/>
          </a:xfrm>
          <a:prstGeom prst="rect">
            <a:avLst/>
          </a:prstGeom>
        </p:spPr>
      </p:pic>
      <p:pic>
        <p:nvPicPr>
          <p:cNvPr id="8" name="Picture 7" descr="A flag with yellow stars&#10;&#10;Description automatically generated with low confidence"/>
          <p:cNvPicPr>
            <a:picLocks noChangeAspect="1"/>
          </p:cNvPicPr>
          <p:nvPr/>
        </p:nvPicPr>
        <p:blipFill>
          <a:blip r:embed="rId4"/>
          <a:stretch/>
        </p:blipFill>
        <p:spPr bwMode="auto">
          <a:xfrm>
            <a:off x="10032212" y="1504110"/>
            <a:ext cx="1988160" cy="2014320"/>
          </a:xfrm>
          <a:prstGeom prst="rect">
            <a:avLst/>
          </a:prstGeom>
        </p:spPr>
      </p:pic>
      <p:sp>
        <p:nvSpPr>
          <p:cNvPr id="9" name="TextBox 8"/>
          <p:cNvSpPr txBox="1"/>
          <p:nvPr/>
        </p:nvSpPr>
        <p:spPr bwMode="auto">
          <a:xfrm>
            <a:off x="6919742" y="6308255"/>
            <a:ext cx="2916183" cy="369332"/>
          </a:xfrm>
          <a:prstGeom prst="rect">
            <a:avLst/>
          </a:prstGeom>
          <a:noFill/>
        </p:spPr>
        <p:txBody>
          <a:bodyPr wrap="none" rtlCol="0">
            <a:spAutoFit/>
          </a:bodyPr>
          <a:lstStyle/>
          <a:p>
            <a:pPr>
              <a:defRPr/>
            </a:pPr>
            <a:r>
              <a:rPr lang="en-GB"/>
              <a:t>Sébastien Garrigues et al. </a:t>
            </a:r>
            <a:endParaRPr/>
          </a:p>
        </p:txBody>
      </p:sp>
      <p:sp>
        <p:nvSpPr>
          <p:cNvPr id="5" name="Title 1"/>
          <p:cNvSpPr txBox="1"/>
          <p:nvPr/>
        </p:nvSpPr>
        <p:spPr bwMode="auto">
          <a:xfrm>
            <a:off x="192195" y="157651"/>
            <a:ext cx="10510782" cy="369332"/>
          </a:xfrm>
          <a:prstGeom prst="rect">
            <a:avLst/>
          </a:prstGeom>
        </p:spPr>
        <p:txBody>
          <a:bodyPr lIns="0" tIns="0" rIns="0" bIns="0"/>
          <a:lstStyle>
            <a:lvl1pPr algn="l" defTabSz="457200">
              <a:lnSpc>
                <a:spcPts val="2800"/>
              </a:lnSpc>
              <a:spcBef>
                <a:spcPts val="0"/>
              </a:spcBef>
              <a:buNone/>
              <a:defRPr sz="2400">
                <a:solidFill>
                  <a:srgbClr val="839DB2"/>
                </a:solidFill>
                <a:latin typeface="+mj-lt"/>
                <a:ea typeface="+mj-ea"/>
                <a:cs typeface="+mj-cs"/>
              </a:defRPr>
            </a:lvl1pPr>
          </a:lstStyle>
          <a:p>
            <a:pPr>
              <a:defRPr/>
            </a:pPr>
            <a:r>
              <a:rPr lang="en-US" sz="3200" b="1">
                <a:solidFill>
                  <a:srgbClr val="1F497D"/>
                </a:solidFill>
              </a:rPr>
              <a:t>LAI analysis using Solar Induced Fluorescence (SIF)</a:t>
            </a:r>
            <a:endParaRPr/>
          </a:p>
        </p:txBody>
      </p:sp>
      <p:pic>
        <p:nvPicPr>
          <p:cNvPr id="18" name="Picture 17" descr="A screenshot of a website&#10;&#10;Description automatically generated"/>
          <p:cNvPicPr>
            <a:picLocks noChangeAspect="1"/>
          </p:cNvPicPr>
          <p:nvPr/>
        </p:nvPicPr>
        <p:blipFill>
          <a:blip r:embed="rId5"/>
          <a:srcRect l="0" t="0" r="0" b="16715"/>
          <a:stretch/>
        </p:blipFill>
        <p:spPr bwMode="auto">
          <a:xfrm>
            <a:off x="510915" y="741773"/>
            <a:ext cx="5432685" cy="1441379"/>
          </a:xfrm>
          <a:prstGeom prst="rect">
            <a:avLst/>
          </a:prstGeom>
        </p:spPr>
      </p:pic>
      <p:pic>
        <p:nvPicPr>
          <p:cNvPr id="22" name="Picture 21" descr="A screenshot of a web page&#10;&#10;Description automatically generated"/>
          <p:cNvPicPr>
            <a:picLocks noChangeAspect="1"/>
          </p:cNvPicPr>
          <p:nvPr/>
        </p:nvPicPr>
        <p:blipFill>
          <a:blip r:embed="rId6"/>
          <a:stretch/>
        </p:blipFill>
        <p:spPr bwMode="auto">
          <a:xfrm>
            <a:off x="2115070" y="1072931"/>
            <a:ext cx="5432685" cy="1633995"/>
          </a:xfrm>
          <a:prstGeom prst="rect">
            <a:avLst/>
          </a:prstGeom>
        </p:spPr>
      </p:pic>
      <p:sp>
        <p:nvSpPr>
          <p:cNvPr id="23" name="TextBox 22"/>
          <p:cNvSpPr txBox="1"/>
          <p:nvPr/>
        </p:nvSpPr>
        <p:spPr bwMode="auto">
          <a:xfrm>
            <a:off x="432225" y="2984470"/>
            <a:ext cx="4551490" cy="2585323"/>
          </a:xfrm>
          <a:prstGeom prst="rect">
            <a:avLst/>
          </a:prstGeom>
          <a:noFill/>
        </p:spPr>
        <p:txBody>
          <a:bodyPr wrap="square" rtlCol="0">
            <a:spAutoFit/>
          </a:bodyPr>
          <a:lstStyle/>
          <a:p>
            <a:pPr>
              <a:defRPr/>
            </a:pPr>
            <a:r>
              <a:rPr lang="en-GB" b="0" i="0">
                <a:solidFill>
                  <a:srgbClr val="474747"/>
                </a:solidFill>
                <a:latin typeface="Google Sans"/>
              </a:rPr>
              <a:t>SIF: </a:t>
            </a:r>
            <a:r>
              <a:rPr lang="en-GB" b="0" i="0">
                <a:solidFill>
                  <a:srgbClr val="040C28"/>
                </a:solidFill>
                <a:latin typeface="Google Sans"/>
              </a:rPr>
              <a:t>electromagnetic signal emitted by the chlorophyll of assimilating plants</a:t>
            </a:r>
            <a:endParaRPr lang="en-GB">
              <a:solidFill>
                <a:srgbClr val="474747"/>
              </a:solidFill>
              <a:latin typeface="Google Sans"/>
            </a:endParaRPr>
          </a:p>
          <a:p>
            <a:pPr marL="285750" indent="-285750">
              <a:buFont typeface="Wingdings"/>
              <a:buChar char="à"/>
              <a:defRPr/>
            </a:pPr>
            <a:r>
              <a:rPr lang="en-GB" b="0" i="0">
                <a:solidFill>
                  <a:srgbClr val="474747"/>
                </a:solidFill>
                <a:latin typeface="Google Sans"/>
              </a:rPr>
              <a:t>part of the energy absorbed by chlorophyll a is not used for photosynthesis but emitted at longer wavelengths as a two-peak spectrum roughly covering the 650–850 nm spectral range.</a:t>
            </a:r>
            <a:endParaRPr/>
          </a:p>
          <a:p>
            <a:pPr marL="285750" indent="-285750">
              <a:buFont typeface="Wingdings"/>
              <a:buChar char="à"/>
              <a:defRPr/>
            </a:pPr>
            <a:r>
              <a:rPr lang="en-GB">
                <a:solidFill>
                  <a:srgbClr val="474747"/>
                </a:solidFill>
                <a:latin typeface="Google Sans"/>
              </a:rPr>
              <a:t>Relevant to analyse vegetation LAI and Gross Primary Production</a:t>
            </a:r>
            <a:endParaRPr lang="en-GB"/>
          </a:p>
        </p:txBody>
      </p:sp>
      <p:sp>
        <p:nvSpPr>
          <p:cNvPr id="25" name="TextBox 24"/>
          <p:cNvSpPr txBox="1"/>
          <p:nvPr/>
        </p:nvSpPr>
        <p:spPr bwMode="auto">
          <a:xfrm>
            <a:off x="5367895" y="2752826"/>
            <a:ext cx="4664318" cy="646331"/>
          </a:xfrm>
          <a:prstGeom prst="rect">
            <a:avLst/>
          </a:prstGeom>
          <a:noFill/>
        </p:spPr>
        <p:txBody>
          <a:bodyPr wrap="square" rtlCol="0">
            <a:spAutoFit/>
          </a:bodyPr>
          <a:lstStyle/>
          <a:p>
            <a:pPr>
              <a:defRPr/>
            </a:pPr>
            <a:r>
              <a:rPr lang="en-GB"/>
              <a:t>Exploratory work to use SIF at ECMWF. Observation operator development</a:t>
            </a:r>
            <a:endParaRPr/>
          </a:p>
        </p:txBody>
      </p:sp>
      <p:pic>
        <p:nvPicPr>
          <p:cNvPr id="7" name="Picture 6" descr="A chart of a performance evaluation&#10;&#10;Description automatically generated"/>
          <p:cNvPicPr>
            <a:picLocks noChangeAspect="1"/>
          </p:cNvPicPr>
          <p:nvPr/>
        </p:nvPicPr>
        <p:blipFill>
          <a:blip r:embed="rId7"/>
          <a:stretch/>
        </p:blipFill>
        <p:spPr bwMode="auto">
          <a:xfrm>
            <a:off x="6096000" y="3518430"/>
            <a:ext cx="3552033" cy="2648626"/>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w="http://schemas.openxmlformats.org/wordprocessingml/2006/main" xmlns:mc="http://schemas.openxmlformats.org/markup-compatibility/2006" showMasterPhAnim="0" showMasterSp="1" show="1">
  <p:cSld name="">
    <p:spTree>
      <p:nvGrpSpPr>
        <p:cNvPr id="1" name=""/>
        <p:cNvGrpSpPr/>
        <p:nvPr/>
      </p:nvGrpSpPr>
      <p:grpSpPr bwMode="auto">
        <a:xfrm>
          <a:off x="0" y="0"/>
          <a:ext cx="0" cy="0"/>
          <a:chOff x="0" y="0"/>
          <a:chExt cx="0" cy="0"/>
        </a:xfrm>
      </p:grpSpPr>
      <p:sp>
        <p:nvSpPr>
          <p:cNvPr id="4" name="Slide Number Placeholder 3"/>
          <p:cNvSpPr>
            <a:spLocks noGrp="1"/>
          </p:cNvSpPr>
          <p:nvPr>
            <p:ph type="sldNum" sz="quarter" idx="10"/>
          </p:nvPr>
        </p:nvSpPr>
        <p:spPr bwMode="auto"/>
        <p:txBody>
          <a:bodyPr/>
          <a:lstStyle/>
          <a:p>
            <a:pPr>
              <a:defRPr/>
            </a:pPr>
            <a:fld id="{E4AB80EA-DB86-D849-B86F-15DAF31F0474}" type="slidenum">
              <a:rPr lang="en-US"/>
              <a:t>9</a:t>
            </a:fld>
            <a:endParaRPr lang="en-US"/>
          </a:p>
        </p:txBody>
      </p:sp>
      <p:sp>
        <p:nvSpPr>
          <p:cNvPr id="12" name="Title 1"/>
          <p:cNvSpPr txBox="1"/>
          <p:nvPr/>
        </p:nvSpPr>
        <p:spPr bwMode="auto">
          <a:xfrm>
            <a:off x="492437" y="119046"/>
            <a:ext cx="10512862" cy="642455"/>
          </a:xfrm>
          <a:prstGeom prst="rect">
            <a:avLst/>
          </a:prstGeom>
        </p:spPr>
        <p:txBody>
          <a:bodyPr vert="horz" lIns="91440" tIns="45720" rIns="91440" bIns="45720" rtlCol="0" anchor="ctr">
            <a:normAutofit/>
          </a:bodyPr>
          <a:lstStyle>
            <a:lvl1pPr algn="l" defTabSz="914126">
              <a:lnSpc>
                <a:spcPct val="90000"/>
              </a:lnSpc>
              <a:spcBef>
                <a:spcPts val="0"/>
              </a:spcBef>
              <a:buNone/>
              <a:defRPr sz="4400">
                <a:solidFill>
                  <a:schemeClr val="tx1"/>
                </a:solidFill>
                <a:latin typeface="+mj-lt"/>
                <a:ea typeface="+mj-ea"/>
                <a:cs typeface="+mj-cs"/>
              </a:defRPr>
            </a:lvl1pPr>
          </a:lstStyle>
          <a:p>
            <a:pPr>
              <a:defRPr/>
            </a:pPr>
            <a:r>
              <a:rPr lang="en-GB" sz="3200" b="1">
                <a:solidFill>
                  <a:srgbClr val="1F497D"/>
                </a:solidFill>
                <a:latin typeface="Calibri"/>
                <a:cs typeface="Calibri"/>
              </a:rPr>
              <a:t>Soil </a:t>
            </a:r>
            <a:r>
              <a:rPr lang="en-GB" sz="3200" b="1">
                <a:solidFill>
                  <a:srgbClr val="385D8A"/>
                </a:solidFill>
                <a:latin typeface="Calibri"/>
                <a:cs typeface="Calibri"/>
              </a:rPr>
              <a:t>and</a:t>
            </a:r>
            <a:r>
              <a:rPr lang="en-GB" sz="3200" b="1">
                <a:solidFill>
                  <a:srgbClr val="1F497D"/>
                </a:solidFill>
                <a:latin typeface="Calibri"/>
                <a:cs typeface="Calibri"/>
              </a:rPr>
              <a:t> snow temperature analysis</a:t>
            </a:r>
            <a:endParaRPr/>
          </a:p>
        </p:txBody>
      </p:sp>
      <p:sp>
        <p:nvSpPr>
          <p:cNvPr id="16" name="TextBox 15"/>
          <p:cNvSpPr txBox="1"/>
          <p:nvPr/>
        </p:nvSpPr>
        <p:spPr bwMode="auto">
          <a:xfrm>
            <a:off x="7601803" y="5729240"/>
            <a:ext cx="4019049" cy="369332"/>
          </a:xfrm>
          <a:prstGeom prst="rect">
            <a:avLst/>
          </a:prstGeom>
          <a:noFill/>
        </p:spPr>
        <p:txBody>
          <a:bodyPr wrap="none" rtlCol="0">
            <a:spAutoFit/>
          </a:bodyPr>
          <a:lstStyle/>
          <a:p>
            <a:pPr>
              <a:defRPr/>
            </a:pPr>
            <a:r>
              <a:rPr lang="en-GB"/>
              <a:t>Christoph Herbert et al. QJRMS 2024</a:t>
            </a:r>
            <a:endParaRPr/>
          </a:p>
        </p:txBody>
      </p:sp>
      <p:pic>
        <p:nvPicPr>
          <p:cNvPr id="4097" name="Picture 1" descr="page7image25160048"/>
          <p:cNvPicPr>
            <a:picLocks noChangeAspect="1" noChangeArrowheads="1"/>
          </p:cNvPicPr>
          <p:nvPr/>
        </p:nvPicPr>
        <p:blipFill>
          <a:blip r:embed="rId3"/>
          <a:stretch/>
        </p:blipFill>
        <p:spPr bwMode="auto">
          <a:xfrm>
            <a:off x="10774912" y="0"/>
            <a:ext cx="1315798" cy="1379760"/>
          </a:xfrm>
          <a:prstGeom prst="rect">
            <a:avLst/>
          </a:prstGeom>
          <a:noFill/>
        </p:spPr>
      </p:pic>
      <p:sp>
        <p:nvSpPr>
          <p:cNvPr id="2" name="TextBox 1"/>
          <p:cNvSpPr txBox="1"/>
          <p:nvPr/>
        </p:nvSpPr>
        <p:spPr bwMode="auto">
          <a:xfrm>
            <a:off x="409055" y="645728"/>
            <a:ext cx="7058012" cy="923330"/>
          </a:xfrm>
          <a:prstGeom prst="rect">
            <a:avLst/>
          </a:prstGeom>
          <a:noFill/>
        </p:spPr>
        <p:txBody>
          <a:bodyPr wrap="square" rtlCol="0">
            <a:spAutoFit/>
          </a:bodyPr>
          <a:lstStyle/>
          <a:p>
            <a:pPr>
              <a:defRPr/>
            </a:pPr>
            <a:r>
              <a:rPr lang="en-GB" b="1"/>
              <a:t>Integration of the soil and snow temperature analysis in the SEKF, instead of using a 1D-OI approach</a:t>
            </a:r>
            <a:endParaRPr/>
          </a:p>
          <a:p>
            <a:pPr>
              <a:defRPr/>
            </a:pPr>
            <a:endParaRPr lang="en-GB"/>
          </a:p>
        </p:txBody>
      </p:sp>
      <p:pic>
        <p:nvPicPr>
          <p:cNvPr id="6" name="Picture 5" descr="A diagram of a control variable&#10;&#10;Description automatically generated"/>
          <p:cNvPicPr>
            <a:picLocks noChangeAspect="1"/>
          </p:cNvPicPr>
          <p:nvPr/>
        </p:nvPicPr>
        <p:blipFill>
          <a:blip r:embed="rId4"/>
          <a:stretch/>
        </p:blipFill>
        <p:spPr bwMode="auto">
          <a:xfrm>
            <a:off x="7553503" y="87625"/>
            <a:ext cx="2641600" cy="2108200"/>
          </a:xfrm>
          <a:prstGeom prst="rect">
            <a:avLst/>
          </a:prstGeom>
        </p:spPr>
      </p:pic>
      <p:pic>
        <p:nvPicPr>
          <p:cNvPr id="4100" name="Picture 4" descr="page7image25164416"/>
          <p:cNvPicPr>
            <a:picLocks noChangeAspect="1" noChangeArrowheads="1"/>
          </p:cNvPicPr>
          <p:nvPr/>
        </p:nvPicPr>
        <p:blipFill>
          <a:blip r:embed="rId5"/>
          <a:stretch/>
        </p:blipFill>
        <p:spPr bwMode="auto">
          <a:xfrm>
            <a:off x="186805" y="1306236"/>
            <a:ext cx="444500" cy="4787900"/>
          </a:xfrm>
          <a:prstGeom prst="rect">
            <a:avLst/>
          </a:prstGeom>
          <a:noFill/>
        </p:spPr>
      </p:pic>
      <p:sp>
        <p:nvSpPr>
          <p:cNvPr id="7" name="TextBox 6"/>
          <p:cNvSpPr txBox="1"/>
          <p:nvPr/>
        </p:nvSpPr>
        <p:spPr bwMode="auto">
          <a:xfrm>
            <a:off x="370002" y="1306236"/>
            <a:ext cx="378630" cy="4524315"/>
          </a:xfrm>
          <a:prstGeom prst="rect">
            <a:avLst/>
          </a:prstGeom>
          <a:noFill/>
        </p:spPr>
        <p:txBody>
          <a:bodyPr wrap="none" rtlCol="0">
            <a:spAutoFit/>
          </a:bodyPr>
          <a:lstStyle/>
          <a:p>
            <a:pPr>
              <a:defRPr/>
            </a:pPr>
            <a:r>
              <a:rPr lang="en-US"/>
              <a:t> </a:t>
            </a:r>
            <a:endParaRPr/>
          </a:p>
          <a:p>
            <a:pPr>
              <a:defRPr/>
            </a:pPr>
            <a:r>
              <a:rPr lang="en-US"/>
              <a:t></a:t>
            </a:r>
            <a:endParaRPr/>
          </a:p>
          <a:p>
            <a:pPr>
              <a:defRPr/>
            </a:pPr>
            <a:endParaRPr lang="en-US"/>
          </a:p>
          <a:p>
            <a:pPr>
              <a:defRPr/>
            </a:pPr>
            <a:endParaRPr lang="en-US"/>
          </a:p>
          <a:p>
            <a:pPr>
              <a:defRPr/>
            </a:pPr>
            <a:endParaRPr lang="en-US"/>
          </a:p>
          <a:p>
            <a:pPr>
              <a:defRPr/>
            </a:pPr>
            <a:endParaRPr lang="en-US"/>
          </a:p>
          <a:p>
            <a:pPr>
              <a:defRPr/>
            </a:pPr>
            <a:endParaRPr lang="en-US"/>
          </a:p>
          <a:p>
            <a:pPr>
              <a:defRPr/>
            </a:pPr>
            <a:endParaRPr lang="en-US"/>
          </a:p>
          <a:p>
            <a:pPr>
              <a:defRPr/>
            </a:pPr>
            <a:endParaRPr lang="en-US"/>
          </a:p>
          <a:p>
            <a:pPr>
              <a:defRPr/>
            </a:pPr>
            <a:endParaRPr lang="en-US"/>
          </a:p>
          <a:p>
            <a:pPr>
              <a:defRPr/>
            </a:pPr>
            <a:endParaRPr lang="en-US"/>
          </a:p>
          <a:p>
            <a:pPr>
              <a:defRPr/>
            </a:pPr>
            <a:endParaRPr lang="en-US"/>
          </a:p>
          <a:p>
            <a:pPr>
              <a:defRPr/>
            </a:pPr>
            <a:endParaRPr lang="en-US"/>
          </a:p>
          <a:p>
            <a:pPr>
              <a:defRPr/>
            </a:pPr>
            <a:endParaRPr lang="en-US"/>
          </a:p>
          <a:p>
            <a:pPr>
              <a:defRPr/>
            </a:pPr>
            <a:endParaRPr lang="en-US"/>
          </a:p>
          <a:p>
            <a:pPr>
              <a:defRPr/>
            </a:pPr>
            <a:r>
              <a:rPr lang="en-US"/>
              <a:t></a:t>
            </a:r>
            <a:endParaRPr lang="en-US"/>
          </a:p>
        </p:txBody>
      </p:sp>
      <p:sp>
        <p:nvSpPr>
          <p:cNvPr id="18" name="TextBox 17"/>
          <p:cNvSpPr txBox="1"/>
          <p:nvPr/>
        </p:nvSpPr>
        <p:spPr bwMode="auto">
          <a:xfrm>
            <a:off x="6902820" y="3643302"/>
            <a:ext cx="4669743" cy="1754326"/>
          </a:xfrm>
          <a:prstGeom prst="rect">
            <a:avLst/>
          </a:prstGeom>
          <a:noFill/>
        </p:spPr>
        <p:txBody>
          <a:bodyPr wrap="square" rtlCol="0">
            <a:spAutoFit/>
          </a:bodyPr>
          <a:lstStyle/>
          <a:p>
            <a:pPr>
              <a:defRPr/>
            </a:pPr>
            <a:r>
              <a:rPr lang="en-GB"/>
              <a:t>- Significant improvement in T2m analysis and forecasts</a:t>
            </a:r>
            <a:endParaRPr/>
          </a:p>
          <a:p>
            <a:pPr>
              <a:defRPr/>
            </a:pPr>
            <a:endParaRPr lang="en-GB"/>
          </a:p>
          <a:p>
            <a:pPr marL="285750" indent="-285750">
              <a:buFontTx/>
              <a:buChar char="-"/>
              <a:defRPr/>
            </a:pPr>
            <a:r>
              <a:rPr lang="en-GB"/>
              <a:t>Steps towards unified LDAS</a:t>
            </a:r>
            <a:endParaRPr/>
          </a:p>
          <a:p>
            <a:pPr marL="285750" indent="-285750">
              <a:buFontTx/>
              <a:buChar char="-"/>
              <a:defRPr/>
            </a:pPr>
            <a:endParaRPr lang="en-GB"/>
          </a:p>
          <a:p>
            <a:pPr marL="285750" indent="-285750">
              <a:buFontTx/>
              <a:buChar char="-"/>
              <a:defRPr/>
            </a:pPr>
            <a:r>
              <a:rPr lang="en-GB"/>
              <a:t>Will be used in ERA6 (IFS 49r2)</a:t>
            </a:r>
            <a:endParaRPr lang="en-GB"/>
          </a:p>
        </p:txBody>
      </p:sp>
      <p:pic>
        <p:nvPicPr>
          <p:cNvPr id="8" name="Picture 7" descr="Logo&#10;&#10;Description automatically generated"/>
          <p:cNvPicPr>
            <a:picLocks noChangeAspect="1"/>
          </p:cNvPicPr>
          <p:nvPr/>
        </p:nvPicPr>
        <p:blipFill>
          <a:blip r:embed="rId6"/>
          <a:stretch/>
        </p:blipFill>
        <p:spPr bwMode="auto">
          <a:xfrm>
            <a:off x="10653901" y="1299408"/>
            <a:ext cx="1490410" cy="763090"/>
          </a:xfrm>
          <a:prstGeom prst="rect">
            <a:avLst/>
          </a:prstGeom>
        </p:spPr>
      </p:pic>
      <p:pic>
        <p:nvPicPr>
          <p:cNvPr id="10" name="Picture 9"/>
          <p:cNvPicPr>
            <a:picLocks noChangeAspect="1"/>
          </p:cNvPicPr>
          <p:nvPr/>
        </p:nvPicPr>
        <p:blipFill>
          <a:blip r:embed="rId7"/>
          <a:srcRect l="1568" t="-2144" r="-1567" b="48223"/>
          <a:stretch/>
        </p:blipFill>
        <p:spPr bwMode="auto">
          <a:xfrm>
            <a:off x="976062" y="1236975"/>
            <a:ext cx="5513413" cy="2509709"/>
          </a:xfrm>
          <a:prstGeom prst="rect">
            <a:avLst/>
          </a:prstGeom>
        </p:spPr>
      </p:pic>
      <p:pic>
        <p:nvPicPr>
          <p:cNvPr id="14" name="Picture 13" descr="A graph of the day and the day&#10;&#10;Description automatically generated with medium confidence"/>
          <p:cNvPicPr>
            <a:picLocks noChangeAspect="1"/>
          </p:cNvPicPr>
          <p:nvPr/>
        </p:nvPicPr>
        <p:blipFill>
          <a:blip r:embed="rId8"/>
          <a:stretch/>
        </p:blipFill>
        <p:spPr bwMode="auto">
          <a:xfrm>
            <a:off x="861096" y="4077043"/>
            <a:ext cx="5292436" cy="2017093"/>
          </a:xfrm>
          <a:prstGeom prst="rect">
            <a:avLst/>
          </a:prstGeom>
        </p:spPr>
      </p:pic>
      <p:sp>
        <p:nvSpPr>
          <p:cNvPr id="15" name="TextBox 14"/>
          <p:cNvSpPr txBox="1"/>
          <p:nvPr/>
        </p:nvSpPr>
        <p:spPr bwMode="auto">
          <a:xfrm>
            <a:off x="5559553" y="4243466"/>
            <a:ext cx="378630" cy="1200329"/>
          </a:xfrm>
          <a:prstGeom prst="rect">
            <a:avLst/>
          </a:prstGeom>
          <a:noFill/>
        </p:spPr>
        <p:txBody>
          <a:bodyPr wrap="none" rtlCol="0">
            <a:spAutoFit/>
          </a:bodyPr>
          <a:lstStyle/>
          <a:p>
            <a:pPr>
              <a:defRPr/>
            </a:pPr>
            <a:r>
              <a:rPr lang="en-US"/>
              <a:t> </a:t>
            </a:r>
            <a:endParaRPr/>
          </a:p>
          <a:p>
            <a:pPr>
              <a:defRPr/>
            </a:pPr>
            <a:r>
              <a:rPr lang="en-US"/>
              <a:t></a:t>
            </a:r>
            <a:endParaRPr/>
          </a:p>
          <a:p>
            <a:pPr>
              <a:defRPr/>
            </a:pPr>
            <a:endParaRPr lang="en-US"/>
          </a:p>
          <a:p>
            <a:pPr>
              <a:defRPr/>
            </a:pPr>
            <a:r>
              <a:rPr lang="en-US"/>
              <a:t></a:t>
            </a:r>
            <a:endParaRPr lang="en-US"/>
          </a:p>
        </p:txBody>
      </p:sp>
      <p:sp>
        <p:nvSpPr>
          <p:cNvPr id="3" name="TextBox 2"/>
          <p:cNvSpPr txBox="1"/>
          <p:nvPr/>
        </p:nvSpPr>
        <p:spPr bwMode="auto">
          <a:xfrm>
            <a:off x="2503958" y="6249517"/>
            <a:ext cx="8606649" cy="369332"/>
          </a:xfrm>
          <a:prstGeom prst="rect">
            <a:avLst/>
          </a:prstGeom>
          <a:solidFill>
            <a:schemeClr val="bg1"/>
          </a:solidFill>
        </p:spPr>
        <p:txBody>
          <a:bodyPr wrap="square" rtlCol="0">
            <a:spAutoFit/>
          </a:bodyPr>
          <a:lstStyle/>
          <a:p>
            <a:pPr>
              <a:defRPr/>
            </a:pPr>
            <a:r>
              <a:rPr lang="en-GB" sz="900" i="0">
                <a:solidFill>
                  <a:srgbClr val="172B4D"/>
                </a:solidFill>
              </a:rPr>
              <a:t> The  CERISE project (grant agreement No101082139) is funded by the European Union. Views and opinions expressed are however those of the author(s) only and do not necessarily reflect those of the European Union or the Commission. Neither the European Union nor the granting authority can be held responsible for them.</a:t>
            </a:r>
            <a:endParaRPr lang="en-GB" sz="900"/>
          </a:p>
        </p:txBody>
      </p:sp>
      <p:pic>
        <p:nvPicPr>
          <p:cNvPr id="5" name="Picture 4" descr="A flag with yellow stars&#10;&#10;Description automatically generated with low confidence"/>
          <p:cNvPicPr>
            <a:picLocks noChangeAspect="1"/>
          </p:cNvPicPr>
          <p:nvPr/>
        </p:nvPicPr>
        <p:blipFill>
          <a:blip r:embed="rId9"/>
          <a:stretch/>
        </p:blipFill>
        <p:spPr bwMode="auto">
          <a:xfrm>
            <a:off x="10559165" y="2079222"/>
            <a:ext cx="1607393" cy="1628543"/>
          </a:xfrm>
          <a:prstGeom prst="rect">
            <a:avLst/>
          </a:prstGeom>
        </p:spPr>
      </p:pic>
    </p:spTree>
  </p:cSld>
  <p:clrMapOvr>
    <a:masterClrMapping/>
  </p:clrMapOvr>
  <mc:AlternateContent xmlns:mc="http://schemas.openxmlformats.org/markup-compatibility/2006">
    <mc:Choice xmlns:p159="http://schemas.microsoft.com/office/powerpoint/2015/09/main" xmlns:p14="http://schemas.microsoft.com/office/powerpoint/2010/main" Requires="p159">
      <p:transition p14:dur="2000" advClick="1"/>
    </mc:Choice>
    <mc:Fallback>
      <p:transition advClick="1"/>
    </mc:Fallback>
  </mc:AlternateContent>
</p:sld>
</file>

<file path=ppt/theme/_rels/theme1.xml.rels><?xml version="1.0" encoding="UTF-8" standalone="yes"?><Relationships xmlns="http://schemas.openxmlformats.org/package/2006/relationships"></Relationships>
</file>

<file path=ppt/theme/_rels/theme2.xml.rels><?xml version="1.0" encoding="UTF-8" standalone="yes"?><Relationships xmlns="http://schemas.openxmlformats.org/package/2006/relationships"></Relationships>
</file>

<file path=ppt/theme/_rels/theme3.xml.rels><?xml version="1.0" encoding="UTF-8" standalone="yes"?><Relationships xmlns="http://schemas.openxmlformats.org/package/2006/relationships"></Relationships>
</file>

<file path=ppt/theme/theme1.xml><?xml version="1.0" encoding="utf-8"?>
<a:theme xmlns:a="http://schemas.openxmlformats.org/drawingml/2006/main" xmlns:r="http://schemas.openxmlformats.org/officeDocument/2006/relationships" xmlns:p="http://schemas.openxmlformats.org/presentationml/2006/main" name="ECMWF_16.9_dark_colou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Arial"/>
        <a:cs typeface="Arial"/>
      </a:majorFont>
      <a:minorFont>
        <a:latin typeface="Arial"/>
        <a:ea typeface="Arial"/>
        <a:cs typeface="Arial"/>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spDef>
      <a:spPr bwMode="auto"/>
      <a:bodyPr/>
      <a:lstStyle/>
      <a:style>
        <a:lnRef idx="1">
          <a:schemeClr val="accent1"/>
        </a:lnRef>
        <a:fillRef idx="3">
          <a:schemeClr val="accent1"/>
        </a:fillRef>
        <a:effectRef idx="2">
          <a:schemeClr val="accent1"/>
        </a:effectRef>
        <a:fontRef idx="minor">
          <a:schemeClr val="lt1"/>
        </a:fontRef>
      </a:style>
    </a:spDef>
    <a:lnDef>
      <a:spPr bwMode="auto"/>
      <a:bodyPr/>
      <a:lstStyle/>
      <a:style>
        <a:lnRef idx="2">
          <a:schemeClr val="accent1"/>
        </a:lnRef>
        <a:fillRef idx="0">
          <a:schemeClr val="accent1"/>
        </a:fillRef>
        <a:effectRef idx="1">
          <a:schemeClr val="accent1"/>
        </a:effectRef>
        <a:fontRef idx="minor">
          <a:schemeClr val="tx1"/>
        </a:fontRef>
      </a:style>
    </a:lnDef>
  </a:objectDefaults>
</a:theme>
</file>

<file path=ppt/theme/theme2.xml><?xml version="1.0" encoding="utf-8"?>
<a:theme xmlns:a="http://schemas.openxmlformats.org/drawingml/2006/main" xmlns:r="http://schemas.openxmlformats.org/officeDocument/2006/relationships" xmlns:p="http://schemas.openxmlformats.org/presentationml/2006/main" name="Office Theme">
  <a:themeElements>
    <a:clrScheme name="New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Arial"/>
        <a:ea typeface="Arial"/>
        <a:cs typeface="Arial"/>
      </a:majorFont>
      <a:minorFont>
        <a:latin typeface="Arial"/>
        <a:ea typeface="Arial"/>
        <a:cs typeface="Arial"/>
      </a:minorFont>
    </a:fontScheme>
    <a:fmtScheme name="Office Them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heme>
</file>

<file path=ppt/theme/theme3.xml><?xml version="1.0" encoding="utf-8"?>
<a:theme xmlns:a="http://schemas.openxmlformats.org/drawingml/2006/main" xmlns:r="http://schemas.openxmlformats.org/officeDocument/2006/relationships" xmlns:p="http://schemas.openxmlformats.org/presentation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majorFont>
      <a:minorFont>
        <a:latin typeface="Calibri"/>
        <a:ea typeface="Arial"/>
        <a:cs typeface="Arial"/>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spDef>
      <a:spPr bwMode="auto"/>
      <a:bodyPr/>
      <a:lstStyle/>
      <a:style>
        <a:lnRef idx="1">
          <a:schemeClr val="accent1"/>
        </a:lnRef>
        <a:fillRef idx="3">
          <a:schemeClr val="accent1"/>
        </a:fillRef>
        <a:effectRef idx="2">
          <a:schemeClr val="accent1"/>
        </a:effectRef>
        <a:fontRef idx="minor">
          <a:schemeClr val="lt1"/>
        </a:fontRef>
      </a:style>
    </a:spDef>
    <a:lnDef>
      <a:spPr bwMode="auto"/>
      <a:bodyPr/>
      <a:lstStyle/>
      <a:style>
        <a:lnRef idx="2">
          <a:schemeClr val="accent1"/>
        </a:lnRef>
        <a:fillRef idx="0">
          <a:schemeClr val="accent1"/>
        </a:fillRef>
        <a:effectRef idx="1">
          <a:schemeClr val="accent1"/>
        </a:effectRef>
        <a:fontRef idx="minor">
          <a:schemeClr val="tx1"/>
        </a:fontRef>
      </a:style>
    </a:lnDef>
  </a:objectDefaults>
</a:theme>
</file>

<file path=docProps/app.xml><?xml version="1.0" encoding="utf-8"?>
<Properties xmlns="http://schemas.openxmlformats.org/officeDocument/2006/extended-properties" xmlns:vt="http://schemas.openxmlformats.org/officeDocument/2006/docPropsVTypes">
  <Template>Template_16.9_white_colour_strip</Template>
  <TotalTime>0</TotalTime>
  <Words>0</Words>
  <Application>onlyoffice/8.1.0.169</Application>
  <DocSecurity>0</DocSecurity>
  <PresentationFormat>Widescreen</PresentationFormat>
  <Paragraphs>0</Paragraphs>
  <Slides>14</Slides>
  <Notes>14</Notes>
  <HiddenSlides>0</HiddenSlides>
  <MMClips>2</MMClips>
  <ScaleCrop>0</ScaleCrop>
  <HeadingPairs>
    <vt:vector size="4" baseType="variant">
      <vt:variant>
        <vt:lpstr>Theme</vt:lpstr>
      </vt:variant>
      <vt:variant>
        <vt:i4>2</vt:i4>
      </vt:variant>
      <vt:variant>
        <vt:lpstr>Slide Titles</vt:lpstr>
      </vt:variant>
      <vt:variant>
        <vt:i4>14</vt:i4>
      </vt:variant>
    </vt:vector>
  </HeadingPairs>
  <TitlesOfParts>
    <vt:vector size="16" baseType="lpstr">
      <vt:lpstr>Theme 1</vt:lpstr>
      <vt:lpstr>Theme 2</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vector>
  </TitlesOfParts>
  <Manager/>
  <Company>ECMWF</Company>
  <LinksUpToDate>0</LinksUpToDate>
  <SharedDoc>0</SharedDoc>
  <HyperlinkBase/>
  <HyperlinksChanged>0</HyperlinksChanged>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 Rosnay Annual Seminar 2021</dc:title>
  <dc:subject/>
  <dc:creator>Patricia de Rosnay</dc:creator>
  <cp:keywords/>
  <dc:description/>
  <dc:identifier/>
  <dc:language/>
  <cp:lastModifiedBy>Anonymous</cp:lastModifiedBy>
  <cp:revision>660</cp:revision>
  <dcterms:created xsi:type="dcterms:W3CDTF">2016-03-14T11:54:26Z</dcterms:created>
  <dcterms:modified xsi:type="dcterms:W3CDTF">2024-09-27T12:38:51Z</dcterms:modified>
  <cp:category/>
  <cp:contentStatus/>
  <cp:version/>
</cp:coreProperties>
</file>