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383625" cy="30283150"/>
  <p:notesSz cx="7099300" cy="10234613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1pPr>
    <a:lvl2pPr marL="742950" indent="-28575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2pPr>
    <a:lvl3pPr marL="11430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3pPr>
    <a:lvl4pPr marL="16002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4pPr>
    <a:lvl5pPr marL="20574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Zen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8DAC0-F999-4811-B3CC-0E8A7B928ECE}" v="56" dt="2024-09-19T13:15:56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892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61A6760D-DB09-1450-C7AD-EA5DE398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D5CE0F3E-947F-8284-0D20-87B55A6FE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DD15CBBD-A6A0-DCF7-4EF8-0CC7303F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DA057249-CB5B-7B6A-F69F-353D88F92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B04C97E2-D4CB-708D-5E19-FB5F480F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2A479891-FC97-60E5-F332-D1A6814F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8CB9C6C3-5822-D0D1-2171-E38508232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6" name="AutoShape 8">
            <a:extLst>
              <a:ext uri="{FF2B5EF4-FFF2-40B4-BE49-F238E27FC236}">
                <a16:creationId xmlns:a16="http://schemas.microsoft.com/office/drawing/2014/main" id="{2EADBC02-AB57-FC10-B6C3-B46106C49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7" name="AutoShape 9">
            <a:extLst>
              <a:ext uri="{FF2B5EF4-FFF2-40B4-BE49-F238E27FC236}">
                <a16:creationId xmlns:a16="http://schemas.microsoft.com/office/drawing/2014/main" id="{CE236C4A-F3DF-ACEE-03F0-34628DAC9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8" name="AutoShape 10">
            <a:extLst>
              <a:ext uri="{FF2B5EF4-FFF2-40B4-BE49-F238E27FC236}">
                <a16:creationId xmlns:a16="http://schemas.microsoft.com/office/drawing/2014/main" id="{CD5DF617-0785-9659-6261-B0F3A4A1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59" name="AutoShape 11">
            <a:extLst>
              <a:ext uri="{FF2B5EF4-FFF2-40B4-BE49-F238E27FC236}">
                <a16:creationId xmlns:a16="http://schemas.microsoft.com/office/drawing/2014/main" id="{6B9D9408-E041-2E39-6DD3-25A2DC90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60" name="AutoShape 12">
            <a:extLst>
              <a:ext uri="{FF2B5EF4-FFF2-40B4-BE49-F238E27FC236}">
                <a16:creationId xmlns:a16="http://schemas.microsoft.com/office/drawing/2014/main" id="{564F3F01-F16C-EA9E-CF73-B766177A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61" name="AutoShape 13">
            <a:extLst>
              <a:ext uri="{FF2B5EF4-FFF2-40B4-BE49-F238E27FC236}">
                <a16:creationId xmlns:a16="http://schemas.microsoft.com/office/drawing/2014/main" id="{31BDA684-4F95-D761-AF65-6DAF51A5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62" name="AutoShape 14">
            <a:extLst>
              <a:ext uri="{FF2B5EF4-FFF2-40B4-BE49-F238E27FC236}">
                <a16:creationId xmlns:a16="http://schemas.microsoft.com/office/drawing/2014/main" id="{778AD759-0325-46C3-A3C2-53AADC229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140B2AD9-EBAE-AB49-37EB-8D63F6D2A26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-2382838"/>
            <a:ext cx="5005388" cy="1005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1673E13D-3959-AB86-12D8-F6871AF0DA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4425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altLang="ro-RO"/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9B65E185-5251-A513-123E-1E69B97F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51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1042397A-1E7C-E40A-BAED-08EEA6DD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0"/>
            <a:ext cx="33512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F690BC52-25BB-1A33-3928-A2C399EB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55163"/>
            <a:ext cx="33512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CAF69451-8995-8786-BDEF-B62F637F09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96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11212161-A282-4F44-93CC-4A13832FF8CF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8F040FCB-0649-33C1-D2EA-27136E8E00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7CB4C9-99E4-4D56-B614-C89F2434F719}" type="slidenum">
              <a:rPr lang="en-US" altLang="ro-RO"/>
              <a:pPr/>
              <a:t>1</a:t>
            </a:fld>
            <a:endParaRPr lang="en-US" altLang="ro-RO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7961A249-FD5B-2644-9235-D372BA00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512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r" eaLnBrk="1">
              <a:buClrTx/>
              <a:buFontTx/>
              <a:buNone/>
            </a:pPr>
            <a:fld id="{9BC5628A-7AB9-43AD-9FD9-CA06DF7355D9}" type="slidenum">
              <a:rPr lang="en-US" altLang="ro-RO"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ro-RO" sz="14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5DA68802-8B94-D211-CC36-EAB2B4A4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fld id="{8024D458-B05F-46CB-9394-C270D03D5D1D}" type="slidenum">
              <a:rPr lang="en-US" altLang="ro-RO" sz="1400">
                <a:solidFill>
                  <a:srgbClr val="000000"/>
                </a:solidFill>
              </a:rPr>
              <a:pPr algn="ctr" eaLnBrk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US" altLang="ro-RO" sz="1400">
              <a:solidFill>
                <a:srgbClr val="00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87B61D-303F-9270-8F01-EA0BC7F513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89FE5E23-BFD2-5326-7A23-0B5FF744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976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A19FB6-04AF-C6AF-B9A3-4C326F03D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6175"/>
            <a:ext cx="16036925" cy="105425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8519C3D-26C2-9F58-3B8D-88F3AE6ED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5163"/>
            <a:ext cx="16036925" cy="73120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716E628-5434-F1DF-EA55-1AA056D25F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9A3806-9AD3-4B41-B198-EA84CC50F82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8894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8FC8FC-9F19-EB06-C404-F67AC765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54D88A4-DF7B-00F4-EE8F-243634DF4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51D76A7-93AA-8EEB-9E4F-E7D6C85A81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900CFA-C466-4581-8CDF-939C3481881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96317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5F53D48-9C8E-AC38-52EA-24104CBBB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486063" y="1208088"/>
            <a:ext cx="4805362" cy="2583815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D96E97E-6B2C-CCE1-2112-D7D3D987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975" y="1208088"/>
            <a:ext cx="14263688" cy="2583815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63E96AA-FB1C-96EB-51E3-8CFD75AF1A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98BBE7-21DE-4530-9446-7AAE3F45C58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08183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85399D-8141-412D-3A95-E22F6E0D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CA19B2A-1B99-DF35-4E98-5D422533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8E2E70B-7986-DE3F-0A74-E768A6E7CC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7B524A-46FE-40DF-B138-D4A140DBE2D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42665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5C7044F-DE3C-2EA7-FDE7-E9B73B7C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50150"/>
            <a:ext cx="18443575" cy="12596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07AF66F-C78E-0356-8B1F-100119F3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6025"/>
            <a:ext cx="18443575" cy="6624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02BA827-86AE-D5C7-50C1-D4CA2FA910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75E48C-409B-4F29-8529-903D7095A33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94408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183A3A0-375E-8144-83C9-DE418140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80A5CAD-118B-EFE9-CC04-C6E5672ED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975" y="7085013"/>
            <a:ext cx="9534525" cy="1996122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5930C31-3A74-1B6E-AD17-724D2ADA1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6900" y="7085013"/>
            <a:ext cx="9534525" cy="1996122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D94AD167-52AF-323A-8826-A86F11EC0D1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4E0052-E21A-4917-BAC1-29226A142C9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1983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D044FB-7D1E-1EE9-B12E-6EF1FD11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2900"/>
            <a:ext cx="18443575" cy="585311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FFC25CE-23DD-C991-6ADF-C7AA14D8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3150"/>
            <a:ext cx="9045575" cy="363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BBE99DB-865E-45B5-814D-09085375E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61700"/>
            <a:ext cx="9045575" cy="162702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5B330ACE-1CC2-67A9-71E1-BE9CE45F4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163" y="7423150"/>
            <a:ext cx="9091612" cy="363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C9B2F2D-B501-87AC-2217-E27B77332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163" y="11061700"/>
            <a:ext cx="9091612" cy="162702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F0C101B-DB22-6046-3B93-7421855BEA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55EDB5-FE70-4B8E-A700-09E585CEFB2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9189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B2AD89F-AAF4-05D4-3FFC-F5B2458C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C451B95A-7DE2-AB7E-5C12-5C4A9D1E25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620FF9-D2D5-43AA-AED8-9BB62F3A557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7983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353F3B34-1A08-FE43-E0BF-945F96D2D9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3EC5A9-DD0B-48AB-A449-3F025A479B0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60294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C31E37-1031-744E-C9C8-7B9B46E1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6100" cy="7065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1765C86-AABD-96B3-577F-E9AA4677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60863"/>
            <a:ext cx="10825162" cy="2152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D26C051-9B62-EB9F-31DC-E5D3C395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5263"/>
            <a:ext cx="6896100" cy="1683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06123D7-40EB-1DD8-0157-49FCD0450A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AA10FD-98A4-4A6F-95FC-9828ADD3AEE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15841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C342D43-8FC0-77A5-65BA-F5A02D32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6100" cy="7065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964B9B5-9AFD-8245-05A4-3AF5A3A35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60863"/>
            <a:ext cx="10825162" cy="21520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604CF20-7CC6-0E7C-C976-DCF188BAB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5263"/>
            <a:ext cx="6896100" cy="1683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DC14BE6-2A90-5515-A9B7-AE893BBFAFC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4CAD83-EAFE-48BC-A9E8-66A682EB5DC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0763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3366E004-C924-5BCC-EFAD-BC0E2D11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27578050"/>
            <a:ext cx="49895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DA39CE5D-AB6B-BE82-0508-ECEA048C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27578050"/>
            <a:ext cx="6770687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4B54A4-A7B0-3988-4830-07E2D7C22E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5325725" y="27578050"/>
            <a:ext cx="49657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840" tIns="147600" rIns="294840" bIns="1476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7C5F4C35-E497-4D38-8B72-A6EE9D53F879}" type="slidenum">
              <a:rPr lang="en-US" altLang="ro-RO"/>
              <a:pPr/>
              <a:t>‹#›</a:t>
            </a:fld>
            <a:endParaRPr lang="en-US" altLang="ro-RO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C4B55A-970F-81BF-5516-1FFABEA11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208088"/>
            <a:ext cx="192214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/>
              <a:t>Click to edit the title text format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2D1270-0980-C90F-E6A2-AC15C78D6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7085013"/>
            <a:ext cx="19221450" cy="1996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/>
              <a:t>Click to edit the outline text format</a:t>
            </a:r>
          </a:p>
          <a:p>
            <a:pPr lvl="1"/>
            <a:r>
              <a:rPr lang="en-GB" altLang="ro-RO"/>
              <a:t>Second Outline Level</a:t>
            </a:r>
          </a:p>
          <a:p>
            <a:pPr lvl="2"/>
            <a:r>
              <a:rPr lang="en-GB" altLang="ro-RO"/>
              <a:t>Third Outline Level</a:t>
            </a:r>
          </a:p>
          <a:p>
            <a:pPr lvl="3"/>
            <a:r>
              <a:rPr lang="en-GB" altLang="ro-RO"/>
              <a:t>Fourth Outline Level</a:t>
            </a:r>
          </a:p>
          <a:p>
            <a:pPr lvl="4"/>
            <a:r>
              <a:rPr lang="en-GB" altLang="ro-RO"/>
              <a:t>Fifth Outline Level</a:t>
            </a:r>
          </a:p>
          <a:p>
            <a:pPr lvl="4"/>
            <a:r>
              <a:rPr lang="en-GB" altLang="ro-RO"/>
              <a:t>Sixth Outline Level</a:t>
            </a:r>
          </a:p>
          <a:p>
            <a:pPr lvl="4"/>
            <a:r>
              <a:rPr lang="en-GB" altLang="ro-RO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2pPr>
      <a:lvl3pPr marL="1143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3pPr>
      <a:lvl4pPr marL="1600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4pPr>
      <a:lvl5pPr marL="20574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200">
          <a:solidFill>
            <a:srgbClr val="000000"/>
          </a:solidFill>
          <a:latin typeface="Arial" panose="020B0604020202020204" pitchFamily="34" charset="0"/>
          <a:cs typeface="WenQuanYi Zen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10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7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6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6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A79F28ED-6BA5-1BF1-EBDA-155AEAF4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228600"/>
            <a:ext cx="13030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</a:pPr>
            <a:r>
              <a:rPr 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46</a:t>
            </a:r>
            <a:r>
              <a:rPr lang="en-US" sz="2400" b="1" i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EWGLAM &amp; 31</a:t>
            </a:r>
            <a:r>
              <a:rPr lang="en-US" sz="2400" b="1" i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SRNWP 30 Sep - 3 Oct 2024, Prague, Czech Republic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en-US" altLang="ro-RO" sz="2400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FA3611A-997E-BE1C-CE00-FAC153FCE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822325"/>
            <a:ext cx="169164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ro-RO" sz="3200" b="1" u="sng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Numerical Weather Prediction using ICON-LAM-2.8km for Romanian territory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ro-RO" sz="2600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Stefan </a:t>
            </a:r>
            <a:r>
              <a:rPr lang="en-US" altLang="ro-RO" sz="2600" b="1" dirty="0" err="1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Dinicilă</a:t>
            </a:r>
            <a:r>
              <a:rPr lang="en-US" altLang="ro-RO" sz="2600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, Mihaela Bogdan, Ioan-Stefan Gabrian 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ro-RO" sz="2600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stefan.dinicila@meteoromania.ro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7FCDFAB4-3C7B-FE21-9E76-B141CC64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9550"/>
            <a:ext cx="1878013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98373F80-0F00-C669-6FD3-1471ECAD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27501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66D180D-2A65-B1E7-3D68-A33FA488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352550"/>
            <a:ext cx="1920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just" eaLnBrk="1">
              <a:lnSpc>
                <a:spcPct val="10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ro-RO">
                <a:solidFill>
                  <a:srgbClr val="000000"/>
                </a:solidFill>
                <a:cs typeface="DejaVu Sans" charset="0"/>
              </a:rPr>
              <a:t>Meteo Romania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FA48DB0-40FB-9CDE-A337-F8FD6E2D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9348" y="9691983"/>
            <a:ext cx="9015237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36525" indent="-114300"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6525" algn="l"/>
                <a:tab pos="593725" algn="l"/>
                <a:tab pos="1050925" algn="l"/>
                <a:tab pos="1508125" algn="l"/>
                <a:tab pos="1965325" algn="l"/>
                <a:tab pos="2422525" algn="l"/>
                <a:tab pos="2879725" algn="l"/>
                <a:tab pos="3336925" algn="l"/>
                <a:tab pos="3794125" algn="l"/>
                <a:tab pos="4251325" algn="l"/>
                <a:tab pos="4708525" algn="l"/>
                <a:tab pos="5165725" algn="l"/>
                <a:tab pos="5622925" algn="l"/>
                <a:tab pos="6080125" algn="l"/>
                <a:tab pos="6537325" algn="l"/>
                <a:tab pos="6994525" algn="l"/>
                <a:tab pos="7451725" algn="l"/>
                <a:tab pos="7908925" algn="l"/>
                <a:tab pos="8366125" algn="l"/>
                <a:tab pos="8823325" algn="l"/>
                <a:tab pos="92805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ro-RO" sz="2400" b="1" dirty="0">
                <a:solidFill>
                  <a:srgbClr val="000000"/>
                </a:solidFill>
                <a:cs typeface="DejaVu Sans" charset="0"/>
              </a:rPr>
              <a:t> </a:t>
            </a:r>
            <a:r>
              <a:rPr lang="en-US" altLang="ro-RO" sz="2400" b="1" dirty="0">
                <a:solidFill>
                  <a:srgbClr val="C00000"/>
                </a:solidFill>
                <a:latin typeface="Cambria" panose="02040503050406030204" pitchFamily="18" charset="0"/>
                <a:cs typeface="DejaVu Sans" charset="0"/>
              </a:rPr>
              <a:t>ICON-LAM-2.8km</a:t>
            </a:r>
          </a:p>
          <a:p>
            <a:pPr eaLnBrk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endParaRPr lang="en-US" altLang="ro-RO" sz="2400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marL="134938" indent="-115888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"/>
              <a:tabLst/>
              <a:defRPr/>
            </a:pPr>
            <a:r>
              <a:rPr lang="en-US" altLang="ro-RO" sz="1800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Operational version 2.6.6</a:t>
            </a: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marL="134938" indent="-115888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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x= 2.8km ; 147260 grid points, 65 levels, t=24s</a:t>
            </a:r>
          </a:p>
          <a:p>
            <a:pPr marL="134938" indent="-115888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"/>
            </a:pPr>
            <a:r>
              <a:rPr lang="en-US" altLang="ro-RO" sz="1800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IC &amp; LBC: ICON (grib2), every 3h</a:t>
            </a: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marL="134938" indent="-115888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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No data assimilations</a:t>
            </a:r>
          </a:p>
          <a:p>
            <a:pPr marL="134938" indent="-115888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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Forecast range: 00 UTC 174h  and 12 UTC 78h) </a:t>
            </a:r>
          </a:p>
          <a:p>
            <a:pPr marL="134938" indent="-115888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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Operational suite for 2 runs/day</a:t>
            </a:r>
          </a:p>
          <a:p>
            <a:pPr marL="134938" indent="-115888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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Output: </a:t>
            </a:r>
            <a:r>
              <a:rPr lang="en-US" altLang="ro-RO" b="1" dirty="0" err="1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Netcdf</a:t>
            </a: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, Grib2/regular grid</a:t>
            </a:r>
          </a:p>
          <a:p>
            <a:pPr eaLnBrk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702F3A1D-DE7A-2402-D88E-2890E1356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4" y="3027398"/>
            <a:ext cx="14852649" cy="9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01675" algn="l"/>
                <a:tab pos="1425575" algn="l"/>
                <a:tab pos="2149475" algn="l"/>
                <a:tab pos="2873375" algn="l"/>
                <a:tab pos="3597275" algn="l"/>
                <a:tab pos="4343400" algn="l"/>
                <a:tab pos="5045075" algn="l"/>
                <a:tab pos="5768975" algn="l"/>
                <a:tab pos="6492875" algn="l"/>
                <a:tab pos="7218363" algn="l"/>
                <a:tab pos="7940675" algn="l"/>
                <a:tab pos="8686800" algn="l"/>
                <a:tab pos="9388475" algn="l"/>
                <a:tab pos="10112375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ro-RO" sz="3200" b="1" dirty="0">
                <a:solidFill>
                  <a:srgbClr val="C00000"/>
                </a:solidFill>
                <a:latin typeface="Tahoma" panose="020B0604030504040204" pitchFamily="34" charset="0"/>
                <a:cs typeface="DejaVu Sans" charset="0"/>
              </a:rPr>
              <a:t>	</a:t>
            </a:r>
            <a:r>
              <a:rPr lang="en-US" altLang="ro-RO" sz="4000" b="1" dirty="0">
                <a:solidFill>
                  <a:srgbClr val="C00000"/>
                </a:solidFill>
                <a:latin typeface="Cambria" panose="02040503050406030204" pitchFamily="18" charset="0"/>
                <a:cs typeface="DejaVu Sans" charset="0"/>
              </a:rPr>
              <a:t>	ICON-LAM-2.8km Operational Suite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ro-RO" sz="1600" b="1" dirty="0">
                <a:solidFill>
                  <a:schemeClr val="tx1"/>
                </a:solidFill>
                <a:latin typeface="Cambria" panose="02040503050406030204" pitchFamily="18" charset="0"/>
                <a:cs typeface="DejaVu Sans" charset="0"/>
              </a:rPr>
              <a:t>-ICON RO -2.8km operational suits               -Verification results               -Testing dedicated products for forecaster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C641B4A5-6BD4-1372-ADA1-D4E3CD217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4665663"/>
            <a:ext cx="11152187" cy="279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 marL="487363" indent="-2730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ro-RO" sz="2400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Operational characteristics</a:t>
            </a:r>
          </a:p>
          <a:p>
            <a:pPr eaLnBrk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lvl="1" algn="just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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Microphysics – COSMO 1 moment scheme</a:t>
            </a:r>
          </a:p>
          <a:p>
            <a:pPr lvl="1" algn="just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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convection scheme: Shallow Convection (tuned for the Romanian territory);</a:t>
            </a:r>
          </a:p>
          <a:p>
            <a:pPr lvl="1" algn="just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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radiation scheme – </a:t>
            </a:r>
            <a:r>
              <a:rPr lang="en-US" altLang="ro-RO" b="1" dirty="0" err="1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ecRad</a:t>
            </a: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 solved on a reduced grid</a:t>
            </a:r>
          </a:p>
          <a:p>
            <a:pPr lvl="1" algn="just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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turbulence parameterization which calculates the transport coefficients for momentum and heat in the atmosphere and the transfer coefficients at the ground;</a:t>
            </a:r>
          </a:p>
          <a:p>
            <a:pPr lvl="1" algn="just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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multi-layer soil model TERRA ML;</a:t>
            </a:r>
          </a:p>
          <a:p>
            <a:pPr lvl="1" algn="just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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Two-time-level predictor-corrector time stepping scheme</a:t>
            </a:r>
          </a:p>
          <a:p>
            <a:pPr lvl="1" algn="just" eaLnBrk="1">
              <a:lnSpc>
                <a:spcPct val="80000"/>
              </a:lnSpc>
              <a:spcBef>
                <a:spcPts val="363"/>
              </a:spcBef>
              <a:buFont typeface="Wingdings" panose="05000000000000000000" pitchFamily="2" charset="2"/>
              <a:buChar char="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Testing dedicated products for forecaster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785570A1-4739-8B66-C8BE-4721C5ED2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152" y="23430545"/>
            <a:ext cx="10691813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ro-RO" sz="2400" b="1" dirty="0">
                <a:solidFill>
                  <a:srgbClr val="C40000"/>
                </a:solidFill>
                <a:latin typeface="Tahoma" panose="020B0604030504040204" pitchFamily="34" charset="0"/>
                <a:cs typeface="DejaVu Sans" charset="0"/>
              </a:rPr>
              <a:t> </a:t>
            </a:r>
            <a:r>
              <a:rPr lang="en-US" altLang="ro-RO" sz="2400" b="1" dirty="0">
                <a:solidFill>
                  <a:srgbClr val="C40000"/>
                </a:solidFill>
                <a:latin typeface="Cambria" panose="02040503050406030204" pitchFamily="18" charset="0"/>
                <a:cs typeface="DejaVu Sans" charset="0"/>
              </a:rPr>
              <a:t>VERIFICATION RESULTS</a:t>
            </a:r>
            <a:endParaRPr lang="en-US" altLang="ro-RO" sz="2400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CECA5935-1193-7102-B47B-FE8428D7B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46" y="19898776"/>
            <a:ext cx="6402387" cy="3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15888" indent="-114300"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  <a:tab pos="92598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ro-RO" sz="2400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Operational products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marL="114300" indent="-112713" eaLnBrk="1">
              <a:lnSpc>
                <a:spcPct val="100000"/>
              </a:lnSpc>
              <a:buFont typeface="Wingdings" panose="05000000000000000000" pitchFamily="2" charset="2"/>
              <a:buChar char="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T</a:t>
            </a:r>
            <a:r>
              <a:rPr lang="ro-RO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emperature </a:t>
            </a: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2m, </a:t>
            </a:r>
          </a:p>
          <a:p>
            <a:pPr marL="114300" indent="-112713" eaLnBrk="1">
              <a:lnSpc>
                <a:spcPct val="100000"/>
              </a:lnSpc>
              <a:buFont typeface="Wingdings" panose="05000000000000000000" pitchFamily="2" charset="2"/>
              <a:buChar char="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Total, convective, grid scale precipitation</a:t>
            </a:r>
          </a:p>
          <a:p>
            <a:pPr marL="114300" indent="-112713" eaLnBrk="1">
              <a:lnSpc>
                <a:spcPct val="100000"/>
              </a:lnSpc>
              <a:buFont typeface="Wingdings" panose="05000000000000000000" pitchFamily="2" charset="2"/>
              <a:buChar char="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Radar reflectivity, </a:t>
            </a:r>
          </a:p>
          <a:p>
            <a:pPr marL="114300" indent="-112713" eaLnBrk="1">
              <a:lnSpc>
                <a:spcPct val="100000"/>
              </a:lnSpc>
              <a:buFont typeface="Wingdings" panose="05000000000000000000" pitchFamily="2" charset="2"/>
              <a:buChar char="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2m Relative Humidity, 10m wind speed</a:t>
            </a:r>
            <a:endParaRPr lang="ro-RO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marL="114300" indent="-112713" eaLnBrk="1">
              <a:lnSpc>
                <a:spcPct val="100000"/>
              </a:lnSpc>
              <a:buFont typeface="Wingdings" panose="05000000000000000000" pitchFamily="2" charset="2"/>
              <a:buChar char=""/>
            </a:pPr>
            <a:r>
              <a:rPr lang="ro-RO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Significant weather events</a:t>
            </a: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marL="114300" indent="-112713" eaLnBrk="1">
              <a:lnSpc>
                <a:spcPct val="100000"/>
              </a:lnSpc>
              <a:buFont typeface="Wingdings" panose="05000000000000000000" pitchFamily="2" charset="2"/>
              <a:buChar char=""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Meteograms</a:t>
            </a:r>
          </a:p>
          <a:p>
            <a:pPr marL="1587" indent="0" eaLnBrk="1">
              <a:lnSpc>
                <a:spcPct val="100000"/>
              </a:lnSpc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DejaVu Sans" charset="0"/>
              </a:rPr>
              <a:t> </a:t>
            </a:r>
          </a:p>
          <a:p>
            <a:pPr marL="114300" indent="-112713" eaLnBrk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US" altLang="ro-RO" b="1" dirty="0">
              <a:solidFill>
                <a:srgbClr val="000000"/>
              </a:solidFill>
              <a:latin typeface="Cambria" panose="02040503050406030204" pitchFamily="18" charset="0"/>
              <a:cs typeface="DejaVu Sans" charset="0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875ECD96-B009-8975-719D-A4DC9A38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9325" y="6022975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AA38548D-C982-72CC-A2B8-98BCABE5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6813" y="9124950"/>
            <a:ext cx="27955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2000" b="1">
                <a:solidFill>
                  <a:srgbClr val="000000"/>
                </a:solidFill>
                <a:latin typeface="Cambria" panose="02040503050406030204" pitchFamily="18" charset="0"/>
              </a:rPr>
              <a:t>Operational domains</a:t>
            </a:r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A16CC4FE-1068-9D64-438A-32AAE042C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11712575"/>
            <a:ext cx="2684366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chemeClr val="tx1"/>
                </a:solidFill>
                <a:latin typeface="Cambria" panose="02040503050406030204" pitchFamily="18" charset="0"/>
                <a:cs typeface="DejaVu Sans" charset="0"/>
              </a:rPr>
              <a:t>ICON-LAM-2.8km - </a:t>
            </a:r>
            <a:r>
              <a:rPr lang="en-US" altLang="ro-RO" sz="1600" b="1" dirty="0" err="1">
                <a:solidFill>
                  <a:schemeClr val="tx1"/>
                </a:solidFill>
                <a:latin typeface="Cambria" panose="02040503050406030204" pitchFamily="18" charset="0"/>
                <a:cs typeface="DejaVu Sans" charset="0"/>
              </a:rPr>
              <a:t>Visibity</a:t>
            </a:r>
            <a:endParaRPr lang="en-US" altLang="ro-RO" sz="1600" b="1" dirty="0">
              <a:solidFill>
                <a:schemeClr val="tx1"/>
              </a:solidFill>
            </a:endParaRP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12994CED-CC79-205C-643A-109066DF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475" y="11502291"/>
            <a:ext cx="2744126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rgbClr val="000000"/>
                </a:solidFill>
              </a:rPr>
              <a:t>Temperature and humidity</a:t>
            </a: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4E3FDA3B-CD8A-60EB-7035-88B42A1A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16838670"/>
            <a:ext cx="3649758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chemeClr val="tx1"/>
                </a:solidFill>
                <a:latin typeface="Cambria" panose="02040503050406030204" pitchFamily="18" charset="0"/>
                <a:cs typeface="DejaVu Sans" charset="0"/>
              </a:rPr>
              <a:t>ICON-LAM-2.8km - Radar Reflectivity</a:t>
            </a:r>
            <a:endParaRPr lang="en-US" altLang="ro-RO" sz="1600" b="1" dirty="0">
              <a:solidFill>
                <a:schemeClr val="tx1"/>
              </a:solidFill>
            </a:endParaRP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8C85659E-5753-631F-486E-06E049328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423" y="17762537"/>
            <a:ext cx="1374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rgbClr val="000000"/>
                </a:solidFill>
              </a:rPr>
              <a:t>Meteograms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5281840D-97F5-2F2C-94E0-438D117C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0186" y="16938625"/>
            <a:ext cx="3493562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rgbClr val="000000"/>
                </a:solidFill>
              </a:rPr>
              <a:t>Significant weather events (WMO)</a:t>
            </a:r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id="{8D13242F-80A2-545A-A5FA-D04DFF2F8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2898100"/>
            <a:ext cx="2007579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rgbClr val="000000"/>
                </a:solidFill>
              </a:rPr>
              <a:t>Precipitation – 24h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5EFE3DEC-6313-6D34-2421-B0356BC6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6559" y="21332572"/>
            <a:ext cx="4254989" cy="3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rgbClr val="000000"/>
                </a:solidFill>
              </a:rPr>
              <a:t>Hourly Precipitation and wind speed 10 m</a:t>
            </a:r>
          </a:p>
        </p:txBody>
      </p:sp>
      <p:sp>
        <p:nvSpPr>
          <p:cNvPr id="3106" name="Text Box 34">
            <a:extLst>
              <a:ext uri="{FF2B5EF4-FFF2-40B4-BE49-F238E27FC236}">
                <a16:creationId xmlns:a16="http://schemas.microsoft.com/office/drawing/2014/main" id="{C742CDFC-D8AD-F387-BA35-E61E9ED9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0889" y="20916529"/>
            <a:ext cx="219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sz="1600" b="1" dirty="0">
                <a:solidFill>
                  <a:srgbClr val="000000"/>
                </a:solidFill>
              </a:rPr>
              <a:t>2 m relative humidity</a:t>
            </a:r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id="{856D2097-5569-90F9-1B4E-14A9FC16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9230" y="23875051"/>
            <a:ext cx="5831381" cy="35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ro-RO" b="1" dirty="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Continuous parameters annual verification by station</a:t>
            </a:r>
          </a:p>
        </p:txBody>
      </p:sp>
      <p:pic>
        <p:nvPicPr>
          <p:cNvPr id="3111" name="Picture 39">
            <a:extLst>
              <a:ext uri="{FF2B5EF4-FFF2-40B4-BE49-F238E27FC236}">
                <a16:creationId xmlns:a16="http://schemas.microsoft.com/office/drawing/2014/main" id="{3B965F80-3F07-7DB5-2654-91E6A32A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388" y="244475"/>
            <a:ext cx="3552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ine 2" descr="O imagine care conține text, diagramă, captură de ecran, hartă&#10;&#10;Descriere generată automat">
            <a:extLst>
              <a:ext uri="{FF2B5EF4-FFF2-40B4-BE49-F238E27FC236}">
                <a16:creationId xmlns:a16="http://schemas.microsoft.com/office/drawing/2014/main" id="{87FEBE46-5FFB-620F-6C4E-4D49F29696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01" r="7964" b="2"/>
          <a:stretch/>
        </p:blipFill>
        <p:spPr>
          <a:xfrm>
            <a:off x="13452046" y="4009097"/>
            <a:ext cx="7681184" cy="5149190"/>
          </a:xfrm>
          <a:prstGeom prst="rect">
            <a:avLst/>
          </a:prstGeom>
        </p:spPr>
      </p:pic>
      <p:pic>
        <p:nvPicPr>
          <p:cNvPr id="4" name="Picture 3" descr="A map of a storm&#10;&#10;Description automatically generated">
            <a:extLst>
              <a:ext uri="{FF2B5EF4-FFF2-40B4-BE49-F238E27FC236}">
                <a16:creationId xmlns:a16="http://schemas.microsoft.com/office/drawing/2014/main" id="{D5BCDC1E-E0A1-A7A9-1F60-35CA6687A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" y="13011133"/>
            <a:ext cx="6016624" cy="3734494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E8ED121-A4B5-869F-69B4-36532CFC6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82" y="13012716"/>
            <a:ext cx="4830529" cy="4713451"/>
          </a:xfrm>
          <a:prstGeom prst="rect">
            <a:avLst/>
          </a:prstGeom>
        </p:spPr>
      </p:pic>
      <p:pic>
        <p:nvPicPr>
          <p:cNvPr id="10" name="Picture 9" descr="A map of the north and south america&#10;&#10;Description automatically generated">
            <a:extLst>
              <a:ext uri="{FF2B5EF4-FFF2-40B4-BE49-F238E27FC236}">
                <a16:creationId xmlns:a16="http://schemas.microsoft.com/office/drawing/2014/main" id="{F1FFF9D3-EF43-7114-A1B5-88C097F19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6" y="8118475"/>
            <a:ext cx="5840599" cy="3248024"/>
          </a:xfrm>
          <a:prstGeom prst="rect">
            <a:avLst/>
          </a:prstGeom>
        </p:spPr>
      </p:pic>
      <p:pic>
        <p:nvPicPr>
          <p:cNvPr id="14" name="Picture 13" descr="A map of different colors&#10;&#10;Description automatically generated">
            <a:extLst>
              <a:ext uri="{FF2B5EF4-FFF2-40B4-BE49-F238E27FC236}">
                <a16:creationId xmlns:a16="http://schemas.microsoft.com/office/drawing/2014/main" id="{E522144A-7E09-EDBB-9DDF-D77433DC9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35" y="12550071"/>
            <a:ext cx="8358367" cy="4269339"/>
          </a:xfrm>
          <a:prstGeom prst="rect">
            <a:avLst/>
          </a:prstGeom>
        </p:spPr>
      </p:pic>
      <p:pic>
        <p:nvPicPr>
          <p:cNvPr id="16" name="Picture 15" descr="A map of the north and south america&#10;&#10;Description automatically generated with medium confidence">
            <a:extLst>
              <a:ext uri="{FF2B5EF4-FFF2-40B4-BE49-F238E27FC236}">
                <a16:creationId xmlns:a16="http://schemas.microsoft.com/office/drawing/2014/main" id="{FCEBF39F-BA43-55F6-0B98-2B863EAF87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74" y="8169275"/>
            <a:ext cx="5445049" cy="3068956"/>
          </a:xfrm>
          <a:prstGeom prst="rect">
            <a:avLst/>
          </a:prstGeom>
        </p:spPr>
      </p:pic>
      <p:pic>
        <p:nvPicPr>
          <p:cNvPr id="18" name="Picture 17" descr="A map of the united states&#10;&#10;Description automatically generated">
            <a:extLst>
              <a:ext uri="{FF2B5EF4-FFF2-40B4-BE49-F238E27FC236}">
                <a16:creationId xmlns:a16="http://schemas.microsoft.com/office/drawing/2014/main" id="{A55459CF-EA84-2809-75E8-6D1CF6AABD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722" y="18372138"/>
            <a:ext cx="4722826" cy="2743200"/>
          </a:xfrm>
          <a:prstGeom prst="rect">
            <a:avLst/>
          </a:prstGeom>
        </p:spPr>
      </p:pic>
      <p:pic>
        <p:nvPicPr>
          <p:cNvPr id="20" name="Picture 19" descr="A green map with white text&#10;&#10;Description automatically generated">
            <a:extLst>
              <a:ext uri="{FF2B5EF4-FFF2-40B4-BE49-F238E27FC236}">
                <a16:creationId xmlns:a16="http://schemas.microsoft.com/office/drawing/2014/main" id="{F27D2364-73E0-CDCD-1A3D-895BDC3B3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488" y="17930812"/>
            <a:ext cx="4908142" cy="2743200"/>
          </a:xfrm>
          <a:prstGeom prst="rect">
            <a:avLst/>
          </a:prstGeom>
        </p:spPr>
      </p:pic>
      <p:pic>
        <p:nvPicPr>
          <p:cNvPr id="22" name="Picture 21" descr="A map of a storm&#10;&#10;Description automatically generated">
            <a:extLst>
              <a:ext uri="{FF2B5EF4-FFF2-40B4-BE49-F238E27FC236}">
                <a16:creationId xmlns:a16="http://schemas.microsoft.com/office/drawing/2014/main" id="{AC4C8F04-545D-1576-3011-AF16FE5689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94" y="19433012"/>
            <a:ext cx="5680405" cy="3234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5CDFD5-FB9C-F792-E2F3-32E9636C4E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775" y="25224681"/>
            <a:ext cx="5750330" cy="37344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829112-9842-B1EA-8E28-0EAAAD54D52A}"/>
              </a:ext>
            </a:extLst>
          </p:cNvPr>
          <p:cNvSpPr txBox="1"/>
          <p:nvPr/>
        </p:nvSpPr>
        <p:spPr>
          <a:xfrm>
            <a:off x="4684152" y="24530599"/>
            <a:ext cx="5182393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Continuous parameter annual verification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C04DE8-16CE-1D3D-8CEC-BF7AAED2A7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1883" y="25234123"/>
            <a:ext cx="6029325" cy="373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1D0FE0-889D-EC7A-B1D1-01F0EB80F8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43785" y="24727431"/>
            <a:ext cx="7887428" cy="41852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743A6E-B23B-B0EE-3C33-F41C90D05614}"/>
              </a:ext>
            </a:extLst>
          </p:cNvPr>
          <p:cNvSpPr txBox="1"/>
          <p:nvPr/>
        </p:nvSpPr>
        <p:spPr>
          <a:xfrm>
            <a:off x="5336315" y="29189313"/>
            <a:ext cx="12153173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The verification was performed using the verification suite MEC/FFV2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NMA database of synoptic observations, including all 168 stations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Feedback Files are produced automatically from both MARS and NMA observations</a:t>
            </a:r>
          </a:p>
        </p:txBody>
      </p:sp>
    </p:spTree>
    <p:extLst>
      <p:ext uri="{BB962C8B-B14F-4D97-AF65-F5344CB8AC3E}">
        <p14:creationId xmlns:p14="http://schemas.microsoft.com/office/powerpoint/2010/main" val="2627798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ă Office">
  <a:themeElements>
    <a:clrScheme name="Temă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ă Office">
      <a:majorFont>
        <a:latin typeface="Arial"/>
        <a:ea typeface=""/>
        <a:cs typeface="WenQuanYi Zen Hei"/>
      </a:majorFont>
      <a:minorFont>
        <a:latin typeface="Arial"/>
        <a:ea typeface="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WenQuanYi Zen 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WenQuanYi Zen Hei" charset="0"/>
          </a:defRPr>
        </a:defPPr>
      </a:lstStyle>
    </a:lnDef>
  </a:objectDefaults>
  <a:extraClrSchemeLst>
    <a:extraClrScheme>
      <a:clrScheme name="Temă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ă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35065</TotalTime>
  <Words>296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Cambria</vt:lpstr>
      <vt:lpstr>DejaVu Sans</vt:lpstr>
      <vt:lpstr>Tahoma</vt:lpstr>
      <vt:lpstr>Times New Roman</vt:lpstr>
      <vt:lpstr>Wingdings</vt:lpstr>
      <vt:lpstr>Temă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cp:lastModifiedBy>Stefan Dinicila</cp:lastModifiedBy>
  <cp:revision>56</cp:revision>
  <cp:lastPrinted>1601-01-01T00:00:00Z</cp:lastPrinted>
  <dcterms:created xsi:type="dcterms:W3CDTF">1601-01-01T00:00:00Z</dcterms:created>
  <dcterms:modified xsi:type="dcterms:W3CDTF">2024-09-28T11:15:17Z</dcterms:modified>
</cp:coreProperties>
</file>