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Rajdhani SemiBold"/>
      <p:regular r:id="rId32"/>
      <p:bold r:id="rId33"/>
    </p:embeddedFont>
    <p:embeddedFont>
      <p:font typeface="Rajdhani Medium"/>
      <p:regular r:id="rId34"/>
      <p:bold r:id="rId35"/>
    </p:embeddedFont>
    <p:embeddedFont>
      <p:font typeface="Helvetica Neue"/>
      <p:regular r:id="rId36"/>
      <p:bold r:id="rId37"/>
      <p:italic r:id="rId38"/>
      <p:boldItalic r:id="rId39"/>
    </p:embeddedFont>
    <p:embeddedFont>
      <p:font typeface="Rajdhani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2" roundtripDataSignature="AMtx7mgc/0ogzTwe5iRH9p1LurKyI5FG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D98C5FC-AC72-4E9D-9B16-FF6384D22798}">
  <a:tblStyle styleId="{7D98C5FC-AC72-4E9D-9B16-FF6384D227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fill>
          <a:solidFill>
            <a:srgbClr val="CFD7E7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FD7E7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6F42FF76-24F3-484D-89F0-6418CA6CCEC4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/>
          </a:solidFill>
        </a:fill>
      </a:tcStyle>
    </a:wholeTbl>
    <a:band1H>
      <a:tcTxStyle b="off" i="off"/>
      <a:tcStyle>
        <a:fill>
          <a:solidFill>
            <a:srgbClr val="E6E6E6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E6E6E6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A5A5A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fill>
          <a:solidFill>
            <a:srgbClr val="A5A5A5"/>
          </a:solidFill>
        </a:fill>
      </a:tcStyle>
    </a:firstCol>
    <a:lastRow>
      <a:tcTxStyle b="on" i="off"/>
      <a:tcStyle>
        <a:tcBdr>
          <a:top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rgbClr val="000000"/>
      </a:tcTxStyle>
    </a:seCell>
    <a:swCell>
      <a:tcTxStyle b="on" i="off">
        <a:font>
          <a:latin typeface="Calibri"/>
          <a:ea typeface="Calibri"/>
          <a:cs typeface="Calibri"/>
        </a:font>
        <a:srgbClr val="000000"/>
      </a:tcTx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A5A5A5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jdhani-regular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Rajdhani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RajdhaniSemiBold-bold.fntdata"/><Relationship Id="rId10" Type="http://schemas.openxmlformats.org/officeDocument/2006/relationships/slide" Target="slides/slide5.xml"/><Relationship Id="rId32" Type="http://schemas.openxmlformats.org/officeDocument/2006/relationships/font" Target="fonts/Rajdhani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RajdhaniMedium-bold.fntdata"/><Relationship Id="rId12" Type="http://schemas.openxmlformats.org/officeDocument/2006/relationships/slide" Target="slides/slide7.xml"/><Relationship Id="rId34" Type="http://schemas.openxmlformats.org/officeDocument/2006/relationships/font" Target="fonts/RajdhaniMedium-regular.fntdata"/><Relationship Id="rId15" Type="http://schemas.openxmlformats.org/officeDocument/2006/relationships/slide" Target="slides/slide10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9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11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9" name="Google Shape;13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72" name="Google Shape;272;p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0" name="Google Shape;290;p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81" name="Google Shape;381;p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01" name="Google Shape;401;p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663d4cacf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3663d4cacf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g3663d4cacf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663d4cacf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3663d4cacf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3663d4cacfd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We are entering the season of mediterranean events.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We will continue this common verification that is working really well between ECMWF and the Regional components.  I feel we have never worked so closely before. Closer than ever in the veritifcation effort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the phase III we will  simulate what-if scenario.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Plroduce plausible storylines.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Enhance uncertainty quantification. </a:t>
            </a:r>
            <a:endParaRPr/>
          </a:p>
        </p:txBody>
      </p:sp>
      <p:sp>
        <p:nvSpPr>
          <p:cNvPr id="462" name="Google Shape;462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663d4cacfd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g3663d4cacfd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1" name="Google Shape;16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14" name="Google Shape;214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6" name="Google Shape;236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Points to make : </a:t>
            </a:r>
            <a:br>
              <a:rPr lang="en-US"/>
            </a:br>
            <a:r>
              <a:rPr lang="en-US"/>
              <a:t>- point wise verification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- </a:t>
            </a:r>
            <a:endParaRPr/>
          </a:p>
        </p:txBody>
      </p:sp>
      <p:sp>
        <p:nvSpPr>
          <p:cNvPr id="256" name="Google Shape;256;p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6000"/>
              <a:buFont typeface="Rajdhani SemiBold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9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/>
          <p:nvPr/>
        </p:nvSpPr>
        <p:spPr>
          <a:xfrm>
            <a:off x="0" y="0"/>
            <a:ext cx="12240000" cy="6885000"/>
          </a:xfrm>
          <a:custGeom>
            <a:rect b="b" l="l" r="r" t="t"/>
            <a:pathLst>
              <a:path extrusionOk="0" h="11252200" w="20104100">
                <a:moveTo>
                  <a:pt x="20104100" y="0"/>
                </a:moveTo>
                <a:lnTo>
                  <a:pt x="0" y="0"/>
                </a:lnTo>
                <a:lnTo>
                  <a:pt x="0" y="11252130"/>
                </a:lnTo>
                <a:lnTo>
                  <a:pt x="20104100" y="11252130"/>
                </a:lnTo>
                <a:lnTo>
                  <a:pt x="20104100" y="0"/>
                </a:lnTo>
                <a:close/>
              </a:path>
            </a:pathLst>
          </a:custGeom>
          <a:solidFill>
            <a:srgbClr val="11122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" name="Google Shape;70;p37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37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37"/>
          <p:cNvSpPr txBox="1"/>
          <p:nvPr>
            <p:ph idx="1" type="body"/>
          </p:nvPr>
        </p:nvSpPr>
        <p:spPr>
          <a:xfrm>
            <a:off x="389467" y="1755489"/>
            <a:ext cx="10972800" cy="3777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37"/>
          <p:cNvSpPr txBox="1"/>
          <p:nvPr>
            <p:ph type="title"/>
          </p:nvPr>
        </p:nvSpPr>
        <p:spPr>
          <a:xfrm>
            <a:off x="389467" y="1099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AD"/>
              </a:buClr>
              <a:buSzPts val="3200"/>
              <a:buFont typeface="Rajdhani SemiBold"/>
              <a:buNone/>
              <a:defRPr sz="3200">
                <a:solidFill>
                  <a:srgbClr val="62BCA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8"/>
          <p:cNvSpPr/>
          <p:nvPr/>
        </p:nvSpPr>
        <p:spPr>
          <a:xfrm>
            <a:off x="0" y="701229"/>
            <a:ext cx="12239997" cy="6192000"/>
          </a:xfrm>
          <a:custGeom>
            <a:rect b="b" l="l" r="r" t="t"/>
            <a:pathLst>
              <a:path extrusionOk="0" h="11252200" w="20104100">
                <a:moveTo>
                  <a:pt x="20104100" y="0"/>
                </a:moveTo>
                <a:lnTo>
                  <a:pt x="0" y="0"/>
                </a:lnTo>
                <a:lnTo>
                  <a:pt x="0" y="11252130"/>
                </a:lnTo>
                <a:lnTo>
                  <a:pt x="20104100" y="11252130"/>
                </a:lnTo>
                <a:lnTo>
                  <a:pt x="20104100" y="0"/>
                </a:lnTo>
                <a:close/>
              </a:path>
            </a:pathLst>
          </a:custGeom>
          <a:solidFill>
            <a:srgbClr val="11122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8"/>
          <p:cNvSpPr txBox="1"/>
          <p:nvPr>
            <p:ph idx="1" type="body"/>
          </p:nvPr>
        </p:nvSpPr>
        <p:spPr>
          <a:xfrm>
            <a:off x="389467" y="112608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38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38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>
                <a:solidFill>
                  <a:srgbClr val="DA58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0" name="Google Shape;80;p38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19050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p38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and Content">
  <p:cSld name="7_Title and Conte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9"/>
          <p:cNvSpPr/>
          <p:nvPr/>
        </p:nvSpPr>
        <p:spPr>
          <a:xfrm>
            <a:off x="0" y="701231"/>
            <a:ext cx="12239997" cy="6165237"/>
          </a:xfrm>
          <a:custGeom>
            <a:rect b="b" l="l" r="r" t="t"/>
            <a:pathLst>
              <a:path extrusionOk="0" h="11252200" w="20104100">
                <a:moveTo>
                  <a:pt x="20104100" y="0"/>
                </a:moveTo>
                <a:lnTo>
                  <a:pt x="0" y="0"/>
                </a:lnTo>
                <a:lnTo>
                  <a:pt x="0" y="11252130"/>
                </a:lnTo>
                <a:lnTo>
                  <a:pt x="20104100" y="11252130"/>
                </a:lnTo>
                <a:lnTo>
                  <a:pt x="20104100" y="0"/>
                </a:lnTo>
                <a:close/>
              </a:path>
            </a:pathLst>
          </a:custGeom>
          <a:solidFill>
            <a:srgbClr val="11122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39"/>
          <p:cNvSpPr txBox="1"/>
          <p:nvPr>
            <p:ph idx="1" type="body"/>
          </p:nvPr>
        </p:nvSpPr>
        <p:spPr>
          <a:xfrm>
            <a:off x="389467" y="112608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9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>
                <a:solidFill>
                  <a:srgbClr val="DA58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6" name="Google Shape;86;p39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19050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39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and Content">
  <p:cSld name="9_Title and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/>
          <p:nvPr/>
        </p:nvSpPr>
        <p:spPr>
          <a:xfrm>
            <a:off x="0" y="0"/>
            <a:ext cx="12239997" cy="6976533"/>
          </a:xfrm>
          <a:custGeom>
            <a:rect b="b" l="l" r="r" t="t"/>
            <a:pathLst>
              <a:path extrusionOk="0" h="11252200" w="20104100">
                <a:moveTo>
                  <a:pt x="20104100" y="0"/>
                </a:moveTo>
                <a:lnTo>
                  <a:pt x="0" y="0"/>
                </a:lnTo>
                <a:lnTo>
                  <a:pt x="0" y="11252130"/>
                </a:lnTo>
                <a:lnTo>
                  <a:pt x="20104100" y="11252130"/>
                </a:lnTo>
                <a:lnTo>
                  <a:pt x="20104100" y="0"/>
                </a:lnTo>
                <a:close/>
              </a:path>
            </a:pathLst>
          </a:custGeom>
          <a:solidFill>
            <a:srgbClr val="11122A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0"/>
          <p:cNvSpPr txBox="1"/>
          <p:nvPr>
            <p:ph idx="1" type="body"/>
          </p:nvPr>
        </p:nvSpPr>
        <p:spPr>
          <a:xfrm>
            <a:off x="389467" y="112608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40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>
                <a:solidFill>
                  <a:srgbClr val="DA58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1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1"/>
          <p:cNvSpPr txBox="1"/>
          <p:nvPr>
            <p:ph idx="1" type="body"/>
          </p:nvPr>
        </p:nvSpPr>
        <p:spPr>
          <a:xfrm>
            <a:off x="389467" y="114051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/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/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/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/>
            </a:lvl5pPr>
            <a:lvl6pPr indent="-3810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95" name="Google Shape;95;p41"/>
          <p:cNvSpPr txBox="1"/>
          <p:nvPr>
            <p:ph idx="2" type="body"/>
          </p:nvPr>
        </p:nvSpPr>
        <p:spPr>
          <a:xfrm>
            <a:off x="5977467" y="1140513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/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/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/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/>
            </a:lvl5pPr>
            <a:lvl6pPr indent="-381000" lvl="5" marL="2743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96" name="Google Shape;96;p41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CMWF_Master_Logo_CMYK_nostrap (1).eps" id="97" name="Google Shape;97;p41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>
            <a:off x="543984" y="6400712"/>
            <a:ext cx="1583997" cy="273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41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9" name="Google Shape;99;p41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2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2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CMWF_Master_Logo_CMYK_nostrap (1).eps" id="103" name="Google Shape;103;p42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>
            <a:off x="527052" y="6400712"/>
            <a:ext cx="1583997" cy="273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42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5" name="Google Shape;105;p42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3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p43"/>
          <p:cNvSpPr txBox="1"/>
          <p:nvPr>
            <p:ph type="title"/>
          </p:nvPr>
        </p:nvSpPr>
        <p:spPr>
          <a:xfrm>
            <a:off x="389467" y="1085105"/>
            <a:ext cx="115824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AD"/>
              </a:buClr>
              <a:buSzPts val="3200"/>
              <a:buFont typeface="Rajdhani SemiBold"/>
              <a:buNone/>
              <a:defRPr sz="3200">
                <a:solidFill>
                  <a:srgbClr val="62BCA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3"/>
          <p:cNvSpPr txBox="1"/>
          <p:nvPr>
            <p:ph idx="1" type="body"/>
          </p:nvPr>
        </p:nvSpPr>
        <p:spPr>
          <a:xfrm>
            <a:off x="389467" y="1755489"/>
            <a:ext cx="10972800" cy="3777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>
                <a:solidFill>
                  <a:srgbClr val="7F7F7F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>
                <a:solidFill>
                  <a:srgbClr val="7F7F7F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>
                <a:solidFill>
                  <a:srgbClr val="7F7F7F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>
                <a:solidFill>
                  <a:srgbClr val="7F7F7F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>
                <a:solidFill>
                  <a:srgbClr val="7F7F7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ECMWF_Master_Logo_CMYK_nostrap (1).eps" id="110" name="Google Shape;110;p43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>
            <a:off x="543984" y="6400712"/>
            <a:ext cx="1583997" cy="273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43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43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" name="Google Shape;115;p44"/>
          <p:cNvSpPr txBox="1"/>
          <p:nvPr>
            <p:ph type="title"/>
          </p:nvPr>
        </p:nvSpPr>
        <p:spPr>
          <a:xfrm>
            <a:off x="389467" y="1085105"/>
            <a:ext cx="115824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Rajdhani SemiBold"/>
              <a:buNone/>
              <a:defRPr sz="3200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44"/>
          <p:cNvSpPr txBox="1"/>
          <p:nvPr>
            <p:ph idx="1" type="body"/>
          </p:nvPr>
        </p:nvSpPr>
        <p:spPr>
          <a:xfrm>
            <a:off x="389467" y="1755489"/>
            <a:ext cx="10972800" cy="3777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>
                <a:solidFill>
                  <a:srgbClr val="7F7F7F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>
                <a:solidFill>
                  <a:srgbClr val="7F7F7F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>
                <a:solidFill>
                  <a:srgbClr val="7F7F7F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>
                <a:solidFill>
                  <a:srgbClr val="7F7F7F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>
                <a:solidFill>
                  <a:srgbClr val="7F7F7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ECMWF_Master_Logo_CMYK_nostrap (1).eps" id="117" name="Google Shape;117;p44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>
            <a:off x="543984" y="6400712"/>
            <a:ext cx="1583997" cy="273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44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44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and Content">
  <p:cSld name="10_Title and Conten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5"/>
          <p:cNvSpPr txBox="1"/>
          <p:nvPr>
            <p:ph type="title"/>
          </p:nvPr>
        </p:nvSpPr>
        <p:spPr>
          <a:xfrm>
            <a:off x="1080282" y="360001"/>
            <a:ext cx="100322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4E83"/>
              </a:buClr>
              <a:buSzPts val="2667"/>
              <a:buFont typeface="Rajdhani SemiBold"/>
              <a:buNone/>
              <a:defRPr>
                <a:solidFill>
                  <a:srgbClr val="064E8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45"/>
          <p:cNvSpPr txBox="1"/>
          <p:nvPr>
            <p:ph idx="1" type="body"/>
          </p:nvPr>
        </p:nvSpPr>
        <p:spPr>
          <a:xfrm>
            <a:off x="1080282" y="936000"/>
            <a:ext cx="10032212" cy="49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836" lvl="0" marL="457200" algn="l">
              <a:lnSpc>
                <a:spcPct val="122234"/>
              </a:lnSpc>
              <a:spcBef>
                <a:spcPts val="1099"/>
              </a:spcBef>
              <a:spcAft>
                <a:spcPts val="0"/>
              </a:spcAft>
              <a:buClr>
                <a:srgbClr val="064E83"/>
              </a:buClr>
              <a:buSzPts val="1799"/>
              <a:buChar char="•"/>
              <a:defRPr sz="1799">
                <a:solidFill>
                  <a:schemeClr val="dk1"/>
                </a:solidFill>
              </a:defRPr>
            </a:lvl1pPr>
            <a:lvl2pPr indent="-330136" lvl="1" marL="914400" algn="l">
              <a:lnSpc>
                <a:spcPct val="125015"/>
              </a:lnSpc>
              <a:spcBef>
                <a:spcPts val="999"/>
              </a:spcBef>
              <a:spcAft>
                <a:spcPts val="0"/>
              </a:spcAft>
              <a:buClr>
                <a:srgbClr val="064E83"/>
              </a:buClr>
              <a:buSzPts val="1599"/>
              <a:buChar char="–"/>
              <a:defRPr sz="1599">
                <a:solidFill>
                  <a:schemeClr val="dk1"/>
                </a:solidFill>
              </a:defRPr>
            </a:lvl2pPr>
            <a:lvl3pPr indent="-317436" lvl="2" marL="1371600" algn="l">
              <a:lnSpc>
                <a:spcPct val="128591"/>
              </a:lnSpc>
              <a:spcBef>
                <a:spcPts val="899"/>
              </a:spcBef>
              <a:spcAft>
                <a:spcPts val="0"/>
              </a:spcAft>
              <a:buClr>
                <a:srgbClr val="064E83"/>
              </a:buClr>
              <a:buSzPts val="1399"/>
              <a:buChar char="•"/>
              <a:defRPr sz="1399">
                <a:solidFill>
                  <a:schemeClr val="dk1"/>
                </a:solidFill>
              </a:defRPr>
            </a:lvl3pPr>
            <a:lvl4pPr indent="-304736" lvl="3" marL="1828800" algn="l">
              <a:lnSpc>
                <a:spcPct val="133361"/>
              </a:lnSpc>
              <a:spcBef>
                <a:spcPts val="799"/>
              </a:spcBef>
              <a:spcAft>
                <a:spcPts val="0"/>
              </a:spcAft>
              <a:buClr>
                <a:srgbClr val="064E83"/>
              </a:buClr>
              <a:buSzPts val="1199"/>
              <a:buChar char="–"/>
              <a:defRPr sz="1199">
                <a:solidFill>
                  <a:schemeClr val="dk1"/>
                </a:solidFill>
              </a:defRPr>
            </a:lvl4pPr>
            <a:lvl5pPr indent="-292036" lvl="4" marL="2286000" algn="l">
              <a:lnSpc>
                <a:spcPct val="140040"/>
              </a:lnSpc>
              <a:spcBef>
                <a:spcPts val="699"/>
              </a:spcBef>
              <a:spcAft>
                <a:spcPts val="0"/>
              </a:spcAft>
              <a:buClr>
                <a:srgbClr val="064E83"/>
              </a:buClr>
              <a:buSzPts val="999"/>
              <a:buChar char="»"/>
              <a:defRPr sz="999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45"/>
          <p:cNvSpPr txBox="1"/>
          <p:nvPr>
            <p:ph idx="12" type="sldNum"/>
          </p:nvPr>
        </p:nvSpPr>
        <p:spPr>
          <a:xfrm>
            <a:off x="10999897" y="6385885"/>
            <a:ext cx="224420" cy="13837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9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45"/>
          <p:cNvSpPr txBox="1"/>
          <p:nvPr/>
        </p:nvSpPr>
        <p:spPr>
          <a:xfrm>
            <a:off x="8566651" y="6308258"/>
            <a:ext cx="1465563" cy="2306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99"/>
              <a:buFont typeface="Calibri"/>
              <a:buNone/>
            </a:pPr>
            <a:r>
              <a:rPr b="0" i="0" lang="en-US" sz="89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October 29, 2014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5"/>
          <p:cNvSpPr txBox="1"/>
          <p:nvPr>
            <p:ph idx="11" type="ftr"/>
          </p:nvPr>
        </p:nvSpPr>
        <p:spPr>
          <a:xfrm>
            <a:off x="2423006" y="6308258"/>
            <a:ext cx="4054695" cy="23065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899" u="none" cap="none" strike="noStrike">
                <a:solidFill>
                  <a:srgbClr val="064E8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ECMWF_Master_Logo_RGB_nostrap.png" id="126" name="Google Shape;126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0281" y="6308253"/>
            <a:ext cx="1342723" cy="230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ner Page 1">
  <p:cSld name="Inner Page 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6"/>
          <p:cNvSpPr/>
          <p:nvPr/>
        </p:nvSpPr>
        <p:spPr>
          <a:xfrm>
            <a:off x="0" y="1"/>
            <a:ext cx="12240000" cy="881156"/>
          </a:xfrm>
          <a:prstGeom prst="rect">
            <a:avLst/>
          </a:prstGeom>
          <a:gradFill>
            <a:gsLst>
              <a:gs pos="0">
                <a:srgbClr val="5B9BD5"/>
              </a:gs>
              <a:gs pos="28000">
                <a:srgbClr val="0C273C"/>
              </a:gs>
              <a:gs pos="100000">
                <a:srgbClr val="0C273C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" name="Google Shape;129;p46"/>
          <p:cNvCxnSpPr/>
          <p:nvPr/>
        </p:nvCxnSpPr>
        <p:spPr>
          <a:xfrm>
            <a:off x="11" y="687112"/>
            <a:ext cx="2920398" cy="0"/>
          </a:xfrm>
          <a:prstGeom prst="straightConnector1">
            <a:avLst/>
          </a:prstGeom>
          <a:noFill/>
          <a:ln cap="flat" cmpd="sng" w="9525">
            <a:solidFill>
              <a:srgbClr val="5B9BD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p46"/>
          <p:cNvSpPr txBox="1"/>
          <p:nvPr/>
        </p:nvSpPr>
        <p:spPr>
          <a:xfrm>
            <a:off x="389468" y="321987"/>
            <a:ext cx="303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DESTINATION EARTH</a:t>
            </a:r>
            <a:endParaRPr b="0" i="0" sz="1600" u="none" cap="none" strike="noStrik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31" name="Google Shape;131;p46"/>
          <p:cNvSpPr txBox="1"/>
          <p:nvPr>
            <p:ph idx="1" type="body"/>
          </p:nvPr>
        </p:nvSpPr>
        <p:spPr>
          <a:xfrm>
            <a:off x="389466" y="2148596"/>
            <a:ext cx="11273919" cy="4022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chart&#10;&#10;Description automatically generated" id="132" name="Google Shape;132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054755" y="-69840"/>
            <a:ext cx="2210256" cy="124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6"/>
          <p:cNvPicPr preferRelativeResize="0"/>
          <p:nvPr/>
        </p:nvPicPr>
        <p:blipFill rotWithShape="1">
          <a:blip r:embed="rId3">
            <a:alphaModFix/>
          </a:blip>
          <a:srcRect b="0" l="49615" r="0" t="594"/>
          <a:stretch/>
        </p:blipFill>
        <p:spPr>
          <a:xfrm>
            <a:off x="4201579" y="272309"/>
            <a:ext cx="3836841" cy="3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6"/>
          <p:cNvPicPr preferRelativeResize="0"/>
          <p:nvPr/>
        </p:nvPicPr>
        <p:blipFill rotWithShape="1">
          <a:blip r:embed="rId4">
            <a:alphaModFix/>
          </a:blip>
          <a:srcRect b="-84959" l="0" r="78097" t="0"/>
          <a:stretch/>
        </p:blipFill>
        <p:spPr>
          <a:xfrm>
            <a:off x="2597203" y="344073"/>
            <a:ext cx="1466424" cy="54925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6"/>
          <p:cNvSpPr txBox="1"/>
          <p:nvPr>
            <p:ph type="title"/>
          </p:nvPr>
        </p:nvSpPr>
        <p:spPr>
          <a:xfrm>
            <a:off x="433489" y="990778"/>
            <a:ext cx="11273918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240"/>
              </a:buClr>
              <a:buSzPts val="3200"/>
              <a:buFont typeface="Rajdhani"/>
              <a:buNone/>
              <a:defRPr b="1" i="0" sz="3200" u="none">
                <a:solidFill>
                  <a:srgbClr val="1B2240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0"/>
          <p:cNvSpPr txBox="1"/>
          <p:nvPr>
            <p:ph type="title"/>
          </p:nvPr>
        </p:nvSpPr>
        <p:spPr>
          <a:xfrm>
            <a:off x="26600" y="779721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Rajdhani SemiBold"/>
              <a:buNone/>
              <a:defRPr b="1" sz="2667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body"/>
          </p:nvPr>
        </p:nvSpPr>
        <p:spPr>
          <a:xfrm>
            <a:off x="559858" y="1700714"/>
            <a:ext cx="1107228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/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/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/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0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30"/>
          <p:cNvPicPr preferRelativeResize="0"/>
          <p:nvPr/>
        </p:nvPicPr>
        <p:blipFill rotWithShape="1">
          <a:blip r:embed="rId2">
            <a:alphaModFix/>
          </a:blip>
          <a:srcRect b="92593" l="0" r="0" t="0"/>
          <a:stretch/>
        </p:blipFill>
        <p:spPr>
          <a:xfrm>
            <a:off x="-89870" y="-167951"/>
            <a:ext cx="12424940" cy="7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319" y="113626"/>
            <a:ext cx="7416730" cy="336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hart&#10;&#10;Description automatically generated" id="25" name="Google Shape;2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09074" y="42076"/>
            <a:ext cx="1760057" cy="990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nner Page logoline">
  <p:cSld name="1_Inner Page logolin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663d4cacfd_0_105"/>
          <p:cNvSpPr/>
          <p:nvPr/>
        </p:nvSpPr>
        <p:spPr>
          <a:xfrm>
            <a:off x="0" y="1"/>
            <a:ext cx="12240000" cy="881100"/>
          </a:xfrm>
          <a:prstGeom prst="rect">
            <a:avLst/>
          </a:prstGeom>
          <a:gradFill>
            <a:gsLst>
              <a:gs pos="0">
                <a:srgbClr val="5B9BD5"/>
              </a:gs>
              <a:gs pos="28000">
                <a:srgbClr val="0C273C"/>
              </a:gs>
              <a:gs pos="100000">
                <a:srgbClr val="0C273C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hart&#10;&#10;Description automatically generated" id="28" name="Google Shape;28;g3663d4cacfd_0_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29744" y="0"/>
            <a:ext cx="2210259" cy="124327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g3663d4cacfd_0_105"/>
          <p:cNvSpPr txBox="1"/>
          <p:nvPr>
            <p:ph type="title"/>
          </p:nvPr>
        </p:nvSpPr>
        <p:spPr>
          <a:xfrm>
            <a:off x="397559" y="1358732"/>
            <a:ext cx="11274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2240"/>
              </a:buClr>
              <a:buSzPts val="4000"/>
              <a:buFont typeface="Rajdhani"/>
              <a:buNone/>
              <a:defRPr b="1" i="0" sz="4000" u="none" cap="none" strike="noStrike">
                <a:solidFill>
                  <a:srgbClr val="1B2240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ECMWF_Master_Logo_CMYK_nostrap (1).eps" id="30" name="Google Shape;30;g3663d4cacfd_0_105"/>
          <p:cNvPicPr preferRelativeResize="0"/>
          <p:nvPr/>
        </p:nvPicPr>
        <p:blipFill rotWithShape="1">
          <a:blip r:embed="rId3">
            <a:alphaModFix amt="47000"/>
          </a:blip>
          <a:srcRect b="0" l="0" r="0" t="0"/>
          <a:stretch/>
        </p:blipFill>
        <p:spPr>
          <a:xfrm>
            <a:off x="512430" y="6498219"/>
            <a:ext cx="1060453" cy="182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g3663d4cacfd_0_105"/>
          <p:cNvSpPr txBox="1"/>
          <p:nvPr>
            <p:ph idx="12" type="sldNum"/>
          </p:nvPr>
        </p:nvSpPr>
        <p:spPr>
          <a:xfrm>
            <a:off x="9542229" y="6483842"/>
            <a:ext cx="213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1B22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g3663d4cacfd_0_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258" y="191392"/>
            <a:ext cx="6553199" cy="57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>
  <p:cSld name="5_Title and Conte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2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2"/>
          <p:cNvSpPr txBox="1"/>
          <p:nvPr>
            <p:ph idx="1" type="body"/>
          </p:nvPr>
        </p:nvSpPr>
        <p:spPr>
          <a:xfrm>
            <a:off x="391585" y="905949"/>
            <a:ext cx="1107228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/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/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/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" name="Google Shape;38;p32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32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/>
          <p:nvPr/>
        </p:nvSpPr>
        <p:spPr>
          <a:xfrm>
            <a:off x="0" y="0"/>
            <a:ext cx="12240000" cy="6885000"/>
          </a:xfrm>
          <a:custGeom>
            <a:rect b="b" l="l" r="r" t="t"/>
            <a:pathLst>
              <a:path extrusionOk="0" h="11252200" w="20104100">
                <a:moveTo>
                  <a:pt x="20104100" y="0"/>
                </a:moveTo>
                <a:lnTo>
                  <a:pt x="0" y="0"/>
                </a:lnTo>
                <a:lnTo>
                  <a:pt x="0" y="11252130"/>
                </a:lnTo>
                <a:lnTo>
                  <a:pt x="20104100" y="11252130"/>
                </a:lnTo>
                <a:lnTo>
                  <a:pt x="20104100" y="0"/>
                </a:lnTo>
                <a:close/>
              </a:path>
            </a:pathLst>
          </a:custGeom>
          <a:solidFill>
            <a:srgbClr val="62BCA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3"/>
          <p:cNvSpPr txBox="1"/>
          <p:nvPr>
            <p:ph type="title"/>
          </p:nvPr>
        </p:nvSpPr>
        <p:spPr>
          <a:xfrm>
            <a:off x="0" y="117032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Rajdhani SemiBold"/>
              <a:buNone/>
              <a:defRPr sz="2667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" type="body"/>
          </p:nvPr>
        </p:nvSpPr>
        <p:spPr>
          <a:xfrm>
            <a:off x="389467" y="132928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" name="Google Shape;45;p33"/>
          <p:cNvCxnSpPr/>
          <p:nvPr/>
        </p:nvCxnSpPr>
        <p:spPr>
          <a:xfrm>
            <a:off x="0" y="715339"/>
            <a:ext cx="122400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ECMWF_Master_Logo_CMYK_nostrapNEG copy.eps" id="46" name="Google Shape;46;p33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543984" y="6400712"/>
            <a:ext cx="1584000" cy="27333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33"/>
          <p:cNvSpPr txBox="1"/>
          <p:nvPr/>
        </p:nvSpPr>
        <p:spPr>
          <a:xfrm>
            <a:off x="389467" y="234588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/>
          <p:nvPr>
            <p:ph type="title"/>
          </p:nvPr>
        </p:nvSpPr>
        <p:spPr>
          <a:xfrm>
            <a:off x="389467" y="1099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CAD"/>
              </a:buClr>
              <a:buSzPts val="3200"/>
              <a:buFont typeface="Rajdhani SemiBold"/>
              <a:buNone/>
              <a:defRPr sz="3200">
                <a:solidFill>
                  <a:srgbClr val="62BCA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1" type="body"/>
          </p:nvPr>
        </p:nvSpPr>
        <p:spPr>
          <a:xfrm>
            <a:off x="372533" y="1820350"/>
            <a:ext cx="10972800" cy="41401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7154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•"/>
              <a:defRPr sz="1867"/>
            </a:lvl1pPr>
            <a:lvl2pPr indent="-330200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–"/>
              <a:defRPr sz="1600"/>
            </a:lvl2pPr>
            <a:lvl3pPr indent="-321754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•"/>
              <a:defRPr sz="1467"/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/>
            </a:lvl4pPr>
            <a:lvl5pPr indent="-313245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333"/>
              <a:buChar char="»"/>
              <a:defRPr sz="1333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34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ECMWF_Master_Logo_CMYK_nostrap (1).eps" id="52" name="Google Shape;52;p34"/>
          <p:cNvPicPr preferRelativeResize="0"/>
          <p:nvPr/>
        </p:nvPicPr>
        <p:blipFill rotWithShape="1">
          <a:blip r:embed="rId2">
            <a:alphaModFix amt="47000"/>
          </a:blip>
          <a:srcRect b="0" l="0" r="0" t="0"/>
          <a:stretch/>
        </p:blipFill>
        <p:spPr>
          <a:xfrm>
            <a:off x="527052" y="6400712"/>
            <a:ext cx="1583997" cy="2733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34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" name="Google Shape;54;p34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and Content">
  <p:cSld name="8_Title and Conten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sz="2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" type="body"/>
          </p:nvPr>
        </p:nvSpPr>
        <p:spPr>
          <a:xfrm>
            <a:off x="389467" y="905949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Char char="•"/>
              <a:defRPr sz="2133"/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Char char="–"/>
              <a:defRPr sz="1867"/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–"/>
              <a:defRPr sz="1467"/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Char char="»"/>
              <a:defRPr sz="1467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" name="Google Shape;59;p35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35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/>
          <p:nvPr/>
        </p:nvSpPr>
        <p:spPr>
          <a:xfrm>
            <a:off x="0" y="0"/>
            <a:ext cx="12240000" cy="6885000"/>
          </a:xfrm>
          <a:custGeom>
            <a:rect b="b" l="l" r="r" t="t"/>
            <a:pathLst>
              <a:path extrusionOk="0" h="11252200" w="20104100">
                <a:moveTo>
                  <a:pt x="20104100" y="0"/>
                </a:moveTo>
                <a:lnTo>
                  <a:pt x="0" y="0"/>
                </a:lnTo>
                <a:lnTo>
                  <a:pt x="0" y="11252130"/>
                </a:lnTo>
                <a:lnTo>
                  <a:pt x="20104100" y="11252130"/>
                </a:lnTo>
                <a:lnTo>
                  <a:pt x="20104100" y="0"/>
                </a:lnTo>
                <a:close/>
              </a:path>
            </a:pathLst>
          </a:custGeom>
          <a:solidFill>
            <a:srgbClr val="1F2449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6"/>
          <p:cNvSpPr txBox="1"/>
          <p:nvPr>
            <p:ph type="title"/>
          </p:nvPr>
        </p:nvSpPr>
        <p:spPr>
          <a:xfrm>
            <a:off x="0" y="83165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7"/>
              <a:buFont typeface="Rajdhani SemiBold"/>
              <a:buNone/>
              <a:defRPr sz="2667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389467" y="112608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133"/>
              <a:buChar char="•"/>
              <a:defRPr sz="2133">
                <a:solidFill>
                  <a:schemeClr val="lt1"/>
                </a:solidFill>
              </a:defRPr>
            </a:lvl1pPr>
            <a:lvl2pPr indent="-347154" lvl="1" marL="9144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67"/>
              <a:buChar char="–"/>
              <a:defRPr sz="1867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solidFill>
                  <a:schemeClr val="lt1"/>
                </a:solidFill>
              </a:defRPr>
            </a:lvl3pPr>
            <a:lvl4pPr indent="-321754" lvl="3" marL="1828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–"/>
              <a:defRPr sz="1467">
                <a:solidFill>
                  <a:schemeClr val="lt1"/>
                </a:solidFill>
              </a:defRPr>
            </a:lvl4pPr>
            <a:lvl5pPr indent="-321754" lvl="4" marL="22860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67"/>
              <a:buChar char="»"/>
              <a:defRPr sz="1467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36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" name="Google Shape;66;p36"/>
          <p:cNvCxnSpPr/>
          <p:nvPr/>
        </p:nvCxnSpPr>
        <p:spPr>
          <a:xfrm>
            <a:off x="11" y="687112"/>
            <a:ext cx="2160000" cy="0"/>
          </a:xfrm>
          <a:prstGeom prst="straightConnector1">
            <a:avLst/>
          </a:prstGeom>
          <a:noFill/>
          <a:ln cap="flat" cmpd="sng" w="9525">
            <a:solidFill>
              <a:srgbClr val="62BC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36"/>
          <p:cNvSpPr txBox="1"/>
          <p:nvPr/>
        </p:nvSpPr>
        <p:spPr>
          <a:xfrm>
            <a:off x="389469" y="234588"/>
            <a:ext cx="189088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62BCAD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DESTINATION EARTH</a:t>
            </a:r>
            <a:endParaRPr b="0" i="0" sz="1600" u="none" cap="none" strike="noStrik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0" y="167830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A5863"/>
              </a:buClr>
              <a:buSzPts val="2667"/>
              <a:buFont typeface="Rajdhani SemiBold"/>
              <a:buNone/>
              <a:defRPr b="0" i="0" sz="2667" u="none" cap="none" strike="noStrike">
                <a:solidFill>
                  <a:srgbClr val="DA5863"/>
                </a:solidFill>
                <a:latin typeface="Rajdhani SemiBold"/>
                <a:ea typeface="Rajdhani SemiBold"/>
                <a:cs typeface="Rajdhani SemiBold"/>
                <a:sym typeface="Rajdhani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389467" y="908157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4045" lvl="0" marL="4572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133"/>
              <a:buFont typeface="Arial"/>
              <a:buChar char="•"/>
              <a:defRPr b="0" i="0" sz="2133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7154" lvl="1" marL="914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867"/>
              <a:buFont typeface="Arial"/>
              <a:buChar char="–"/>
              <a:defRPr b="0" i="0" sz="1867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1754" lvl="3" marL="1828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Font typeface="Arial"/>
              <a:buChar char="–"/>
              <a:defRPr b="0" i="0" sz="1467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1754" lvl="4" marL="22860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1467"/>
              <a:buFont typeface="Arial"/>
              <a:buChar char="»"/>
              <a:defRPr b="0" i="0" sz="1467" u="none" cap="none" strike="noStrik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97954" lvl="5" marL="27432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97954" lvl="6" marL="32004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97954" lvl="7" marL="36576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97954" lvl="8" marL="4114800" marR="0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b="0" i="0" sz="1333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47.png"/><Relationship Id="rId13" Type="http://schemas.openxmlformats.org/officeDocument/2006/relationships/image" Target="../media/image64.pn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1.png"/><Relationship Id="rId8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Relationship Id="rId4" Type="http://schemas.openxmlformats.org/officeDocument/2006/relationships/image" Target="../media/image65.png"/><Relationship Id="rId5" Type="http://schemas.openxmlformats.org/officeDocument/2006/relationships/image" Target="../media/image55.png"/><Relationship Id="rId6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62.png"/><Relationship Id="rId6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png"/><Relationship Id="rId4" Type="http://schemas.openxmlformats.org/officeDocument/2006/relationships/image" Target="../media/image61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67.png"/><Relationship Id="rId8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2.png"/><Relationship Id="rId1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16.png"/><Relationship Id="rId7" Type="http://schemas.openxmlformats.org/officeDocument/2006/relationships/image" Target="../media/image27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34.png"/><Relationship Id="rId7" Type="http://schemas.openxmlformats.org/officeDocument/2006/relationships/image" Target="../media/image37.png"/><Relationship Id="rId8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49135" y="-182879"/>
            <a:ext cx="12735099" cy="7414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"/>
          <p:cNvSpPr txBox="1"/>
          <p:nvPr>
            <p:ph type="ctrTitle"/>
          </p:nvPr>
        </p:nvSpPr>
        <p:spPr>
          <a:xfrm>
            <a:off x="946241" y="1136897"/>
            <a:ext cx="5388855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3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On-Demand Extremes Digital Twin </a:t>
            </a:r>
            <a:endParaRPr/>
          </a:p>
        </p:txBody>
      </p:sp>
      <p:pic>
        <p:nvPicPr>
          <p:cNvPr id="143" name="Google Shape;14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0375" y="5791200"/>
            <a:ext cx="8804625" cy="3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100" y="469000"/>
            <a:ext cx="4966275" cy="506842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"/>
          <p:cNvSpPr txBox="1"/>
          <p:nvPr/>
        </p:nvSpPr>
        <p:spPr>
          <a:xfrm>
            <a:off x="1109525" y="3863825"/>
            <a:ext cx="6300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Roger Randriamampianina </a:t>
            </a:r>
            <a:b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 behalf of the Extremes DT Teams at ECMWF and in DE330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"/>
          <p:cNvSpPr txBox="1"/>
          <p:nvPr>
            <p:ph type="title"/>
          </p:nvPr>
        </p:nvSpPr>
        <p:spPr>
          <a:xfrm>
            <a:off x="0" y="816570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REGIONAL DT : UNCERTAINTY QUANTIFICATION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3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6" name="Google Shape;276;p13"/>
          <p:cNvSpPr txBox="1"/>
          <p:nvPr>
            <p:ph idx="1" type="body"/>
          </p:nvPr>
        </p:nvSpPr>
        <p:spPr>
          <a:xfrm>
            <a:off x="234750" y="1410474"/>
            <a:ext cx="11722500" cy="23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961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Font typeface="Arial"/>
              <a:buChar char="•"/>
            </a:pPr>
            <a:r>
              <a:rPr b="1" lang="en-US" sz="1933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Physics-based EPS </a:t>
            </a: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750 m resolution  (optional part of the DEODE workflow since June)</a:t>
            </a:r>
            <a:endParaRPr sz="1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961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Font typeface="Arial"/>
              <a:buChar char="•"/>
            </a:pPr>
            <a:r>
              <a:rPr b="1" lang="en-US" sz="1933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Post-processing</a:t>
            </a:r>
            <a:r>
              <a:rPr lang="en-US" sz="1933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i="1"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Bernstein Quantile Networks </a:t>
            </a: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(precipitation) and </a:t>
            </a:r>
            <a:r>
              <a:rPr i="1"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Tree-Based methods </a:t>
            </a: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(wind gusts)</a:t>
            </a:r>
            <a:endParaRPr sz="1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961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Font typeface="Arial"/>
              <a:buChar char="•"/>
            </a:pPr>
            <a:r>
              <a:rPr b="1" lang="en-US" sz="1933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ECMWF Anemoi framework </a:t>
            </a: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for training a model efficiently on multiple domains.</a:t>
            </a:r>
            <a:endParaRPr sz="1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5161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Arial"/>
              <a:buChar char="•"/>
            </a:pP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deterministic model successfully trained on the MEPS, ARA, AROME-Arctic and UWC-West datasets</a:t>
            </a:r>
            <a:endParaRPr/>
          </a:p>
          <a:p>
            <a:pPr indent="-342900" lvl="1" marL="915161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Arial"/>
              <a:buChar char="•"/>
            </a:pPr>
            <a:r>
              <a:rPr lang="en-US" sz="1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ensemble model has reduced accuracy compared to MEPS model</a:t>
            </a:r>
            <a:endParaRPr sz="1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3"/>
          <p:cNvSpPr/>
          <p:nvPr/>
        </p:nvSpPr>
        <p:spPr>
          <a:xfrm>
            <a:off x="234750" y="4007722"/>
            <a:ext cx="11832661" cy="214861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13"/>
          <p:cNvPicPr preferRelativeResize="0"/>
          <p:nvPr/>
        </p:nvPicPr>
        <p:blipFill rotWithShape="1">
          <a:blip r:embed="rId3">
            <a:alphaModFix/>
          </a:blip>
          <a:srcRect b="41507" l="13003" r="20257" t="18779"/>
          <a:stretch/>
        </p:blipFill>
        <p:spPr>
          <a:xfrm>
            <a:off x="5187193" y="4276165"/>
            <a:ext cx="2808000" cy="167160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9" name="Google Shape;279;p13"/>
          <p:cNvPicPr preferRelativeResize="0"/>
          <p:nvPr/>
        </p:nvPicPr>
        <p:blipFill rotWithShape="1">
          <a:blip r:embed="rId4">
            <a:alphaModFix/>
          </a:blip>
          <a:srcRect b="30640" l="35060" r="14639" t="33983"/>
          <a:stretch/>
        </p:blipFill>
        <p:spPr>
          <a:xfrm>
            <a:off x="2252991" y="4277376"/>
            <a:ext cx="2808000" cy="167039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85860" y="4225416"/>
            <a:ext cx="3082771" cy="1766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surface with different colors&#10;&#10;AI-generated content may be incorrect." id="281" name="Google Shape;281;p13"/>
          <p:cNvPicPr preferRelativeResize="0"/>
          <p:nvPr/>
        </p:nvPicPr>
        <p:blipFill rotWithShape="1">
          <a:blip r:embed="rId3">
            <a:alphaModFix/>
          </a:blip>
          <a:srcRect b="0" l="84990" r="0" t="8755"/>
          <a:stretch/>
        </p:blipFill>
        <p:spPr>
          <a:xfrm>
            <a:off x="8074901" y="3926098"/>
            <a:ext cx="407688" cy="222437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3"/>
          <p:cNvSpPr txBox="1"/>
          <p:nvPr/>
        </p:nvSpPr>
        <p:spPr>
          <a:xfrm>
            <a:off x="330608" y="4088107"/>
            <a:ext cx="18615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Physics-based EPS</a:t>
            </a:r>
            <a:endParaRPr b="1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3"/>
          <p:cNvSpPr txBox="1"/>
          <p:nvPr/>
        </p:nvSpPr>
        <p:spPr>
          <a:xfrm>
            <a:off x="341532" y="4826888"/>
            <a:ext cx="1786834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Probability of exceedance of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 mm/day over 24h in the ensemble forecast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"/>
          <p:cNvSpPr txBox="1"/>
          <p:nvPr/>
        </p:nvSpPr>
        <p:spPr>
          <a:xfrm>
            <a:off x="2889278" y="3942585"/>
            <a:ext cx="161685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Harmonie-Arome 2 km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5699250" y="3936223"/>
            <a:ext cx="170341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Harmonie-Arome 750 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"/>
          <p:cNvSpPr txBox="1"/>
          <p:nvPr/>
        </p:nvSpPr>
        <p:spPr>
          <a:xfrm>
            <a:off x="9871472" y="3971039"/>
            <a:ext cx="100719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"/>
          <p:cNvSpPr txBox="1"/>
          <p:nvPr>
            <p:ph type="title"/>
          </p:nvPr>
        </p:nvSpPr>
        <p:spPr>
          <a:xfrm>
            <a:off x="0" y="850118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SECTORAL APPLICATION MODELS INTEGRATION TO THE WORKFLOW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4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14"/>
          <p:cNvSpPr txBox="1"/>
          <p:nvPr>
            <p:ph idx="1" type="body"/>
          </p:nvPr>
        </p:nvSpPr>
        <p:spPr>
          <a:xfrm>
            <a:off x="337988" y="1539638"/>
            <a:ext cx="11804705" cy="4867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058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933"/>
              <a:buNone/>
            </a:pPr>
            <a:r>
              <a:rPr lang="en-US" sz="2000"/>
              <a:t>✅  </a:t>
            </a:r>
            <a:r>
              <a:rPr lang="en-US" sz="1933">
                <a:solidFill>
                  <a:schemeClr val="dk1"/>
                </a:solidFill>
              </a:rPr>
              <a:t>Application integrated into the DEODE Workflow:</a:t>
            </a:r>
            <a:endParaRPr/>
          </a:p>
          <a:p>
            <a:pPr indent="-342900" lvl="0" marL="4487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Char char="•"/>
            </a:pPr>
            <a:r>
              <a:rPr lang="en-US" sz="1933">
                <a:solidFill>
                  <a:srgbClr val="62C1B5"/>
                </a:solidFill>
              </a:rPr>
              <a:t>Air quality</a:t>
            </a:r>
            <a:r>
              <a:rPr lang="en-US" sz="1933">
                <a:solidFill>
                  <a:schemeClr val="dk1"/>
                </a:solidFill>
              </a:rPr>
              <a:t>: 6/7 models now can be triggered for the Benelux and Central Europe</a:t>
            </a:r>
            <a:endParaRPr sz="1933">
              <a:solidFill>
                <a:schemeClr val="dk1"/>
              </a:solidFill>
            </a:endParaRPr>
          </a:p>
          <a:p>
            <a:pPr indent="-342900" lvl="0" marL="4487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Char char="•"/>
            </a:pPr>
            <a:r>
              <a:rPr lang="en-US" sz="1933">
                <a:solidFill>
                  <a:srgbClr val="62C1B5"/>
                </a:solidFill>
              </a:rPr>
              <a:t>Renewable energy</a:t>
            </a:r>
            <a:r>
              <a:rPr lang="en-US" sz="1933">
                <a:solidFill>
                  <a:schemeClr val="dk1"/>
                </a:solidFill>
              </a:rPr>
              <a:t>: on-demand detection, wind power ramping events, theoretical solar</a:t>
            </a:r>
            <a:br>
              <a:rPr lang="en-US" sz="1933">
                <a:solidFill>
                  <a:schemeClr val="dk1"/>
                </a:solidFill>
              </a:rPr>
            </a:br>
            <a:r>
              <a:rPr lang="en-US" sz="1933">
                <a:solidFill>
                  <a:schemeClr val="dk1"/>
                </a:solidFill>
              </a:rPr>
              <a:t>                               potential ramping, satellite nowcasting</a:t>
            </a:r>
            <a:endParaRPr/>
          </a:p>
          <a:p>
            <a:pPr indent="-342900" lvl="0" marL="4487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Char char="•"/>
            </a:pPr>
            <a:r>
              <a:rPr lang="en-US" sz="1933">
                <a:solidFill>
                  <a:srgbClr val="62C1B5"/>
                </a:solidFill>
              </a:rPr>
              <a:t>Storm surge</a:t>
            </a:r>
            <a:r>
              <a:rPr lang="en-US" sz="1933">
                <a:solidFill>
                  <a:schemeClr val="dk1"/>
                </a:solidFill>
              </a:rPr>
              <a:t>: on-demand configuration capability in the Baltic and Adriatic Seas</a:t>
            </a:r>
            <a:endParaRPr/>
          </a:p>
          <a:p>
            <a:pPr indent="-342900" lvl="0" marL="4487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Char char="•"/>
            </a:pPr>
            <a:r>
              <a:rPr lang="en-US" sz="1933">
                <a:solidFill>
                  <a:srgbClr val="62C1B5"/>
                </a:solidFill>
              </a:rPr>
              <a:t>Floods</a:t>
            </a:r>
            <a:r>
              <a:rPr lang="en-US" sz="1933">
                <a:solidFill>
                  <a:schemeClr val="dk1"/>
                </a:solidFill>
              </a:rPr>
              <a:t>: tested on historical events, planned pilot use cases on near real-time events </a:t>
            </a:r>
            <a:endParaRPr/>
          </a:p>
          <a:p>
            <a:pPr indent="0" lvl="0" marL="1058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933"/>
              <a:buNone/>
            </a:pPr>
            <a:r>
              <a:t/>
            </a:r>
            <a:endParaRPr sz="1933">
              <a:solidFill>
                <a:schemeClr val="dk1"/>
              </a:solidFill>
            </a:endParaRPr>
          </a:p>
          <a:p>
            <a:pPr indent="0" lvl="0" marL="1058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933"/>
              <a:buNone/>
            </a:pPr>
            <a:r>
              <a:rPr lang="en-US" sz="2000"/>
              <a:t>🔄 </a:t>
            </a:r>
            <a:r>
              <a:rPr lang="en-US" sz="1933">
                <a:solidFill>
                  <a:schemeClr val="dk1"/>
                </a:solidFill>
              </a:rPr>
              <a:t>On-going integration into the DEODE Workflow:</a:t>
            </a:r>
            <a:endParaRPr/>
          </a:p>
          <a:p>
            <a:pPr indent="-342900" lvl="0" marL="4487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Char char="•"/>
            </a:pPr>
            <a:r>
              <a:rPr lang="en-US" sz="1933">
                <a:solidFill>
                  <a:srgbClr val="62C1B5"/>
                </a:solidFill>
              </a:rPr>
              <a:t>Fire risk and thermal comfort</a:t>
            </a:r>
            <a:r>
              <a:rPr lang="en-US" sz="1933">
                <a:solidFill>
                  <a:schemeClr val="dk1"/>
                </a:solidFill>
              </a:rPr>
              <a:t>: demonstration of added value, user needs</a:t>
            </a:r>
            <a:endParaRPr sz="1933">
              <a:solidFill>
                <a:srgbClr val="FFC000"/>
              </a:solidFill>
            </a:endParaRPr>
          </a:p>
          <a:p>
            <a:pPr indent="-342900" lvl="0" marL="448755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1C1B5"/>
              </a:buClr>
              <a:buSzPts val="1933"/>
              <a:buChar char="•"/>
            </a:pPr>
            <a:r>
              <a:rPr lang="en-US" sz="1933">
                <a:solidFill>
                  <a:srgbClr val="61C1B5"/>
                </a:solidFill>
              </a:rPr>
              <a:t>Frost </a:t>
            </a:r>
            <a:endParaRPr sz="1933">
              <a:solidFill>
                <a:schemeClr val="dk1"/>
              </a:solidFill>
            </a:endParaRPr>
          </a:p>
          <a:p>
            <a:pPr indent="-228599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933"/>
              <a:buNone/>
            </a:pPr>
            <a:r>
              <a:t/>
            </a:r>
            <a:endParaRPr sz="1933">
              <a:solidFill>
                <a:schemeClr val="dk1"/>
              </a:solidFill>
            </a:endParaRPr>
          </a:p>
          <a:p>
            <a:pPr indent="-228599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933"/>
              <a:buNone/>
            </a:pPr>
            <a:r>
              <a:t/>
            </a:r>
            <a:endParaRPr sz="1933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5"/>
          <p:cNvSpPr txBox="1"/>
          <p:nvPr>
            <p:ph type="title"/>
          </p:nvPr>
        </p:nvSpPr>
        <p:spPr>
          <a:xfrm>
            <a:off x="6125" y="729883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67"/>
              <a:buFont typeface="Rajdhani SemiBold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CO-DESIGNED (HIGH RESOLUTION) IMPACT SECTOR INFORMATION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2876" y="1221041"/>
            <a:ext cx="6014917" cy="52559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15"/>
          <p:cNvGrpSpPr/>
          <p:nvPr/>
        </p:nvGrpSpPr>
        <p:grpSpPr>
          <a:xfrm>
            <a:off x="9283200" y="4338386"/>
            <a:ext cx="1747197" cy="1466400"/>
            <a:chOff x="9283200" y="4338386"/>
            <a:chExt cx="1747197" cy="1466400"/>
          </a:xfrm>
        </p:grpSpPr>
        <p:sp>
          <p:nvSpPr>
            <p:cNvPr id="302" name="Google Shape;302;p15"/>
            <p:cNvSpPr/>
            <p:nvPr/>
          </p:nvSpPr>
          <p:spPr>
            <a:xfrm>
              <a:off x="9359400" y="4625550"/>
              <a:ext cx="654300" cy="5472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9283200" y="5180409"/>
              <a:ext cx="654300" cy="5472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4" name="Google Shape;304;p15"/>
            <p:cNvCxnSpPr>
              <a:endCxn id="302" idx="6"/>
            </p:cNvCxnSpPr>
            <p:nvPr/>
          </p:nvCxnSpPr>
          <p:spPr>
            <a:xfrm rot="10800000">
              <a:off x="10013700" y="4899150"/>
              <a:ext cx="585600" cy="168000"/>
            </a:xfrm>
            <a:prstGeom prst="straightConnector1">
              <a:avLst/>
            </a:prstGeom>
            <a:noFill/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05" name="Google Shape;305;p15"/>
            <p:cNvCxnSpPr>
              <a:endCxn id="303" idx="6"/>
            </p:cNvCxnSpPr>
            <p:nvPr/>
          </p:nvCxnSpPr>
          <p:spPr>
            <a:xfrm flipH="1">
              <a:off x="9937500" y="5067309"/>
              <a:ext cx="661800" cy="386700"/>
            </a:xfrm>
            <a:prstGeom prst="straightConnector1">
              <a:avLst/>
            </a:prstGeom>
            <a:noFill/>
            <a:ln cap="flat" cmpd="sng" w="19050">
              <a:solidFill>
                <a:srgbClr val="595959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06" name="Google Shape;306;p15"/>
            <p:cNvSpPr txBox="1"/>
            <p:nvPr/>
          </p:nvSpPr>
          <p:spPr>
            <a:xfrm rot="-5400000">
              <a:off x="10081647" y="4856036"/>
              <a:ext cx="14664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Wind farms</a:t>
              </a:r>
              <a:endPara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307;p15"/>
          <p:cNvSpPr txBox="1"/>
          <p:nvPr/>
        </p:nvSpPr>
        <p:spPr>
          <a:xfrm>
            <a:off x="4975975" y="3506283"/>
            <a:ext cx="198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IFS 9 km, 100m wind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5"/>
          <p:cNvSpPr txBox="1"/>
          <p:nvPr/>
        </p:nvSpPr>
        <p:spPr>
          <a:xfrm>
            <a:off x="8100174" y="3550034"/>
            <a:ext cx="2998325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DT 4.4 km, 100m wind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5"/>
          <p:cNvSpPr txBox="1"/>
          <p:nvPr/>
        </p:nvSpPr>
        <p:spPr>
          <a:xfrm>
            <a:off x="4801702" y="6354849"/>
            <a:ext cx="2959003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AROME 500 m, 130m wind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5"/>
          <p:cNvSpPr txBox="1"/>
          <p:nvPr/>
        </p:nvSpPr>
        <p:spPr>
          <a:xfrm>
            <a:off x="7562086" y="6304504"/>
            <a:ext cx="4248927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HARMONIE-AROME 500 m, 130m wind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1" name="Google Shape;311;p15"/>
          <p:cNvGrpSpPr/>
          <p:nvPr/>
        </p:nvGrpSpPr>
        <p:grpSpPr>
          <a:xfrm>
            <a:off x="959625" y="1976863"/>
            <a:ext cx="3466882" cy="3546525"/>
            <a:chOff x="247125" y="1956875"/>
            <a:chExt cx="3466882" cy="3546525"/>
          </a:xfrm>
        </p:grpSpPr>
        <p:pic>
          <p:nvPicPr>
            <p:cNvPr id="312" name="Google Shape;312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81000" y="1956875"/>
              <a:ext cx="3333007" cy="2996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15"/>
            <p:cNvSpPr txBox="1"/>
            <p:nvPr/>
          </p:nvSpPr>
          <p:spPr>
            <a:xfrm>
              <a:off x="247125" y="5103200"/>
              <a:ext cx="3466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Operational AROME 2.5 km, 100m wind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4" name="Google Shape;314;p15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15"/>
          <p:cNvSpPr/>
          <p:nvPr/>
        </p:nvSpPr>
        <p:spPr>
          <a:xfrm>
            <a:off x="306800" y="5804775"/>
            <a:ext cx="1983300" cy="95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6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16"/>
          <p:cNvSpPr txBox="1"/>
          <p:nvPr/>
        </p:nvSpPr>
        <p:spPr>
          <a:xfrm flipH="1">
            <a:off x="4361543" y="2998113"/>
            <a:ext cx="3468914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7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8" name="Google Shape;328;p17"/>
          <p:cNvSpPr txBox="1"/>
          <p:nvPr/>
        </p:nvSpPr>
        <p:spPr>
          <a:xfrm>
            <a:off x="5676532" y="3420000"/>
            <a:ext cx="900000" cy="360000"/>
          </a:xfrm>
          <a:prstGeom prst="rect">
            <a:avLst/>
          </a:prstGeom>
          <a:solidFill>
            <a:srgbClr val="E6454F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Mar</a:t>
            </a:r>
            <a:endParaRPr b="1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10176532" y="3420000"/>
            <a:ext cx="900000" cy="360000"/>
          </a:xfrm>
          <a:prstGeom prst="rect">
            <a:avLst/>
          </a:prstGeom>
          <a:solidFill>
            <a:srgbClr val="004E8A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Aug</a:t>
            </a:r>
            <a:endParaRPr b="0" i="0" sz="17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276532" y="3420000"/>
            <a:ext cx="900000" cy="360000"/>
          </a:xfrm>
          <a:prstGeom prst="rect">
            <a:avLst/>
          </a:prstGeom>
          <a:solidFill>
            <a:srgbClr val="63BEB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endParaRPr b="0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7"/>
          <p:cNvSpPr txBox="1"/>
          <p:nvPr/>
        </p:nvSpPr>
        <p:spPr>
          <a:xfrm>
            <a:off x="3876532" y="3420000"/>
            <a:ext cx="900000" cy="360000"/>
          </a:xfrm>
          <a:prstGeom prst="rect">
            <a:avLst/>
          </a:prstGeom>
          <a:solidFill>
            <a:srgbClr val="63BEB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Jan</a:t>
            </a:r>
            <a:endParaRPr b="0" i="0" sz="17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7"/>
          <p:cNvSpPr txBox="1"/>
          <p:nvPr/>
        </p:nvSpPr>
        <p:spPr>
          <a:xfrm>
            <a:off x="4776532" y="3420000"/>
            <a:ext cx="900000" cy="360000"/>
          </a:xfrm>
          <a:prstGeom prst="rect">
            <a:avLst/>
          </a:prstGeom>
          <a:solidFill>
            <a:srgbClr val="5EC6E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Feb</a:t>
            </a:r>
            <a:endParaRPr b="1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7"/>
          <p:cNvSpPr txBox="1"/>
          <p:nvPr/>
        </p:nvSpPr>
        <p:spPr>
          <a:xfrm>
            <a:off x="7050646" y="6344434"/>
            <a:ext cx="3972811" cy="30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Evaluated in both in Global DT  and On-Demand DT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7"/>
          <p:cNvSpPr txBox="1"/>
          <p:nvPr/>
        </p:nvSpPr>
        <p:spPr>
          <a:xfrm>
            <a:off x="6576532" y="3420000"/>
            <a:ext cx="900000" cy="360000"/>
          </a:xfrm>
          <a:prstGeom prst="rect">
            <a:avLst/>
          </a:prstGeom>
          <a:solidFill>
            <a:srgbClr val="004E8A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Apr</a:t>
            </a:r>
            <a:endParaRPr b="0" i="0" sz="1799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7"/>
          <p:cNvSpPr txBox="1"/>
          <p:nvPr/>
        </p:nvSpPr>
        <p:spPr>
          <a:xfrm>
            <a:off x="7476532" y="3420000"/>
            <a:ext cx="900000" cy="360000"/>
          </a:xfrm>
          <a:prstGeom prst="rect">
            <a:avLst/>
          </a:prstGeom>
          <a:solidFill>
            <a:srgbClr val="63BEB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endParaRPr b="0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7"/>
          <p:cNvSpPr txBox="1"/>
          <p:nvPr/>
        </p:nvSpPr>
        <p:spPr>
          <a:xfrm>
            <a:off x="8376532" y="3420000"/>
            <a:ext cx="900000" cy="360000"/>
          </a:xfrm>
          <a:prstGeom prst="rect">
            <a:avLst/>
          </a:prstGeom>
          <a:solidFill>
            <a:srgbClr val="5EC6E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June</a:t>
            </a:r>
            <a:endParaRPr b="0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7"/>
          <p:cNvSpPr txBox="1"/>
          <p:nvPr/>
        </p:nvSpPr>
        <p:spPr>
          <a:xfrm>
            <a:off x="9276532" y="3420000"/>
            <a:ext cx="900000" cy="360000"/>
          </a:xfrm>
          <a:prstGeom prst="rect">
            <a:avLst/>
          </a:prstGeom>
          <a:solidFill>
            <a:srgbClr val="E6454F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July</a:t>
            </a:r>
            <a:endParaRPr b="1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7"/>
          <p:cNvSpPr txBox="1"/>
          <p:nvPr/>
        </p:nvSpPr>
        <p:spPr>
          <a:xfrm>
            <a:off x="1176532" y="3420000"/>
            <a:ext cx="900000" cy="360000"/>
          </a:xfrm>
          <a:prstGeom prst="rect">
            <a:avLst/>
          </a:prstGeom>
          <a:solidFill>
            <a:srgbClr val="5EC6E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Oct</a:t>
            </a:r>
            <a:endParaRPr b="0" i="0" sz="17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p17"/>
          <p:cNvCxnSpPr>
            <a:stCxn id="330" idx="2"/>
          </p:cNvCxnSpPr>
          <p:nvPr/>
        </p:nvCxnSpPr>
        <p:spPr>
          <a:xfrm flipH="1">
            <a:off x="694432" y="3780000"/>
            <a:ext cx="32100" cy="330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map of different colors&#10;&#10;Description automatically generated" id="340" name="Google Shape;340;p17"/>
          <p:cNvPicPr preferRelativeResize="0"/>
          <p:nvPr/>
        </p:nvPicPr>
        <p:blipFill rotWithShape="1">
          <a:blip r:embed="rId3">
            <a:alphaModFix/>
          </a:blip>
          <a:srcRect b="-127" l="95" r="-397" t="11238"/>
          <a:stretch/>
        </p:blipFill>
        <p:spPr>
          <a:xfrm>
            <a:off x="228361" y="4191880"/>
            <a:ext cx="1356862" cy="93064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7"/>
          <p:cNvSpPr txBox="1"/>
          <p:nvPr/>
        </p:nvSpPr>
        <p:spPr>
          <a:xfrm>
            <a:off x="-3118" y="5048714"/>
            <a:ext cx="1700444" cy="1077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Storm Boris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(26/06-06/07)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Austria, Czech Republic</a:t>
            </a:r>
            <a:endParaRPr b="0" i="0" sz="17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map&#10;&#10;Description automatically generated" id="342" name="Google Shape;342;p17"/>
          <p:cNvPicPr preferRelativeResize="0"/>
          <p:nvPr/>
        </p:nvPicPr>
        <p:blipFill rotWithShape="1">
          <a:blip r:embed="rId4">
            <a:alphaModFix/>
          </a:blip>
          <a:srcRect b="29051" l="82589" r="1081" t="48768"/>
          <a:stretch/>
        </p:blipFill>
        <p:spPr>
          <a:xfrm>
            <a:off x="607819" y="1605999"/>
            <a:ext cx="1121736" cy="99383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7"/>
          <p:cNvSpPr txBox="1"/>
          <p:nvPr/>
        </p:nvSpPr>
        <p:spPr>
          <a:xfrm>
            <a:off x="157924" y="2553690"/>
            <a:ext cx="2064200" cy="707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Mediterranean event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(17/10) France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p17"/>
          <p:cNvCxnSpPr>
            <a:stCxn id="343" idx="2"/>
          </p:cNvCxnSpPr>
          <p:nvPr/>
        </p:nvCxnSpPr>
        <p:spPr>
          <a:xfrm>
            <a:off x="1190024" y="3261485"/>
            <a:ext cx="436500" cy="158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5" name="Google Shape;345;p17"/>
          <p:cNvSpPr txBox="1"/>
          <p:nvPr/>
        </p:nvSpPr>
        <p:spPr>
          <a:xfrm>
            <a:off x="0" y="866075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None/>
            </a:pPr>
            <a:r>
              <a:rPr b="1" i="0" lang="en-US" sz="265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EXTREME EVENTS EVALUATED IN THE EXTREMES SINCE LAST 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7"/>
          <p:cNvSpPr txBox="1"/>
          <p:nvPr/>
        </p:nvSpPr>
        <p:spPr>
          <a:xfrm>
            <a:off x="2076532" y="3420000"/>
            <a:ext cx="900000" cy="360000"/>
          </a:xfrm>
          <a:prstGeom prst="rect">
            <a:avLst/>
          </a:prstGeom>
          <a:solidFill>
            <a:srgbClr val="E6454F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</a:t>
            </a:r>
            <a:endParaRPr b="1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7"/>
          <p:cNvSpPr txBox="1"/>
          <p:nvPr/>
        </p:nvSpPr>
        <p:spPr>
          <a:xfrm>
            <a:off x="2976532" y="3420000"/>
            <a:ext cx="900000" cy="360000"/>
          </a:xfrm>
          <a:prstGeom prst="rect">
            <a:avLst/>
          </a:prstGeom>
          <a:solidFill>
            <a:srgbClr val="004E8A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Dec</a:t>
            </a:r>
            <a:endParaRPr b="1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3457" y="4202088"/>
            <a:ext cx="1606849" cy="13189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7"/>
          <p:cNvCxnSpPr>
            <a:endCxn id="346" idx="2"/>
          </p:cNvCxnSpPr>
          <p:nvPr/>
        </p:nvCxnSpPr>
        <p:spPr>
          <a:xfrm rot="10800000">
            <a:off x="2526532" y="3780000"/>
            <a:ext cx="0" cy="339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0" name="Google Shape;350;p17"/>
          <p:cNvSpPr txBox="1"/>
          <p:nvPr/>
        </p:nvSpPr>
        <p:spPr>
          <a:xfrm>
            <a:off x="1720680" y="5596485"/>
            <a:ext cx="1700444" cy="1077127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Storm Bert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(22-23/11)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Ireland</a:t>
            </a:r>
            <a:endParaRPr b="0" i="0" sz="1799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7"/>
          <p:cNvSpPr txBox="1"/>
          <p:nvPr/>
        </p:nvSpPr>
        <p:spPr>
          <a:xfrm>
            <a:off x="3792367" y="2489369"/>
            <a:ext cx="183858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Windstorm Éowyn</a:t>
            </a:r>
            <a:b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(24/01) Ireland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17"/>
          <p:cNvPicPr preferRelativeResize="0"/>
          <p:nvPr/>
        </p:nvPicPr>
        <p:blipFill rotWithShape="1">
          <a:blip r:embed="rId6">
            <a:alphaModFix/>
          </a:blip>
          <a:srcRect b="49662" l="43737" r="20221" t="4968"/>
          <a:stretch/>
        </p:blipFill>
        <p:spPr>
          <a:xfrm>
            <a:off x="3997018" y="1402131"/>
            <a:ext cx="1517385" cy="1074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17"/>
          <p:cNvCxnSpPr>
            <a:stCxn id="351" idx="2"/>
            <a:endCxn id="331" idx="0"/>
          </p:cNvCxnSpPr>
          <p:nvPr/>
        </p:nvCxnSpPr>
        <p:spPr>
          <a:xfrm flipH="1">
            <a:off x="4326460" y="3012589"/>
            <a:ext cx="385200" cy="407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screenshot of a weather map&#10;&#10;AI-generated content may be incorrect." id="354" name="Google Shape;354;p17"/>
          <p:cNvPicPr preferRelativeResize="0"/>
          <p:nvPr/>
        </p:nvPicPr>
        <p:blipFill rotWithShape="1">
          <a:blip r:embed="rId7">
            <a:alphaModFix/>
          </a:blip>
          <a:srcRect b="49950" l="49421" r="2645" t="5354"/>
          <a:stretch/>
        </p:blipFill>
        <p:spPr>
          <a:xfrm>
            <a:off x="3715671" y="4511769"/>
            <a:ext cx="1606850" cy="84281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7"/>
          <p:cNvSpPr txBox="1"/>
          <p:nvPr/>
        </p:nvSpPr>
        <p:spPr>
          <a:xfrm>
            <a:off x="3599803" y="5613715"/>
            <a:ext cx="18385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spell </a:t>
            </a:r>
            <a:b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(04/02)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Finland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6" name="Google Shape;356;p17"/>
          <p:cNvCxnSpPr>
            <a:stCxn id="332" idx="2"/>
            <a:endCxn id="354" idx="0"/>
          </p:cNvCxnSpPr>
          <p:nvPr/>
        </p:nvCxnSpPr>
        <p:spPr>
          <a:xfrm flipH="1">
            <a:off x="4519132" y="3780000"/>
            <a:ext cx="707400" cy="7317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7" name="Google Shape;357;p17"/>
          <p:cNvPicPr preferRelativeResize="0"/>
          <p:nvPr/>
        </p:nvPicPr>
        <p:blipFill rotWithShape="1">
          <a:blip r:embed="rId8">
            <a:alphaModFix/>
          </a:blip>
          <a:srcRect b="41507" l="13003" r="20257" t="18779"/>
          <a:stretch/>
        </p:blipFill>
        <p:spPr>
          <a:xfrm>
            <a:off x="7840620" y="1402131"/>
            <a:ext cx="1934269" cy="11514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8" name="Google Shape;358;p17"/>
          <p:cNvSpPr txBox="1"/>
          <p:nvPr/>
        </p:nvSpPr>
        <p:spPr>
          <a:xfrm>
            <a:off x="7715151" y="2524534"/>
            <a:ext cx="22955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Extreme precipitation</a:t>
            </a:r>
            <a:b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(22/06) Denmark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9" name="Google Shape;359;p17"/>
          <p:cNvCxnSpPr>
            <a:endCxn id="336" idx="0"/>
          </p:cNvCxnSpPr>
          <p:nvPr/>
        </p:nvCxnSpPr>
        <p:spPr>
          <a:xfrm flipH="1">
            <a:off x="8826532" y="3145200"/>
            <a:ext cx="72900" cy="2748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0" name="Google Shape;360;p17"/>
          <p:cNvSpPr txBox="1"/>
          <p:nvPr/>
        </p:nvSpPr>
        <p:spPr>
          <a:xfrm>
            <a:off x="11076532" y="3420000"/>
            <a:ext cx="900000" cy="360000"/>
          </a:xfrm>
          <a:prstGeom prst="rect">
            <a:avLst/>
          </a:prstGeom>
          <a:solidFill>
            <a:srgbClr val="63BEB3">
              <a:alpha val="68627"/>
            </a:srgbClr>
          </a:solidFill>
          <a:ln>
            <a:noFill/>
          </a:ln>
        </p:spPr>
        <p:txBody>
          <a:bodyPr anchorCtr="0" anchor="t" bIns="45675" lIns="91400" spcFirstLastPara="1" rIns="91400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99"/>
              <a:buFont typeface="Calibri"/>
              <a:buNone/>
            </a:pPr>
            <a:r>
              <a:rPr b="1" i="0" lang="en-US" sz="17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Sep</a:t>
            </a:r>
            <a:endParaRPr b="0" i="0" sz="1799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7" title="Screenshot from 2025-09-11 00-22-39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91826" y="4019202"/>
            <a:ext cx="1784706" cy="16815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p17"/>
          <p:cNvCxnSpPr>
            <a:endCxn id="361" idx="0"/>
          </p:cNvCxnSpPr>
          <p:nvPr/>
        </p:nvCxnSpPr>
        <p:spPr>
          <a:xfrm flipH="1">
            <a:off x="11084179" y="3798402"/>
            <a:ext cx="474000" cy="2208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3" name="Google Shape;363;p17"/>
          <p:cNvSpPr txBox="1"/>
          <p:nvPr/>
        </p:nvSpPr>
        <p:spPr>
          <a:xfrm>
            <a:off x="10157239" y="5763510"/>
            <a:ext cx="18385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Flood Trieste</a:t>
            </a:r>
            <a:b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(02/09)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17"/>
          <p:cNvPicPr preferRelativeResize="0"/>
          <p:nvPr/>
        </p:nvPicPr>
        <p:blipFill rotWithShape="1">
          <a:blip r:embed="rId10">
            <a:alphaModFix/>
          </a:blip>
          <a:srcRect b="0" l="50988" r="0" t="11194"/>
          <a:stretch/>
        </p:blipFill>
        <p:spPr>
          <a:xfrm>
            <a:off x="5438389" y="4144576"/>
            <a:ext cx="1523746" cy="174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17"/>
          <p:cNvCxnSpPr>
            <a:stCxn id="328" idx="2"/>
            <a:endCxn id="364" idx="0"/>
          </p:cNvCxnSpPr>
          <p:nvPr/>
        </p:nvCxnSpPr>
        <p:spPr>
          <a:xfrm>
            <a:off x="6126532" y="3780000"/>
            <a:ext cx="73800" cy="3645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6" name="Google Shape;366;p17"/>
          <p:cNvSpPr txBox="1"/>
          <p:nvPr/>
        </p:nvSpPr>
        <p:spPr>
          <a:xfrm>
            <a:off x="5000748" y="5935511"/>
            <a:ext cx="23252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 World Championship 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Norway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59916" y="1243563"/>
            <a:ext cx="1361364" cy="123655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7"/>
          <p:cNvSpPr txBox="1"/>
          <p:nvPr/>
        </p:nvSpPr>
        <p:spPr>
          <a:xfrm>
            <a:off x="5392809" y="2494821"/>
            <a:ext cx="229557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Extreme precipitation</a:t>
            </a:r>
            <a:br>
              <a:rPr b="1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(17/03) Spain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9" name="Google Shape;369;p17"/>
          <p:cNvCxnSpPr>
            <a:stCxn id="368" idx="2"/>
            <a:endCxn id="328" idx="0"/>
          </p:cNvCxnSpPr>
          <p:nvPr/>
        </p:nvCxnSpPr>
        <p:spPr>
          <a:xfrm flipH="1">
            <a:off x="6126599" y="3018041"/>
            <a:ext cx="414000" cy="4020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0" name="Google Shape;370;p17"/>
          <p:cNvPicPr preferRelativeResize="0"/>
          <p:nvPr/>
        </p:nvPicPr>
        <p:blipFill rotWithShape="1">
          <a:blip r:embed="rId12">
            <a:alphaModFix/>
          </a:blip>
          <a:srcRect b="0" l="49279" r="0" t="0"/>
          <a:stretch/>
        </p:blipFill>
        <p:spPr>
          <a:xfrm>
            <a:off x="2333336" y="1384750"/>
            <a:ext cx="1317620" cy="132945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7"/>
          <p:cNvSpPr txBox="1"/>
          <p:nvPr/>
        </p:nvSpPr>
        <p:spPr>
          <a:xfrm>
            <a:off x="1952008" y="2745819"/>
            <a:ext cx="210744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Extreme precipitation</a:t>
            </a:r>
            <a:b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(06/12) Norway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2" name="Google Shape;372;p17"/>
          <p:cNvCxnSpPr>
            <a:stCxn id="371" idx="2"/>
            <a:endCxn id="347" idx="0"/>
          </p:cNvCxnSpPr>
          <p:nvPr/>
        </p:nvCxnSpPr>
        <p:spPr>
          <a:xfrm>
            <a:off x="3005728" y="3269039"/>
            <a:ext cx="420900" cy="150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3" name="Google Shape;373;p17"/>
          <p:cNvSpPr txBox="1"/>
          <p:nvPr/>
        </p:nvSpPr>
        <p:spPr>
          <a:xfrm>
            <a:off x="3539982" y="3883309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4" name="Google Shape;374;p17"/>
          <p:cNvCxnSpPr/>
          <p:nvPr/>
        </p:nvCxnSpPr>
        <p:spPr>
          <a:xfrm flipH="1">
            <a:off x="3866354" y="3321287"/>
            <a:ext cx="10178" cy="542567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5" name="Google Shape;375;p17"/>
          <p:cNvPicPr preferRelativeResize="0"/>
          <p:nvPr/>
        </p:nvPicPr>
        <p:blipFill rotWithShape="1">
          <a:blip r:embed="rId13">
            <a:alphaModFix/>
          </a:blip>
          <a:srcRect b="23786" l="0" r="0" t="10179"/>
          <a:stretch/>
        </p:blipFill>
        <p:spPr>
          <a:xfrm>
            <a:off x="7219095" y="4043728"/>
            <a:ext cx="1771123" cy="155725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7"/>
          <p:cNvSpPr txBox="1"/>
          <p:nvPr/>
        </p:nvSpPr>
        <p:spPr>
          <a:xfrm>
            <a:off x="6854154" y="5562111"/>
            <a:ext cx="23252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Frost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(05/04) Czech Republic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7" name="Google Shape;377;p17"/>
          <p:cNvCxnSpPr>
            <a:stCxn id="334" idx="2"/>
            <a:endCxn id="375" idx="0"/>
          </p:cNvCxnSpPr>
          <p:nvPr/>
        </p:nvCxnSpPr>
        <p:spPr>
          <a:xfrm>
            <a:off x="7026532" y="3780000"/>
            <a:ext cx="1078200" cy="2637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18"/>
          <p:cNvPicPr preferRelativeResize="0"/>
          <p:nvPr/>
        </p:nvPicPr>
        <p:blipFill rotWithShape="1">
          <a:blip r:embed="rId3">
            <a:alphaModFix/>
          </a:blip>
          <a:srcRect b="11882" l="730" r="12214" t="0"/>
          <a:stretch/>
        </p:blipFill>
        <p:spPr>
          <a:xfrm>
            <a:off x="7319264" y="3589512"/>
            <a:ext cx="4872736" cy="293447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8"/>
          <p:cNvSpPr txBox="1"/>
          <p:nvPr>
            <p:ph type="title"/>
          </p:nvPr>
        </p:nvSpPr>
        <p:spPr>
          <a:xfrm>
            <a:off x="-1045028" y="650364"/>
            <a:ext cx="12472226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STORM ULRICH: 100 MM IN ONE HOUR, TRIESTE, ITALY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8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18"/>
          <p:cNvSpPr txBox="1"/>
          <p:nvPr/>
        </p:nvSpPr>
        <p:spPr>
          <a:xfrm>
            <a:off x="599195" y="1508390"/>
            <a:ext cx="6852900" cy="18466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violent and sudden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storm swept across northeastern Italy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Trieste and Muggia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Residents barely had time to react before torrential rain poured down like waterfalls, reaching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mm in one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 11 PM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150 emergency calls have been recorded </a:t>
            </a:r>
            <a:br>
              <a:rPr b="0" i="0" lang="en-US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0937" y="945767"/>
            <a:ext cx="1831868" cy="278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 title="Screenshot from 2025-09-11 00-22-39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9611" y="3333044"/>
            <a:ext cx="3303420" cy="322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7576" y="3333044"/>
            <a:ext cx="3426428" cy="3220315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8"/>
          <p:cNvSpPr txBox="1"/>
          <p:nvPr/>
        </p:nvSpPr>
        <p:spPr>
          <a:xfrm rot="-5400000">
            <a:off x="8394975" y="1957179"/>
            <a:ext cx="208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YouTube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8"/>
          <p:cNvSpPr txBox="1"/>
          <p:nvPr/>
        </p:nvSpPr>
        <p:spPr>
          <a:xfrm>
            <a:off x="3934515" y="5698195"/>
            <a:ext cx="2844900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Alaro at 500 m,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 h acc. precip.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8"/>
          <p:cNvSpPr txBox="1"/>
          <p:nvPr/>
        </p:nvSpPr>
        <p:spPr>
          <a:xfrm>
            <a:off x="272646" y="5785349"/>
            <a:ext cx="4119391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DT at 4.4 km,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 h acc. precip.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8"/>
          <p:cNvSpPr txBox="1"/>
          <p:nvPr/>
        </p:nvSpPr>
        <p:spPr>
          <a:xfrm>
            <a:off x="9743159" y="5709227"/>
            <a:ext cx="9380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Global 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8"/>
          <p:cNvSpPr txBox="1"/>
          <p:nvPr/>
        </p:nvSpPr>
        <p:spPr>
          <a:xfrm>
            <a:off x="10417062" y="5302384"/>
            <a:ext cx="5063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Obs</a:t>
            </a:r>
            <a:endParaRPr b="0" i="0" sz="1200" u="none" cap="none" strike="noStrike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8"/>
          <p:cNvSpPr txBox="1"/>
          <p:nvPr/>
        </p:nvSpPr>
        <p:spPr>
          <a:xfrm>
            <a:off x="10837813" y="4137944"/>
            <a:ext cx="10943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Regional 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8"/>
          <p:cNvSpPr txBox="1"/>
          <p:nvPr/>
        </p:nvSpPr>
        <p:spPr>
          <a:xfrm>
            <a:off x="10928507" y="5116987"/>
            <a:ext cx="93809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Global 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8"/>
          <p:cNvSpPr txBox="1"/>
          <p:nvPr/>
        </p:nvSpPr>
        <p:spPr>
          <a:xfrm>
            <a:off x="9175556" y="4852690"/>
            <a:ext cx="10943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Regional DT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9"/>
          <p:cNvSpPr txBox="1"/>
          <p:nvPr>
            <p:ph type="title"/>
          </p:nvPr>
        </p:nvSpPr>
        <p:spPr>
          <a:xfrm>
            <a:off x="-1045028" y="650364"/>
            <a:ext cx="12472226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STORM ULRICH: 100 MM IN ONE HOUR, TRIESTE, ITALY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>
            <p:ph idx="12" type="sldNum"/>
          </p:nvPr>
        </p:nvSpPr>
        <p:spPr>
          <a:xfrm>
            <a:off x="8991600" y="6004195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5" name="Google Shape;405;p19"/>
          <p:cNvSpPr txBox="1"/>
          <p:nvPr/>
        </p:nvSpPr>
        <p:spPr>
          <a:xfrm>
            <a:off x="599195" y="1508390"/>
            <a:ext cx="6852900" cy="184662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violent and sudden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storm swept across northeastern Italy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Trieste and Muggia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flooded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Residents barely had time to react before torrential rain poured down like waterfalls, reaching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mm in one hour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Around 11 PM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150 emergency calls have been recorded </a:t>
            </a:r>
            <a:br>
              <a:rPr b="0" i="0" lang="en-US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19"/>
          <p:cNvPicPr preferRelativeResize="0"/>
          <p:nvPr/>
        </p:nvPicPr>
        <p:blipFill rotWithShape="1">
          <a:blip r:embed="rId3">
            <a:alphaModFix/>
          </a:blip>
          <a:srcRect b="8604" l="0" r="0" t="0"/>
          <a:stretch/>
        </p:blipFill>
        <p:spPr>
          <a:xfrm>
            <a:off x="6374747" y="3190972"/>
            <a:ext cx="2733083" cy="308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9"/>
          <p:cNvPicPr preferRelativeResize="0"/>
          <p:nvPr/>
        </p:nvPicPr>
        <p:blipFill rotWithShape="1">
          <a:blip r:embed="rId4">
            <a:alphaModFix/>
          </a:blip>
          <a:srcRect b="9404" l="0" r="0" t="0"/>
          <a:stretch/>
        </p:blipFill>
        <p:spPr>
          <a:xfrm>
            <a:off x="9264553" y="3190972"/>
            <a:ext cx="2733083" cy="302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0401" y="3391785"/>
            <a:ext cx="3047613" cy="2885907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9"/>
          <p:cNvSpPr txBox="1"/>
          <p:nvPr/>
        </p:nvSpPr>
        <p:spPr>
          <a:xfrm>
            <a:off x="3327135" y="5420573"/>
            <a:ext cx="3047612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E-HYPE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Run-off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19" title="Screenshot from 2025-09-11 00-22-39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640" y="3404487"/>
            <a:ext cx="2999804" cy="288590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9"/>
          <p:cNvSpPr txBox="1"/>
          <p:nvPr/>
        </p:nvSpPr>
        <p:spPr>
          <a:xfrm>
            <a:off x="243544" y="5435230"/>
            <a:ext cx="2844900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Alaro at 500 m,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 h acc. precip.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" name="Google Shape;417;p22"/>
          <p:cNvGraphicFramePr/>
          <p:nvPr/>
        </p:nvGraphicFramePr>
        <p:xfrm>
          <a:off x="649111" y="177805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{7D98C5FC-AC72-4E9D-9B16-FF6384D22798}</a:tableStyleId>
              </a:tblPr>
              <a:tblGrid>
                <a:gridCol w="3285500"/>
                <a:gridCol w="1285400"/>
                <a:gridCol w="1371600"/>
                <a:gridCol w="1371600"/>
                <a:gridCol w="1371600"/>
              </a:tblGrid>
              <a:tr h="20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</a:rPr>
                        <a:t>DT Global (4.4 km) added value vs OPER (9 km)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</a:rPr>
                        <a:t>Regional (On-Demand) added value vs DT Global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0" sz="2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Flat areas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Mountains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Flat areas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600" u="none" cap="none" strike="noStrike">
                          <a:solidFill>
                            <a:schemeClr val="dk1"/>
                          </a:solidFill>
                        </a:rPr>
                        <a:t>Mountains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Extreme precipitation </a:t>
                      </a:r>
                      <a:br>
                        <a:rPr lang="en-US" sz="1400" u="none" cap="none" strike="noStrike"/>
                      </a:br>
                      <a:r>
                        <a:rPr lang="en-US" sz="1400" u="none" cap="none" strike="noStrike"/>
                        <a:t>(convective and large-scale)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↓</a:t>
                      </a: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endParaRPr b="0" i="0" sz="2800" u="none" cap="none" strike="noStrike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Extreme wind/wind gusts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Extreme low temperatures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endParaRPr b="0" i="0" sz="2800" u="none" cap="none" strike="noStrike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Extreme warm temperatures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endParaRPr b="0" i="0" sz="2800" u="none" cap="none" strike="noStrike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CC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00CC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→</a:t>
                      </a: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Medicanes/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rapid development cyclones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?/</a:t>
                      </a: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?/</a:t>
                      </a: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/>
                        <a:t>Squall lines 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ts val="2800"/>
                        <a:buFont typeface="Calibri"/>
                        <a:buNone/>
                      </a:pPr>
                      <a:r>
                        <a:rPr b="0" i="0" lang="en-US" sz="2800" u="none" cap="none" strike="noStrike">
                          <a:solidFill>
                            <a:srgbClr val="0099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↑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b="0" i="0" lang="en-US" sz="2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18" name="Google Shape;418;p22"/>
          <p:cNvSpPr txBox="1"/>
          <p:nvPr/>
        </p:nvSpPr>
        <p:spPr>
          <a:xfrm>
            <a:off x="9601054" y="3351802"/>
            <a:ext cx="54046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ts val="2800"/>
              <a:buFont typeface="Calibri"/>
              <a:buNone/>
            </a:pPr>
            <a:r>
              <a:rPr b="0" i="0" lang="en-US" sz="2800" u="none" cap="none" strike="noStrike">
                <a:solidFill>
                  <a:srgbClr val="009900"/>
                </a:solidFill>
                <a:latin typeface="Calibri"/>
                <a:ea typeface="Calibri"/>
                <a:cs typeface="Calibri"/>
                <a:sym typeface="Calibri"/>
              </a:rPr>
              <a:t>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2"/>
          <p:cNvSpPr txBox="1"/>
          <p:nvPr/>
        </p:nvSpPr>
        <p:spPr>
          <a:xfrm>
            <a:off x="9618464" y="3943474"/>
            <a:ext cx="5056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CC"/>
                </a:solidFill>
                <a:latin typeface="Calibri"/>
                <a:ea typeface="Calibri"/>
                <a:cs typeface="Calibri"/>
                <a:sym typeface="Calibri"/>
              </a:rPr>
              <a:t>→</a:t>
            </a:r>
            <a:endParaRPr b="0" i="0" sz="28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2"/>
          <p:cNvSpPr txBox="1"/>
          <p:nvPr/>
        </p:nvSpPr>
        <p:spPr>
          <a:xfrm>
            <a:off x="9688860" y="4535146"/>
            <a:ext cx="3648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↓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2"/>
          <p:cNvSpPr txBox="1"/>
          <p:nvPr/>
        </p:nvSpPr>
        <p:spPr>
          <a:xfrm>
            <a:off x="10053712" y="3459523"/>
            <a:ext cx="1404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2"/>
          <p:cNvSpPr txBox="1"/>
          <p:nvPr/>
        </p:nvSpPr>
        <p:spPr>
          <a:xfrm>
            <a:off x="10053711" y="4039255"/>
            <a:ext cx="21648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2"/>
          <p:cNvSpPr txBox="1"/>
          <p:nvPr/>
        </p:nvSpPr>
        <p:spPr>
          <a:xfrm>
            <a:off x="10053711" y="4630927"/>
            <a:ext cx="1404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Degradation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573" y="2612477"/>
            <a:ext cx="492791" cy="524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287" y="3128302"/>
            <a:ext cx="514805" cy="45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2"/>
          <p:cNvPicPr preferRelativeResize="0"/>
          <p:nvPr/>
        </p:nvPicPr>
        <p:blipFill rotWithShape="1">
          <a:blip r:embed="rId5">
            <a:alphaModFix/>
          </a:blip>
          <a:srcRect b="0" l="14634" r="0" t="0"/>
          <a:stretch/>
        </p:blipFill>
        <p:spPr>
          <a:xfrm>
            <a:off x="499112" y="3635551"/>
            <a:ext cx="435402" cy="47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599" y="4056835"/>
            <a:ext cx="469915" cy="6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9411" y="4676514"/>
            <a:ext cx="491144" cy="52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287" y="5160802"/>
            <a:ext cx="492791" cy="526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2"/>
          <p:cNvSpPr/>
          <p:nvPr/>
        </p:nvSpPr>
        <p:spPr>
          <a:xfrm>
            <a:off x="9601054" y="3210000"/>
            <a:ext cx="2220501" cy="1950802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2"/>
          <p:cNvSpPr txBox="1"/>
          <p:nvPr>
            <p:ph type="title"/>
          </p:nvPr>
        </p:nvSpPr>
        <p:spPr>
          <a:xfrm>
            <a:off x="26600" y="779721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SUMMARY : ADDED VALUE EXTREMES DT COMPONENT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3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7" name="Google Shape;437;p23"/>
          <p:cNvSpPr txBox="1"/>
          <p:nvPr/>
        </p:nvSpPr>
        <p:spPr>
          <a:xfrm flipH="1">
            <a:off x="4420013" y="2998113"/>
            <a:ext cx="423519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WHAT NEXT?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663d4cacfd_0_0"/>
          <p:cNvSpPr txBox="1"/>
          <p:nvPr>
            <p:ph type="title"/>
          </p:nvPr>
        </p:nvSpPr>
        <p:spPr>
          <a:xfrm>
            <a:off x="26600" y="779724"/>
            <a:ext cx="121920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-US"/>
              <a:t>REPLAYING THE STORY:</a:t>
            </a:r>
            <a:br>
              <a:rPr lang="en-US"/>
            </a:br>
            <a:r>
              <a:rPr lang="en-US"/>
              <a:t>What if Belgian offshore wind farms were refactored with modern turbine technology during Storm Eunice?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t/>
            </a:r>
            <a:endParaRPr/>
          </a:p>
        </p:txBody>
      </p:sp>
      <p:sp>
        <p:nvSpPr>
          <p:cNvPr id="444" name="Google Shape;444;g3663d4cacfd_0_0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5" name="Google Shape;445;g3663d4cacfd_0_0"/>
          <p:cNvSpPr txBox="1"/>
          <p:nvPr/>
        </p:nvSpPr>
        <p:spPr>
          <a:xfrm>
            <a:off x="838200" y="2386665"/>
            <a:ext cx="10515600" cy="17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Scenario Overview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Storm Eunice (February 17-18, 2022) - Major European windstorm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Belgian offshore wind zone (8 wind farms, 2251 MW total capacity)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Analysis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DestinE hectometric resolution (250-750m) weather forecasting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9075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 Farms</a:t>
            </a: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Belwind (3MW turbines) and C-Power (6MW turbines) for modernization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6" name="Google Shape;446;g3663d4cacfd_0_0"/>
          <p:cNvGraphicFramePr/>
          <p:nvPr/>
        </p:nvGraphicFramePr>
        <p:xfrm>
          <a:off x="919018" y="46518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{6F42FF76-24F3-484D-89F0-6418CA6CCEC4}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Aspect</a:t>
                      </a:r>
                      <a:endParaRPr sz="1600" u="none" cap="none" strike="noStrike"/>
                    </a:p>
                  </a:txBody>
                  <a:tcPr marT="45725" marB="45725" marR="91450" marL="9145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Current Layout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Refactored Layout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Impact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Total Turbines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398 turbines</a:t>
                      </a:r>
                      <a:endParaRPr sz="1600" u="none" cap="none" strike="noStrike"/>
                    </a:p>
                  </a:txBody>
                  <a:tcPr marT="45725" marB="45725" marR="91450" marL="9145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321 turbines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-19% fewer turbines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Total Capacity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2,251 MW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2,241 MW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Same capacity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Belwind Farm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55 × 3MW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11 × 15MW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-80% turbines, same power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C-Power Farm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54 × 6MW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21 × 15MW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/>
                        <a:t>-61% turbines, same power</a:t>
                      </a:r>
                      <a:endParaRPr sz="1400" u="none" cap="none" strike="noStrike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447" name="Google Shape;447;g3663d4cacfd_0_0"/>
          <p:cNvSpPr/>
          <p:nvPr/>
        </p:nvSpPr>
        <p:spPr>
          <a:xfrm>
            <a:off x="919025" y="4068906"/>
            <a:ext cx="397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Infrastructure Transformation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3663d4cacfd_0_0"/>
          <p:cNvSpPr txBox="1"/>
          <p:nvPr/>
        </p:nvSpPr>
        <p:spPr>
          <a:xfrm>
            <a:off x="8332581" y="6387094"/>
            <a:ext cx="3173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-US" sz="135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(Irene Schicke, Geosphere Austria)</a:t>
            </a:r>
            <a:endParaRPr b="1" i="0" sz="2133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/>
          <p:nvPr>
            <p:ph idx="12" type="sldNum"/>
          </p:nvPr>
        </p:nvSpPr>
        <p:spPr>
          <a:xfrm>
            <a:off x="8991600" y="6178549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821" y="5958186"/>
            <a:ext cx="1632669" cy="3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"/>
          <p:cNvPicPr preferRelativeResize="0"/>
          <p:nvPr/>
        </p:nvPicPr>
        <p:blipFill rotWithShape="1">
          <a:blip r:embed="rId4">
            <a:alphaModFix/>
          </a:blip>
          <a:srcRect b="70006" l="0" r="0" t="0"/>
          <a:stretch/>
        </p:blipFill>
        <p:spPr>
          <a:xfrm>
            <a:off x="3169546" y="5786302"/>
            <a:ext cx="2957544" cy="69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4">
            <a:alphaModFix/>
          </a:blip>
          <a:srcRect b="27974" l="0" r="0" t="29535"/>
          <a:stretch/>
        </p:blipFill>
        <p:spPr>
          <a:xfrm>
            <a:off x="6251318" y="5718595"/>
            <a:ext cx="2445784" cy="81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"/>
          <p:cNvPicPr preferRelativeResize="0"/>
          <p:nvPr/>
        </p:nvPicPr>
        <p:blipFill rotWithShape="1">
          <a:blip r:embed="rId4">
            <a:alphaModFix/>
          </a:blip>
          <a:srcRect b="0" l="0" r="0" t="73038"/>
          <a:stretch/>
        </p:blipFill>
        <p:spPr>
          <a:xfrm>
            <a:off x="8824932" y="5788983"/>
            <a:ext cx="3159662" cy="6662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étéo-France — Wikipédia" id="156" name="Google Shape;15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30170" y="5813805"/>
            <a:ext cx="666285" cy="6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"/>
          <p:cNvSpPr/>
          <p:nvPr/>
        </p:nvSpPr>
        <p:spPr>
          <a:xfrm>
            <a:off x="749010" y="1328972"/>
            <a:ext cx="11004615" cy="40526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configurable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capability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model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past, present, and future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extreme events with unprecedented detail and explore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What-If scenarios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Leverage EuroHPC supercomputing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components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🌐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High-resolution simulations at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km-scale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🇪🇺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/ On-demand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Regional focus over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sub-km scale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actionable insights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authorities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better preparedness, complementing the existing tools and services</a:t>
            </a:r>
            <a:endParaRPr b="0" i="0" sz="2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28600" lvl="0" marL="457200" marR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95250" marR="0" rtl="0" algn="l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2"/>
          <p:cNvSpPr txBox="1"/>
          <p:nvPr>
            <p:ph type="title"/>
          </p:nvPr>
        </p:nvSpPr>
        <p:spPr>
          <a:xfrm>
            <a:off x="26600" y="779721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GOALS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663d4cacfd_0_11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5" name="Google Shape;455;g3663d4cacfd_0_11"/>
          <p:cNvSpPr txBox="1"/>
          <p:nvPr>
            <p:ph type="title"/>
          </p:nvPr>
        </p:nvSpPr>
        <p:spPr>
          <a:xfrm>
            <a:off x="26600" y="779730"/>
            <a:ext cx="12192000" cy="12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-US"/>
              <a:t>What if Belgian offshore wind farms were refactored with modern turbine technology during Storm Eunice?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t/>
            </a:r>
            <a:endParaRPr/>
          </a:p>
        </p:txBody>
      </p:sp>
      <p:pic>
        <p:nvPicPr>
          <p:cNvPr id="456" name="Google Shape;456;g3663d4cacfd_0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52680"/>
            <a:ext cx="5632548" cy="447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3663d4cacfd_0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2208" y="1852675"/>
            <a:ext cx="5282474" cy="44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3663d4cacfd_0_11"/>
          <p:cNvSpPr txBox="1"/>
          <p:nvPr/>
        </p:nvSpPr>
        <p:spPr>
          <a:xfrm>
            <a:off x="8332581" y="6387094"/>
            <a:ext cx="3173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1" i="0" lang="en-US" sz="1350" u="none" cap="none" strike="noStrike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(Irene Schicke, Geosphere Austria)</a:t>
            </a:r>
            <a:endParaRPr b="1" i="0" sz="2133" u="none" cap="none" strike="noStrike">
              <a:solidFill>
                <a:srgbClr val="7F7F7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5" name="Google Shape;465;p24"/>
          <p:cNvSpPr txBox="1"/>
          <p:nvPr/>
        </p:nvSpPr>
        <p:spPr>
          <a:xfrm>
            <a:off x="639246" y="1554587"/>
            <a:ext cx="10930240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C1B5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61C1B5"/>
                </a:solidFill>
                <a:latin typeface="Calibri"/>
                <a:ea typeface="Calibri"/>
                <a:cs typeface="Calibri"/>
                <a:sym typeface="Calibri"/>
              </a:rPr>
              <a:t>Phase 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regular production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 the support to decision-making of National Authorities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collaboration between Global and Regional DTs to validate, demonstrate added value compared to existing operational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 uncertainty quantification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with the DestinE Pilot Services (e.g. hackathon)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Upgrade the configurations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Collaborate with the Anemoi community to exploit km and sub-km scale data for AI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C1B5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61C1B5"/>
                </a:solidFill>
                <a:latin typeface="Calibri"/>
                <a:ea typeface="Calibri"/>
                <a:cs typeface="Calibri"/>
                <a:sym typeface="Calibri"/>
              </a:rPr>
              <a:t>Activities to start in phase 3 and beyond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 What-If scenarios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Produce storylines of plausible future events by coupling the Regional DT with Climate DT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Demonstrate the value of application sectors and strengthen user engagement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4"/>
          <p:cNvSpPr txBox="1"/>
          <p:nvPr>
            <p:ph type="title"/>
          </p:nvPr>
        </p:nvSpPr>
        <p:spPr>
          <a:xfrm>
            <a:off x="26600" y="779721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NEXT?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663d4cacfd_0_38"/>
          <p:cNvSpPr txBox="1"/>
          <p:nvPr>
            <p:ph idx="12" type="sldNum"/>
          </p:nvPr>
        </p:nvSpPr>
        <p:spPr>
          <a:xfrm>
            <a:off x="9542229" y="6483842"/>
            <a:ext cx="213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72" name="Google Shape;472;g3663d4cacfd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42090" y="1042025"/>
            <a:ext cx="1564701" cy="1012324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3663d4cacfd_0_38"/>
          <p:cNvSpPr txBox="1"/>
          <p:nvPr>
            <p:ph type="title"/>
          </p:nvPr>
        </p:nvSpPr>
        <p:spPr>
          <a:xfrm>
            <a:off x="405426" y="783161"/>
            <a:ext cx="11274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500"/>
              <a:t>Thanks you for your attention</a:t>
            </a:r>
            <a:endParaRPr sz="3500"/>
          </a:p>
        </p:txBody>
      </p:sp>
      <p:pic>
        <p:nvPicPr>
          <p:cNvPr id="474" name="Google Shape;474;g3663d4cacfd_0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266" y="1368581"/>
            <a:ext cx="9869700" cy="5018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/>
          <p:nvPr/>
        </p:nvSpPr>
        <p:spPr>
          <a:xfrm rot="-1080000">
            <a:off x="1966983" y="1529944"/>
            <a:ext cx="936000" cy="143443"/>
          </a:xfrm>
          <a:prstGeom prst="rect">
            <a:avLst/>
          </a:prstGeom>
          <a:solidFill>
            <a:srgbClr val="D1ECE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/>
          <p:nvPr/>
        </p:nvSpPr>
        <p:spPr>
          <a:xfrm rot="10800000">
            <a:off x="2863702" y="1346921"/>
            <a:ext cx="8412753" cy="216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D1ECEA"/>
          </a:solidFill>
          <a:ln cap="flat" cmpd="sng" w="25400">
            <a:solidFill>
              <a:srgbClr val="D1EC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 txBox="1"/>
          <p:nvPr>
            <p:ph type="title"/>
          </p:nvPr>
        </p:nvSpPr>
        <p:spPr>
          <a:xfrm>
            <a:off x="26600" y="779721"/>
            <a:ext cx="12192000" cy="549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EXTREMES DT : A MAGNIFYING GLASS ON EXTREME WEATHER EVENTS</a:t>
            </a:r>
            <a:endParaRPr/>
          </a:p>
        </p:txBody>
      </p:sp>
      <p:sp>
        <p:nvSpPr>
          <p:cNvPr id="166" name="Google Shape;166;p3"/>
          <p:cNvSpPr txBox="1"/>
          <p:nvPr/>
        </p:nvSpPr>
        <p:spPr>
          <a:xfrm>
            <a:off x="1250295" y="2386307"/>
            <a:ext cx="1480918" cy="738664"/>
          </a:xfrm>
          <a:prstGeom prst="rect">
            <a:avLst/>
          </a:prstGeom>
          <a:noFill/>
          <a:ln cap="flat" cmpd="sng" w="9525">
            <a:solidFill>
              <a:srgbClr val="004E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4E8A"/>
                </a:solidFill>
                <a:latin typeface="Calibri"/>
                <a:ea typeface="Calibri"/>
                <a:cs typeface="Calibri"/>
                <a:sym typeface="Calibri"/>
              </a:rPr>
              <a:t>Arome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8A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4E8A"/>
                </a:solidFill>
                <a:latin typeface="Calibri"/>
                <a:ea typeface="Calibri"/>
                <a:cs typeface="Calibri"/>
                <a:sym typeface="Calibri"/>
              </a:rPr>
              <a:t>Harmonie-Arome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4E8A"/>
                </a:solidFill>
                <a:latin typeface="Calibri"/>
                <a:ea typeface="Calibri"/>
                <a:cs typeface="Calibri"/>
                <a:sym typeface="Calibri"/>
              </a:rPr>
              <a:t>Alaro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"/>
          <p:cNvSpPr txBox="1"/>
          <p:nvPr/>
        </p:nvSpPr>
        <p:spPr>
          <a:xfrm>
            <a:off x="928450" y="4083209"/>
            <a:ext cx="1238923" cy="522000"/>
          </a:xfrm>
          <a:prstGeom prst="rect">
            <a:avLst/>
          </a:prstGeom>
          <a:solidFill>
            <a:srgbClr val="D1ECEA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/ Triggering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736829" y="1995399"/>
            <a:ext cx="2345566" cy="3960000"/>
          </a:xfrm>
          <a:prstGeom prst="roundRect">
            <a:avLst>
              <a:gd fmla="val 10892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Global simulations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IFS-NEMO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Initialized daily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days ahead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Resolution: 4.4 km</a:t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lanet earth with clouds and water&#10;&#10;AI-generated content may be incorrect." id="169" name="Google Shape;1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0491" y="2616919"/>
            <a:ext cx="1340587" cy="13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7682" y="6272988"/>
            <a:ext cx="1632669" cy="33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"/>
          <p:cNvSpPr txBox="1"/>
          <p:nvPr/>
        </p:nvSpPr>
        <p:spPr>
          <a:xfrm>
            <a:off x="3804416" y="2386307"/>
            <a:ext cx="1480918" cy="738664"/>
          </a:xfrm>
          <a:prstGeom prst="rect">
            <a:avLst/>
          </a:prstGeom>
          <a:noFill/>
          <a:ln cap="flat" cmpd="sng" w="9525">
            <a:solidFill>
              <a:srgbClr val="004E8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4E8A"/>
                </a:solidFill>
                <a:latin typeface="Calibri"/>
                <a:ea typeface="Calibri"/>
                <a:cs typeface="Calibri"/>
                <a:sym typeface="Calibri"/>
              </a:rPr>
              <a:t>Arome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8A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4E8A"/>
                </a:solidFill>
                <a:latin typeface="Calibri"/>
                <a:ea typeface="Calibri"/>
                <a:cs typeface="Calibri"/>
                <a:sym typeface="Calibri"/>
              </a:rPr>
              <a:t>Harmonie-Arome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4E8A"/>
                </a:solidFill>
                <a:latin typeface="Calibri"/>
                <a:ea typeface="Calibri"/>
                <a:cs typeface="Calibri"/>
                <a:sym typeface="Calibri"/>
              </a:rPr>
              <a:t>Alaro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3482571" y="4083209"/>
            <a:ext cx="1238923" cy="522000"/>
          </a:xfrm>
          <a:prstGeom prst="rect">
            <a:avLst/>
          </a:prstGeom>
          <a:solidFill>
            <a:srgbClr val="D1ECEA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Detection / Triggering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5998593" y="2003866"/>
            <a:ext cx="2525560" cy="3960000"/>
          </a:xfrm>
          <a:prstGeom prst="roundRect">
            <a:avLst>
              <a:gd fmla="val 10892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Regional simulations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ALARO, AROME, HARMONIE-AROME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On-demand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Flexible domain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days ahead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Resolution: 750-500m</a:t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urope's Advanced New Weather Satellite Reveals Earth In Its (cloudy)  Beauty - SpaceNews" id="174" name="Google Shape;174;p3"/>
          <p:cNvPicPr preferRelativeResize="0"/>
          <p:nvPr/>
        </p:nvPicPr>
        <p:blipFill rotWithShape="1">
          <a:blip r:embed="rId5">
            <a:alphaModFix/>
          </a:blip>
          <a:srcRect b="21264" l="27039" r="22238" t="0"/>
          <a:stretch/>
        </p:blipFill>
        <p:spPr>
          <a:xfrm>
            <a:off x="6540375" y="2634680"/>
            <a:ext cx="1480458" cy="129653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"/>
          <p:cNvSpPr/>
          <p:nvPr/>
        </p:nvSpPr>
        <p:spPr>
          <a:xfrm>
            <a:off x="8828976" y="1999752"/>
            <a:ext cx="2525560" cy="3960000"/>
          </a:xfrm>
          <a:prstGeom prst="roundRect">
            <a:avLst>
              <a:gd fmla="val 10892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Impact sector models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Floods, renewable energy, air quality, storm surge, thermal comfort, fires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User-relevant information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 rot="10800000">
            <a:off x="719895" y="1660033"/>
            <a:ext cx="10587036" cy="216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D1ECEA"/>
          </a:solidFill>
          <a:ln cap="flat" cmpd="sng" w="25400">
            <a:solidFill>
              <a:srgbClr val="D1EC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1727196" y="1608906"/>
            <a:ext cx="288000" cy="288000"/>
          </a:xfrm>
          <a:prstGeom prst="ellipse">
            <a:avLst/>
          </a:prstGeom>
          <a:solidFill>
            <a:srgbClr val="62C1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4334931" y="1608906"/>
            <a:ext cx="288000" cy="288000"/>
          </a:xfrm>
          <a:prstGeom prst="ellipse">
            <a:avLst/>
          </a:prstGeom>
          <a:solidFill>
            <a:srgbClr val="62C1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7173617" y="1626396"/>
            <a:ext cx="288000" cy="288000"/>
          </a:xfrm>
          <a:prstGeom prst="ellipse">
            <a:avLst/>
          </a:prstGeom>
          <a:solidFill>
            <a:srgbClr val="62C1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9923477" y="1613906"/>
            <a:ext cx="288000" cy="288000"/>
          </a:xfrm>
          <a:prstGeom prst="ellipse">
            <a:avLst/>
          </a:prstGeom>
          <a:solidFill>
            <a:srgbClr val="62C1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p of wind farms locations across Europe" id="181" name="Google Shape;18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11778" y="3266282"/>
            <a:ext cx="1096698" cy="1091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with blue pins and green lines&#10;&#10;AI-generated content may be incorrect." id="182" name="Google Shape;18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13197" y="2529387"/>
            <a:ext cx="1325448" cy="98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8">
            <a:alphaModFix/>
          </a:blip>
          <a:srcRect b="70006" l="0" r="0" t="0"/>
          <a:stretch/>
        </p:blipFill>
        <p:spPr>
          <a:xfrm>
            <a:off x="4405129" y="6168812"/>
            <a:ext cx="2301455" cy="53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"/>
          <p:cNvPicPr preferRelativeResize="0"/>
          <p:nvPr/>
        </p:nvPicPr>
        <p:blipFill rotWithShape="1">
          <a:blip r:embed="rId8">
            <a:alphaModFix/>
          </a:blip>
          <a:srcRect b="27974" l="0" r="0" t="29535"/>
          <a:stretch/>
        </p:blipFill>
        <p:spPr>
          <a:xfrm>
            <a:off x="6787698" y="6077817"/>
            <a:ext cx="2058267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 rotWithShape="1">
          <a:blip r:embed="rId8">
            <a:alphaModFix/>
          </a:blip>
          <a:srcRect b="0" l="0" r="0" t="73038"/>
          <a:stretch/>
        </p:blipFill>
        <p:spPr>
          <a:xfrm>
            <a:off x="8971236" y="6198558"/>
            <a:ext cx="2301455" cy="485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étéo-France — Wikipédia" id="186" name="Google Shape;18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82571" y="6078024"/>
            <a:ext cx="666285" cy="6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"/>
          <p:cNvSpPr/>
          <p:nvPr/>
        </p:nvSpPr>
        <p:spPr>
          <a:xfrm rot="677697">
            <a:off x="7012671" y="3039432"/>
            <a:ext cx="278437" cy="273047"/>
          </a:xfrm>
          <a:prstGeom prst="rect">
            <a:avLst/>
          </a:prstGeom>
          <a:noFill/>
          <a:ln cap="flat" cmpd="sng" w="28575">
            <a:solidFill>
              <a:srgbClr val="62C1B5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333285" y="1988100"/>
            <a:ext cx="2345566" cy="3960000"/>
          </a:xfrm>
          <a:prstGeom prst="roundRect">
            <a:avLst>
              <a:gd fmla="val 10892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Detection/Configuration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IFS ensemble (9km)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Detection of extreme weather (intensity and likelihood)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Wind, precipitation, CAPE, surge…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"/>
          <p:cNvPicPr preferRelativeResize="0"/>
          <p:nvPr/>
        </p:nvPicPr>
        <p:blipFill rotWithShape="1">
          <a:blip r:embed="rId10">
            <a:alphaModFix/>
          </a:blip>
          <a:srcRect b="0" l="60623" r="8087" t="73903"/>
          <a:stretch/>
        </p:blipFill>
        <p:spPr>
          <a:xfrm>
            <a:off x="3595861" y="2560805"/>
            <a:ext cx="1821762" cy="1494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ood icon. Simple element from natural disaster collection. Creative Flood  icon for web design, templates, infographics and more 18781259 Vector Art  at Vecteezy" id="190" name="Google Shape;190;p3"/>
          <p:cNvPicPr preferRelativeResize="0"/>
          <p:nvPr/>
        </p:nvPicPr>
        <p:blipFill rotWithShape="1">
          <a:blip r:embed="rId11">
            <a:alphaModFix/>
          </a:blip>
          <a:srcRect b="32849" l="24321" r="24109" t="21800"/>
          <a:stretch/>
        </p:blipFill>
        <p:spPr>
          <a:xfrm>
            <a:off x="10260740" y="2555271"/>
            <a:ext cx="535850" cy="47123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2,200+ Wind Farm Logo Stock Illustrations, Royalty-Free Vector Graphics &amp;  Clip Art - iStock" id="191" name="Google Shape;191;p3"/>
          <p:cNvPicPr preferRelativeResize="0"/>
          <p:nvPr/>
        </p:nvPicPr>
        <p:blipFill rotWithShape="1">
          <a:blip r:embed="rId12">
            <a:alphaModFix/>
          </a:blip>
          <a:srcRect b="0" l="-475" r="3374" t="0"/>
          <a:stretch/>
        </p:blipFill>
        <p:spPr>
          <a:xfrm>
            <a:off x="9545244" y="3828305"/>
            <a:ext cx="505820" cy="509808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2" name="Google Shape;192;p3"/>
          <p:cNvSpPr/>
          <p:nvPr/>
        </p:nvSpPr>
        <p:spPr>
          <a:xfrm>
            <a:off x="9907064" y="1296172"/>
            <a:ext cx="288000" cy="288000"/>
          </a:xfrm>
          <a:prstGeom prst="ellipse">
            <a:avLst/>
          </a:prstGeom>
          <a:solidFill>
            <a:srgbClr val="62C1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-124695" y="1289360"/>
            <a:ext cx="12524014" cy="738664"/>
          </a:xfrm>
          <a:prstGeom prst="rect">
            <a:avLst/>
          </a:pr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0" name="Google Shape;200;p4"/>
          <p:cNvSpPr txBox="1"/>
          <p:nvPr/>
        </p:nvSpPr>
        <p:spPr>
          <a:xfrm flipH="1">
            <a:off x="2231571" y="2998113"/>
            <a:ext cx="772885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HIGHLIGHTS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>
            <p:ph type="title"/>
          </p:nvPr>
        </p:nvSpPr>
        <p:spPr>
          <a:xfrm>
            <a:off x="0" y="741065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REGIONAL DT : ACCORD MODELS UPGRADE</a:t>
            </a:r>
            <a:endParaRPr/>
          </a:p>
        </p:txBody>
      </p:sp>
      <p:sp>
        <p:nvSpPr>
          <p:cNvPr id="207" name="Google Shape;207;p8"/>
          <p:cNvSpPr txBox="1"/>
          <p:nvPr>
            <p:ph idx="1" type="body"/>
          </p:nvPr>
        </p:nvSpPr>
        <p:spPr>
          <a:xfrm>
            <a:off x="360000" y="1303248"/>
            <a:ext cx="11722500" cy="22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134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Font typeface="Arial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Model upgrade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 three cycles — CY46, CY48, CY49. </a:t>
            </a:r>
            <a:endParaRPr/>
          </a:p>
          <a:p>
            <a:pPr indent="-351343" lvl="1" marL="812782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CY49 allows all ACCORD models running with single executable and SURFEX surface model. </a:t>
            </a:r>
            <a:endParaRPr/>
          </a:p>
          <a:p>
            <a:pPr indent="-351343" lvl="1" marL="812782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33"/>
              <a:buFont typeface="Courier New"/>
              <a:buChar char="o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HARMONIE-AROME and AROME run with single precision.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134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Font typeface="Arial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GPU adaptation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ALARO model run fully (no diagnostics) under GPUs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1345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2C1B5"/>
              </a:buClr>
              <a:buSzPts val="1933"/>
              <a:buFont typeface="Arial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High-resolution physiography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implementation of both land-cover fractions and urban parameters.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>
            <p:ph idx="12" type="sldNum"/>
          </p:nvPr>
        </p:nvSpPr>
        <p:spPr>
          <a:xfrm>
            <a:off x="8991600" y="6483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063" y="3724143"/>
            <a:ext cx="10204232" cy="269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/>
        </p:nvSpPr>
        <p:spPr>
          <a:xfrm>
            <a:off x="2716179" y="6386752"/>
            <a:ext cx="688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Esbjerg/Vejle flooding 27 Sept. 2024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/>
          <p:nvPr>
            <p:ph type="title"/>
          </p:nvPr>
        </p:nvSpPr>
        <p:spPr>
          <a:xfrm>
            <a:off x="2085023" y="837109"/>
            <a:ext cx="8644400" cy="5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Rajdhani SemiBold"/>
              <a:buNone/>
            </a:pPr>
            <a:r>
              <a:rPr lang="en-US"/>
              <a:t>GLOBAL &amp; HECTOMETRIC SCALE MODELS</a:t>
            </a:r>
            <a:endParaRPr/>
          </a:p>
        </p:txBody>
      </p:sp>
      <p:sp>
        <p:nvSpPr>
          <p:cNvPr id="217" name="Google Shape;217;p9"/>
          <p:cNvSpPr txBox="1"/>
          <p:nvPr>
            <p:ph idx="12" type="sldNum"/>
          </p:nvPr>
        </p:nvSpPr>
        <p:spPr>
          <a:xfrm>
            <a:off x="8991600" y="64071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8" name="Google Shape;218;p9"/>
          <p:cNvPicPr preferRelativeResize="0"/>
          <p:nvPr/>
        </p:nvPicPr>
        <p:blipFill rotWithShape="1">
          <a:blip r:embed="rId3">
            <a:alphaModFix/>
          </a:blip>
          <a:srcRect b="0" l="0" r="12326" t="14515"/>
          <a:stretch/>
        </p:blipFill>
        <p:spPr>
          <a:xfrm>
            <a:off x="3466537" y="2201955"/>
            <a:ext cx="2454343" cy="1959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9"/>
          <p:cNvPicPr preferRelativeResize="0"/>
          <p:nvPr/>
        </p:nvPicPr>
        <p:blipFill rotWithShape="1">
          <a:blip r:embed="rId4">
            <a:alphaModFix/>
          </a:blip>
          <a:srcRect b="0" l="0" r="11316" t="15461"/>
          <a:stretch/>
        </p:blipFill>
        <p:spPr>
          <a:xfrm>
            <a:off x="3465784" y="4107393"/>
            <a:ext cx="2463722" cy="1985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/>
          <p:cNvPicPr preferRelativeResize="0"/>
          <p:nvPr/>
        </p:nvPicPr>
        <p:blipFill rotWithShape="1">
          <a:blip r:embed="rId5">
            <a:alphaModFix/>
          </a:blip>
          <a:srcRect b="0" l="4230" r="11501" t="15461"/>
          <a:stretch/>
        </p:blipFill>
        <p:spPr>
          <a:xfrm>
            <a:off x="1202892" y="2221867"/>
            <a:ext cx="2383940" cy="19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6">
            <a:alphaModFix/>
          </a:blip>
          <a:srcRect b="0" l="4688" r="12321" t="14515"/>
          <a:stretch/>
        </p:blipFill>
        <p:spPr>
          <a:xfrm>
            <a:off x="1209314" y="4086526"/>
            <a:ext cx="2349756" cy="200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9"/>
          <p:cNvPicPr preferRelativeResize="0"/>
          <p:nvPr/>
        </p:nvPicPr>
        <p:blipFill rotWithShape="1">
          <a:blip r:embed="rId7">
            <a:alphaModFix/>
          </a:blip>
          <a:srcRect b="0" l="5791" r="10120" t="17300"/>
          <a:stretch/>
        </p:blipFill>
        <p:spPr>
          <a:xfrm>
            <a:off x="6004345" y="2276584"/>
            <a:ext cx="2359513" cy="188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9"/>
          <p:cNvPicPr preferRelativeResize="0"/>
          <p:nvPr/>
        </p:nvPicPr>
        <p:blipFill rotWithShape="1">
          <a:blip r:embed="rId8">
            <a:alphaModFix/>
          </a:blip>
          <a:srcRect b="0" l="5866" r="9008" t="18032"/>
          <a:stretch/>
        </p:blipFill>
        <p:spPr>
          <a:xfrm>
            <a:off x="5997676" y="4185998"/>
            <a:ext cx="2392059" cy="186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/>
          <p:cNvPicPr preferRelativeResize="0"/>
          <p:nvPr/>
        </p:nvPicPr>
        <p:blipFill rotWithShape="1">
          <a:blip r:embed="rId5">
            <a:alphaModFix/>
          </a:blip>
          <a:srcRect b="0" l="86200" r="1512" t="15461"/>
          <a:stretch/>
        </p:blipFill>
        <p:spPr>
          <a:xfrm>
            <a:off x="10801300" y="1905984"/>
            <a:ext cx="550133" cy="26782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9"/>
          <p:cNvSpPr txBox="1"/>
          <p:nvPr/>
        </p:nvSpPr>
        <p:spPr>
          <a:xfrm>
            <a:off x="1943872" y="1688279"/>
            <a:ext cx="1439200" cy="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IFS 9km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9"/>
          <p:cNvSpPr txBox="1"/>
          <p:nvPr/>
        </p:nvSpPr>
        <p:spPr>
          <a:xfrm flipH="1">
            <a:off x="4050884" y="1688279"/>
            <a:ext cx="2384800" cy="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DT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9"/>
          <p:cNvSpPr txBox="1"/>
          <p:nvPr/>
        </p:nvSpPr>
        <p:spPr>
          <a:xfrm flipH="1">
            <a:off x="6344770" y="1688267"/>
            <a:ext cx="2384800" cy="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DEODE 500m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9"/>
          <p:cNvSpPr txBox="1"/>
          <p:nvPr/>
        </p:nvSpPr>
        <p:spPr>
          <a:xfrm>
            <a:off x="292693" y="2928067"/>
            <a:ext cx="926000" cy="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48r1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9"/>
          <p:cNvSpPr txBox="1"/>
          <p:nvPr/>
        </p:nvSpPr>
        <p:spPr>
          <a:xfrm>
            <a:off x="246500" y="4822706"/>
            <a:ext cx="926000" cy="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49r1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9">
            <a:alphaModFix/>
          </a:blip>
          <a:srcRect b="0" l="3891" r="12748" t="17341"/>
          <a:stretch/>
        </p:blipFill>
        <p:spPr>
          <a:xfrm>
            <a:off x="8337364" y="2290400"/>
            <a:ext cx="2392059" cy="18633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9"/>
          <p:cNvSpPr txBox="1"/>
          <p:nvPr/>
        </p:nvSpPr>
        <p:spPr>
          <a:xfrm>
            <a:off x="8655933" y="5089506"/>
            <a:ext cx="53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 27 2024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9"/>
          <p:cNvSpPr txBox="1"/>
          <p:nvPr/>
        </p:nvSpPr>
        <p:spPr>
          <a:xfrm flipH="1">
            <a:off x="9153460" y="1688267"/>
            <a:ext cx="2384800" cy="5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</a:t>
            </a:r>
            <a:endParaRPr b="0" i="0" sz="1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/>
          <p:nvPr>
            <p:ph type="title"/>
          </p:nvPr>
        </p:nvSpPr>
        <p:spPr>
          <a:xfrm>
            <a:off x="0" y="813669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REGIONAL DT WORKFLOW ON ATOS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0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10"/>
          <p:cNvSpPr txBox="1"/>
          <p:nvPr>
            <p:ph idx="1" type="body"/>
          </p:nvPr>
        </p:nvSpPr>
        <p:spPr>
          <a:xfrm>
            <a:off x="469500" y="1362969"/>
            <a:ext cx="11060861" cy="26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7055" lvl="0" marL="237055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2C1B5"/>
              </a:buClr>
              <a:buSzPts val="1800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Automated Extreme Event Detection / Triggering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→ for meteorological extremes (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OPTI-THRED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storm surges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 (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HIDRA2)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daily</a:t>
            </a:r>
            <a:endParaRPr/>
          </a:p>
          <a:p>
            <a:pPr indent="-237055" lvl="0" marL="237055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2C1B5"/>
              </a:buClr>
              <a:buSzPts val="1800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Flood Modelling</a:t>
            </a:r>
            <a:r>
              <a:rPr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Pan-European E-HYPE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hydrological model activated for all </a:t>
            </a: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high precipitation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/>
          </a:p>
          <a:p>
            <a:pPr indent="-237055" lvl="0" marL="237055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2C1B5"/>
              </a:buClr>
              <a:buSzPts val="1800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Enhanced Surface Predictions</a:t>
            </a:r>
            <a:r>
              <a:rPr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Off-line</a:t>
            </a: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SURFEX</a:t>
            </a:r>
            <a:r>
              <a:rPr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implementation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improve near-surface environmental fields</a:t>
            </a:r>
            <a:endParaRPr/>
          </a:p>
          <a:p>
            <a:pPr indent="-237055" lvl="0" marL="237055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2C1B5"/>
              </a:buClr>
              <a:buSzPts val="1800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Operationalization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workflow runs daily on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ECMWF ATOS,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tested on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EuroHPC LUMI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with first test datasets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  available via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Polytope on the Data Bridge</a:t>
            </a:r>
            <a:endParaRPr/>
          </a:p>
          <a:p>
            <a:pPr indent="-237055" lvl="0" marL="237055" rtl="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2C1B5"/>
              </a:buClr>
              <a:buSzPts val="1800"/>
              <a:buChar char="•"/>
            </a:pPr>
            <a:r>
              <a:rPr b="1" lang="en-US" sz="1800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Data quality evaluation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Using high-resolution observations</a:t>
            </a:r>
            <a:endParaRPr/>
          </a:p>
        </p:txBody>
      </p:sp>
      <p:pic>
        <p:nvPicPr>
          <p:cNvPr id="241" name="Google Shape;2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4550" y="3819202"/>
            <a:ext cx="3588545" cy="229855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42" name="Google Shape;242;p10"/>
          <p:cNvSpPr txBox="1"/>
          <p:nvPr/>
        </p:nvSpPr>
        <p:spPr>
          <a:xfrm>
            <a:off x="6316621" y="6237148"/>
            <a:ext cx="4770925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E-HYPE:</a:t>
            </a: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17 March, 2025, a flood case over Spain</a:t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232" y="3971948"/>
            <a:ext cx="4067586" cy="1993063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50800">
              <a:schemeClr val="dk1">
                <a:alpha val="40000"/>
              </a:schemeClr>
            </a:outerShdw>
          </a:effectLst>
        </p:spPr>
      </p:pic>
      <p:sp>
        <p:nvSpPr>
          <p:cNvPr id="244" name="Google Shape;244;p10"/>
          <p:cNvSpPr txBox="1"/>
          <p:nvPr/>
        </p:nvSpPr>
        <p:spPr>
          <a:xfrm>
            <a:off x="1104453" y="6117757"/>
            <a:ext cx="4883926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Off-line SURFEX: </a:t>
            </a:r>
            <a:r>
              <a:rPr b="0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First-guess and analyses departures stats for T2m</a:t>
            </a:r>
            <a:endParaRPr b="0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/>
          <p:nvPr>
            <p:ph idx="12" type="sldNum"/>
          </p:nvPr>
        </p:nvSpPr>
        <p:spPr>
          <a:xfrm>
            <a:off x="8991600" y="64071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p11"/>
          <p:cNvSpPr txBox="1"/>
          <p:nvPr>
            <p:ph type="title"/>
          </p:nvPr>
        </p:nvSpPr>
        <p:spPr>
          <a:xfrm>
            <a:off x="0" y="813669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STAC CATALOG VISUALIZATION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1"/>
          <p:cNvSpPr txBox="1"/>
          <p:nvPr/>
        </p:nvSpPr>
        <p:spPr>
          <a:xfrm>
            <a:off x="375556" y="1421619"/>
            <a:ext cx="126709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C1B5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Operationalization 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600 events in the archive and 480 in the catalog!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C1B5"/>
              </a:buClr>
              <a:buSzPts val="18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62C1B5"/>
                </a:solidFill>
                <a:latin typeface="Calibri"/>
                <a:ea typeface="Calibri"/>
                <a:cs typeface="Calibri"/>
                <a:sym typeface="Calibri"/>
              </a:rPr>
              <a:t>Support decision-making :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organization (Ski World Championship 2025), agriculture (frost for apricots)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11" title="Screenshot from 2025-09-19 19-42-53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9700" y="2126600"/>
            <a:ext cx="7905787" cy="448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/>
          <p:nvPr>
            <p:ph type="title"/>
          </p:nvPr>
        </p:nvSpPr>
        <p:spPr>
          <a:xfrm>
            <a:off x="26600" y="779721"/>
            <a:ext cx="121920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ADDITIONAL INFORMATION TO NATIONAL SERVICES/AUTHORITIES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2"/>
          <p:cNvSpPr txBox="1"/>
          <p:nvPr>
            <p:ph idx="12" type="sldNum"/>
          </p:nvPr>
        </p:nvSpPr>
        <p:spPr>
          <a:xfrm>
            <a:off x="8991600" y="64071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33"/>
              <a:buFont typeface="Helvetica Neue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60" name="Google Shape;260;p12"/>
          <p:cNvGrpSpPr/>
          <p:nvPr/>
        </p:nvGrpSpPr>
        <p:grpSpPr>
          <a:xfrm>
            <a:off x="6291415" y="1757164"/>
            <a:ext cx="5400370" cy="3569184"/>
            <a:chOff x="5883414" y="1331675"/>
            <a:chExt cx="5528612" cy="4702437"/>
          </a:xfrm>
        </p:grpSpPr>
        <p:pic>
          <p:nvPicPr>
            <p:cNvPr id="261" name="Google Shape;261;p12" title="Screenshot from 2025-03-13 16-19-13.png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83414" y="1331675"/>
              <a:ext cx="5528612" cy="4702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2" name="Google Shape;262;p12"/>
            <p:cNvSpPr/>
            <p:nvPr/>
          </p:nvSpPr>
          <p:spPr>
            <a:xfrm>
              <a:off x="6823005" y="1349170"/>
              <a:ext cx="1172100" cy="192600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491" y="1757164"/>
            <a:ext cx="5933509" cy="348356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 txBox="1"/>
          <p:nvPr/>
        </p:nvSpPr>
        <p:spPr>
          <a:xfrm>
            <a:off x="26599" y="5537294"/>
            <a:ext cx="6264815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FIS Nordic World Ski Championships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 / 02 to 09 / 03 / 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wind speed 24h ahead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2"/>
          <p:cNvSpPr txBox="1"/>
          <p:nvPr/>
        </p:nvSpPr>
        <p:spPr>
          <a:xfrm>
            <a:off x="5708074" y="5537294"/>
            <a:ext cx="64839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Extreme precipitation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 / 03 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1358364" y="1819760"/>
            <a:ext cx="1144912" cy="14618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1243853" y="3859306"/>
            <a:ext cx="874059" cy="107576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1243852" y="4094629"/>
            <a:ext cx="484095" cy="168816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2025-06-20T07:22:46Z</dcterms:created>
  <dc:creator>Benoit Vanniere</dc:creator>
</cp:coreProperties>
</file>