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6" r:id="rId2"/>
    <p:sldId id="292" r:id="rId3"/>
    <p:sldId id="265" r:id="rId4"/>
    <p:sldId id="326" r:id="rId5"/>
    <p:sldId id="328" r:id="rId6"/>
    <p:sldId id="358" r:id="rId7"/>
    <p:sldId id="340" r:id="rId8"/>
    <p:sldId id="352" r:id="rId9"/>
    <p:sldId id="278" r:id="rId10"/>
    <p:sldId id="357" r:id="rId11"/>
    <p:sldId id="316" r:id="rId12"/>
    <p:sldId id="271" r:id="rId13"/>
    <p:sldId id="361" r:id="rId14"/>
    <p:sldId id="327" r:id="rId15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108C3-8605-4C5E-AC2D-8F8A3025FBEE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FFAA1-1C31-4D9B-AA6B-E0B4C481FAE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153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answer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question, we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take a look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relationship</a:t>
            </a:r>
            <a:r>
              <a:rPr lang="nl-NL" dirty="0"/>
              <a:t> </a:t>
            </a:r>
            <a:r>
              <a:rPr lang="nl-NL" dirty="0" err="1"/>
              <a:t>betweeen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ratio of </a:t>
            </a:r>
            <a:r>
              <a:rPr lang="nl-NL" dirty="0" err="1"/>
              <a:t>resolved</a:t>
            </a:r>
            <a:r>
              <a:rPr lang="nl-NL" dirty="0"/>
              <a:t>/</a:t>
            </a:r>
            <a:r>
              <a:rPr lang="nl-NL" dirty="0" err="1"/>
              <a:t>unresolved</a:t>
            </a:r>
            <a:r>
              <a:rPr lang="nl-NL" dirty="0"/>
              <a:t> energy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grid</a:t>
            </a:r>
            <a:r>
              <a:rPr lang="nl-NL" dirty="0"/>
              <a:t> </a:t>
            </a:r>
            <a:r>
              <a:rPr lang="nl-NL" dirty="0" err="1"/>
              <a:t>size</a:t>
            </a:r>
            <a:r>
              <a:rPr lang="nl-NL" dirty="0"/>
              <a:t>.</a:t>
            </a:r>
          </a:p>
          <a:p>
            <a:r>
              <a:rPr lang="nl-NL" dirty="0"/>
              <a:t>For </a:t>
            </a:r>
            <a:r>
              <a:rPr lang="nl-NL" dirty="0" err="1"/>
              <a:t>this</a:t>
            </a:r>
            <a:r>
              <a:rPr lang="nl-NL" dirty="0"/>
              <a:t>, we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normalize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lenght</a:t>
            </a:r>
            <a:r>
              <a:rPr lang="nl-NL" dirty="0"/>
              <a:t> </a:t>
            </a:r>
            <a:r>
              <a:rPr lang="nl-NL" dirty="0" err="1"/>
              <a:t>scale</a:t>
            </a:r>
            <a:r>
              <a:rPr lang="nl-NL" dirty="0"/>
              <a:t> with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height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boundary</a:t>
            </a:r>
            <a:r>
              <a:rPr lang="nl-NL" dirty="0"/>
              <a:t> </a:t>
            </a:r>
            <a:r>
              <a:rPr lang="nl-NL" dirty="0" err="1"/>
              <a:t>layer</a:t>
            </a:r>
            <a:r>
              <a:rPr lang="nl-NL" dirty="0"/>
              <a:t>.</a:t>
            </a:r>
          </a:p>
          <a:p>
            <a:r>
              <a:rPr lang="nl-NL" dirty="0"/>
              <a:t>For </a:t>
            </a:r>
            <a:r>
              <a:rPr lang="nl-NL" dirty="0" err="1"/>
              <a:t>example</a:t>
            </a:r>
            <a:r>
              <a:rPr lang="nl-NL" dirty="0"/>
              <a:t>, </a:t>
            </a:r>
            <a:r>
              <a:rPr lang="nl-NL" dirty="0" err="1"/>
              <a:t>assuming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growth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boundary</a:t>
            </a:r>
            <a:r>
              <a:rPr lang="nl-NL" dirty="0"/>
              <a:t> </a:t>
            </a:r>
            <a:r>
              <a:rPr lang="nl-NL" dirty="0" err="1"/>
              <a:t>layer</a:t>
            </a:r>
            <a:r>
              <a:rPr lang="nl-NL" dirty="0"/>
              <a:t> over time.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beginning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day</a:t>
            </a:r>
            <a:r>
              <a:rPr lang="nl-NL" dirty="0"/>
              <a:t>, we </a:t>
            </a:r>
            <a:r>
              <a:rPr lang="nl-NL" dirty="0" err="1"/>
              <a:t>see</a:t>
            </a:r>
            <a:r>
              <a:rPr lang="nl-NL" dirty="0"/>
              <a:t> a low </a:t>
            </a:r>
            <a:r>
              <a:rPr lang="nl-NL" dirty="0" err="1"/>
              <a:t>inversion</a:t>
            </a:r>
            <a:r>
              <a:rPr lang="nl-NL" dirty="0"/>
              <a:t> </a:t>
            </a:r>
            <a:r>
              <a:rPr lang="nl-NL" dirty="0" err="1"/>
              <a:t>height</a:t>
            </a:r>
            <a:r>
              <a:rPr lang="nl-NL" dirty="0"/>
              <a:t>, with small turbulent </a:t>
            </a:r>
            <a:r>
              <a:rPr lang="nl-NL" dirty="0" err="1"/>
              <a:t>eddies</a:t>
            </a:r>
            <a:r>
              <a:rPr lang="nl-NL" dirty="0"/>
              <a:t>. Taking a </a:t>
            </a:r>
            <a:r>
              <a:rPr lang="nl-NL" dirty="0" err="1"/>
              <a:t>grid</a:t>
            </a:r>
            <a:r>
              <a:rPr lang="nl-NL" dirty="0"/>
              <a:t> </a:t>
            </a:r>
            <a:r>
              <a:rPr lang="nl-NL" dirty="0" err="1"/>
              <a:t>size</a:t>
            </a:r>
            <a:r>
              <a:rPr lang="nl-NL" dirty="0"/>
              <a:t> of 500 m, </a:t>
            </a:r>
            <a:r>
              <a:rPr lang="nl-NL" dirty="0" err="1"/>
              <a:t>all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turbulence</a:t>
            </a:r>
            <a:r>
              <a:rPr lang="nl-NL" dirty="0"/>
              <a:t> is </a:t>
            </a:r>
            <a:r>
              <a:rPr lang="nl-NL" dirty="0" err="1"/>
              <a:t>probably</a:t>
            </a:r>
            <a:r>
              <a:rPr lang="nl-NL" dirty="0"/>
              <a:t> smaller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size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needs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parametrized</a:t>
            </a:r>
            <a:r>
              <a:rPr lang="nl-NL" dirty="0"/>
              <a:t>. But looking </a:t>
            </a:r>
            <a:r>
              <a:rPr lang="nl-NL" dirty="0" err="1"/>
              <a:t>futher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day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boundary</a:t>
            </a:r>
            <a:r>
              <a:rPr lang="nl-NL" dirty="0"/>
              <a:t> </a:t>
            </a:r>
            <a:r>
              <a:rPr lang="nl-NL" dirty="0" err="1"/>
              <a:t>layer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thus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turbulent motions have </a:t>
            </a:r>
            <a:r>
              <a:rPr lang="nl-NL" dirty="0" err="1"/>
              <a:t>grown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with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</a:t>
            </a:r>
            <a:r>
              <a:rPr lang="nl-NL" dirty="0" err="1"/>
              <a:t>grid</a:t>
            </a:r>
            <a:r>
              <a:rPr lang="nl-NL" dirty="0"/>
              <a:t> </a:t>
            </a:r>
            <a:r>
              <a:rPr lang="nl-NL" dirty="0" err="1"/>
              <a:t>size</a:t>
            </a:r>
            <a:r>
              <a:rPr lang="nl-NL" dirty="0"/>
              <a:t>, </a:t>
            </a:r>
            <a:r>
              <a:rPr lang="nl-NL" dirty="0" err="1"/>
              <a:t>now</a:t>
            </a:r>
            <a:r>
              <a:rPr lang="nl-NL" dirty="0"/>
              <a:t> more of </a:t>
            </a:r>
            <a:r>
              <a:rPr lang="nl-NL" dirty="0" err="1"/>
              <a:t>the</a:t>
            </a:r>
            <a:r>
              <a:rPr lang="nl-NL" dirty="0"/>
              <a:t>  </a:t>
            </a:r>
            <a:r>
              <a:rPr lang="nl-NL" dirty="0" err="1"/>
              <a:t>turbulence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solved</a:t>
            </a:r>
            <a:r>
              <a:rPr lang="nl-NL" dirty="0"/>
              <a:t> by </a:t>
            </a:r>
            <a:r>
              <a:rPr lang="nl-NL" dirty="0" err="1"/>
              <a:t>the</a:t>
            </a:r>
            <a:r>
              <a:rPr lang="nl-NL" dirty="0"/>
              <a:t> model</a:t>
            </a:r>
          </a:p>
          <a:p>
            <a:endParaRPr lang="nl-NL" dirty="0"/>
          </a:p>
          <a:p>
            <a:r>
              <a:rPr lang="nl-NL" dirty="0" err="1"/>
              <a:t>Now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relationship</a:t>
            </a:r>
            <a:r>
              <a:rPr lang="nl-NL" dirty="0"/>
              <a:t> of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resolved</a:t>
            </a:r>
            <a:r>
              <a:rPr lang="nl-NL" dirty="0"/>
              <a:t>/</a:t>
            </a:r>
            <a:r>
              <a:rPr lang="nl-NL" dirty="0" err="1"/>
              <a:t>unresolved</a:t>
            </a:r>
            <a:r>
              <a:rPr lang="nl-NL" dirty="0"/>
              <a:t> with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normalized</a:t>
            </a:r>
            <a:r>
              <a:rPr lang="nl-NL" dirty="0"/>
              <a:t> </a:t>
            </a:r>
            <a:r>
              <a:rPr lang="nl-NL" dirty="0" err="1"/>
              <a:t>grid</a:t>
            </a:r>
            <a:r>
              <a:rPr lang="nl-NL" dirty="0"/>
              <a:t> </a:t>
            </a:r>
            <a:r>
              <a:rPr lang="nl-NL" dirty="0" err="1"/>
              <a:t>size</a:t>
            </a:r>
            <a:r>
              <a:rPr lang="nl-NL" dirty="0"/>
              <a:t> is </a:t>
            </a:r>
            <a:r>
              <a:rPr lang="nl-NL" dirty="0" err="1"/>
              <a:t>investigated</a:t>
            </a:r>
            <a:r>
              <a:rPr lang="nl-NL" dirty="0"/>
              <a:t> by Rachel </a:t>
            </a:r>
            <a:r>
              <a:rPr lang="nl-NL" dirty="0" err="1"/>
              <a:t>Honnert</a:t>
            </a:r>
            <a:r>
              <a:rPr lang="nl-NL" dirty="0"/>
              <a:t>. </a:t>
            </a:r>
            <a:r>
              <a:rPr lang="nl-NL" dirty="0" err="1"/>
              <a:t>Starting</a:t>
            </a:r>
            <a:r>
              <a:rPr lang="nl-NL" dirty="0"/>
              <a:t> with </a:t>
            </a:r>
            <a:r>
              <a:rPr lang="nl-NL" dirty="0" err="1"/>
              <a:t>an</a:t>
            </a:r>
            <a:r>
              <a:rPr lang="nl-NL" dirty="0"/>
              <a:t> LES </a:t>
            </a:r>
            <a:r>
              <a:rPr lang="nl-NL" dirty="0" err="1"/>
              <a:t>simulation</a:t>
            </a:r>
            <a:r>
              <a:rPr lang="nl-NL" dirty="0"/>
              <a:t> </a:t>
            </a:r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turbulence</a:t>
            </a:r>
            <a:r>
              <a:rPr lang="nl-NL" dirty="0"/>
              <a:t> is </a:t>
            </a:r>
            <a:r>
              <a:rPr lang="nl-NL" dirty="0" err="1"/>
              <a:t>resolved</a:t>
            </a:r>
            <a:r>
              <a:rPr lang="nl-NL" dirty="0"/>
              <a:t> by </a:t>
            </a:r>
            <a:r>
              <a:rPr lang="nl-NL" dirty="0" err="1"/>
              <a:t>the</a:t>
            </a:r>
            <a:r>
              <a:rPr lang="nl-NL" dirty="0"/>
              <a:t> model, </a:t>
            </a:r>
            <a:r>
              <a:rPr lang="nl-NL" dirty="0" err="1"/>
              <a:t>she</a:t>
            </a:r>
            <a:r>
              <a:rPr lang="nl-NL" dirty="0"/>
              <a:t> </a:t>
            </a:r>
            <a:r>
              <a:rPr lang="nl-NL" dirty="0" err="1"/>
              <a:t>increased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gridsize</a:t>
            </a:r>
            <a:r>
              <a:rPr lang="nl-NL" dirty="0"/>
              <a:t> </a:t>
            </a:r>
            <a:r>
              <a:rPr lang="nl-NL" dirty="0" err="1"/>
              <a:t>gradually</a:t>
            </a:r>
            <a:r>
              <a:rPr lang="nl-NL" dirty="0"/>
              <a:t> till </a:t>
            </a:r>
            <a:r>
              <a:rPr lang="nl-NL" dirty="0" err="1"/>
              <a:t>the</a:t>
            </a:r>
            <a:r>
              <a:rPr lang="nl-NL" dirty="0"/>
              <a:t> point </a:t>
            </a:r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nothing</a:t>
            </a:r>
            <a:r>
              <a:rPr lang="nl-NL" dirty="0"/>
              <a:t> was </a:t>
            </a:r>
            <a:r>
              <a:rPr lang="nl-NL" dirty="0" err="1"/>
              <a:t>resolved</a:t>
            </a:r>
            <a:r>
              <a:rPr lang="nl-NL" dirty="0"/>
              <a:t> </a:t>
            </a:r>
            <a:r>
              <a:rPr lang="nl-NL" dirty="0" err="1"/>
              <a:t>anymore</a:t>
            </a:r>
            <a:r>
              <a:rPr lang="nl-NL" dirty="0"/>
              <a:t>. By </a:t>
            </a:r>
            <a:r>
              <a:rPr lang="nl-NL" dirty="0" err="1"/>
              <a:t>constantly</a:t>
            </a:r>
            <a:r>
              <a:rPr lang="nl-NL" dirty="0"/>
              <a:t> </a:t>
            </a:r>
            <a:r>
              <a:rPr lang="nl-NL" dirty="0" err="1"/>
              <a:t>considering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ratio of </a:t>
            </a:r>
            <a:r>
              <a:rPr lang="nl-NL" dirty="0" err="1"/>
              <a:t>resolved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unresolved</a:t>
            </a:r>
            <a:r>
              <a:rPr lang="nl-NL" dirty="0"/>
              <a:t> energy, </a:t>
            </a:r>
            <a:r>
              <a:rPr lang="nl-NL" dirty="0" err="1"/>
              <a:t>she</a:t>
            </a:r>
            <a:r>
              <a:rPr lang="nl-NL" dirty="0"/>
              <a:t> found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following</a:t>
            </a:r>
            <a:r>
              <a:rPr lang="nl-NL" dirty="0"/>
              <a:t> </a:t>
            </a:r>
            <a:r>
              <a:rPr lang="nl-NL" dirty="0" err="1"/>
              <a:t>figure</a:t>
            </a:r>
            <a:r>
              <a:rPr lang="nl-NL" dirty="0"/>
              <a:t>; </a:t>
            </a:r>
            <a:r>
              <a:rPr lang="nl-NL" dirty="0" err="1"/>
              <a:t>this</a:t>
            </a:r>
            <a:r>
              <a:rPr lang="nl-NL" dirty="0"/>
              <a:t> shows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,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grid</a:t>
            </a:r>
            <a:r>
              <a:rPr lang="nl-NL" dirty="0"/>
              <a:t> box is way </a:t>
            </a:r>
            <a:r>
              <a:rPr lang="nl-NL" dirty="0" err="1"/>
              <a:t>larger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turbulent motions, </a:t>
            </a:r>
            <a:r>
              <a:rPr lang="nl-NL" dirty="0" err="1"/>
              <a:t>all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energy </a:t>
            </a:r>
            <a:r>
              <a:rPr lang="nl-NL" dirty="0" err="1"/>
              <a:t>needs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parametrized</a:t>
            </a:r>
            <a:r>
              <a:rPr lang="nl-NL" dirty="0"/>
              <a:t>. This </a:t>
            </a:r>
            <a:r>
              <a:rPr lang="nl-NL" dirty="0" err="1"/>
              <a:t>relationship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develop</a:t>
            </a:r>
            <a:r>
              <a:rPr lang="nl-NL" dirty="0"/>
              <a:t> a </a:t>
            </a:r>
            <a:r>
              <a:rPr lang="nl-NL" dirty="0" err="1"/>
              <a:t>scale</a:t>
            </a:r>
            <a:r>
              <a:rPr lang="nl-NL" dirty="0"/>
              <a:t> </a:t>
            </a:r>
            <a:r>
              <a:rPr lang="nl-NL" dirty="0" err="1"/>
              <a:t>adaptive</a:t>
            </a:r>
            <a:r>
              <a:rPr lang="nl-NL" dirty="0"/>
              <a:t> </a:t>
            </a:r>
            <a:r>
              <a:rPr lang="nl-NL" dirty="0" err="1"/>
              <a:t>convection</a:t>
            </a:r>
            <a:r>
              <a:rPr lang="nl-NL" dirty="0"/>
              <a:t> </a:t>
            </a:r>
            <a:r>
              <a:rPr lang="nl-NL" dirty="0" err="1"/>
              <a:t>scheme</a:t>
            </a:r>
            <a:r>
              <a:rPr lang="nl-NL" dirty="0"/>
              <a:t>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16FB2-35C9-4049-BE2D-074AF1F536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58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71E2-4E5B-301F-528F-2B839BF4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FE6B1-3E6A-EB57-DC67-0B755D297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6F5D9-EC12-EF8C-6489-783A627D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6D3BA-1E9E-338B-8151-B64323015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B8593-EA9F-71A7-3F73-1FBF9E7EE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29434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CCB57-6B1A-F929-8E6B-83ED7CB73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C35AD-9D03-7D62-83AA-A5E5109DA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0A9C-48D9-0F74-A661-BEE405C72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E996-EED9-37D2-1E56-D3D777B0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28234-8AE3-2520-3F09-AE9B53DB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39680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B9D70F-05F3-CAB5-DEBB-C1AE66E7E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99421-346C-7B8F-7586-EE9E92124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6FD76-E206-E910-9A68-70C6C0D6C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2B60F-E397-17EE-19B1-DC076F21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DEF2B-D3AE-0892-0B86-94F2498C5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2391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FCAF1EA-39C1-442C-A45B-A1AF29FC64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87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771E4-FE45-EC79-394A-BD65AF8E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149D2-67A5-15F0-7154-8BFED29DE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D5C0D-39AD-08BA-79BC-59E3FC2A0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DCFD2-7BC2-CE70-8860-2F430134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022C0-E4A3-CD0A-11FE-86F677BA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0256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7804-8DC2-0BCE-6EF5-043C1D5A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7E99E-A87E-3BA0-1BA4-E7FADD7A0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82857-2AD6-7DEA-4138-A0D185C6F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2F3D9-3186-E2F6-9CF5-A16E6A6E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2ADDF-37B9-DDFF-03B9-780C1824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3075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C1376-7510-0791-D9F6-9BCCECFE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C0A17-A95B-7BBD-0F6C-D0CEEFFB0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D7512-E7D7-5112-9C13-3CB67CAD9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5AE48-0336-B4CD-72A3-7802BEC8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2A615-F971-4D6E-1206-D3223CE3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00926-7390-44A5-1603-43887A88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5491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8A82-358B-55C7-BC4D-7FE35195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B790C-1A49-CFD2-93DB-717914D50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7312E-FF67-261B-B64A-146FE0049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E53B7-6C96-CE3C-DE57-139B39D45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188B92-180B-B982-7B3F-1F8BB24ED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CAB9DF-555B-24E6-B52A-43ED402F9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DDE563-F63D-4236-36D6-433BCD51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6734C-4FBF-2F31-529C-0C35766FE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872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53448-9939-79C7-36FE-F47F9F255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8B5EF-46B5-8CF7-44E0-D0C7D23B6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FA5C7-3C04-90D8-CA6C-63DF43332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FDEA9-8EE4-6DFF-69CB-CA32AC64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89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F57EF6-FDEC-B7A3-F8B5-EE2CA0F4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DA3116-05D9-82A0-26F5-E8379319F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9F846-9CCE-1662-BCF0-E0DE2A66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208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175C-2A8E-C254-E786-9AE1002E5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23DD8-1EC7-89DA-42CD-08838DABC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7482B-DD2E-F150-0A9B-45E186EFA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4C89A-8593-EF8B-B10A-47C1C4FC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E930C-DE8E-67C2-0D78-70E869F8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64ED2-05EE-73A2-AAA7-1832896A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28390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9129-6EDC-06EF-6BAF-4BD84EDEA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E331B-ACD7-2411-6521-16FBF5BF0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56617-729E-FAD7-A205-D52233EFD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F4DE5-7742-124F-D84A-BD1A535D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30B8C-9B0C-A550-D7E5-C05795A04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F1524-7F7B-CDFE-A606-472C16B2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2766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08C25-7C94-036D-9BA9-6270224E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4E438-362B-509B-E31A-A1E14C289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BE696-43EE-EC5D-50D8-BDB13478B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EAC81-E165-4B97-B096-98BECEBCD6A8}" type="datetimeFigureOut">
              <a:rPr lang="en-NL" smtClean="0"/>
              <a:t>24/09/2025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99309-D6F3-8F8C-72BE-96C0292EF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DFF4D-CC5F-2228-6DEC-3C88D712A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E5520-F407-44F6-942D-251E3FD2AE8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52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Pictureshallowclouds">
            <a:extLst>
              <a:ext uri="{FF2B5EF4-FFF2-40B4-BE49-F238E27FC236}">
                <a16:creationId xmlns:a16="http://schemas.microsoft.com/office/drawing/2014/main" id="{E9EB30DC-FA16-9BC6-1AFA-8F0FF3CEC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" b="1059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D86401-2782-AAE8-631D-924311E25894}"/>
              </a:ext>
            </a:extLst>
          </p:cNvPr>
          <p:cNvSpPr txBox="1"/>
          <p:nvPr/>
        </p:nvSpPr>
        <p:spPr>
          <a:xfrm>
            <a:off x="916459" y="-125670"/>
            <a:ext cx="10359081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organi</a:t>
            </a:r>
            <a:r>
              <a:rPr lang="en-US" sz="6000" dirty="0">
                <a:solidFill>
                  <a:srgbClr val="FFFFFF"/>
                </a:solidFill>
                <a:latin typeface="Calibri Light" panose="020F0302020204030204"/>
              </a:rPr>
              <a:t>s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ation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aware convection scheme for the grey zone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F2830-EF79-6F8B-4CCD-73A5DA0C9855}"/>
              </a:ext>
            </a:extLst>
          </p:cNvPr>
          <p:cNvSpPr txBox="1"/>
          <p:nvPr/>
        </p:nvSpPr>
        <p:spPr>
          <a:xfrm>
            <a:off x="1940706" y="3034438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Wim de Rooy, Natalie Theeuwes,  Pier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Siebesma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Alessandro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Savazzi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Louise Nuijens, Charlotte Raven, Emily Gleeson, et al.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88352-0EBD-E2C4-8FEB-78E340BE800A}"/>
              </a:ext>
            </a:extLst>
          </p:cNvPr>
          <p:cNvSpPr txBox="1"/>
          <p:nvPr/>
        </p:nvSpPr>
        <p:spPr>
          <a:xfrm>
            <a:off x="916459" y="4930829"/>
            <a:ext cx="102344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An updated Harmonie-</a:t>
            </a:r>
            <a:r>
              <a:rPr lang="en-US" sz="2400" i="1" dirty="0" err="1"/>
              <a:t>Arome</a:t>
            </a:r>
            <a:r>
              <a:rPr lang="en-US" sz="2400" i="1" dirty="0"/>
              <a:t> convection scheme to improve forecasts of </a:t>
            </a:r>
            <a:r>
              <a:rPr lang="en-US" sz="2400" i="1" dirty="0" err="1"/>
              <a:t>organised</a:t>
            </a:r>
            <a:r>
              <a:rPr lang="en-US" sz="2400" i="1" dirty="0"/>
              <a:t> convection and the associated rain and cloud fields</a:t>
            </a:r>
          </a:p>
        </p:txBody>
      </p:sp>
    </p:spTree>
    <p:extLst>
      <p:ext uri="{BB962C8B-B14F-4D97-AF65-F5344CB8AC3E}">
        <p14:creationId xmlns:p14="http://schemas.microsoft.com/office/powerpoint/2010/main" val="1396700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europe with a map of the united kingdom&#10;&#10;AI-generated content may be incorrect.">
            <a:extLst>
              <a:ext uri="{FF2B5EF4-FFF2-40B4-BE49-F238E27FC236}">
                <a16:creationId xmlns:a16="http://schemas.microsoft.com/office/drawing/2014/main" id="{39BE9205-056A-81EC-1529-95ED815E6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6" r="-6919"/>
          <a:stretch/>
        </p:blipFill>
        <p:spPr>
          <a:xfrm>
            <a:off x="5670586" y="2382138"/>
            <a:ext cx="6460632" cy="4855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0ED02F-0C23-32C2-D438-3BBF47249ED0}"/>
              </a:ext>
            </a:extLst>
          </p:cNvPr>
          <p:cNvSpPr txBox="1"/>
          <p:nvPr/>
        </p:nvSpPr>
        <p:spPr>
          <a:xfrm>
            <a:off x="3534411" y="6978"/>
            <a:ext cx="62905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Impact changes convection scheme at 2.5km resolution </a:t>
            </a:r>
          </a:p>
          <a:p>
            <a:r>
              <a:rPr lang="en-US" dirty="0"/>
              <a:t>Open cell convection precipitation.</a:t>
            </a:r>
          </a:p>
          <a:p>
            <a:endParaRPr lang="en-US" dirty="0"/>
          </a:p>
          <a:p>
            <a:r>
              <a:rPr lang="en-US" dirty="0"/>
              <a:t>New convection scheme: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scale aware (less relevant at km scale)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LWTHRESMOIST trigger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triggered 70% dry mass flux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sub-grid evaporation/melting trigger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6D061-C058-597C-5F1B-25654BE19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2" y="86628"/>
            <a:ext cx="3325148" cy="2473692"/>
          </a:xfrm>
          <a:prstGeom prst="rect">
            <a:avLst/>
          </a:prstGeom>
        </p:spPr>
      </p:pic>
      <p:pic>
        <p:nvPicPr>
          <p:cNvPr id="6" name="Picture 5" descr="A map of the northern ireland&#10;&#10;AI-generated content may be incorrect.">
            <a:extLst>
              <a:ext uri="{FF2B5EF4-FFF2-40B4-BE49-F238E27FC236}">
                <a16:creationId xmlns:a16="http://schemas.microsoft.com/office/drawing/2014/main" id="{919E2BA0-B201-6B23-D805-DA7349027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70" y="232708"/>
            <a:ext cx="1773530" cy="1981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47F93B-FE9F-9320-E4DD-58E34FD810B2}"/>
              </a:ext>
            </a:extLst>
          </p:cNvPr>
          <p:cNvSpPr txBox="1"/>
          <p:nvPr/>
        </p:nvSpPr>
        <p:spPr>
          <a:xfrm>
            <a:off x="7803560" y="2673496"/>
            <a:ext cx="16903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New convection</a:t>
            </a:r>
            <a:endParaRPr lang="en-NL" dirty="0"/>
          </a:p>
        </p:txBody>
      </p:sp>
      <p:pic>
        <p:nvPicPr>
          <p:cNvPr id="10" name="Picture 9" descr="A computer screen shot of a map&#10;&#10;AI-generated content may be incorrect.">
            <a:extLst>
              <a:ext uri="{FF2B5EF4-FFF2-40B4-BE49-F238E27FC236}">
                <a16:creationId xmlns:a16="http://schemas.microsoft.com/office/drawing/2014/main" id="{7EAEBFBB-7A83-0B95-9AE6-45C3D2374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1" t="19169" r="18517" b="22592"/>
          <a:stretch/>
        </p:blipFill>
        <p:spPr>
          <a:xfrm>
            <a:off x="7959570" y="445299"/>
            <a:ext cx="2226448" cy="1782308"/>
          </a:xfrm>
          <a:prstGeom prst="rect">
            <a:avLst/>
          </a:prstGeom>
        </p:spPr>
      </p:pic>
      <p:pic>
        <p:nvPicPr>
          <p:cNvPr id="11" name="Picture 10" descr="A map of the earth&#10;&#10;AI-generated content may be incorrect.">
            <a:extLst>
              <a:ext uri="{FF2B5EF4-FFF2-40B4-BE49-F238E27FC236}">
                <a16:creationId xmlns:a16="http://schemas.microsoft.com/office/drawing/2014/main" id="{94893A19-FE24-D2FD-B118-76A563EAC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6493" r="6746" b="8840"/>
          <a:stretch/>
        </p:blipFill>
        <p:spPr>
          <a:xfrm>
            <a:off x="106342" y="2749558"/>
            <a:ext cx="5435461" cy="4021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7FA129-B175-0EB2-6E26-1629D1F2132C}"/>
              </a:ext>
            </a:extLst>
          </p:cNvPr>
          <p:cNvSpPr txBox="1"/>
          <p:nvPr/>
        </p:nvSpPr>
        <p:spPr>
          <a:xfrm>
            <a:off x="1847006" y="2754262"/>
            <a:ext cx="11267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Reference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355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95C80-8050-EDF1-38AE-B4015C325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shallowclouds">
            <a:extLst>
              <a:ext uri="{FF2B5EF4-FFF2-40B4-BE49-F238E27FC236}">
                <a16:creationId xmlns:a16="http://schemas.microsoft.com/office/drawing/2014/main" id="{4FB09B5B-A4D1-9100-8345-2E1AB5ED5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" b="1059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97530-D00B-A14B-D389-81D2ABCAE4FF}"/>
              </a:ext>
            </a:extLst>
          </p:cNvPr>
          <p:cNvSpPr txBox="1"/>
          <p:nvPr/>
        </p:nvSpPr>
        <p:spPr>
          <a:xfrm>
            <a:off x="440134" y="181957"/>
            <a:ext cx="11469756" cy="6494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4"/>
            <a:r>
              <a:rPr lang="en-US" dirty="0"/>
              <a:t>		</a:t>
            </a:r>
            <a:r>
              <a:rPr lang="en-US" sz="3200" dirty="0"/>
              <a:t>Discussion, conclusions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LES are an important tool to study the grey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Shutting down shallow convection for resolutions ≥ 500m is bad idea.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Boundary layer height not always suitable as measure of scales.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Use resolved w to indicate </a:t>
            </a:r>
            <a:r>
              <a:rPr lang="en-US" sz="2400" dirty="0" err="1"/>
              <a:t>organisation</a:t>
            </a:r>
            <a:r>
              <a:rPr lang="en-US" sz="2400" dirty="0"/>
              <a:t>. If the model starts resolved convection, </a:t>
            </a:r>
          </a:p>
          <a:p>
            <a:r>
              <a:rPr lang="en-US" sz="2400" dirty="0"/>
              <a:t>      it should!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 convection options in cy46 and 49. UWCW option is to use LWTHRESMOIST and reduce (grid-size dependent) dry convection.</a:t>
            </a:r>
          </a:p>
          <a:p>
            <a:r>
              <a:rPr lang="en-US" sz="2400" dirty="0"/>
              <a:t>     Adding sub-grid evaporation/melting trigger is at least useful for 2km.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new convection options solve the long-lasting problem of missing rain associated with </a:t>
            </a:r>
            <a:r>
              <a:rPr lang="en-US" sz="2400" dirty="0" err="1"/>
              <a:t>organised</a:t>
            </a:r>
            <a:r>
              <a:rPr lang="en-US" sz="2400" dirty="0"/>
              <a:t> convection and substantially improves cloud fields. </a:t>
            </a:r>
          </a:p>
        </p:txBody>
      </p:sp>
    </p:spTree>
    <p:extLst>
      <p:ext uri="{BB962C8B-B14F-4D97-AF65-F5344CB8AC3E}">
        <p14:creationId xmlns:p14="http://schemas.microsoft.com/office/powerpoint/2010/main" val="1643328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82068-3834-AF0A-018B-BE02F3617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olfstratus_nieuwzeeland_atanis">
            <a:extLst>
              <a:ext uri="{FF2B5EF4-FFF2-40B4-BE49-F238E27FC236}">
                <a16:creationId xmlns:a16="http://schemas.microsoft.com/office/drawing/2014/main" id="{EF9F2AAB-B9AC-4869-3245-4D043DE1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" y="1"/>
            <a:ext cx="4332514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lenticularis cloud formation 10 min later than first picture">
            <a:extLst>
              <a:ext uri="{FF2B5EF4-FFF2-40B4-BE49-F238E27FC236}">
                <a16:creationId xmlns:a16="http://schemas.microsoft.com/office/drawing/2014/main" id="{11B9FE56-5FC4-CBAB-14FF-5E35C2AA1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50" y="4027489"/>
            <a:ext cx="5689202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cumolonimbus">
            <a:extLst>
              <a:ext uri="{FF2B5EF4-FFF2-40B4-BE49-F238E27FC236}">
                <a16:creationId xmlns:a16="http://schemas.microsoft.com/office/drawing/2014/main" id="{4BEAC6AA-FF52-A602-B38B-43E403AB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364" y="-380999"/>
            <a:ext cx="8635396" cy="463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glory1">
            <a:extLst>
              <a:ext uri="{FF2B5EF4-FFF2-40B4-BE49-F238E27FC236}">
                <a16:creationId xmlns:a16="http://schemas.microsoft.com/office/drawing/2014/main" id="{3F922C72-3B19-A945-9972-1178C302A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" y="3416300"/>
            <a:ext cx="7111503" cy="344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7">
            <a:extLst>
              <a:ext uri="{FF2B5EF4-FFF2-40B4-BE49-F238E27FC236}">
                <a16:creationId xmlns:a16="http://schemas.microsoft.com/office/drawing/2014/main" id="{F24773FA-B653-0A08-A488-0DFE52BD3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156" y="6491290"/>
            <a:ext cx="4045018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450"/>
              </a:spcBef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1pPr>
            <a:lvl2pPr>
              <a:spcBef>
                <a:spcPts val="450"/>
              </a:spcBef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2pPr>
            <a:lvl3pPr>
              <a:spcBef>
                <a:spcPts val="450"/>
              </a:spcBef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3pPr>
            <a:lvl4pPr>
              <a:spcBef>
                <a:spcPts val="450"/>
              </a:spcBef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4pPr>
            <a:lvl5pPr>
              <a:spcBef>
                <a:spcPts val="450"/>
              </a:spcBef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177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www.cloudappreciationsociety.org</a:t>
            </a:r>
          </a:p>
        </p:txBody>
      </p:sp>
      <p:pic>
        <p:nvPicPr>
          <p:cNvPr id="38920" name="Picture 8" descr="cumulonimbusplusvliegtuig">
            <a:extLst>
              <a:ext uri="{FF2B5EF4-FFF2-40B4-BE49-F238E27FC236}">
                <a16:creationId xmlns:a16="http://schemas.microsoft.com/office/drawing/2014/main" id="{682737B6-F64E-030A-B1A6-56C9B8A7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" y="-152400"/>
            <a:ext cx="380973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40A1EE-CC19-D451-1081-C0835EBD9730}"/>
              </a:ext>
            </a:extLst>
          </p:cNvPr>
          <p:cNvSpPr/>
          <p:nvPr/>
        </p:nvSpPr>
        <p:spPr>
          <a:xfrm>
            <a:off x="2899215" y="640488"/>
            <a:ext cx="5775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Thanks, questions?</a:t>
            </a:r>
            <a:endParaRPr lang="en-NL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815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86C3D0-A50B-A4B7-817D-549C6ABB100E}"/>
              </a:ext>
            </a:extLst>
          </p:cNvPr>
          <p:cNvSpPr txBox="1"/>
          <p:nvPr/>
        </p:nvSpPr>
        <p:spPr>
          <a:xfrm>
            <a:off x="633039" y="147834"/>
            <a:ext cx="11000704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Options with a resolved w threshold often improves the representation of clouds and rain </a:t>
            </a:r>
          </a:p>
          <a:p>
            <a:r>
              <a:rPr lang="en-US" sz="2000" dirty="0"/>
              <a:t>related to </a:t>
            </a:r>
            <a:r>
              <a:rPr lang="en-US" sz="2000" dirty="0" err="1"/>
              <a:t>organised</a:t>
            </a:r>
            <a:r>
              <a:rPr lang="en-US" sz="2000" dirty="0"/>
              <a:t> convection, but not </a:t>
            </a:r>
            <a:r>
              <a:rPr lang="en-US" sz="2000" dirty="0" err="1"/>
              <a:t>allways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We know that often rain is associated with (and sometimes precedes) convective organization. 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An extra trigger is added: Threshold on sub-grid evaporation and melting in the convection scheme. </a:t>
            </a:r>
            <a:endParaRPr lang="en-NL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6C623-1EB1-F4E5-63EB-780CBBB6AE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375"/>
          <a:stretch>
            <a:fillRect/>
          </a:stretch>
        </p:blipFill>
        <p:spPr>
          <a:xfrm>
            <a:off x="1521785" y="2275977"/>
            <a:ext cx="8125166" cy="2526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EFF70-B416-B57B-250A-0A9C0451F01D}"/>
              </a:ext>
            </a:extLst>
          </p:cNvPr>
          <p:cNvSpPr txBox="1"/>
          <p:nvPr/>
        </p:nvSpPr>
        <p:spPr>
          <a:xfrm>
            <a:off x="9447426" y="2103617"/>
            <a:ext cx="267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Alessandro </a:t>
            </a:r>
            <a:r>
              <a:rPr lang="en-US" sz="1400" dirty="0" err="1"/>
              <a:t>Savazzi</a:t>
            </a:r>
            <a:r>
              <a:rPr lang="en-US" sz="1400" dirty="0"/>
              <a:t> et al., 2024 JAS</a:t>
            </a:r>
          </a:p>
        </p:txBody>
      </p:sp>
    </p:spTree>
    <p:extLst>
      <p:ext uri="{BB962C8B-B14F-4D97-AF65-F5344CB8AC3E}">
        <p14:creationId xmlns:p14="http://schemas.microsoft.com/office/powerpoint/2010/main" val="1383113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4FB35C5-6435-4AEB-F860-FD9BCFA8A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31" y="2920058"/>
            <a:ext cx="4815375" cy="3467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5576D-E6CB-03AD-5272-02327C1F4969}"/>
              </a:ext>
            </a:extLst>
          </p:cNvPr>
          <p:cNvSpPr txBox="1"/>
          <p:nvPr/>
        </p:nvSpPr>
        <p:spPr>
          <a:xfrm>
            <a:off x="3347947" y="159041"/>
            <a:ext cx="479541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Suitable value for </a:t>
            </a:r>
            <a:r>
              <a:rPr lang="en-US" sz="2800" dirty="0" err="1"/>
              <a:t>w_threshold</a:t>
            </a:r>
            <a:r>
              <a:rPr lang="en-US" sz="2800" dirty="0"/>
              <a:t>?</a:t>
            </a:r>
            <a:endParaRPr lang="en-NL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EAF9C5-6448-F4D1-6537-5D48EE2E102E}"/>
              </a:ext>
            </a:extLst>
          </p:cNvPr>
          <p:cNvSpPr txBox="1"/>
          <p:nvPr/>
        </p:nvSpPr>
        <p:spPr>
          <a:xfrm>
            <a:off x="847787" y="1327582"/>
            <a:ext cx="49996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Should depend on grid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Guideline by LES? (many cases)</a:t>
            </a:r>
            <a:endParaRPr lang="en-NL" sz="2800" dirty="0"/>
          </a:p>
        </p:txBody>
      </p:sp>
      <p:pic>
        <p:nvPicPr>
          <p:cNvPr id="5" name="Picture 4" descr="A picture containing outdoor, wave, nature&#10;&#10;Description automatically generated">
            <a:extLst>
              <a:ext uri="{FF2B5EF4-FFF2-40B4-BE49-F238E27FC236}">
                <a16:creationId xmlns:a16="http://schemas.microsoft.com/office/drawing/2014/main" id="{5052B870-5EEB-F9FD-B55D-57323465D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92" y="3090889"/>
            <a:ext cx="3248485" cy="3125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AF711-DCDC-6C89-32C8-8A4C24AC46FF}"/>
              </a:ext>
            </a:extLst>
          </p:cNvPr>
          <p:cNvSpPr txBox="1"/>
          <p:nvPr/>
        </p:nvSpPr>
        <p:spPr>
          <a:xfrm>
            <a:off x="6096000" y="2550726"/>
            <a:ext cx="468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Conditional sampling in LES: Mean convective w</a:t>
            </a:r>
            <a:endParaRPr lang="en-NL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BF21443-3580-CDEA-0288-3F8F1027E2C8}"/>
              </a:ext>
            </a:extLst>
          </p:cNvPr>
          <p:cNvSpPr/>
          <p:nvPr/>
        </p:nvSpPr>
        <p:spPr>
          <a:xfrm>
            <a:off x="4716966" y="4070195"/>
            <a:ext cx="925551" cy="2787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35F5C0-BB18-18F5-3EBE-42AAF0DB82C8}"/>
              </a:ext>
            </a:extLst>
          </p:cNvPr>
          <p:cNvSpPr txBox="1"/>
          <p:nvPr/>
        </p:nvSpPr>
        <p:spPr>
          <a:xfrm>
            <a:off x="9937596" y="6387619"/>
            <a:ext cx="168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Charlotte Raven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841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10">
            <a:extLst>
              <a:ext uri="{FF2B5EF4-FFF2-40B4-BE49-F238E27FC236}">
                <a16:creationId xmlns:a16="http://schemas.microsoft.com/office/drawing/2014/main" id="{598E0A52-0868-4166-445E-FB5D2BE50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4" t="32057" r="46765" b="19642"/>
          <a:stretch/>
        </p:blipFill>
        <p:spPr bwMode="auto">
          <a:xfrm>
            <a:off x="3660519" y="2431649"/>
            <a:ext cx="5492826" cy="3749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B1D37A-4237-E7F9-C1B4-A047FB91ECED}"/>
              </a:ext>
            </a:extLst>
          </p:cNvPr>
          <p:cNvSpPr txBox="1"/>
          <p:nvPr/>
        </p:nvSpPr>
        <p:spPr>
          <a:xfrm>
            <a:off x="9330847" y="2356488"/>
            <a:ext cx="2335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Rachel </a:t>
            </a:r>
            <a:r>
              <a:rPr lang="en-US" sz="2000" dirty="0" err="1"/>
              <a:t>Honnert</a:t>
            </a:r>
            <a:r>
              <a:rPr lang="en-US" sz="2000" dirty="0"/>
              <a:t> plot </a:t>
            </a:r>
          </a:p>
          <a:p>
            <a:r>
              <a:rPr lang="en-US" sz="1600" dirty="0"/>
              <a:t>(e.g. </a:t>
            </a:r>
            <a:r>
              <a:rPr lang="en-US" sz="1600" dirty="0" err="1"/>
              <a:t>Honnert</a:t>
            </a:r>
            <a:r>
              <a:rPr lang="en-US" sz="1600" dirty="0"/>
              <a:t> 2011, JAS)</a:t>
            </a:r>
            <a:endParaRPr lang="en-NL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E1FA1-25B4-7B84-A153-DEE67BDD1F23}"/>
              </a:ext>
            </a:extLst>
          </p:cNvPr>
          <p:cNvSpPr txBox="1"/>
          <p:nvPr/>
        </p:nvSpPr>
        <p:spPr>
          <a:xfrm>
            <a:off x="7850984" y="4746332"/>
            <a:ext cx="98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resolved</a:t>
            </a:r>
            <a:endParaRPr lang="en-NL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0C77C6-AD19-253C-5999-A347EDDC0D44}"/>
                  </a:ext>
                </a:extLst>
              </p:cNvPr>
              <p:cNvSpPr txBox="1"/>
              <p:nvPr/>
            </p:nvSpPr>
            <p:spPr>
              <a:xfrm>
                <a:off x="2536325" y="2431649"/>
                <a:ext cx="2526024" cy="666208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h𝑢𝑚𝑖𝑑𝑖𝑡𝑦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𝑓𝑙𝑢𝑥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𝑟𝑒𝑠𝑜𝑙𝑣𝑒𝑑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h𝑢𝑚𝑖𝑑𝑖𝑡𝑦</m:t>
                          </m:r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𝑓𝑙𝑢𝑥</m:t>
                          </m:r>
                        </m:den>
                      </m:f>
                    </m:oMath>
                  </m:oMathPara>
                </a14:m>
                <a:endParaRPr lang="en-NL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0C77C6-AD19-253C-5999-A347EDDC0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325" y="2431649"/>
                <a:ext cx="2526024" cy="6662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C851020-91DB-6FB9-3105-D1BB448611B1}"/>
              </a:ext>
            </a:extLst>
          </p:cNvPr>
          <p:cNvSpPr txBox="1"/>
          <p:nvPr/>
        </p:nvSpPr>
        <p:spPr>
          <a:xfrm>
            <a:off x="3222048" y="6232562"/>
            <a:ext cx="673738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h+h</a:t>
            </a:r>
            <a:r>
              <a:rPr lang="en-US" sz="2400" baseline="-25000" dirty="0" err="1"/>
              <a:t>c</a:t>
            </a:r>
            <a:r>
              <a:rPr lang="en-US" sz="2400" dirty="0"/>
              <a:t> is an estimate of the relevant (dominant) scales</a:t>
            </a:r>
            <a:endParaRPr lang="en-NL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1BCC34-DC72-DF0C-8EAA-07B0BDB0B4CB}"/>
              </a:ext>
            </a:extLst>
          </p:cNvPr>
          <p:cNvSpPr txBox="1"/>
          <p:nvPr/>
        </p:nvSpPr>
        <p:spPr>
          <a:xfrm>
            <a:off x="7214939" y="3599513"/>
            <a:ext cx="1741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 based</a:t>
            </a:r>
          </a:p>
          <a:p>
            <a:r>
              <a:rPr lang="en-US" dirty="0"/>
              <a:t>(coarse graining)</a:t>
            </a:r>
            <a:endParaRPr lang="en-NL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91B6D9-068B-AA0B-1817-1BAD798B9E85}"/>
              </a:ext>
            </a:extLst>
          </p:cNvPr>
          <p:cNvCxnSpPr>
            <a:cxnSpLocks/>
          </p:cNvCxnSpPr>
          <p:nvPr/>
        </p:nvCxnSpPr>
        <p:spPr>
          <a:xfrm>
            <a:off x="8790962" y="3855181"/>
            <a:ext cx="107977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6D1588-ABCB-3655-881F-73BCDE08E3A9}"/>
              </a:ext>
            </a:extLst>
          </p:cNvPr>
          <p:cNvSpPr txBox="1"/>
          <p:nvPr/>
        </p:nvSpPr>
        <p:spPr>
          <a:xfrm>
            <a:off x="9982351" y="3397565"/>
            <a:ext cx="176298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We want similar </a:t>
            </a:r>
          </a:p>
          <a:p>
            <a:r>
              <a:rPr lang="en-US" dirty="0"/>
              <a:t>behavior in NWP</a:t>
            </a:r>
          </a:p>
          <a:p>
            <a:r>
              <a:rPr lang="en-US" dirty="0"/>
              <a:t>(referred to as</a:t>
            </a:r>
          </a:p>
          <a:p>
            <a:r>
              <a:rPr lang="en-US" dirty="0"/>
              <a:t>scale-aware)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30EF52-3D8F-F920-4182-FDF304FA47AD}"/>
                  </a:ext>
                </a:extLst>
              </p:cNvPr>
              <p:cNvSpPr txBox="1"/>
              <p:nvPr/>
            </p:nvSpPr>
            <p:spPr>
              <a:xfrm>
                <a:off x="2536325" y="4597894"/>
                <a:ext cx="2526024" cy="666208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h𝑢𝑚𝑖𝑑𝑖𝑡𝑦</m:t>
                          </m:r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𝑓𝑙𝑢𝑥</m:t>
                          </m:r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𝑠𝑢𝑏𝑔𝑟𝑖𝑑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en-US" b="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h𝑢𝑚𝑖𝑑𝑖𝑡𝑦</m:t>
                          </m:r>
                          <m:r>
                            <a:rPr lang="en-US" b="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𝑓𝑙𝑢𝑥</m:t>
                          </m:r>
                        </m:den>
                      </m:f>
                    </m:oMath>
                  </m:oMathPara>
                </a14:m>
                <a:endParaRPr lang="en-NL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30EF52-3D8F-F920-4182-FDF304FA4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325" y="4597894"/>
                <a:ext cx="2526024" cy="666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80864CE-98F5-95DC-8E83-BD325437860F}"/>
              </a:ext>
            </a:extLst>
          </p:cNvPr>
          <p:cNvSpPr txBox="1"/>
          <p:nvPr/>
        </p:nvSpPr>
        <p:spPr>
          <a:xfrm>
            <a:off x="7428384" y="2437822"/>
            <a:ext cx="155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parameterised</a:t>
            </a:r>
            <a:endParaRPr lang="en-NL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F5A44-1DE2-ED2E-1E1E-98EACBC2B371}"/>
              </a:ext>
            </a:extLst>
          </p:cNvPr>
          <p:cNvSpPr txBox="1"/>
          <p:nvPr/>
        </p:nvSpPr>
        <p:spPr>
          <a:xfrm>
            <a:off x="1201166" y="54269"/>
            <a:ext cx="9789667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Fundamental question: What part of the convection should be done by the </a:t>
            </a:r>
          </a:p>
          <a:p>
            <a:pPr algn="ctr"/>
            <a:r>
              <a:rPr lang="en-US" sz="2400" b="1" dirty="0"/>
              <a:t>convection scheme and what should be resolved?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dirty="0"/>
              <a:t>This partitioning can be studied by coarse graining LES (</a:t>
            </a:r>
            <a:r>
              <a:rPr lang="en-US" sz="2400" dirty="0" err="1"/>
              <a:t>Honnert</a:t>
            </a:r>
            <a:r>
              <a:rPr lang="en-US" sz="2400" dirty="0"/>
              <a:t>, 2011)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57684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agram&#10;&#10;Description automatically generated">
            <a:extLst>
              <a:ext uri="{FF2B5EF4-FFF2-40B4-BE49-F238E27FC236}">
                <a16:creationId xmlns:a16="http://schemas.microsoft.com/office/drawing/2014/main" id="{5C5DAC77-C22D-1359-C000-5B9A29DD84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55406" r="29444" b="5927"/>
          <a:stretch/>
        </p:blipFill>
        <p:spPr>
          <a:xfrm>
            <a:off x="1624210" y="824897"/>
            <a:ext cx="8615198" cy="3686175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4B84C2C-2916-0D8B-AB62-A1941B50D37A}"/>
              </a:ext>
            </a:extLst>
          </p:cNvPr>
          <p:cNvCxnSpPr>
            <a:cxnSpLocks/>
          </p:cNvCxnSpPr>
          <p:nvPr/>
        </p:nvCxnSpPr>
        <p:spPr>
          <a:xfrm>
            <a:off x="2561773" y="3817257"/>
            <a:ext cx="0" cy="431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84D70E-BA95-0D79-6E48-2B3229714F84}"/>
              </a:ext>
            </a:extLst>
          </p:cNvPr>
          <p:cNvCxnSpPr>
            <a:cxnSpLocks/>
          </p:cNvCxnSpPr>
          <p:nvPr/>
        </p:nvCxnSpPr>
        <p:spPr>
          <a:xfrm>
            <a:off x="6841671" y="2373086"/>
            <a:ext cx="0" cy="187597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5">
            <a:extLst>
              <a:ext uri="{FF2B5EF4-FFF2-40B4-BE49-F238E27FC236}">
                <a16:creationId xmlns:a16="http://schemas.microsoft.com/office/drawing/2014/main" id="{00DB9759-D5B8-A21C-DF66-D564BA4ACEAB}"/>
              </a:ext>
            </a:extLst>
          </p:cNvPr>
          <p:cNvCxnSpPr>
            <a:cxnSpLocks/>
          </p:cNvCxnSpPr>
          <p:nvPr/>
        </p:nvCxnSpPr>
        <p:spPr>
          <a:xfrm>
            <a:off x="6368923" y="3552371"/>
            <a:ext cx="0" cy="6966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E0A0E6A-4C41-F81A-50DB-67586BF4108A}"/>
              </a:ext>
            </a:extLst>
          </p:cNvPr>
          <p:cNvSpPr txBox="1"/>
          <p:nvPr/>
        </p:nvSpPr>
        <p:spPr>
          <a:xfrm>
            <a:off x="2402114" y="4249057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</a:t>
            </a:r>
            <a:endParaRPr lang="en-NL" sz="2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F79C-D4AB-80D7-044E-31CD03D8107B}"/>
              </a:ext>
            </a:extLst>
          </p:cNvPr>
          <p:cNvSpPr txBox="1"/>
          <p:nvPr/>
        </p:nvSpPr>
        <p:spPr>
          <a:xfrm>
            <a:off x="6209264" y="4249057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</a:t>
            </a:r>
            <a:endParaRPr lang="en-NL" sz="2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F980F-ED00-523A-7EF5-120A3504F3F8}"/>
              </a:ext>
            </a:extLst>
          </p:cNvPr>
          <p:cNvSpPr txBox="1"/>
          <p:nvPr/>
        </p:nvSpPr>
        <p:spPr>
          <a:xfrm>
            <a:off x="6688241" y="4249057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</a:rPr>
              <a:t>h+h</a:t>
            </a:r>
            <a:r>
              <a:rPr lang="en-US" sz="2000" baseline="-25000" dirty="0" err="1">
                <a:solidFill>
                  <a:srgbClr val="FFC000"/>
                </a:solidFill>
              </a:rPr>
              <a:t>c</a:t>
            </a:r>
            <a:endParaRPr lang="en-NL" sz="2000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323AE-83E0-1C96-4D8D-D1E573C84895}"/>
              </a:ext>
            </a:extLst>
          </p:cNvPr>
          <p:cNvSpPr txBox="1"/>
          <p:nvPr/>
        </p:nvSpPr>
        <p:spPr>
          <a:xfrm>
            <a:off x="897036" y="45909"/>
            <a:ext cx="1062445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/>
              <a:t>Implementation</a:t>
            </a:r>
            <a:r>
              <a:rPr lang="nl-NL" sz="2400" dirty="0"/>
              <a:t> of switch </a:t>
            </a:r>
            <a:r>
              <a:rPr lang="nl-NL" sz="2400" dirty="0" err="1"/>
              <a:t>scale-aware</a:t>
            </a:r>
            <a:r>
              <a:rPr lang="nl-NL" sz="2400" dirty="0"/>
              <a:t> in Harmonie-</a:t>
            </a:r>
            <a:r>
              <a:rPr lang="nl-NL" sz="2400" dirty="0" err="1"/>
              <a:t>Arome</a:t>
            </a:r>
            <a:endParaRPr lang="nl-NL" sz="2400" dirty="0"/>
          </a:p>
          <a:p>
            <a:pPr algn="ctr"/>
            <a:r>
              <a:rPr lang="nl-NL" sz="2400" dirty="0" err="1"/>
              <a:t>Boundary</a:t>
            </a:r>
            <a:r>
              <a:rPr lang="nl-NL" sz="2400" dirty="0"/>
              <a:t> </a:t>
            </a:r>
            <a:r>
              <a:rPr lang="nl-NL" sz="2400" dirty="0" err="1"/>
              <a:t>layer</a:t>
            </a:r>
            <a:r>
              <a:rPr lang="nl-NL" sz="2400" dirty="0"/>
              <a:t> </a:t>
            </a:r>
            <a:r>
              <a:rPr lang="nl-NL" sz="2400" dirty="0" err="1"/>
              <a:t>height</a:t>
            </a:r>
            <a:r>
              <a:rPr lang="nl-NL" sz="2400" dirty="0"/>
              <a:t> h or </a:t>
            </a:r>
            <a:r>
              <a:rPr lang="nl-NL" sz="2400" dirty="0" err="1"/>
              <a:t>h+h</a:t>
            </a:r>
            <a:r>
              <a:rPr lang="nl-NL" sz="2400" baseline="-25000" dirty="0" err="1"/>
              <a:t>c</a:t>
            </a:r>
            <a:r>
              <a:rPr lang="nl-NL" sz="2400" dirty="0"/>
              <a:t> as </a:t>
            </a:r>
            <a:r>
              <a:rPr lang="nl-NL" sz="2400" dirty="0" err="1"/>
              <a:t>an</a:t>
            </a:r>
            <a:r>
              <a:rPr lang="nl-NL" sz="2400" dirty="0"/>
              <a:t> </a:t>
            </a:r>
            <a:r>
              <a:rPr lang="nl-NL" sz="2400" dirty="0" err="1"/>
              <a:t>estimate</a:t>
            </a:r>
            <a:r>
              <a:rPr lang="nl-NL" sz="2400" dirty="0"/>
              <a:t> of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scales</a:t>
            </a:r>
            <a:r>
              <a:rPr lang="nl-NL" sz="2400" dirty="0"/>
              <a:t> </a:t>
            </a:r>
            <a:endParaRPr lang="en-NL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6DC0A7-9BA5-88D6-DBF5-124570356344}"/>
              </a:ext>
            </a:extLst>
          </p:cNvPr>
          <p:cNvSpPr txBox="1"/>
          <p:nvPr/>
        </p:nvSpPr>
        <p:spPr>
          <a:xfrm>
            <a:off x="1909059" y="4942872"/>
            <a:ext cx="415318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Harmonie-</a:t>
            </a:r>
            <a:r>
              <a:rPr lang="en-US" sz="2400" b="1" dirty="0" err="1"/>
              <a:t>Arome</a:t>
            </a:r>
            <a:r>
              <a:rPr lang="en-US" sz="2400" dirty="0"/>
              <a:t>: h or </a:t>
            </a:r>
            <a:r>
              <a:rPr lang="en-US" sz="2400" dirty="0" err="1"/>
              <a:t>h+h</a:t>
            </a:r>
            <a:r>
              <a:rPr lang="en-US" sz="2400" baseline="-25000" dirty="0" err="1"/>
              <a:t>c</a:t>
            </a:r>
            <a:endParaRPr lang="en-US" sz="2400" dirty="0"/>
          </a:p>
          <a:p>
            <a:r>
              <a:rPr lang="en-US" sz="2400" dirty="0"/>
              <a:t>Very simple: Termination height</a:t>
            </a:r>
          </a:p>
          <a:p>
            <a:r>
              <a:rPr lang="en-US" sz="2400" dirty="0"/>
              <a:t>moist and/or dry updraft.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01BFBAB-BD80-CE44-E3D4-367035A2C9B3}"/>
              </a:ext>
            </a:extLst>
          </p:cNvPr>
          <p:cNvSpPr/>
          <p:nvPr/>
        </p:nvSpPr>
        <p:spPr>
          <a:xfrm>
            <a:off x="6841242" y="5456043"/>
            <a:ext cx="348343" cy="54331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12041-FD2E-CCC6-2E86-36B450B82DFA}"/>
              </a:ext>
            </a:extLst>
          </p:cNvPr>
          <p:cNvSpPr txBox="1"/>
          <p:nvPr/>
        </p:nvSpPr>
        <p:spPr>
          <a:xfrm>
            <a:off x="7541133" y="4919008"/>
            <a:ext cx="438748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Decrease Mass flux with</a:t>
            </a:r>
          </a:p>
          <a:p>
            <a:r>
              <a:rPr lang="en-US" sz="2400" dirty="0"/>
              <a:t>for dry: f(∆x/h) </a:t>
            </a:r>
          </a:p>
          <a:p>
            <a:r>
              <a:rPr lang="en-US" sz="2400" dirty="0"/>
              <a:t>and moist: f(∆x/(</a:t>
            </a:r>
            <a:r>
              <a:rPr lang="en-US" sz="2400" dirty="0" err="1"/>
              <a:t>h+h</a:t>
            </a:r>
            <a:r>
              <a:rPr lang="en-US" sz="2400" baseline="-25000" dirty="0" err="1"/>
              <a:t>c</a:t>
            </a:r>
            <a:r>
              <a:rPr lang="en-US" sz="2400" dirty="0"/>
              <a:t>))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613159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raphs showing different types of heat&#10;&#10;Description automatically generated">
            <a:extLst>
              <a:ext uri="{FF2B5EF4-FFF2-40B4-BE49-F238E27FC236}">
                <a16:creationId xmlns:a16="http://schemas.microsoft.com/office/drawing/2014/main" id="{98081763-3453-1302-D43C-9318FBFEC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39" r="46402"/>
          <a:stretch/>
        </p:blipFill>
        <p:spPr>
          <a:xfrm>
            <a:off x="242953" y="2379664"/>
            <a:ext cx="5151631" cy="4123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059E9-21CB-541D-032C-605C993BD915}"/>
              </a:ext>
            </a:extLst>
          </p:cNvPr>
          <p:cNvSpPr txBox="1"/>
          <p:nvPr/>
        </p:nvSpPr>
        <p:spPr>
          <a:xfrm>
            <a:off x="61901" y="6503039"/>
            <a:ext cx="338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Alessandro </a:t>
            </a:r>
            <a:r>
              <a:rPr lang="en-US" dirty="0" err="1"/>
              <a:t>Savazzi</a:t>
            </a:r>
            <a:r>
              <a:rPr lang="en-US" dirty="0"/>
              <a:t> et al., 2024 JAS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B725C-0A27-7E5B-F7F8-D8F90851A4E1}"/>
              </a:ext>
            </a:extLst>
          </p:cNvPr>
          <p:cNvSpPr txBox="1"/>
          <p:nvPr/>
        </p:nvSpPr>
        <p:spPr>
          <a:xfrm>
            <a:off x="6104099" y="3819174"/>
            <a:ext cx="5707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PBL height not always a good indicator for scale size!</a:t>
            </a:r>
          </a:p>
          <a:p>
            <a:endParaRPr lang="en-US" sz="2000" dirty="0"/>
          </a:p>
          <a:p>
            <a:r>
              <a:rPr lang="en-US" sz="2000" dirty="0"/>
              <a:t>Apart from switch scale-aware we need </a:t>
            </a:r>
            <a:r>
              <a:rPr lang="en-US" sz="2000" dirty="0" err="1"/>
              <a:t>organisation</a:t>
            </a:r>
            <a:r>
              <a:rPr lang="en-US" sz="2000" dirty="0"/>
              <a:t> </a:t>
            </a:r>
          </a:p>
          <a:p>
            <a:r>
              <a:rPr lang="en-US" sz="2000" dirty="0"/>
              <a:t>awareness.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3241-94FC-BF89-55CE-02E15801D296}"/>
              </a:ext>
            </a:extLst>
          </p:cNvPr>
          <p:cNvSpPr txBox="1"/>
          <p:nvPr/>
        </p:nvSpPr>
        <p:spPr>
          <a:xfrm>
            <a:off x="6501041" y="2294545"/>
            <a:ext cx="2467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 1 unorganized</a:t>
            </a:r>
          </a:p>
          <a:p>
            <a:r>
              <a:rPr lang="en-US" dirty="0"/>
              <a:t>group 2 in-between</a:t>
            </a:r>
          </a:p>
          <a:p>
            <a:r>
              <a:rPr lang="en-US" dirty="0"/>
              <a:t>group 3 (very) organized</a:t>
            </a:r>
            <a:endParaRPr lang="en-NL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D3ED1-BB99-B491-BC78-8BEDDBD2319C}"/>
              </a:ext>
            </a:extLst>
          </p:cNvPr>
          <p:cNvCxnSpPr/>
          <p:nvPr/>
        </p:nvCxnSpPr>
        <p:spPr>
          <a:xfrm>
            <a:off x="6104099" y="2544859"/>
            <a:ext cx="396942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DB6202-4510-1C37-3069-F8AA7B1ACA42}"/>
              </a:ext>
            </a:extLst>
          </p:cNvPr>
          <p:cNvCxnSpPr/>
          <p:nvPr/>
        </p:nvCxnSpPr>
        <p:spPr>
          <a:xfrm>
            <a:off x="6096000" y="2778936"/>
            <a:ext cx="396942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899F2C-DE5F-BEEB-CF9E-08246CF4C8D6}"/>
              </a:ext>
            </a:extLst>
          </p:cNvPr>
          <p:cNvCxnSpPr/>
          <p:nvPr/>
        </p:nvCxnSpPr>
        <p:spPr>
          <a:xfrm>
            <a:off x="6096000" y="3038826"/>
            <a:ext cx="39694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670BDB-6DB6-70A0-5043-0A0449E940A5}"/>
              </a:ext>
            </a:extLst>
          </p:cNvPr>
          <p:cNvSpPr txBox="1"/>
          <p:nvPr/>
        </p:nvSpPr>
        <p:spPr>
          <a:xfrm>
            <a:off x="5963029" y="196143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grouping by </a:t>
            </a:r>
            <a:r>
              <a:rPr lang="en-US" dirty="0" err="1"/>
              <a:t>Iorg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E5049-9DDE-1DCF-AE6D-00B5EBC4CC76}"/>
              </a:ext>
            </a:extLst>
          </p:cNvPr>
          <p:cNvSpPr txBox="1"/>
          <p:nvPr/>
        </p:nvSpPr>
        <p:spPr>
          <a:xfrm>
            <a:off x="1403287" y="2175527"/>
            <a:ext cx="431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unresolved</a:t>
            </a:r>
            <a:r>
              <a:rPr lang="en-US" dirty="0"/>
              <a:t> moisture flux middle cloud layer</a:t>
            </a:r>
            <a:endParaRPr lang="en-NL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E1366F-0B83-462B-EF6D-4DBE1A7DA7EC}"/>
              </a:ext>
            </a:extLst>
          </p:cNvPr>
          <p:cNvCxnSpPr/>
          <p:nvPr/>
        </p:nvCxnSpPr>
        <p:spPr>
          <a:xfrm>
            <a:off x="1050202" y="1992776"/>
            <a:ext cx="353085" cy="3655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59123CB-7024-A7FB-302D-568725F4D489}"/>
              </a:ext>
            </a:extLst>
          </p:cNvPr>
          <p:cNvSpPr txBox="1"/>
          <p:nvPr/>
        </p:nvSpPr>
        <p:spPr>
          <a:xfrm>
            <a:off x="-56255" y="1544585"/>
            <a:ext cx="2212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What should be done </a:t>
            </a:r>
          </a:p>
          <a:p>
            <a:r>
              <a:rPr lang="en-US" sz="1400" dirty="0"/>
              <a:t>by the convection scheme</a:t>
            </a:r>
            <a:endParaRPr lang="en-NL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B08CD-D0A5-1001-3038-E7DFDAAC8DAF}"/>
              </a:ext>
            </a:extLst>
          </p:cNvPr>
          <p:cNvSpPr txBox="1"/>
          <p:nvPr/>
        </p:nvSpPr>
        <p:spPr>
          <a:xfrm>
            <a:off x="216569" y="47436"/>
            <a:ext cx="1150366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Investigate partitioning for several conditions: EUREC4A field campaign (cloud </a:t>
            </a:r>
            <a:r>
              <a:rPr lang="en-US" sz="2400" dirty="0" err="1"/>
              <a:t>organisation</a:t>
            </a:r>
            <a:r>
              <a:rPr lang="en-US" sz="2400" dirty="0"/>
              <a:t>)</a:t>
            </a:r>
            <a:endParaRPr lang="en-NL" sz="2400" dirty="0"/>
          </a:p>
        </p:txBody>
      </p:sp>
      <p:pic>
        <p:nvPicPr>
          <p:cNvPr id="15" name="Picture 14" descr="A logo of a helicopter&#10;&#10;Description automatically generated">
            <a:extLst>
              <a:ext uri="{FF2B5EF4-FFF2-40B4-BE49-F238E27FC236}">
                <a16:creationId xmlns:a16="http://schemas.microsoft.com/office/drawing/2014/main" id="{4A4C7C81-2AC2-1EC2-370E-801A88666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431" y="509101"/>
            <a:ext cx="1270883" cy="1253474"/>
          </a:xfrm>
          <a:prstGeom prst="rect">
            <a:avLst/>
          </a:prstGeom>
        </p:spPr>
      </p:pic>
      <p:pic>
        <p:nvPicPr>
          <p:cNvPr id="16" name="Picture 15" descr="A dark blue sky with white clouds&#10;&#10;Description automatically generated">
            <a:extLst>
              <a:ext uri="{FF2B5EF4-FFF2-40B4-BE49-F238E27FC236}">
                <a16:creationId xmlns:a16="http://schemas.microsoft.com/office/drawing/2014/main" id="{75C6D0A7-DC53-E0AB-2C82-DC3CD526A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79" y="587219"/>
            <a:ext cx="2467536" cy="1175356"/>
          </a:xfrm>
          <a:prstGeom prst="rect">
            <a:avLst/>
          </a:prstGeom>
        </p:spPr>
      </p:pic>
      <p:pic>
        <p:nvPicPr>
          <p:cNvPr id="17" name="Picture 16" descr="Clouds in the sky with clouds&#10;&#10;Description automatically generated">
            <a:extLst>
              <a:ext uri="{FF2B5EF4-FFF2-40B4-BE49-F238E27FC236}">
                <a16:creationId xmlns:a16="http://schemas.microsoft.com/office/drawing/2014/main" id="{9ED36BDF-284C-0CD8-02EC-48EE0177F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93203"/>
            <a:ext cx="2375719" cy="113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7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B23B0FE5-2B18-53D8-A41D-991324D39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6215" r="9472" b="8012"/>
          <a:stretch/>
        </p:blipFill>
        <p:spPr>
          <a:xfrm>
            <a:off x="527860" y="3736972"/>
            <a:ext cx="3196647" cy="3121028"/>
          </a:xfrm>
          <a:prstGeom prst="rect">
            <a:avLst/>
          </a:prstGeom>
        </p:spPr>
      </p:pic>
      <p:pic>
        <p:nvPicPr>
          <p:cNvPr id="5" name="Picture 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3C455A53-596C-E84B-E7F7-EC841A7A38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6250" r="9445" b="7813"/>
          <a:stretch/>
        </p:blipFill>
        <p:spPr>
          <a:xfrm>
            <a:off x="6495305" y="1895020"/>
            <a:ext cx="4976021" cy="46229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0F47D9-6F0A-17EF-4C3B-DAE29AAC71B2}"/>
              </a:ext>
            </a:extLst>
          </p:cNvPr>
          <p:cNvSpPr/>
          <p:nvPr/>
        </p:nvSpPr>
        <p:spPr>
          <a:xfrm>
            <a:off x="1322462" y="4753765"/>
            <a:ext cx="1211580" cy="157734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6A9998-E280-A4C1-8A70-C7F65FFFF046}"/>
              </a:ext>
            </a:extLst>
          </p:cNvPr>
          <p:cNvCxnSpPr>
            <a:cxnSpLocks/>
          </p:cNvCxnSpPr>
          <p:nvPr/>
        </p:nvCxnSpPr>
        <p:spPr>
          <a:xfrm flipV="1">
            <a:off x="2534042" y="4226870"/>
            <a:ext cx="3561958" cy="13155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AC91A4-EEAF-BBEB-88D6-B8C4D70A9EA6}"/>
              </a:ext>
            </a:extLst>
          </p:cNvPr>
          <p:cNvSpPr txBox="1"/>
          <p:nvPr/>
        </p:nvSpPr>
        <p:spPr>
          <a:xfrm>
            <a:off x="3069771" y="413172"/>
            <a:ext cx="9122229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Another illustration boundary layer height h is not always suitable:</a:t>
            </a:r>
          </a:p>
          <a:p>
            <a:r>
              <a:rPr lang="en-US" sz="2400" dirty="0"/>
              <a:t>Harmonie-</a:t>
            </a:r>
            <a:r>
              <a:rPr lang="en-US" sz="2400" dirty="0" err="1"/>
              <a:t>Arome</a:t>
            </a:r>
            <a:r>
              <a:rPr lang="en-US" sz="2400" dirty="0"/>
              <a:t> at </a:t>
            </a:r>
            <a:r>
              <a:rPr lang="en-US" sz="2400" b="1" dirty="0"/>
              <a:t>2.5km</a:t>
            </a:r>
            <a:r>
              <a:rPr lang="en-US" sz="2400" dirty="0"/>
              <a:t> resolution: open cell convection case.</a:t>
            </a:r>
            <a:endParaRPr lang="en-US" dirty="0"/>
          </a:p>
          <a:p>
            <a:r>
              <a:rPr lang="en-US" sz="2400" dirty="0"/>
              <a:t>BL height is small compared to ∆x but clear signs resolved convection!</a:t>
            </a:r>
            <a:endParaRPr lang="en-NL" sz="2400" dirty="0"/>
          </a:p>
        </p:txBody>
      </p:sp>
      <p:pic>
        <p:nvPicPr>
          <p:cNvPr id="10" name="Afbeelding 2">
            <a:extLst>
              <a:ext uri="{FF2B5EF4-FFF2-40B4-BE49-F238E27FC236}">
                <a16:creationId xmlns:a16="http://schemas.microsoft.com/office/drawing/2014/main" id="{B72DA482-CDC2-E046-F8C0-D9E534DD22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19821" r="14690" b="23982"/>
          <a:stretch/>
        </p:blipFill>
        <p:spPr>
          <a:xfrm>
            <a:off x="720672" y="726890"/>
            <a:ext cx="2223249" cy="25806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1B302-072D-9426-44BC-2ED48B8E4A72}"/>
              </a:ext>
            </a:extLst>
          </p:cNvPr>
          <p:cNvSpPr txBox="1"/>
          <p:nvPr/>
        </p:nvSpPr>
        <p:spPr>
          <a:xfrm>
            <a:off x="5971958" y="1832571"/>
            <a:ext cx="5499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Vertical (resolved) velocity at 750m height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0B055-5E45-3A06-108D-522D70BA14DB}"/>
              </a:ext>
            </a:extLst>
          </p:cNvPr>
          <p:cNvSpPr txBox="1"/>
          <p:nvPr/>
        </p:nvSpPr>
        <p:spPr>
          <a:xfrm>
            <a:off x="-304852" y="3515309"/>
            <a:ext cx="5499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Vertical (resolved) velocity at 750m height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9BD0F-B6D2-C889-33CB-9142DFD17FA8}"/>
              </a:ext>
            </a:extLst>
          </p:cNvPr>
          <p:cNvSpPr txBox="1"/>
          <p:nvPr/>
        </p:nvSpPr>
        <p:spPr>
          <a:xfrm>
            <a:off x="720672" y="413172"/>
            <a:ext cx="93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Satellite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59038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44644-5FCD-11B7-C2E8-4929812ACC96}"/>
              </a:ext>
            </a:extLst>
          </p:cNvPr>
          <p:cNvSpPr txBox="1"/>
          <p:nvPr/>
        </p:nvSpPr>
        <p:spPr>
          <a:xfrm>
            <a:off x="529796" y="84663"/>
            <a:ext cx="1008147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Key question: How to make a distinction between organized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↔ </a:t>
            </a:r>
            <a:r>
              <a:rPr lang="en-US" sz="2400" b="1" dirty="0"/>
              <a:t>unorganized?</a:t>
            </a:r>
            <a:endParaRPr lang="en-NL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E40F0E-660A-8458-B224-B32461DF0154}"/>
              </a:ext>
            </a:extLst>
          </p:cNvPr>
          <p:cNvSpPr txBox="1"/>
          <p:nvPr/>
        </p:nvSpPr>
        <p:spPr>
          <a:xfrm>
            <a:off x="529796" y="1483182"/>
            <a:ext cx="11391132" cy="3139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If the model starts to resolve convection, like in the previous slide, it should!</a:t>
            </a:r>
          </a:p>
          <a:p>
            <a:endParaRPr lang="en-US" dirty="0"/>
          </a:p>
          <a:p>
            <a:r>
              <a:rPr lang="en-US" dirty="0" err="1"/>
              <a:t>Khain</a:t>
            </a:r>
            <a:r>
              <a:rPr lang="en-US" dirty="0"/>
              <a:t> et al., AR 2021 introduced: shut down convection parameterization if w&gt;</a:t>
            </a:r>
            <a:r>
              <a:rPr lang="en-US" dirty="0" err="1"/>
              <a:t>w_threshold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Implementation in Harmonie-Arome: In every grid point shut down convection where |w|&gt;</a:t>
            </a:r>
            <a:r>
              <a:rPr lang="en-US" dirty="0" err="1"/>
              <a:t>w_threshold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Some issues: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What about the w threshold value? (Kain took optimal value based on precipitation)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  If threshold is met, shut down moist updraft, but what about the dry updraft? (representing smaller thermals)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8D49920A-0CBA-5A9B-6A5E-AE1830523200}"/>
              </a:ext>
            </a:extLst>
          </p:cNvPr>
          <p:cNvSpPr/>
          <p:nvPr/>
        </p:nvSpPr>
        <p:spPr>
          <a:xfrm rot="10800000">
            <a:off x="366864" y="4313602"/>
            <a:ext cx="587141" cy="21175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6692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87810B-BC17-6FD3-1D3B-D0C663FD21BF}"/>
              </a:ext>
            </a:extLst>
          </p:cNvPr>
          <p:cNvSpPr txBox="1"/>
          <p:nvPr/>
        </p:nvSpPr>
        <p:spPr>
          <a:xfrm>
            <a:off x="1441837" y="1888715"/>
            <a:ext cx="6392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Impact keeping dry convection if moist convection is shut down: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stronger inversion (CIN)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building up moisture near inversion (more stratus)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4E83B-616E-06D6-340D-47769EAEACC7}"/>
              </a:ext>
            </a:extLst>
          </p:cNvPr>
          <p:cNvSpPr txBox="1"/>
          <p:nvPr/>
        </p:nvSpPr>
        <p:spPr>
          <a:xfrm>
            <a:off x="508959" y="145684"/>
            <a:ext cx="1089697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If |</a:t>
            </a:r>
            <a:r>
              <a:rPr lang="en-US" sz="2400" dirty="0" err="1"/>
              <a:t>w_resolved</a:t>
            </a:r>
            <a:r>
              <a:rPr lang="en-US" sz="2400" dirty="0"/>
              <a:t>|&gt; </a:t>
            </a:r>
            <a:r>
              <a:rPr lang="en-US" sz="2400" dirty="0" err="1"/>
              <a:t>wthreshold</a:t>
            </a:r>
            <a:r>
              <a:rPr lang="en-US" sz="2400" dirty="0"/>
              <a:t> moist updraft is shut down. What to do with dry updraft? </a:t>
            </a:r>
            <a:endParaRPr lang="en-NL" sz="2400" dirty="0"/>
          </a:p>
        </p:txBody>
      </p:sp>
      <p:pic>
        <p:nvPicPr>
          <p:cNvPr id="11" name="Picture 10" descr="Diagram of a diagram of a cloud layer&#10;&#10;Description automatically generated">
            <a:extLst>
              <a:ext uri="{FF2B5EF4-FFF2-40B4-BE49-F238E27FC236}">
                <a16:creationId xmlns:a16="http://schemas.microsoft.com/office/drawing/2014/main" id="{7C94CC06-CF0B-157F-DA25-2FB14CAD1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2" t="16357" r="25571" b="16357"/>
          <a:stretch/>
        </p:blipFill>
        <p:spPr>
          <a:xfrm>
            <a:off x="8653823" y="1846987"/>
            <a:ext cx="2012412" cy="15835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7E432E-CD06-E979-5CFD-48B2CE3B4BED}"/>
              </a:ext>
            </a:extLst>
          </p:cNvPr>
          <p:cNvSpPr txBox="1"/>
          <p:nvPr/>
        </p:nvSpPr>
        <p:spPr>
          <a:xfrm>
            <a:off x="508959" y="766350"/>
            <a:ext cx="10885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Option 1: Also shut down dry convection (LWTHRES). Long term verification reveals lack of non-local mixing</a:t>
            </a:r>
          </a:p>
          <a:p>
            <a:r>
              <a:rPr lang="en-US" dirty="0"/>
              <a:t>near the surface. Moreover, LES coarse-graining indicates the need for parameterized dry convection (shown later).</a:t>
            </a:r>
          </a:p>
          <a:p>
            <a:endParaRPr lang="en-US" dirty="0"/>
          </a:p>
          <a:p>
            <a:r>
              <a:rPr lang="en-US" dirty="0"/>
              <a:t>Option 2: Keep dry convection as it is (LWTHRESMOIST)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35232-78E9-DEBE-FFDB-5A0026E0846B}"/>
              </a:ext>
            </a:extLst>
          </p:cNvPr>
          <p:cNvSpPr txBox="1"/>
          <p:nvPr/>
        </p:nvSpPr>
        <p:spPr>
          <a:xfrm>
            <a:off x="508959" y="2849958"/>
            <a:ext cx="726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Option 3: reduced dry convection if moist is shut down (verification and LES)</a:t>
            </a: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AAFCE-5744-D266-302B-D7BAB04977B1}"/>
              </a:ext>
            </a:extLst>
          </p:cNvPr>
          <p:cNvSpPr txBox="1"/>
          <p:nvPr/>
        </p:nvSpPr>
        <p:spPr>
          <a:xfrm>
            <a:off x="508959" y="4102569"/>
            <a:ext cx="236436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How to evaluate?</a:t>
            </a: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9AEE6B-49A8-DD5C-EC9C-9B77FB2BA5DA}"/>
              </a:ext>
            </a:extLst>
          </p:cNvPr>
          <p:cNvSpPr txBox="1"/>
          <p:nvPr/>
        </p:nvSpPr>
        <p:spPr>
          <a:xfrm>
            <a:off x="508959" y="4816261"/>
            <a:ext cx="10846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Subjective by investigating for example cloud cover, precipitation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quantitative: Compare resolved/unresolved partitioning of fluxes in the NWP model with coarse-grained </a:t>
            </a:r>
          </a:p>
          <a:p>
            <a:r>
              <a:rPr lang="en-US" dirty="0"/>
              <a:t>     LES partitioning at the same resolution.</a:t>
            </a:r>
          </a:p>
        </p:txBody>
      </p:sp>
    </p:spTree>
    <p:extLst>
      <p:ext uri="{BB962C8B-B14F-4D97-AF65-F5344CB8AC3E}">
        <p14:creationId xmlns:p14="http://schemas.microsoft.com/office/powerpoint/2010/main" val="326883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8D5F4-2DC6-BDCE-B60C-F259193C1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72A2DC-D5AE-C290-A862-89592D55A5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2533" t="16579" r="22533" b="2066"/>
          <a:stretch/>
        </p:blipFill>
        <p:spPr>
          <a:xfrm>
            <a:off x="-708126" y="881897"/>
            <a:ext cx="4263446" cy="2654543"/>
          </a:xfrm>
          <a:prstGeom prst="rect">
            <a:avLst/>
          </a:prstGeom>
        </p:spPr>
      </p:pic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E3F8CD1A-80BF-F155-1C70-802827D1F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4" t="7580" r="10060" b="8644"/>
          <a:stretch/>
        </p:blipFill>
        <p:spPr>
          <a:xfrm>
            <a:off x="4231446" y="734415"/>
            <a:ext cx="3440537" cy="2945589"/>
          </a:xfrm>
          <a:prstGeom prst="rect">
            <a:avLst/>
          </a:prstGeom>
        </p:spPr>
      </p:pic>
      <p:pic>
        <p:nvPicPr>
          <p:cNvPr id="12" name="Picture 11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50BF47C8-D44A-0D9E-14C4-D0EF0FD0A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4" t="6783" r="10060" b="7307"/>
          <a:stretch/>
        </p:blipFill>
        <p:spPr>
          <a:xfrm>
            <a:off x="8237741" y="787913"/>
            <a:ext cx="3359539" cy="29495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E1B091-31FC-A097-D518-94374B241C4E}"/>
              </a:ext>
            </a:extLst>
          </p:cNvPr>
          <p:cNvSpPr txBox="1"/>
          <p:nvPr/>
        </p:nvSpPr>
        <p:spPr>
          <a:xfrm>
            <a:off x="3530904" y="3550943"/>
            <a:ext cx="1264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 domain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F145D3-81C8-A271-D363-56233330D17E}"/>
              </a:ext>
            </a:extLst>
          </p:cNvPr>
          <p:cNvCxnSpPr>
            <a:cxnSpLocks/>
          </p:cNvCxnSpPr>
          <p:nvPr/>
        </p:nvCxnSpPr>
        <p:spPr>
          <a:xfrm flipV="1">
            <a:off x="4048195" y="2347417"/>
            <a:ext cx="1447700" cy="118510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2221A0-7DD6-A4EC-1AE7-773725A28C18}"/>
              </a:ext>
            </a:extLst>
          </p:cNvPr>
          <p:cNvSpPr txBox="1"/>
          <p:nvPr/>
        </p:nvSpPr>
        <p:spPr>
          <a:xfrm>
            <a:off x="176556" y="549749"/>
            <a:ext cx="387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 21th August  approx. 12:30 UTC 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8A4CB-F6A6-157D-23D9-BC1A8A9DB6DF}"/>
              </a:ext>
            </a:extLst>
          </p:cNvPr>
          <p:cNvSpPr txBox="1"/>
          <p:nvPr/>
        </p:nvSpPr>
        <p:spPr>
          <a:xfrm>
            <a:off x="8166331" y="549749"/>
            <a:ext cx="32237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Scale-aware+Wthresmoist</a:t>
            </a:r>
            <a:r>
              <a:rPr lang="en-US" dirty="0"/>
              <a:t> 500m</a:t>
            </a:r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3BCD14-9C0E-FA76-116E-8AA8B1E4445C}"/>
              </a:ext>
            </a:extLst>
          </p:cNvPr>
          <p:cNvSpPr txBox="1"/>
          <p:nvPr/>
        </p:nvSpPr>
        <p:spPr>
          <a:xfrm>
            <a:off x="1423597" y="0"/>
            <a:ext cx="1017368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Quantitative comparison: Resolved/unresolved partitioning LES coarse-grained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↔ Harmonie-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Arome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500m</a:t>
            </a:r>
          </a:p>
        </p:txBody>
      </p:sp>
      <p:pic>
        <p:nvPicPr>
          <p:cNvPr id="6" name="Picture 5" descr="A diagram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A2D068F8-2672-099D-C259-354785F52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6" y="4369277"/>
            <a:ext cx="4123549" cy="2422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FEEC2C-5B0E-0661-FA1C-E8ABD6834F0A}"/>
              </a:ext>
            </a:extLst>
          </p:cNvPr>
          <p:cNvSpPr txBox="1"/>
          <p:nvPr/>
        </p:nvSpPr>
        <p:spPr>
          <a:xfrm>
            <a:off x="4795353" y="512565"/>
            <a:ext cx="17150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Reference 500m</a:t>
            </a:r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EEDF6-A37A-8445-CD2C-B73FDB3D040F}"/>
              </a:ext>
            </a:extLst>
          </p:cNvPr>
          <p:cNvSpPr txBox="1"/>
          <p:nvPr/>
        </p:nvSpPr>
        <p:spPr>
          <a:xfrm>
            <a:off x="5617029" y="4292082"/>
            <a:ext cx="59771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 LES coarse-grained partitioning resolved/unresolved</a:t>
            </a:r>
          </a:p>
          <a:p>
            <a:r>
              <a:rPr lang="en-US" dirty="0"/>
              <a:t>with Harmonie-</a:t>
            </a:r>
            <a:r>
              <a:rPr lang="en-US" dirty="0" err="1"/>
              <a:t>Arome</a:t>
            </a:r>
            <a:r>
              <a:rPr lang="en-US" dirty="0"/>
              <a:t> at e.g. halfway cloud-layer and </a:t>
            </a:r>
          </a:p>
          <a:p>
            <a:r>
              <a:rPr lang="en-US" dirty="0"/>
              <a:t>halfway dry sub-cloud layer.</a:t>
            </a:r>
          </a:p>
          <a:p>
            <a:endParaRPr lang="en-US" dirty="0"/>
          </a:p>
          <a:p>
            <a:r>
              <a:rPr lang="en-US" dirty="0"/>
              <a:t>Many aspects</a:t>
            </a:r>
            <a:endParaRPr lang="en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5EF8F6-739A-F4F7-0C9E-AA34EA123532}"/>
              </a:ext>
            </a:extLst>
          </p:cNvPr>
          <p:cNvSpPr txBox="1"/>
          <p:nvPr/>
        </p:nvSpPr>
        <p:spPr>
          <a:xfrm>
            <a:off x="1609710" y="4184611"/>
            <a:ext cx="166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 liquid water</a:t>
            </a:r>
          </a:p>
        </p:txBody>
      </p:sp>
    </p:spTree>
    <p:extLst>
      <p:ext uri="{BB962C8B-B14F-4D97-AF65-F5344CB8AC3E}">
        <p14:creationId xmlns:p14="http://schemas.microsoft.com/office/powerpoint/2010/main" val="291025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0526A-ACBC-D0A1-A632-364E81869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588C80AB-B425-2A3E-70D2-38DDAF5B7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09" y="1087440"/>
            <a:ext cx="3233715" cy="2677837"/>
          </a:xfrm>
          <a:prstGeom prst="rect">
            <a:avLst/>
          </a:prstGeom>
        </p:spPr>
      </p:pic>
      <p:pic>
        <p:nvPicPr>
          <p:cNvPr id="7" name="Picture 6" descr="A diagram of a function&#10;&#10;Description automatically generated">
            <a:extLst>
              <a:ext uri="{FF2B5EF4-FFF2-40B4-BE49-F238E27FC236}">
                <a16:creationId xmlns:a16="http://schemas.microsoft.com/office/drawing/2014/main" id="{AFD7CF29-AE55-3996-E917-FA244C918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39" y="4198885"/>
            <a:ext cx="3323788" cy="2651621"/>
          </a:xfrm>
          <a:prstGeom prst="rect">
            <a:avLst/>
          </a:prstGeom>
        </p:spPr>
      </p:pic>
      <p:pic>
        <p:nvPicPr>
          <p:cNvPr id="9" name="Picture 8" descr="A diagram of a function&#10;&#10;Description automatically generated">
            <a:extLst>
              <a:ext uri="{FF2B5EF4-FFF2-40B4-BE49-F238E27FC236}">
                <a16:creationId xmlns:a16="http://schemas.microsoft.com/office/drawing/2014/main" id="{C7612F0B-A6FD-4450-9763-FCF31B7C0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8" y="4198885"/>
            <a:ext cx="3445520" cy="265162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A2D426-6D0A-A69F-40DD-6B088F558A90}"/>
              </a:ext>
            </a:extLst>
          </p:cNvPr>
          <p:cNvCxnSpPr/>
          <p:nvPr/>
        </p:nvCxnSpPr>
        <p:spPr>
          <a:xfrm flipH="1">
            <a:off x="2877954" y="2850907"/>
            <a:ext cx="19085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26C5756-E7B0-4DCB-C82E-3C17829E2A0B}"/>
              </a:ext>
            </a:extLst>
          </p:cNvPr>
          <p:cNvSpPr txBox="1"/>
          <p:nvPr/>
        </p:nvSpPr>
        <p:spPr>
          <a:xfrm>
            <a:off x="4310296" y="2896965"/>
            <a:ext cx="1733167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with convection off</a:t>
            </a:r>
          </a:p>
          <a:p>
            <a:r>
              <a:rPr lang="en-US" sz="1400" dirty="0"/>
              <a:t>orange points = blue</a:t>
            </a:r>
          </a:p>
          <a:p>
            <a:r>
              <a:rPr lang="en-US" sz="1400" dirty="0"/>
              <a:t>and vice versa-&gt; </a:t>
            </a:r>
            <a:endParaRPr lang="en-NL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C57724-A1C0-D01A-F070-4391E0120180}"/>
              </a:ext>
            </a:extLst>
          </p:cNvPr>
          <p:cNvSpPr txBox="1"/>
          <p:nvPr/>
        </p:nvSpPr>
        <p:spPr>
          <a:xfrm>
            <a:off x="2614099" y="775841"/>
            <a:ext cx="5277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REF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CC1454-D251-7C20-D13D-55AED7CA5DA0}"/>
              </a:ext>
            </a:extLst>
          </p:cNvPr>
          <p:cNvSpPr txBox="1"/>
          <p:nvPr/>
        </p:nvSpPr>
        <p:spPr>
          <a:xfrm>
            <a:off x="692458" y="3964603"/>
            <a:ext cx="490063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Scale aware + </a:t>
            </a:r>
            <a:r>
              <a:rPr lang="en-US" dirty="0" err="1"/>
              <a:t>wthresmoist</a:t>
            </a:r>
            <a:r>
              <a:rPr lang="en-US" dirty="0"/>
              <a:t> (only shut down moist)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F6DD03-DD2A-52D1-D909-4073FCE4698E}"/>
              </a:ext>
            </a:extLst>
          </p:cNvPr>
          <p:cNvSpPr txBox="1"/>
          <p:nvPr/>
        </p:nvSpPr>
        <p:spPr>
          <a:xfrm>
            <a:off x="6256504" y="3954467"/>
            <a:ext cx="469115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Scale aware + </a:t>
            </a:r>
            <a:r>
              <a:rPr lang="en-US" dirty="0" err="1"/>
              <a:t>wthres</a:t>
            </a:r>
            <a:r>
              <a:rPr lang="en-US" dirty="0"/>
              <a:t> (shut down moist and dry)</a:t>
            </a:r>
            <a:endParaRPr lang="en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BBBBA-108C-790D-81B1-75088B6D034A}"/>
              </a:ext>
            </a:extLst>
          </p:cNvPr>
          <p:cNvSpPr txBox="1"/>
          <p:nvPr/>
        </p:nvSpPr>
        <p:spPr>
          <a:xfrm>
            <a:off x="529915" y="13869"/>
            <a:ext cx="1097428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Quantitative analysis:</a:t>
            </a:r>
            <a:r>
              <a:rPr lang="en-US" dirty="0"/>
              <a:t> Compare the partitioning of total turbulent moisture transport in LES (coarse-grained) and </a:t>
            </a:r>
          </a:p>
          <a:p>
            <a:pPr algn="ctr"/>
            <a:r>
              <a:rPr lang="en-US" dirty="0"/>
              <a:t>Harmonie-</a:t>
            </a:r>
            <a:r>
              <a:rPr lang="en-US" dirty="0" err="1"/>
              <a:t>Arome</a:t>
            </a:r>
            <a:r>
              <a:rPr lang="en-US" dirty="0"/>
              <a:t> (dots) in </a:t>
            </a:r>
            <a:r>
              <a:rPr lang="en-US" dirty="0" err="1"/>
              <a:t>Honnert</a:t>
            </a:r>
            <a:r>
              <a:rPr lang="en-US" dirty="0"/>
              <a:t> plot. Here for the </a:t>
            </a:r>
            <a:r>
              <a:rPr lang="en-US" b="1" dirty="0"/>
              <a:t>middle of the cloud layer</a:t>
            </a:r>
            <a:endParaRPr lang="en-NL" b="1" dirty="0"/>
          </a:p>
        </p:txBody>
      </p:sp>
      <p:pic>
        <p:nvPicPr>
          <p:cNvPr id="14" name="Graphic 13" descr="Thumbs Down with solid fill">
            <a:extLst>
              <a:ext uri="{FF2B5EF4-FFF2-40B4-BE49-F238E27FC236}">
                <a16:creationId xmlns:a16="http://schemas.microsoft.com/office/drawing/2014/main" id="{C27B2082-6D1C-FCB0-21FA-EAAF92EC7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3095" y="3355482"/>
            <a:ext cx="326204" cy="32620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B35ECC-538D-1E00-DB61-F81E06DEA1C0}"/>
              </a:ext>
            </a:extLst>
          </p:cNvPr>
          <p:cNvCxnSpPr>
            <a:cxnSpLocks/>
          </p:cNvCxnSpPr>
          <p:nvPr/>
        </p:nvCxnSpPr>
        <p:spPr>
          <a:xfrm flipH="1">
            <a:off x="3410225" y="5561681"/>
            <a:ext cx="95429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E6A59C5-9F12-AA4C-5ADF-807814412164}"/>
              </a:ext>
            </a:extLst>
          </p:cNvPr>
          <p:cNvSpPr txBox="1"/>
          <p:nvPr/>
        </p:nvSpPr>
        <p:spPr>
          <a:xfrm>
            <a:off x="4310296" y="5401228"/>
            <a:ext cx="15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ballpark?</a:t>
            </a:r>
            <a:endParaRPr lang="en-NL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D76E66-6534-EA43-E9A1-2EFE210A1637}"/>
              </a:ext>
            </a:extLst>
          </p:cNvPr>
          <p:cNvCxnSpPr>
            <a:cxnSpLocks/>
          </p:cNvCxnSpPr>
          <p:nvPr/>
        </p:nvCxnSpPr>
        <p:spPr>
          <a:xfrm flipH="1">
            <a:off x="8097803" y="5109080"/>
            <a:ext cx="15864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2F82E71-414C-55F8-C24C-50D6277EBE3B}"/>
              </a:ext>
            </a:extLst>
          </p:cNvPr>
          <p:cNvSpPr txBox="1"/>
          <p:nvPr/>
        </p:nvSpPr>
        <p:spPr>
          <a:xfrm>
            <a:off x="9749743" y="4924414"/>
            <a:ext cx="205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 much resolved?</a:t>
            </a:r>
            <a:endParaRPr lang="en-NL" dirty="0"/>
          </a:p>
        </p:txBody>
      </p:sp>
      <p:pic>
        <p:nvPicPr>
          <p:cNvPr id="21" name="Graphic 20" descr="Thumbs Down with solid fill">
            <a:extLst>
              <a:ext uri="{FF2B5EF4-FFF2-40B4-BE49-F238E27FC236}">
                <a16:creationId xmlns:a16="http://schemas.microsoft.com/office/drawing/2014/main" id="{831113B5-D3C5-C785-F66F-BA1AE8C7D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2765" y="1724201"/>
            <a:ext cx="557472" cy="5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839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1223</Words>
  <Application>Microsoft Office PowerPoint</Application>
  <PresentationFormat>Widescreen</PresentationFormat>
  <Paragraphs>158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Cambria Math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Rooij de, Wim (KNMI)</dc:creator>
  <cp:lastModifiedBy>Rooij de, Wim (KNMI)</cp:lastModifiedBy>
  <cp:revision>15</cp:revision>
  <dcterms:created xsi:type="dcterms:W3CDTF">2025-09-22T15:38:07Z</dcterms:created>
  <dcterms:modified xsi:type="dcterms:W3CDTF">2025-09-24T19:19:30Z</dcterms:modified>
</cp:coreProperties>
</file>