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708" r:id="rId2"/>
    <p:sldMasterId id="2147483715" r:id="rId3"/>
    <p:sldMasterId id="2147483723" r:id="rId4"/>
    <p:sldMasterId id="2147483737" r:id="rId5"/>
    <p:sldMasterId id="2147483790" r:id="rId6"/>
    <p:sldMasterId id="2147483815" r:id="rId7"/>
    <p:sldMasterId id="2147483919" r:id="rId8"/>
    <p:sldMasterId id="2147484032" r:id="rId9"/>
    <p:sldMasterId id="2147484039" r:id="rId10"/>
    <p:sldMasterId id="2147484163" r:id="rId11"/>
  </p:sldMasterIdLst>
  <p:notesMasterIdLst>
    <p:notesMasterId r:id="rId31"/>
  </p:notesMasterIdLst>
  <p:handoutMasterIdLst>
    <p:handoutMasterId r:id="rId32"/>
  </p:handoutMasterIdLst>
  <p:sldIdLst>
    <p:sldId id="1479" r:id="rId12"/>
    <p:sldId id="1431" r:id="rId13"/>
    <p:sldId id="1428" r:id="rId14"/>
    <p:sldId id="1446" r:id="rId15"/>
    <p:sldId id="1438" r:id="rId16"/>
    <p:sldId id="1435" r:id="rId17"/>
    <p:sldId id="1440" r:id="rId18"/>
    <p:sldId id="1444" r:id="rId19"/>
    <p:sldId id="1453" r:id="rId20"/>
    <p:sldId id="1454" r:id="rId21"/>
    <p:sldId id="1463" r:id="rId22"/>
    <p:sldId id="1455" r:id="rId23"/>
    <p:sldId id="1457" r:id="rId24"/>
    <p:sldId id="1456" r:id="rId25"/>
    <p:sldId id="1471" r:id="rId26"/>
    <p:sldId id="1474" r:id="rId27"/>
    <p:sldId id="1476" r:id="rId28"/>
    <p:sldId id="1488" r:id="rId29"/>
    <p:sldId id="1489" r:id="rId30"/>
  </p:sldIdLst>
  <p:sldSz cx="12192000" cy="6858000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ias Raschendorfer" initials="MR" lastIdx="0" clrIdx="0">
    <p:extLst>
      <p:ext uri="{19B8F6BF-5375-455C-9EA6-DF929625EA0E}">
        <p15:presenceInfo xmlns:p15="http://schemas.microsoft.com/office/powerpoint/2012/main" userId="Matthias Raschendorf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0B0"/>
    <a:srgbClr val="008000"/>
    <a:srgbClr val="FFFFFF"/>
    <a:srgbClr val="CC9900"/>
    <a:srgbClr val="73D331"/>
    <a:srgbClr val="FF33CC"/>
    <a:srgbClr val="00A1DA"/>
    <a:srgbClr val="FF99CC"/>
    <a:srgbClr val="FF9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6" autoAdjust="0"/>
    <p:restoredTop sz="93891" autoAdjust="0"/>
  </p:normalViewPr>
  <p:slideViewPr>
    <p:cSldViewPr>
      <p:cViewPr varScale="1">
        <p:scale>
          <a:sx n="64" d="100"/>
          <a:sy n="64" d="100"/>
        </p:scale>
        <p:origin x="269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10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62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17" Type="http://schemas.openxmlformats.org/officeDocument/2006/relationships/image" Target="../media/image66.emf"/><Relationship Id="rId2" Type="http://schemas.openxmlformats.org/officeDocument/2006/relationships/image" Target="../media/image51.wmf"/><Relationship Id="rId16" Type="http://schemas.openxmlformats.org/officeDocument/2006/relationships/image" Target="../media/image65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5" Type="http://schemas.openxmlformats.org/officeDocument/2006/relationships/image" Target="../media/image64.e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3.wmf"/><Relationship Id="rId18" Type="http://schemas.openxmlformats.org/officeDocument/2006/relationships/image" Target="../media/image88.wmf"/><Relationship Id="rId26" Type="http://schemas.openxmlformats.org/officeDocument/2006/relationships/image" Target="../media/image96.wmf"/><Relationship Id="rId3" Type="http://schemas.openxmlformats.org/officeDocument/2006/relationships/image" Target="../media/image73.wmf"/><Relationship Id="rId21" Type="http://schemas.openxmlformats.org/officeDocument/2006/relationships/image" Target="../media/image91.wmf"/><Relationship Id="rId7" Type="http://schemas.openxmlformats.org/officeDocument/2006/relationships/image" Target="../media/image77.wmf"/><Relationship Id="rId12" Type="http://schemas.openxmlformats.org/officeDocument/2006/relationships/image" Target="../media/image82.wmf"/><Relationship Id="rId17" Type="http://schemas.openxmlformats.org/officeDocument/2006/relationships/image" Target="../media/image87.wmf"/><Relationship Id="rId25" Type="http://schemas.openxmlformats.org/officeDocument/2006/relationships/image" Target="../media/image95.wmf"/><Relationship Id="rId2" Type="http://schemas.openxmlformats.org/officeDocument/2006/relationships/image" Target="../media/image72.wmf"/><Relationship Id="rId16" Type="http://schemas.openxmlformats.org/officeDocument/2006/relationships/image" Target="../media/image86.wmf"/><Relationship Id="rId20" Type="http://schemas.openxmlformats.org/officeDocument/2006/relationships/image" Target="../media/image90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11" Type="http://schemas.openxmlformats.org/officeDocument/2006/relationships/image" Target="../media/image81.wmf"/><Relationship Id="rId24" Type="http://schemas.openxmlformats.org/officeDocument/2006/relationships/image" Target="../media/image94.wmf"/><Relationship Id="rId5" Type="http://schemas.openxmlformats.org/officeDocument/2006/relationships/image" Target="../media/image75.wmf"/><Relationship Id="rId15" Type="http://schemas.openxmlformats.org/officeDocument/2006/relationships/image" Target="../media/image85.wmf"/><Relationship Id="rId23" Type="http://schemas.openxmlformats.org/officeDocument/2006/relationships/image" Target="../media/image93.wmf"/><Relationship Id="rId28" Type="http://schemas.openxmlformats.org/officeDocument/2006/relationships/image" Target="../media/image98.wmf"/><Relationship Id="rId10" Type="http://schemas.openxmlformats.org/officeDocument/2006/relationships/image" Target="../media/image80.wmf"/><Relationship Id="rId19" Type="http://schemas.openxmlformats.org/officeDocument/2006/relationships/image" Target="../media/image89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Relationship Id="rId14" Type="http://schemas.openxmlformats.org/officeDocument/2006/relationships/image" Target="../media/image84.wmf"/><Relationship Id="rId22" Type="http://schemas.openxmlformats.org/officeDocument/2006/relationships/image" Target="../media/image92.wmf"/><Relationship Id="rId27" Type="http://schemas.openxmlformats.org/officeDocument/2006/relationships/image" Target="../media/image9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8842" cy="33988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3127" y="1"/>
            <a:ext cx="4278842" cy="33988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8B859F7-140D-448F-AE92-9CFB2BCC1E8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456612"/>
            <a:ext cx="4278842" cy="33988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3127" y="6456612"/>
            <a:ext cx="4278842" cy="33988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0C8E8919-1A86-4293-B1F2-1E23152E44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43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918" cy="34026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027" y="1"/>
            <a:ext cx="4279918" cy="34026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DD4C1D05-4C97-4DBC-ABE1-EB0349089CA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11175"/>
            <a:ext cx="45307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6964" y="3228707"/>
            <a:ext cx="7900322" cy="305911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326"/>
            <a:ext cx="4279918" cy="340263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027" y="6456326"/>
            <a:ext cx="4279918" cy="340263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BE778E25-6567-4052-99BF-F889583E70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3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8E25-6567-4052-99BF-F889583E7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0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8E25-6567-4052-99BF-F889583E70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9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8E25-6567-4052-99BF-F889583E70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0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8E25-6567-4052-99BF-F889583E70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4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8E25-6567-4052-99BF-F889583E70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1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8E25-6567-4052-99BF-F889583E70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78E25-6567-4052-99BF-F889583E70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20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78E25-6567-4052-99BF-F889583E70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86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J.-P. Schulz: TERRA developments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 Oct.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05EF-1347-5F4E-A529-D7B32290A0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890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J.-P. Schulz: TERRA developments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 Oct.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E18ED-3262-F244-98A2-74FB5BEED6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554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86800" y="990600"/>
            <a:ext cx="2590800" cy="5105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990600"/>
            <a:ext cx="7569200" cy="5105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J.-P. Schulz: TERRA developments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 Oct.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37E7A-BC08-104A-A7B2-AABD18A8ABB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34" y="188914"/>
            <a:ext cx="3060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325967" y="903288"/>
            <a:ext cx="115316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418" y="5440364"/>
            <a:ext cx="10943167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90054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51" y="1052736"/>
            <a:ext cx="11137900" cy="4318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1" y="1700808"/>
            <a:ext cx="11137900" cy="4318000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063751" y="6381750"/>
            <a:ext cx="5183716" cy="2159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/>
              <a:t>SINFONY 2017, Offenbach</a:t>
            </a:r>
            <a:endParaRPr lang="de-DE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FCF19639-3722-4182-86C8-0187D405F82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37614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467586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82029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9601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16937"/>
            <a:ext cx="10363200" cy="1470025"/>
          </a:xfrm>
        </p:spPr>
        <p:txBody>
          <a:bodyPr/>
          <a:lstStyle>
            <a:lvl1pPr>
              <a:defRPr sz="4000">
                <a:solidFill>
                  <a:srgbClr val="3E7D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72607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4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29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919" y="116632"/>
            <a:ext cx="9592063" cy="562074"/>
          </a:xfrm>
        </p:spPr>
        <p:txBody>
          <a:bodyPr/>
          <a:lstStyle>
            <a:lvl1pPr marL="0" marR="0" indent="0" algn="l" defTabSz="9097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4178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9" y="339142"/>
            <a:ext cx="8928100" cy="553543"/>
          </a:xfrm>
          <a:prstGeom prst="rect">
            <a:avLst/>
          </a:prstGeom>
          <a:noFill/>
          <a:ln>
            <a:noFill/>
          </a:ln>
          <a:extLst/>
        </p:spPr>
        <p:txBody>
          <a:bodyPr lIns="90955" tIns="45495" rIns="90955" bIns="454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3000">
                <a:solidFill>
                  <a:srgbClr val="FFFFFF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1053466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55" tIns="45495" rIns="90955" bIns="4549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black"/>
              </a:solidFill>
              <a:latin typeface="Arial" charset="0"/>
              <a:ea typeface="ＭＳ Ｐゴシック" pitchFamily="-101" charset="-128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1" y="188596"/>
            <a:ext cx="2112433" cy="7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12"/>
          <p:cNvGrpSpPr>
            <a:grpSpLocks/>
          </p:cNvGrpSpPr>
          <p:nvPr userDrawn="1"/>
        </p:nvGrpSpPr>
        <p:grpSpPr bwMode="auto">
          <a:xfrm>
            <a:off x="512237" y="1680307"/>
            <a:ext cx="11338062" cy="2827684"/>
            <a:chOff x="668710" y="2874422"/>
            <a:chExt cx="8504419" cy="2828558"/>
          </a:xfrm>
        </p:grpSpPr>
        <p:pic>
          <p:nvPicPr>
            <p:cNvPr id="6" name="Grafik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0890" y="3573777"/>
              <a:ext cx="3018147" cy="1583550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33000">
                  <a:schemeClr val="accent1">
                    <a:shade val="93000"/>
                    <a:satMod val="130000"/>
                  </a:schemeClr>
                </a:gs>
                <a:gs pos="100000">
                  <a:srgbClr val="C00000"/>
                </a:gs>
              </a:gsLst>
              <a:lin ang="13500000" scaled="1"/>
            </a:gradFill>
          </p:spPr>
        </p:pic>
        <p:sp>
          <p:nvSpPr>
            <p:cNvPr id="7" name="Textfeld 11"/>
            <p:cNvSpPr txBox="1">
              <a:spLocks noChangeArrowheads="1"/>
            </p:cNvSpPr>
            <p:nvPr/>
          </p:nvSpPr>
          <p:spPr bwMode="auto">
            <a:xfrm>
              <a:off x="1619721" y="4860053"/>
              <a:ext cx="3840003" cy="5849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GAS PHASE CHEMISTRY</a:t>
              </a:r>
            </a:p>
          </p:txBody>
        </p:sp>
        <p:sp>
          <p:nvSpPr>
            <p:cNvPr id="8" name="Textfeld 12"/>
            <p:cNvSpPr txBox="1">
              <a:spLocks noChangeArrowheads="1"/>
            </p:cNvSpPr>
            <p:nvPr/>
          </p:nvSpPr>
          <p:spPr bwMode="auto">
            <a:xfrm>
              <a:off x="5617456" y="4004442"/>
              <a:ext cx="3382956" cy="5849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DYNAMICS</a:t>
              </a:r>
            </a:p>
          </p:txBody>
        </p:sp>
        <p:sp>
          <p:nvSpPr>
            <p:cNvPr id="9" name="Textfeld 13"/>
            <p:cNvSpPr txBox="1">
              <a:spLocks noChangeArrowheads="1"/>
            </p:cNvSpPr>
            <p:nvPr/>
          </p:nvSpPr>
          <p:spPr bwMode="auto">
            <a:xfrm>
              <a:off x="5619043" y="3280314"/>
              <a:ext cx="1347911" cy="4925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SEA SALT</a:t>
              </a:r>
            </a:p>
          </p:txBody>
        </p:sp>
        <p:sp>
          <p:nvSpPr>
            <p:cNvPr id="10" name="Textfeld 14"/>
            <p:cNvSpPr txBox="1">
              <a:spLocks noChangeArrowheads="1"/>
            </p:cNvSpPr>
            <p:nvPr/>
          </p:nvSpPr>
          <p:spPr bwMode="auto">
            <a:xfrm>
              <a:off x="6127095" y="3514700"/>
              <a:ext cx="2169278" cy="5233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MINERAL DUST</a:t>
              </a:r>
            </a:p>
          </p:txBody>
        </p:sp>
        <p:sp>
          <p:nvSpPr>
            <p:cNvPr id="11" name="Textfeld 15"/>
            <p:cNvSpPr txBox="1">
              <a:spLocks noChangeArrowheads="1"/>
            </p:cNvSpPr>
            <p:nvPr/>
          </p:nvSpPr>
          <p:spPr bwMode="auto">
            <a:xfrm>
              <a:off x="5653972" y="4273130"/>
              <a:ext cx="1345699" cy="5233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SULFATE</a:t>
              </a:r>
            </a:p>
          </p:txBody>
        </p:sp>
        <p:sp>
          <p:nvSpPr>
            <p:cNvPr id="12" name="Textfeld 16"/>
            <p:cNvSpPr txBox="1">
              <a:spLocks noChangeArrowheads="1"/>
            </p:cNvSpPr>
            <p:nvPr/>
          </p:nvSpPr>
          <p:spPr bwMode="auto">
            <a:xfrm>
              <a:off x="7003485" y="3770052"/>
              <a:ext cx="1286013" cy="5233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NITRATE</a:t>
              </a:r>
            </a:p>
          </p:txBody>
        </p:sp>
        <p:sp>
          <p:nvSpPr>
            <p:cNvPr id="13" name="Textfeld 17"/>
            <p:cNvSpPr txBox="1">
              <a:spLocks noChangeArrowheads="1"/>
            </p:cNvSpPr>
            <p:nvPr/>
          </p:nvSpPr>
          <p:spPr bwMode="auto">
            <a:xfrm>
              <a:off x="5846080" y="4736193"/>
              <a:ext cx="1529663" cy="4925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EMISSIONS</a:t>
              </a:r>
            </a:p>
          </p:txBody>
        </p:sp>
        <p:sp>
          <p:nvSpPr>
            <p:cNvPr id="14" name="Textfeld 18"/>
            <p:cNvSpPr txBox="1">
              <a:spLocks noChangeArrowheads="1"/>
            </p:cNvSpPr>
            <p:nvPr/>
          </p:nvSpPr>
          <p:spPr bwMode="auto">
            <a:xfrm>
              <a:off x="3940884" y="3108810"/>
              <a:ext cx="1438282" cy="5849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CLOUDS</a:t>
              </a:r>
            </a:p>
          </p:txBody>
        </p:sp>
        <p:sp>
          <p:nvSpPr>
            <p:cNvPr id="15" name="Textfeld 19"/>
            <p:cNvSpPr txBox="1">
              <a:spLocks noChangeArrowheads="1"/>
            </p:cNvSpPr>
            <p:nvPr/>
          </p:nvSpPr>
          <p:spPr bwMode="auto">
            <a:xfrm>
              <a:off x="2788241" y="5166854"/>
              <a:ext cx="1275961" cy="3078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SULFUR DIOXIDE</a:t>
              </a:r>
            </a:p>
          </p:txBody>
        </p:sp>
        <p:sp>
          <p:nvSpPr>
            <p:cNvPr id="16" name="Textfeld 20"/>
            <p:cNvSpPr txBox="1">
              <a:spLocks noChangeArrowheads="1"/>
            </p:cNvSpPr>
            <p:nvPr/>
          </p:nvSpPr>
          <p:spPr bwMode="auto">
            <a:xfrm>
              <a:off x="4825212" y="4934370"/>
              <a:ext cx="958534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OZONE</a:t>
              </a:r>
            </a:p>
          </p:txBody>
        </p:sp>
        <p:sp>
          <p:nvSpPr>
            <p:cNvPr id="17" name="Textfeld 21"/>
            <p:cNvSpPr txBox="1">
              <a:spLocks noChangeArrowheads="1"/>
            </p:cNvSpPr>
            <p:nvPr/>
          </p:nvSpPr>
          <p:spPr bwMode="auto">
            <a:xfrm>
              <a:off x="5595229" y="4932465"/>
              <a:ext cx="1825447" cy="5849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RADIATION</a:t>
              </a:r>
            </a:p>
          </p:txBody>
        </p:sp>
        <p:sp>
          <p:nvSpPr>
            <p:cNvPr id="18" name="Textfeld 22"/>
            <p:cNvSpPr txBox="1">
              <a:spLocks noChangeArrowheads="1"/>
            </p:cNvSpPr>
            <p:nvPr/>
          </p:nvSpPr>
          <p:spPr bwMode="auto">
            <a:xfrm>
              <a:off x="5177673" y="3131677"/>
              <a:ext cx="1340937" cy="36944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WARM-PHASE</a:t>
              </a:r>
            </a:p>
          </p:txBody>
        </p:sp>
        <p:sp>
          <p:nvSpPr>
            <p:cNvPr id="19" name="Textfeld 23"/>
            <p:cNvSpPr txBox="1">
              <a:spLocks noChangeArrowheads="1"/>
            </p:cNvSpPr>
            <p:nvPr/>
          </p:nvSpPr>
          <p:spPr bwMode="auto">
            <a:xfrm>
              <a:off x="2411964" y="3716695"/>
              <a:ext cx="1413032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COLD-PHASE</a:t>
              </a:r>
            </a:p>
          </p:txBody>
        </p:sp>
        <p:sp>
          <p:nvSpPr>
            <p:cNvPr id="20" name="Textfeld 24"/>
            <p:cNvSpPr txBox="1">
              <a:spLocks noChangeArrowheads="1"/>
            </p:cNvSpPr>
            <p:nvPr/>
          </p:nvSpPr>
          <p:spPr bwMode="auto">
            <a:xfrm>
              <a:off x="4217137" y="2996380"/>
              <a:ext cx="1476758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MIXED-PHASE</a:t>
              </a:r>
            </a:p>
          </p:txBody>
        </p:sp>
        <p:sp>
          <p:nvSpPr>
            <p:cNvPr id="21" name="Textfeld 25"/>
            <p:cNvSpPr txBox="1">
              <a:spLocks noChangeArrowheads="1"/>
            </p:cNvSpPr>
            <p:nvPr/>
          </p:nvSpPr>
          <p:spPr bwMode="auto">
            <a:xfrm>
              <a:off x="3877377" y="5134458"/>
              <a:ext cx="1994981" cy="4310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CARBON DIOXIDE</a:t>
              </a:r>
            </a:p>
          </p:txBody>
        </p:sp>
        <p:sp>
          <p:nvSpPr>
            <p:cNvPr id="22" name="Textfeld 26"/>
            <p:cNvSpPr txBox="1">
              <a:spLocks noChangeArrowheads="1"/>
            </p:cNvSpPr>
            <p:nvPr/>
          </p:nvSpPr>
          <p:spPr bwMode="auto">
            <a:xfrm>
              <a:off x="5584115" y="5210681"/>
              <a:ext cx="1238688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AMMONIUM</a:t>
              </a:r>
            </a:p>
          </p:txBody>
        </p:sp>
        <p:sp>
          <p:nvSpPr>
            <p:cNvPr id="23" name="Textfeld 27"/>
            <p:cNvSpPr txBox="1">
              <a:spLocks noChangeArrowheads="1"/>
            </p:cNvSpPr>
            <p:nvPr/>
          </p:nvSpPr>
          <p:spPr bwMode="auto">
            <a:xfrm>
              <a:off x="2297652" y="4734282"/>
              <a:ext cx="1284378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HYDROXIDE</a:t>
              </a:r>
            </a:p>
          </p:txBody>
        </p:sp>
        <p:sp>
          <p:nvSpPr>
            <p:cNvPr id="24" name="Textfeld 28"/>
            <p:cNvSpPr txBox="1">
              <a:spLocks noChangeArrowheads="1"/>
            </p:cNvSpPr>
            <p:nvPr/>
          </p:nvSpPr>
          <p:spPr bwMode="auto">
            <a:xfrm>
              <a:off x="6706593" y="4417955"/>
              <a:ext cx="2263112" cy="5233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DIRECT EFFECT</a:t>
              </a:r>
            </a:p>
          </p:txBody>
        </p:sp>
        <p:sp>
          <p:nvSpPr>
            <p:cNvPr id="25" name="Textfeld 29"/>
            <p:cNvSpPr txBox="1">
              <a:spLocks noChangeArrowheads="1"/>
            </p:cNvSpPr>
            <p:nvPr/>
          </p:nvSpPr>
          <p:spPr bwMode="auto">
            <a:xfrm>
              <a:off x="3164516" y="5302152"/>
              <a:ext cx="1574150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NITROGEN OXIDES</a:t>
              </a:r>
            </a:p>
          </p:txBody>
        </p:sp>
        <p:sp>
          <p:nvSpPr>
            <p:cNvPr id="26" name="Textfeld 30"/>
            <p:cNvSpPr txBox="1">
              <a:spLocks noChangeArrowheads="1"/>
            </p:cNvSpPr>
            <p:nvPr/>
          </p:nvSpPr>
          <p:spPr bwMode="auto">
            <a:xfrm>
              <a:off x="2786652" y="3558533"/>
              <a:ext cx="1851900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INDIRECT EFFECT</a:t>
              </a:r>
            </a:p>
          </p:txBody>
        </p:sp>
        <p:sp>
          <p:nvSpPr>
            <p:cNvPr id="27" name="Textfeld 31"/>
            <p:cNvSpPr txBox="1">
              <a:spLocks noChangeArrowheads="1"/>
            </p:cNvSpPr>
            <p:nvPr/>
          </p:nvSpPr>
          <p:spPr bwMode="auto">
            <a:xfrm>
              <a:off x="5607930" y="3859616"/>
              <a:ext cx="1546062" cy="36944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SEDIMENTATION</a:t>
              </a:r>
            </a:p>
          </p:txBody>
        </p:sp>
        <p:sp>
          <p:nvSpPr>
            <p:cNvPr id="28" name="Textfeld 32"/>
            <p:cNvSpPr txBox="1">
              <a:spLocks noChangeArrowheads="1"/>
            </p:cNvSpPr>
            <p:nvPr/>
          </p:nvSpPr>
          <p:spPr bwMode="auto">
            <a:xfrm>
              <a:off x="6720881" y="4294093"/>
              <a:ext cx="1123452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WASHOUT</a:t>
              </a:r>
            </a:p>
          </p:txBody>
        </p:sp>
        <p:sp>
          <p:nvSpPr>
            <p:cNvPr id="29" name="Textfeld 33"/>
            <p:cNvSpPr txBox="1">
              <a:spLocks noChangeArrowheads="1"/>
            </p:cNvSpPr>
            <p:nvPr/>
          </p:nvSpPr>
          <p:spPr bwMode="auto">
            <a:xfrm>
              <a:off x="2199217" y="4564686"/>
              <a:ext cx="1176164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DIFFUSION</a:t>
              </a:r>
            </a:p>
          </p:txBody>
        </p:sp>
        <p:sp>
          <p:nvSpPr>
            <p:cNvPr id="30" name="Textfeld 34"/>
            <p:cNvSpPr txBox="1">
              <a:spLocks noChangeArrowheads="1"/>
            </p:cNvSpPr>
            <p:nvPr/>
          </p:nvSpPr>
          <p:spPr bwMode="auto">
            <a:xfrm>
              <a:off x="1486357" y="4273130"/>
              <a:ext cx="2053898" cy="5849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TRANSPORT</a:t>
              </a:r>
            </a:p>
          </p:txBody>
        </p:sp>
        <p:sp>
          <p:nvSpPr>
            <p:cNvPr id="31" name="Textfeld 35"/>
            <p:cNvSpPr txBox="1">
              <a:spLocks noChangeArrowheads="1"/>
            </p:cNvSpPr>
            <p:nvPr/>
          </p:nvSpPr>
          <p:spPr bwMode="auto">
            <a:xfrm>
              <a:off x="1984883" y="4036834"/>
              <a:ext cx="1422651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CONVECTION</a:t>
              </a:r>
            </a:p>
          </p:txBody>
        </p:sp>
        <p:sp>
          <p:nvSpPr>
            <p:cNvPr id="32" name="Textfeld 36"/>
            <p:cNvSpPr txBox="1">
              <a:spLocks noChangeArrowheads="1"/>
            </p:cNvSpPr>
            <p:nvPr/>
          </p:nvSpPr>
          <p:spPr bwMode="auto">
            <a:xfrm>
              <a:off x="5723829" y="4652344"/>
              <a:ext cx="2173366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OPTICAL DEPTH</a:t>
              </a:r>
            </a:p>
          </p:txBody>
        </p:sp>
        <p:sp>
          <p:nvSpPr>
            <p:cNvPr id="33" name="Textfeld 37"/>
            <p:cNvSpPr txBox="1">
              <a:spLocks noChangeArrowheads="1"/>
            </p:cNvSpPr>
            <p:nvPr/>
          </p:nvSpPr>
          <p:spPr bwMode="auto">
            <a:xfrm>
              <a:off x="2024574" y="3888198"/>
              <a:ext cx="1188188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INTERACTION</a:t>
              </a:r>
            </a:p>
          </p:txBody>
        </p:sp>
        <p:sp>
          <p:nvSpPr>
            <p:cNvPr id="34" name="Textfeld 38"/>
            <p:cNvSpPr txBox="1">
              <a:spLocks noChangeArrowheads="1"/>
            </p:cNvSpPr>
            <p:nvPr/>
          </p:nvSpPr>
          <p:spPr bwMode="auto">
            <a:xfrm>
              <a:off x="5804800" y="4522763"/>
              <a:ext cx="989796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FEEDBACK</a:t>
              </a:r>
            </a:p>
          </p:txBody>
        </p:sp>
        <p:sp>
          <p:nvSpPr>
            <p:cNvPr id="35" name="Textfeld 39"/>
            <p:cNvSpPr txBox="1">
              <a:spLocks noChangeArrowheads="1"/>
            </p:cNvSpPr>
            <p:nvPr/>
          </p:nvSpPr>
          <p:spPr bwMode="auto">
            <a:xfrm>
              <a:off x="7668717" y="4315056"/>
              <a:ext cx="1504412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ANTHROPOGENIC</a:t>
              </a:r>
            </a:p>
          </p:txBody>
        </p:sp>
        <p:sp>
          <p:nvSpPr>
            <p:cNvPr id="36" name="Textfeld 40"/>
            <p:cNvSpPr txBox="1">
              <a:spLocks noChangeArrowheads="1"/>
            </p:cNvSpPr>
            <p:nvPr/>
          </p:nvSpPr>
          <p:spPr bwMode="auto">
            <a:xfrm>
              <a:off x="6084229" y="3747184"/>
              <a:ext cx="1105223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BIOLOGICAL</a:t>
              </a:r>
            </a:p>
          </p:txBody>
        </p:sp>
        <p:sp>
          <p:nvSpPr>
            <p:cNvPr id="37" name="Textfeld 41"/>
            <p:cNvSpPr txBox="1">
              <a:spLocks noChangeArrowheads="1"/>
            </p:cNvSpPr>
            <p:nvPr/>
          </p:nvSpPr>
          <p:spPr bwMode="auto">
            <a:xfrm>
              <a:off x="2100782" y="4200718"/>
              <a:ext cx="1301500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VOLCANIC ASH</a:t>
              </a:r>
            </a:p>
          </p:txBody>
        </p:sp>
        <p:sp>
          <p:nvSpPr>
            <p:cNvPr id="38" name="Textfeld 42"/>
            <p:cNvSpPr txBox="1">
              <a:spLocks noChangeArrowheads="1"/>
            </p:cNvSpPr>
            <p:nvPr/>
          </p:nvSpPr>
          <p:spPr bwMode="auto">
            <a:xfrm>
              <a:off x="751268" y="4637099"/>
              <a:ext cx="1665531" cy="3078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RADIOACTIVE TRACER</a:t>
              </a:r>
            </a:p>
          </p:txBody>
        </p:sp>
        <p:sp>
          <p:nvSpPr>
            <p:cNvPr id="39" name="Textfeld 43"/>
            <p:cNvSpPr txBox="1">
              <a:spLocks noChangeArrowheads="1"/>
            </p:cNvSpPr>
            <p:nvPr/>
          </p:nvSpPr>
          <p:spPr bwMode="auto">
            <a:xfrm>
              <a:off x="987831" y="4711416"/>
              <a:ext cx="1599256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PHOTOLYSIS</a:t>
              </a:r>
            </a:p>
          </p:txBody>
        </p:sp>
        <p:sp>
          <p:nvSpPr>
            <p:cNvPr id="40" name="Textfeld 44"/>
            <p:cNvSpPr txBox="1">
              <a:spLocks noChangeArrowheads="1"/>
            </p:cNvSpPr>
            <p:nvPr/>
          </p:nvSpPr>
          <p:spPr bwMode="auto">
            <a:xfrm>
              <a:off x="6693892" y="5225931"/>
              <a:ext cx="1087189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DEPOSITION</a:t>
              </a:r>
            </a:p>
          </p:txBody>
        </p:sp>
        <p:sp>
          <p:nvSpPr>
            <p:cNvPr id="41" name="Textfeld 45"/>
            <p:cNvSpPr txBox="1">
              <a:spLocks noChangeArrowheads="1"/>
            </p:cNvSpPr>
            <p:nvPr/>
          </p:nvSpPr>
          <p:spPr bwMode="auto">
            <a:xfrm>
              <a:off x="668710" y="5157327"/>
              <a:ext cx="2475307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VOLATILE ORGANIC CARBONS</a:t>
              </a:r>
            </a:p>
          </p:txBody>
        </p:sp>
        <p:sp>
          <p:nvSpPr>
            <p:cNvPr id="42" name="Textfeld 46"/>
            <p:cNvSpPr txBox="1">
              <a:spLocks noChangeArrowheads="1"/>
            </p:cNvSpPr>
            <p:nvPr/>
          </p:nvSpPr>
          <p:spPr bwMode="auto">
            <a:xfrm>
              <a:off x="816363" y="4437013"/>
              <a:ext cx="942903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TRACER</a:t>
              </a:r>
            </a:p>
          </p:txBody>
        </p:sp>
        <p:sp>
          <p:nvSpPr>
            <p:cNvPr id="43" name="Textfeld 47"/>
            <p:cNvSpPr txBox="1">
              <a:spLocks noChangeArrowheads="1"/>
            </p:cNvSpPr>
            <p:nvPr/>
          </p:nvSpPr>
          <p:spPr bwMode="auto">
            <a:xfrm>
              <a:off x="2556442" y="3122149"/>
              <a:ext cx="1514657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ACTIVATION</a:t>
              </a:r>
            </a:p>
          </p:txBody>
        </p:sp>
        <p:sp>
          <p:nvSpPr>
            <p:cNvPr id="44" name="Textfeld 48"/>
            <p:cNvSpPr txBox="1">
              <a:spLocks noChangeArrowheads="1"/>
            </p:cNvSpPr>
            <p:nvPr/>
          </p:nvSpPr>
          <p:spPr bwMode="auto">
            <a:xfrm>
              <a:off x="2956533" y="3306992"/>
              <a:ext cx="1133456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NUCLEATION</a:t>
              </a:r>
            </a:p>
          </p:txBody>
        </p:sp>
        <p:sp>
          <p:nvSpPr>
            <p:cNvPr id="45" name="Textfeld 49"/>
            <p:cNvSpPr txBox="1">
              <a:spLocks noChangeArrowheads="1"/>
            </p:cNvSpPr>
            <p:nvPr/>
          </p:nvSpPr>
          <p:spPr bwMode="auto">
            <a:xfrm>
              <a:off x="3069256" y="3831031"/>
              <a:ext cx="369370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</a:t>
              </a:r>
            </a:p>
          </p:txBody>
        </p:sp>
        <p:sp>
          <p:nvSpPr>
            <p:cNvPr id="46" name="Textfeld 50"/>
            <p:cNvSpPr txBox="1">
              <a:spLocks noChangeArrowheads="1"/>
            </p:cNvSpPr>
            <p:nvPr/>
          </p:nvSpPr>
          <p:spPr bwMode="auto">
            <a:xfrm>
              <a:off x="5117342" y="3295559"/>
              <a:ext cx="639905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CCN</a:t>
              </a:r>
            </a:p>
          </p:txBody>
        </p:sp>
        <p:sp>
          <p:nvSpPr>
            <p:cNvPr id="47" name="Textfeld 51"/>
            <p:cNvSpPr txBox="1">
              <a:spLocks noChangeArrowheads="1"/>
            </p:cNvSpPr>
            <p:nvPr/>
          </p:nvSpPr>
          <p:spPr bwMode="auto">
            <a:xfrm>
              <a:off x="1762610" y="5241172"/>
              <a:ext cx="1612626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AIR QUALITY</a:t>
              </a:r>
            </a:p>
          </p:txBody>
        </p:sp>
        <p:sp>
          <p:nvSpPr>
            <p:cNvPr id="48" name="Textfeld 52"/>
            <p:cNvSpPr txBox="1">
              <a:spLocks noChangeArrowheads="1"/>
            </p:cNvSpPr>
            <p:nvPr/>
          </p:nvSpPr>
          <p:spPr bwMode="auto">
            <a:xfrm>
              <a:off x="3966287" y="3358443"/>
              <a:ext cx="523274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ICE</a:t>
              </a:r>
            </a:p>
          </p:txBody>
        </p:sp>
        <p:sp>
          <p:nvSpPr>
            <p:cNvPr id="49" name="Textfeld 53"/>
            <p:cNvSpPr txBox="1">
              <a:spLocks noChangeArrowheads="1"/>
            </p:cNvSpPr>
            <p:nvPr/>
          </p:nvSpPr>
          <p:spPr bwMode="auto">
            <a:xfrm>
              <a:off x="2915254" y="3013531"/>
              <a:ext cx="1449872" cy="36944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PRECIPITATION</a:t>
              </a:r>
            </a:p>
          </p:txBody>
        </p:sp>
        <p:sp>
          <p:nvSpPr>
            <p:cNvPr id="50" name="Textfeld 54"/>
            <p:cNvSpPr txBox="1">
              <a:spLocks noChangeArrowheads="1"/>
            </p:cNvSpPr>
            <p:nvPr/>
          </p:nvSpPr>
          <p:spPr bwMode="auto">
            <a:xfrm>
              <a:off x="3334397" y="3419423"/>
              <a:ext cx="750956" cy="36944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WATER</a:t>
              </a:r>
            </a:p>
          </p:txBody>
        </p:sp>
        <p:sp>
          <p:nvSpPr>
            <p:cNvPr id="51" name="Textfeld 55"/>
            <p:cNvSpPr txBox="1">
              <a:spLocks noChangeArrowheads="1"/>
            </p:cNvSpPr>
            <p:nvPr/>
          </p:nvSpPr>
          <p:spPr bwMode="auto">
            <a:xfrm>
              <a:off x="3851975" y="2874422"/>
              <a:ext cx="888796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 dirty="0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GRAUPEL</a:t>
              </a:r>
            </a:p>
          </p:txBody>
        </p:sp>
        <p:sp>
          <p:nvSpPr>
            <p:cNvPr id="52" name="Textfeld 56"/>
            <p:cNvSpPr txBox="1">
              <a:spLocks noChangeArrowheads="1"/>
            </p:cNvSpPr>
            <p:nvPr/>
          </p:nvSpPr>
          <p:spPr bwMode="auto">
            <a:xfrm>
              <a:off x="1021171" y="4181662"/>
              <a:ext cx="1331270" cy="36944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TURBULENCE</a:t>
              </a:r>
            </a:p>
          </p:txBody>
        </p:sp>
        <p:sp>
          <p:nvSpPr>
            <p:cNvPr id="53" name="Textfeld 57"/>
            <p:cNvSpPr txBox="1">
              <a:spLocks noChangeArrowheads="1"/>
            </p:cNvSpPr>
            <p:nvPr/>
          </p:nvSpPr>
          <p:spPr bwMode="auto">
            <a:xfrm>
              <a:off x="7141613" y="4770491"/>
              <a:ext cx="847915" cy="4925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SOOT</a:t>
              </a:r>
            </a:p>
          </p:txBody>
        </p:sp>
        <p:sp>
          <p:nvSpPr>
            <p:cNvPr id="54" name="Textfeld 58"/>
            <p:cNvSpPr txBox="1">
              <a:spLocks noChangeArrowheads="1"/>
            </p:cNvSpPr>
            <p:nvPr/>
          </p:nvSpPr>
          <p:spPr bwMode="auto">
            <a:xfrm>
              <a:off x="7560756" y="4652343"/>
              <a:ext cx="1197807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WILDFIRES</a:t>
              </a:r>
            </a:p>
          </p:txBody>
        </p:sp>
        <p:sp>
          <p:nvSpPr>
            <p:cNvPr id="55" name="Textfeld 59"/>
            <p:cNvSpPr txBox="1">
              <a:spLocks noChangeArrowheads="1"/>
            </p:cNvSpPr>
            <p:nvPr/>
          </p:nvSpPr>
          <p:spPr bwMode="auto">
            <a:xfrm>
              <a:off x="7214645" y="4966767"/>
              <a:ext cx="995464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PM10</a:t>
              </a:r>
            </a:p>
          </p:txBody>
        </p:sp>
        <p:sp>
          <p:nvSpPr>
            <p:cNvPr id="56" name="Textfeld 60"/>
            <p:cNvSpPr txBox="1">
              <a:spLocks noChangeArrowheads="1"/>
            </p:cNvSpPr>
            <p:nvPr/>
          </p:nvSpPr>
          <p:spPr bwMode="auto">
            <a:xfrm>
              <a:off x="6651024" y="3358443"/>
              <a:ext cx="694011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PM2.5</a:t>
              </a:r>
            </a:p>
          </p:txBody>
        </p:sp>
      </p:grpSp>
      <p:pic>
        <p:nvPicPr>
          <p:cNvPr id="57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750" y="188596"/>
            <a:ext cx="306070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23"/>
          <p:cNvSpPr>
            <a:spLocks noChangeShapeType="1"/>
          </p:cNvSpPr>
          <p:nvPr userDrawn="1"/>
        </p:nvSpPr>
        <p:spPr bwMode="auto">
          <a:xfrm>
            <a:off x="326000" y="6351270"/>
            <a:ext cx="11485033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55" tIns="45495" rIns="90955" bIns="4549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black"/>
              </a:solidFill>
              <a:latin typeface="Arial" charset="0"/>
              <a:ea typeface="ＭＳ Ｐゴシック" pitchFamily="-101" charset="-128"/>
            </a:endParaRPr>
          </a:p>
        </p:txBody>
      </p:sp>
      <p:pic>
        <p:nvPicPr>
          <p:cNvPr id="59" name="Picture 28" descr="Bundesadler_klei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7" y="6406516"/>
            <a:ext cx="594784" cy="41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5300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J.-P. Schulz: TERRA developments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 Oct.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D5B1B-E102-0F46-8D3A-725875BE01E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271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94" y="1416488"/>
            <a:ext cx="7871649" cy="397545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3120"/>
              </a:lnSpc>
              <a:spcBef>
                <a:spcPts val="0"/>
              </a:spcBef>
              <a:buNone/>
              <a:defRPr sz="28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594" y="1980001"/>
            <a:ext cx="7871649" cy="29495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340"/>
              </a:lnSpc>
              <a:spcBef>
                <a:spcPts val="0"/>
              </a:spcBef>
              <a:buNone/>
              <a:defRPr sz="19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594" y="2700001"/>
            <a:ext cx="7871649" cy="2436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72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594" y="3121252"/>
            <a:ext cx="7871649" cy="20518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560"/>
              </a:lnSpc>
              <a:spcBef>
                <a:spcPts val="0"/>
              </a:spcBef>
              <a:buNone/>
              <a:defRPr sz="12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594" y="3429000"/>
            <a:ext cx="7871649" cy="17953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404"/>
              </a:lnSpc>
              <a:spcBef>
                <a:spcPts val="0"/>
              </a:spcBef>
              <a:buNone/>
              <a:defRPr sz="11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564" y="5984876"/>
            <a:ext cx="2136147" cy="3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355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303" y="360002"/>
            <a:ext cx="10032212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303" y="936000"/>
            <a:ext cx="10032212" cy="4986000"/>
          </a:xfrm>
          <a:prstGeom prst="rect">
            <a:avLst/>
          </a:prstGeom>
        </p:spPr>
        <p:txBody>
          <a:bodyPr lIns="0" tIns="0" rIns="0" bIns="0"/>
          <a:lstStyle>
            <a:lvl1pPr marL="139795" indent="-139795">
              <a:lnSpc>
                <a:spcPts val="1716"/>
              </a:lnSpc>
              <a:spcBef>
                <a:spcPts val="858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1pPr>
            <a:lvl2pPr marL="490964" indent="-210416">
              <a:lnSpc>
                <a:spcPts val="1560"/>
              </a:lnSpc>
              <a:spcBef>
                <a:spcPts val="78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71509" indent="-210416">
              <a:lnSpc>
                <a:spcPts val="1404"/>
              </a:lnSpc>
              <a:spcBef>
                <a:spcPts val="702"/>
              </a:spcBef>
              <a:buClr>
                <a:srgbClr val="064E83"/>
              </a:buClr>
              <a:defRPr sz="1100">
                <a:solidFill>
                  <a:schemeClr val="tx1"/>
                </a:solidFill>
              </a:defRPr>
            </a:lvl3pPr>
            <a:lvl4pPr marL="1052068" indent="-210416">
              <a:lnSpc>
                <a:spcPts val="1248"/>
              </a:lnSpc>
              <a:spcBef>
                <a:spcPts val="624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332614" indent="-210416">
              <a:lnSpc>
                <a:spcPts val="1092"/>
              </a:lnSpc>
              <a:spcBef>
                <a:spcPts val="546"/>
              </a:spcBef>
              <a:buClr>
                <a:srgbClr val="064E83"/>
              </a:buCl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2" y="6308255"/>
            <a:ext cx="2159787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700" b="1">
                <a:solidFill>
                  <a:srgbClr val="064E83"/>
                </a:solidFill>
              </a:defRPr>
            </a:lvl1pPr>
          </a:lstStyle>
          <a:p>
            <a:pPr defTabSz="356300"/>
            <a:fld id="{E4AB80EA-DB86-D849-B86F-15DAF31F0474}" type="slidenum">
              <a:rPr lang="en-US" smtClean="0"/>
              <a:pPr defTabSz="356300"/>
              <a:t>‹Nr.›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6652" y="6308258"/>
            <a:ext cx="1465563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356300">
              <a:defRPr/>
            </a:pPr>
            <a:r>
              <a:rPr lang="en-US" sz="700" dirty="0">
                <a:solidFill>
                  <a:prstClr val="white"/>
                </a:solidFill>
              </a:rPr>
              <a:t>October 29, 2014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597" y="6308255"/>
            <a:ext cx="1342721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4004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16834"/>
            <a:ext cx="10363200" cy="1470025"/>
          </a:xfrm>
        </p:spPr>
        <p:txBody>
          <a:bodyPr/>
          <a:lstStyle>
            <a:lvl1pPr>
              <a:defRPr sz="4000">
                <a:solidFill>
                  <a:srgbClr val="3E7D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72607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84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167641"/>
            <a:ext cx="2446867" cy="582930"/>
            <a:chOff x="7430611" y="6274242"/>
            <a:chExt cx="1835696" cy="583758"/>
          </a:xfrm>
        </p:grpSpPr>
        <p:sp>
          <p:nvSpPr>
            <p:cNvPr id="4" name="Rectangle 16"/>
            <p:cNvSpPr>
              <a:spLocks noChangeArrowheads="1"/>
            </p:cNvSpPr>
            <p:nvPr userDrawn="1"/>
          </p:nvSpPr>
          <p:spPr bwMode="auto">
            <a:xfrm>
              <a:off x="8377043" y="6382982"/>
              <a:ext cx="309655" cy="35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de-DE" sz="1800">
                <a:solidFill>
                  <a:prstClr val="black"/>
                </a:solidFill>
              </a:endParaRPr>
            </a:p>
          </p:txBody>
        </p:sp>
        <p:grpSp>
          <p:nvGrpSpPr>
            <p:cNvPr id="5" name="Gruppieren 6"/>
            <p:cNvGrpSpPr>
              <a:grpSpLocks/>
            </p:cNvGrpSpPr>
            <p:nvPr userDrawn="1"/>
          </p:nvGrpSpPr>
          <p:grpSpPr bwMode="auto">
            <a:xfrm>
              <a:off x="7430611" y="6274242"/>
              <a:ext cx="1835696" cy="583758"/>
              <a:chOff x="91938" y="212413"/>
              <a:chExt cx="2417151" cy="768662"/>
            </a:xfrm>
          </p:grpSpPr>
          <p:pic>
            <p:nvPicPr>
              <p:cNvPr id="8" name="Picture 5" descr="C:\Users\m221011\Desktop\HDCP Webseite\logo_hdcp2_print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38" y="212413"/>
                <a:ext cx="2417151" cy="768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hteck 9"/>
              <p:cNvSpPr/>
              <p:nvPr/>
            </p:nvSpPr>
            <p:spPr>
              <a:xfrm>
                <a:off x="1093509" y="549017"/>
                <a:ext cx="1405126" cy="324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Rechteck 10"/>
            <p:cNvSpPr/>
            <p:nvPr userDrawn="1"/>
          </p:nvSpPr>
          <p:spPr>
            <a:xfrm>
              <a:off x="8064212" y="6579475"/>
              <a:ext cx="482744" cy="257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7" name="Textfeld 14"/>
            <p:cNvSpPr txBox="1">
              <a:spLocks noChangeArrowheads="1"/>
            </p:cNvSpPr>
            <p:nvPr userDrawn="1"/>
          </p:nvSpPr>
          <p:spPr bwMode="auto">
            <a:xfrm>
              <a:off x="7968934" y="6573752"/>
              <a:ext cx="862268" cy="28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en-US" sz="1000">
                  <a:solidFill>
                    <a:srgbClr val="7F7F7F"/>
                  </a:solidFill>
                </a:rPr>
                <a:t>hdcp2.eu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en-US" sz="1000">
                <a:solidFill>
                  <a:srgbClr val="7F7F7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561" y="80629"/>
            <a:ext cx="9592063" cy="562074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2981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167641"/>
            <a:ext cx="2446867" cy="582930"/>
            <a:chOff x="7430611" y="6274242"/>
            <a:chExt cx="1835696" cy="583758"/>
          </a:xfrm>
        </p:grpSpPr>
        <p:sp>
          <p:nvSpPr>
            <p:cNvPr id="5" name="Rectangle 16"/>
            <p:cNvSpPr>
              <a:spLocks noChangeArrowheads="1"/>
            </p:cNvSpPr>
            <p:nvPr userDrawn="1"/>
          </p:nvSpPr>
          <p:spPr bwMode="auto">
            <a:xfrm>
              <a:off x="8377043" y="6382982"/>
              <a:ext cx="309655" cy="35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de-DE" sz="1800">
                <a:solidFill>
                  <a:prstClr val="black"/>
                </a:solidFill>
              </a:endParaRPr>
            </a:p>
          </p:txBody>
        </p:sp>
        <p:grpSp>
          <p:nvGrpSpPr>
            <p:cNvPr id="6" name="Gruppieren 6"/>
            <p:cNvGrpSpPr>
              <a:grpSpLocks/>
            </p:cNvGrpSpPr>
            <p:nvPr userDrawn="1"/>
          </p:nvGrpSpPr>
          <p:grpSpPr bwMode="auto">
            <a:xfrm>
              <a:off x="7430611" y="6274242"/>
              <a:ext cx="1835696" cy="583758"/>
              <a:chOff x="91938" y="212413"/>
              <a:chExt cx="2417151" cy="768662"/>
            </a:xfrm>
          </p:grpSpPr>
          <p:pic>
            <p:nvPicPr>
              <p:cNvPr id="9" name="Picture 5" descr="C:\Users\m221011\Desktop\HDCP Webseite\logo_hdcp2_print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38" y="212413"/>
                <a:ext cx="2417151" cy="768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hteck 9"/>
              <p:cNvSpPr/>
              <p:nvPr/>
            </p:nvSpPr>
            <p:spPr>
              <a:xfrm>
                <a:off x="1093509" y="549017"/>
                <a:ext cx="1405126" cy="324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hteck 10"/>
            <p:cNvSpPr/>
            <p:nvPr userDrawn="1"/>
          </p:nvSpPr>
          <p:spPr>
            <a:xfrm>
              <a:off x="8064212" y="6579475"/>
              <a:ext cx="482744" cy="257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8" name="Textfeld 14"/>
            <p:cNvSpPr txBox="1">
              <a:spLocks noChangeArrowheads="1"/>
            </p:cNvSpPr>
            <p:nvPr userDrawn="1"/>
          </p:nvSpPr>
          <p:spPr bwMode="auto">
            <a:xfrm>
              <a:off x="7968934" y="6573752"/>
              <a:ext cx="862268" cy="28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1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en-US" sz="1000">
                  <a:solidFill>
                    <a:srgbClr val="7F7F7F"/>
                  </a:solidFill>
                </a:rPr>
                <a:t>hdcp2.eu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en-US" sz="1000">
                <a:solidFill>
                  <a:srgbClr val="7F7F7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3561" y="80629"/>
            <a:ext cx="9592063" cy="562074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9538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 descr="MPIM_S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3" y="344806"/>
            <a:ext cx="2273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69" y="121921"/>
            <a:ext cx="306070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37313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MPIM_S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3" y="422910"/>
            <a:ext cx="1833033" cy="32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559" y="80629"/>
            <a:ext cx="9170357" cy="562074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3542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3" y="116632"/>
            <a:ext cx="9592063" cy="562074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69832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" y="339090"/>
            <a:ext cx="8928100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3000">
                <a:solidFill>
                  <a:srgbClr val="FFFFFF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1053466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black"/>
              </a:solidFill>
              <a:latin typeface="Arial" charset="0"/>
              <a:ea typeface="ＭＳ Ｐゴシック" pitchFamily="-101" charset="-128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3" y="188596"/>
            <a:ext cx="2112433" cy="7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12"/>
          <p:cNvGrpSpPr>
            <a:grpSpLocks/>
          </p:cNvGrpSpPr>
          <p:nvPr userDrawn="1"/>
        </p:nvGrpSpPr>
        <p:grpSpPr bwMode="auto">
          <a:xfrm>
            <a:off x="512234" y="1680211"/>
            <a:ext cx="11338062" cy="2827675"/>
            <a:chOff x="668710" y="2874422"/>
            <a:chExt cx="8504419" cy="2828560"/>
          </a:xfrm>
        </p:grpSpPr>
        <p:pic>
          <p:nvPicPr>
            <p:cNvPr id="6" name="Grafik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0890" y="3573777"/>
              <a:ext cx="3018147" cy="1583550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33000">
                  <a:schemeClr val="accent1">
                    <a:shade val="93000"/>
                    <a:satMod val="130000"/>
                  </a:schemeClr>
                </a:gs>
                <a:gs pos="100000">
                  <a:srgbClr val="C00000"/>
                </a:gs>
              </a:gsLst>
              <a:lin ang="13500000" scaled="1"/>
            </a:gradFill>
          </p:spPr>
        </p:pic>
        <p:sp>
          <p:nvSpPr>
            <p:cNvPr id="7" name="Textfeld 11"/>
            <p:cNvSpPr txBox="1">
              <a:spLocks noChangeArrowheads="1"/>
            </p:cNvSpPr>
            <p:nvPr/>
          </p:nvSpPr>
          <p:spPr bwMode="auto">
            <a:xfrm>
              <a:off x="1619721" y="4860054"/>
              <a:ext cx="3840003" cy="5849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GAS PHASE CHEMISTRY</a:t>
              </a:r>
            </a:p>
          </p:txBody>
        </p:sp>
        <p:sp>
          <p:nvSpPr>
            <p:cNvPr id="8" name="Textfeld 12"/>
            <p:cNvSpPr txBox="1">
              <a:spLocks noChangeArrowheads="1"/>
            </p:cNvSpPr>
            <p:nvPr/>
          </p:nvSpPr>
          <p:spPr bwMode="auto">
            <a:xfrm>
              <a:off x="5617456" y="4004441"/>
              <a:ext cx="3382956" cy="5849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DYNAMICS</a:t>
              </a:r>
            </a:p>
          </p:txBody>
        </p:sp>
        <p:sp>
          <p:nvSpPr>
            <p:cNvPr id="9" name="Textfeld 13"/>
            <p:cNvSpPr txBox="1">
              <a:spLocks noChangeArrowheads="1"/>
            </p:cNvSpPr>
            <p:nvPr/>
          </p:nvSpPr>
          <p:spPr bwMode="auto">
            <a:xfrm>
              <a:off x="5619043" y="3280315"/>
              <a:ext cx="1347911" cy="4925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SEA SALT</a:t>
              </a:r>
            </a:p>
          </p:txBody>
        </p:sp>
        <p:sp>
          <p:nvSpPr>
            <p:cNvPr id="10" name="Textfeld 14"/>
            <p:cNvSpPr txBox="1">
              <a:spLocks noChangeArrowheads="1"/>
            </p:cNvSpPr>
            <p:nvPr/>
          </p:nvSpPr>
          <p:spPr bwMode="auto">
            <a:xfrm>
              <a:off x="6127095" y="3514702"/>
              <a:ext cx="2169278" cy="5233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MINERAL DUST</a:t>
              </a:r>
            </a:p>
          </p:txBody>
        </p:sp>
        <p:sp>
          <p:nvSpPr>
            <p:cNvPr id="11" name="Textfeld 15"/>
            <p:cNvSpPr txBox="1">
              <a:spLocks noChangeArrowheads="1"/>
            </p:cNvSpPr>
            <p:nvPr/>
          </p:nvSpPr>
          <p:spPr bwMode="auto">
            <a:xfrm>
              <a:off x="5653972" y="4273130"/>
              <a:ext cx="1345699" cy="5233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SULFATE</a:t>
              </a:r>
            </a:p>
          </p:txBody>
        </p:sp>
        <p:sp>
          <p:nvSpPr>
            <p:cNvPr id="12" name="Textfeld 16"/>
            <p:cNvSpPr txBox="1">
              <a:spLocks noChangeArrowheads="1"/>
            </p:cNvSpPr>
            <p:nvPr/>
          </p:nvSpPr>
          <p:spPr bwMode="auto">
            <a:xfrm>
              <a:off x="7003485" y="3770052"/>
              <a:ext cx="1286013" cy="5233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NITRATE</a:t>
              </a:r>
            </a:p>
          </p:txBody>
        </p:sp>
        <p:sp>
          <p:nvSpPr>
            <p:cNvPr id="13" name="Textfeld 17"/>
            <p:cNvSpPr txBox="1">
              <a:spLocks noChangeArrowheads="1"/>
            </p:cNvSpPr>
            <p:nvPr/>
          </p:nvSpPr>
          <p:spPr bwMode="auto">
            <a:xfrm>
              <a:off x="5846080" y="4736190"/>
              <a:ext cx="1529663" cy="4925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EMISSIONS</a:t>
              </a:r>
            </a:p>
          </p:txBody>
        </p:sp>
        <p:sp>
          <p:nvSpPr>
            <p:cNvPr id="14" name="Textfeld 18"/>
            <p:cNvSpPr txBox="1">
              <a:spLocks noChangeArrowheads="1"/>
            </p:cNvSpPr>
            <p:nvPr/>
          </p:nvSpPr>
          <p:spPr bwMode="auto">
            <a:xfrm>
              <a:off x="3940884" y="3108811"/>
              <a:ext cx="1438282" cy="5849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CLOUDS</a:t>
              </a:r>
            </a:p>
          </p:txBody>
        </p:sp>
        <p:sp>
          <p:nvSpPr>
            <p:cNvPr id="15" name="Textfeld 19"/>
            <p:cNvSpPr txBox="1">
              <a:spLocks noChangeArrowheads="1"/>
            </p:cNvSpPr>
            <p:nvPr/>
          </p:nvSpPr>
          <p:spPr bwMode="auto">
            <a:xfrm>
              <a:off x="2788241" y="5166855"/>
              <a:ext cx="1275961" cy="3078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SULFUR DIOXIDE</a:t>
              </a:r>
            </a:p>
          </p:txBody>
        </p:sp>
        <p:sp>
          <p:nvSpPr>
            <p:cNvPr id="16" name="Textfeld 20"/>
            <p:cNvSpPr txBox="1">
              <a:spLocks noChangeArrowheads="1"/>
            </p:cNvSpPr>
            <p:nvPr/>
          </p:nvSpPr>
          <p:spPr bwMode="auto">
            <a:xfrm>
              <a:off x="4825212" y="4934372"/>
              <a:ext cx="958534" cy="461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OZONE</a:t>
              </a:r>
            </a:p>
          </p:txBody>
        </p:sp>
        <p:sp>
          <p:nvSpPr>
            <p:cNvPr id="17" name="Textfeld 21"/>
            <p:cNvSpPr txBox="1">
              <a:spLocks noChangeArrowheads="1"/>
            </p:cNvSpPr>
            <p:nvPr/>
          </p:nvSpPr>
          <p:spPr bwMode="auto">
            <a:xfrm>
              <a:off x="5595229" y="4932466"/>
              <a:ext cx="1825447" cy="5849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RADIATION</a:t>
              </a:r>
            </a:p>
          </p:txBody>
        </p:sp>
        <p:sp>
          <p:nvSpPr>
            <p:cNvPr id="18" name="Textfeld 22"/>
            <p:cNvSpPr txBox="1">
              <a:spLocks noChangeArrowheads="1"/>
            </p:cNvSpPr>
            <p:nvPr/>
          </p:nvSpPr>
          <p:spPr bwMode="auto">
            <a:xfrm>
              <a:off x="5177673" y="3131678"/>
              <a:ext cx="1340937" cy="36944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WARM-PHASE</a:t>
              </a:r>
            </a:p>
          </p:txBody>
        </p:sp>
        <p:sp>
          <p:nvSpPr>
            <p:cNvPr id="19" name="Textfeld 23"/>
            <p:cNvSpPr txBox="1">
              <a:spLocks noChangeArrowheads="1"/>
            </p:cNvSpPr>
            <p:nvPr/>
          </p:nvSpPr>
          <p:spPr bwMode="auto">
            <a:xfrm>
              <a:off x="2411964" y="3716696"/>
              <a:ext cx="1413032" cy="400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COLD-PHASE</a:t>
              </a:r>
            </a:p>
          </p:txBody>
        </p:sp>
        <p:sp>
          <p:nvSpPr>
            <p:cNvPr id="20" name="Textfeld 24"/>
            <p:cNvSpPr txBox="1">
              <a:spLocks noChangeArrowheads="1"/>
            </p:cNvSpPr>
            <p:nvPr/>
          </p:nvSpPr>
          <p:spPr bwMode="auto">
            <a:xfrm>
              <a:off x="4217137" y="2996380"/>
              <a:ext cx="1476758" cy="400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MIXED-PHASE</a:t>
              </a:r>
            </a:p>
          </p:txBody>
        </p:sp>
        <p:sp>
          <p:nvSpPr>
            <p:cNvPr id="21" name="Textfeld 25"/>
            <p:cNvSpPr txBox="1">
              <a:spLocks noChangeArrowheads="1"/>
            </p:cNvSpPr>
            <p:nvPr/>
          </p:nvSpPr>
          <p:spPr bwMode="auto">
            <a:xfrm>
              <a:off x="3877377" y="5134459"/>
              <a:ext cx="1994981" cy="43102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CARBON DIOXIDE</a:t>
              </a:r>
            </a:p>
          </p:txBody>
        </p:sp>
        <p:sp>
          <p:nvSpPr>
            <p:cNvPr id="22" name="Textfeld 26"/>
            <p:cNvSpPr txBox="1">
              <a:spLocks noChangeArrowheads="1"/>
            </p:cNvSpPr>
            <p:nvPr/>
          </p:nvSpPr>
          <p:spPr bwMode="auto">
            <a:xfrm>
              <a:off x="5584115" y="5210683"/>
              <a:ext cx="1238688" cy="400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AMMONIUM</a:t>
              </a:r>
            </a:p>
          </p:txBody>
        </p:sp>
        <p:sp>
          <p:nvSpPr>
            <p:cNvPr id="23" name="Textfeld 27"/>
            <p:cNvSpPr txBox="1">
              <a:spLocks noChangeArrowheads="1"/>
            </p:cNvSpPr>
            <p:nvPr/>
          </p:nvSpPr>
          <p:spPr bwMode="auto">
            <a:xfrm>
              <a:off x="2297652" y="4734284"/>
              <a:ext cx="1284378" cy="400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HYDROXIDE</a:t>
              </a:r>
            </a:p>
          </p:txBody>
        </p:sp>
        <p:sp>
          <p:nvSpPr>
            <p:cNvPr id="24" name="Textfeld 28"/>
            <p:cNvSpPr txBox="1">
              <a:spLocks noChangeArrowheads="1"/>
            </p:cNvSpPr>
            <p:nvPr/>
          </p:nvSpPr>
          <p:spPr bwMode="auto">
            <a:xfrm>
              <a:off x="6706593" y="4417955"/>
              <a:ext cx="2263112" cy="5233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DIRECT EFFECT</a:t>
              </a:r>
            </a:p>
          </p:txBody>
        </p:sp>
        <p:sp>
          <p:nvSpPr>
            <p:cNvPr id="25" name="Textfeld 29"/>
            <p:cNvSpPr txBox="1">
              <a:spLocks noChangeArrowheads="1"/>
            </p:cNvSpPr>
            <p:nvPr/>
          </p:nvSpPr>
          <p:spPr bwMode="auto">
            <a:xfrm>
              <a:off x="3164516" y="5302152"/>
              <a:ext cx="1574150" cy="338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NITROGEN OXIDES</a:t>
              </a:r>
            </a:p>
          </p:txBody>
        </p:sp>
        <p:sp>
          <p:nvSpPr>
            <p:cNvPr id="26" name="Textfeld 30"/>
            <p:cNvSpPr txBox="1">
              <a:spLocks noChangeArrowheads="1"/>
            </p:cNvSpPr>
            <p:nvPr/>
          </p:nvSpPr>
          <p:spPr bwMode="auto">
            <a:xfrm>
              <a:off x="2786652" y="3558532"/>
              <a:ext cx="1851900" cy="400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INDIRECT EFFECT</a:t>
              </a:r>
            </a:p>
          </p:txBody>
        </p:sp>
        <p:sp>
          <p:nvSpPr>
            <p:cNvPr id="27" name="Textfeld 31"/>
            <p:cNvSpPr txBox="1">
              <a:spLocks noChangeArrowheads="1"/>
            </p:cNvSpPr>
            <p:nvPr/>
          </p:nvSpPr>
          <p:spPr bwMode="auto">
            <a:xfrm>
              <a:off x="5607930" y="3859616"/>
              <a:ext cx="1546062" cy="36944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SEDIMENTATION</a:t>
              </a:r>
            </a:p>
          </p:txBody>
        </p:sp>
        <p:sp>
          <p:nvSpPr>
            <p:cNvPr id="28" name="Textfeld 32"/>
            <p:cNvSpPr txBox="1">
              <a:spLocks noChangeArrowheads="1"/>
            </p:cNvSpPr>
            <p:nvPr/>
          </p:nvSpPr>
          <p:spPr bwMode="auto">
            <a:xfrm>
              <a:off x="6720881" y="4294092"/>
              <a:ext cx="1123452" cy="400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WASHOUT</a:t>
              </a:r>
            </a:p>
          </p:txBody>
        </p:sp>
        <p:sp>
          <p:nvSpPr>
            <p:cNvPr id="29" name="Textfeld 33"/>
            <p:cNvSpPr txBox="1">
              <a:spLocks noChangeArrowheads="1"/>
            </p:cNvSpPr>
            <p:nvPr/>
          </p:nvSpPr>
          <p:spPr bwMode="auto">
            <a:xfrm>
              <a:off x="2199217" y="4564687"/>
              <a:ext cx="1176164" cy="400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DIFFUSION</a:t>
              </a:r>
            </a:p>
          </p:txBody>
        </p:sp>
        <p:sp>
          <p:nvSpPr>
            <p:cNvPr id="30" name="Textfeld 34"/>
            <p:cNvSpPr txBox="1">
              <a:spLocks noChangeArrowheads="1"/>
            </p:cNvSpPr>
            <p:nvPr/>
          </p:nvSpPr>
          <p:spPr bwMode="auto">
            <a:xfrm>
              <a:off x="1486357" y="4273130"/>
              <a:ext cx="2053898" cy="5849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TRANSPORT</a:t>
              </a:r>
            </a:p>
          </p:txBody>
        </p:sp>
        <p:sp>
          <p:nvSpPr>
            <p:cNvPr id="31" name="Textfeld 35"/>
            <p:cNvSpPr txBox="1">
              <a:spLocks noChangeArrowheads="1"/>
            </p:cNvSpPr>
            <p:nvPr/>
          </p:nvSpPr>
          <p:spPr bwMode="auto">
            <a:xfrm>
              <a:off x="1984883" y="4036836"/>
              <a:ext cx="1422651" cy="400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CONVECTION</a:t>
              </a:r>
            </a:p>
          </p:txBody>
        </p:sp>
        <p:sp>
          <p:nvSpPr>
            <p:cNvPr id="32" name="Textfeld 36"/>
            <p:cNvSpPr txBox="1">
              <a:spLocks noChangeArrowheads="1"/>
            </p:cNvSpPr>
            <p:nvPr/>
          </p:nvSpPr>
          <p:spPr bwMode="auto">
            <a:xfrm>
              <a:off x="5723829" y="4652344"/>
              <a:ext cx="2173366" cy="338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OPTICAL DEPTH</a:t>
              </a:r>
            </a:p>
          </p:txBody>
        </p:sp>
        <p:sp>
          <p:nvSpPr>
            <p:cNvPr id="33" name="Textfeld 37"/>
            <p:cNvSpPr txBox="1">
              <a:spLocks noChangeArrowheads="1"/>
            </p:cNvSpPr>
            <p:nvPr/>
          </p:nvSpPr>
          <p:spPr bwMode="auto">
            <a:xfrm>
              <a:off x="2024574" y="3888199"/>
              <a:ext cx="1188188" cy="338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INTERACTION</a:t>
              </a:r>
            </a:p>
          </p:txBody>
        </p:sp>
        <p:sp>
          <p:nvSpPr>
            <p:cNvPr id="34" name="Textfeld 38"/>
            <p:cNvSpPr txBox="1">
              <a:spLocks noChangeArrowheads="1"/>
            </p:cNvSpPr>
            <p:nvPr/>
          </p:nvSpPr>
          <p:spPr bwMode="auto">
            <a:xfrm>
              <a:off x="5804800" y="4522764"/>
              <a:ext cx="989796" cy="338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FEEDBACK</a:t>
              </a:r>
            </a:p>
          </p:txBody>
        </p:sp>
        <p:sp>
          <p:nvSpPr>
            <p:cNvPr id="35" name="Textfeld 39"/>
            <p:cNvSpPr txBox="1">
              <a:spLocks noChangeArrowheads="1"/>
            </p:cNvSpPr>
            <p:nvPr/>
          </p:nvSpPr>
          <p:spPr bwMode="auto">
            <a:xfrm>
              <a:off x="7668717" y="4315053"/>
              <a:ext cx="1504412" cy="338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ANTHROPOGENIC</a:t>
              </a:r>
            </a:p>
          </p:txBody>
        </p:sp>
        <p:sp>
          <p:nvSpPr>
            <p:cNvPr id="36" name="Textfeld 40"/>
            <p:cNvSpPr txBox="1">
              <a:spLocks noChangeArrowheads="1"/>
            </p:cNvSpPr>
            <p:nvPr/>
          </p:nvSpPr>
          <p:spPr bwMode="auto">
            <a:xfrm>
              <a:off x="6084229" y="3747185"/>
              <a:ext cx="1105223" cy="338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BIOLOGICAL</a:t>
              </a:r>
            </a:p>
          </p:txBody>
        </p:sp>
        <p:sp>
          <p:nvSpPr>
            <p:cNvPr id="37" name="Textfeld 41"/>
            <p:cNvSpPr txBox="1">
              <a:spLocks noChangeArrowheads="1"/>
            </p:cNvSpPr>
            <p:nvPr/>
          </p:nvSpPr>
          <p:spPr bwMode="auto">
            <a:xfrm>
              <a:off x="2100782" y="4200717"/>
              <a:ext cx="1301500" cy="338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VOLCANIC ASH</a:t>
              </a:r>
            </a:p>
          </p:txBody>
        </p:sp>
        <p:sp>
          <p:nvSpPr>
            <p:cNvPr id="38" name="Textfeld 42"/>
            <p:cNvSpPr txBox="1">
              <a:spLocks noChangeArrowheads="1"/>
            </p:cNvSpPr>
            <p:nvPr/>
          </p:nvSpPr>
          <p:spPr bwMode="auto">
            <a:xfrm>
              <a:off x="751268" y="4637099"/>
              <a:ext cx="1665531" cy="3078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RADIOACTIVE TRACER</a:t>
              </a:r>
            </a:p>
          </p:txBody>
        </p:sp>
        <p:sp>
          <p:nvSpPr>
            <p:cNvPr id="39" name="Textfeld 43"/>
            <p:cNvSpPr txBox="1">
              <a:spLocks noChangeArrowheads="1"/>
            </p:cNvSpPr>
            <p:nvPr/>
          </p:nvSpPr>
          <p:spPr bwMode="auto">
            <a:xfrm>
              <a:off x="987831" y="4711417"/>
              <a:ext cx="1599256" cy="461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PHOTOLYSIS</a:t>
              </a:r>
            </a:p>
          </p:txBody>
        </p:sp>
        <p:sp>
          <p:nvSpPr>
            <p:cNvPr id="40" name="Textfeld 44"/>
            <p:cNvSpPr txBox="1">
              <a:spLocks noChangeArrowheads="1"/>
            </p:cNvSpPr>
            <p:nvPr/>
          </p:nvSpPr>
          <p:spPr bwMode="auto">
            <a:xfrm>
              <a:off x="6693892" y="5225928"/>
              <a:ext cx="1087189" cy="338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DEPOSITION</a:t>
              </a:r>
            </a:p>
          </p:txBody>
        </p:sp>
        <p:sp>
          <p:nvSpPr>
            <p:cNvPr id="41" name="Textfeld 45"/>
            <p:cNvSpPr txBox="1">
              <a:spLocks noChangeArrowheads="1"/>
            </p:cNvSpPr>
            <p:nvPr/>
          </p:nvSpPr>
          <p:spPr bwMode="auto">
            <a:xfrm>
              <a:off x="668710" y="5157327"/>
              <a:ext cx="2475307" cy="338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VOLATILE ORGANIC CARBONS</a:t>
              </a:r>
            </a:p>
          </p:txBody>
        </p:sp>
        <p:sp>
          <p:nvSpPr>
            <p:cNvPr id="42" name="Textfeld 46"/>
            <p:cNvSpPr txBox="1">
              <a:spLocks noChangeArrowheads="1"/>
            </p:cNvSpPr>
            <p:nvPr/>
          </p:nvSpPr>
          <p:spPr bwMode="auto">
            <a:xfrm>
              <a:off x="816363" y="4437011"/>
              <a:ext cx="942903" cy="400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TRACER</a:t>
              </a:r>
            </a:p>
          </p:txBody>
        </p:sp>
        <p:sp>
          <p:nvSpPr>
            <p:cNvPr id="43" name="Textfeld 47"/>
            <p:cNvSpPr txBox="1">
              <a:spLocks noChangeArrowheads="1"/>
            </p:cNvSpPr>
            <p:nvPr/>
          </p:nvSpPr>
          <p:spPr bwMode="auto">
            <a:xfrm>
              <a:off x="2556442" y="3122150"/>
              <a:ext cx="1514657" cy="461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ACTIVATION</a:t>
              </a:r>
            </a:p>
          </p:txBody>
        </p:sp>
        <p:sp>
          <p:nvSpPr>
            <p:cNvPr id="44" name="Textfeld 48"/>
            <p:cNvSpPr txBox="1">
              <a:spLocks noChangeArrowheads="1"/>
            </p:cNvSpPr>
            <p:nvPr/>
          </p:nvSpPr>
          <p:spPr bwMode="auto">
            <a:xfrm>
              <a:off x="2956533" y="3306993"/>
              <a:ext cx="1133456" cy="338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NUCLEATION</a:t>
              </a:r>
            </a:p>
          </p:txBody>
        </p:sp>
        <p:sp>
          <p:nvSpPr>
            <p:cNvPr id="45" name="Textfeld 49"/>
            <p:cNvSpPr txBox="1">
              <a:spLocks noChangeArrowheads="1"/>
            </p:cNvSpPr>
            <p:nvPr/>
          </p:nvSpPr>
          <p:spPr bwMode="auto">
            <a:xfrm>
              <a:off x="3069256" y="3831031"/>
              <a:ext cx="369370" cy="461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</a:t>
              </a:r>
            </a:p>
          </p:txBody>
        </p:sp>
        <p:sp>
          <p:nvSpPr>
            <p:cNvPr id="46" name="Textfeld 50"/>
            <p:cNvSpPr txBox="1">
              <a:spLocks noChangeArrowheads="1"/>
            </p:cNvSpPr>
            <p:nvPr/>
          </p:nvSpPr>
          <p:spPr bwMode="auto">
            <a:xfrm>
              <a:off x="5117342" y="3295559"/>
              <a:ext cx="639905" cy="461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CCN</a:t>
              </a:r>
            </a:p>
          </p:txBody>
        </p:sp>
        <p:sp>
          <p:nvSpPr>
            <p:cNvPr id="47" name="Textfeld 51"/>
            <p:cNvSpPr txBox="1">
              <a:spLocks noChangeArrowheads="1"/>
            </p:cNvSpPr>
            <p:nvPr/>
          </p:nvSpPr>
          <p:spPr bwMode="auto">
            <a:xfrm>
              <a:off x="1762610" y="5241173"/>
              <a:ext cx="1612626" cy="461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AIR QUALITY</a:t>
              </a:r>
            </a:p>
          </p:txBody>
        </p:sp>
        <p:sp>
          <p:nvSpPr>
            <p:cNvPr id="48" name="Textfeld 52"/>
            <p:cNvSpPr txBox="1">
              <a:spLocks noChangeArrowheads="1"/>
            </p:cNvSpPr>
            <p:nvPr/>
          </p:nvSpPr>
          <p:spPr bwMode="auto">
            <a:xfrm>
              <a:off x="3966287" y="3358444"/>
              <a:ext cx="523274" cy="461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ICE</a:t>
              </a:r>
            </a:p>
          </p:txBody>
        </p:sp>
        <p:sp>
          <p:nvSpPr>
            <p:cNvPr id="49" name="Textfeld 53"/>
            <p:cNvSpPr txBox="1">
              <a:spLocks noChangeArrowheads="1"/>
            </p:cNvSpPr>
            <p:nvPr/>
          </p:nvSpPr>
          <p:spPr bwMode="auto">
            <a:xfrm>
              <a:off x="2915254" y="3013531"/>
              <a:ext cx="1449872" cy="36944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PRECIPITATION</a:t>
              </a:r>
            </a:p>
          </p:txBody>
        </p:sp>
        <p:sp>
          <p:nvSpPr>
            <p:cNvPr id="50" name="Textfeld 54"/>
            <p:cNvSpPr txBox="1">
              <a:spLocks noChangeArrowheads="1"/>
            </p:cNvSpPr>
            <p:nvPr/>
          </p:nvSpPr>
          <p:spPr bwMode="auto">
            <a:xfrm>
              <a:off x="3334397" y="3419423"/>
              <a:ext cx="750956" cy="36944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WATER</a:t>
              </a:r>
            </a:p>
          </p:txBody>
        </p:sp>
        <p:sp>
          <p:nvSpPr>
            <p:cNvPr id="51" name="Textfeld 55"/>
            <p:cNvSpPr txBox="1">
              <a:spLocks noChangeArrowheads="1"/>
            </p:cNvSpPr>
            <p:nvPr/>
          </p:nvSpPr>
          <p:spPr bwMode="auto">
            <a:xfrm>
              <a:off x="3851975" y="2874422"/>
              <a:ext cx="888796" cy="338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 dirty="0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GRAUPEL</a:t>
              </a:r>
            </a:p>
          </p:txBody>
        </p:sp>
        <p:sp>
          <p:nvSpPr>
            <p:cNvPr id="52" name="Textfeld 56"/>
            <p:cNvSpPr txBox="1">
              <a:spLocks noChangeArrowheads="1"/>
            </p:cNvSpPr>
            <p:nvPr/>
          </p:nvSpPr>
          <p:spPr bwMode="auto">
            <a:xfrm>
              <a:off x="1021171" y="4181661"/>
              <a:ext cx="1331270" cy="36944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TURBULENCE</a:t>
              </a:r>
            </a:p>
          </p:txBody>
        </p:sp>
        <p:sp>
          <p:nvSpPr>
            <p:cNvPr id="53" name="Textfeld 57"/>
            <p:cNvSpPr txBox="1">
              <a:spLocks noChangeArrowheads="1"/>
            </p:cNvSpPr>
            <p:nvPr/>
          </p:nvSpPr>
          <p:spPr bwMode="auto">
            <a:xfrm>
              <a:off x="7141613" y="4770491"/>
              <a:ext cx="847915" cy="4925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SOOT</a:t>
              </a:r>
            </a:p>
          </p:txBody>
        </p:sp>
        <p:sp>
          <p:nvSpPr>
            <p:cNvPr id="54" name="Textfeld 58"/>
            <p:cNvSpPr txBox="1">
              <a:spLocks noChangeArrowheads="1"/>
            </p:cNvSpPr>
            <p:nvPr/>
          </p:nvSpPr>
          <p:spPr bwMode="auto">
            <a:xfrm>
              <a:off x="7560756" y="4652344"/>
              <a:ext cx="1197807" cy="400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WILDFIRES</a:t>
              </a:r>
            </a:p>
          </p:txBody>
        </p:sp>
        <p:sp>
          <p:nvSpPr>
            <p:cNvPr id="55" name="Textfeld 59"/>
            <p:cNvSpPr txBox="1">
              <a:spLocks noChangeArrowheads="1"/>
            </p:cNvSpPr>
            <p:nvPr/>
          </p:nvSpPr>
          <p:spPr bwMode="auto">
            <a:xfrm>
              <a:off x="7214645" y="4966767"/>
              <a:ext cx="995464" cy="461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PM10</a:t>
              </a:r>
            </a:p>
          </p:txBody>
        </p:sp>
        <p:sp>
          <p:nvSpPr>
            <p:cNvPr id="56" name="Textfeld 60"/>
            <p:cNvSpPr txBox="1">
              <a:spLocks noChangeArrowheads="1"/>
            </p:cNvSpPr>
            <p:nvPr/>
          </p:nvSpPr>
          <p:spPr bwMode="auto">
            <a:xfrm>
              <a:off x="6651024" y="3358444"/>
              <a:ext cx="694011" cy="400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PM2.5</a:t>
              </a:r>
            </a:p>
          </p:txBody>
        </p:sp>
      </p:grpSp>
      <p:pic>
        <p:nvPicPr>
          <p:cNvPr id="57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35" y="188596"/>
            <a:ext cx="306070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23"/>
          <p:cNvSpPr>
            <a:spLocks noChangeShapeType="1"/>
          </p:cNvSpPr>
          <p:nvPr userDrawn="1"/>
        </p:nvSpPr>
        <p:spPr bwMode="auto">
          <a:xfrm>
            <a:off x="325969" y="6351270"/>
            <a:ext cx="11485033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black"/>
              </a:solidFill>
              <a:latin typeface="Arial" charset="0"/>
              <a:ea typeface="ＭＳ Ｐゴシック" pitchFamily="-101" charset="-128"/>
            </a:endParaRPr>
          </a:p>
        </p:txBody>
      </p:sp>
      <p:pic>
        <p:nvPicPr>
          <p:cNvPr id="59" name="Picture 28" descr="Bundesadler_klei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7" y="6406516"/>
            <a:ext cx="594784" cy="41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1104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 userDrawn="1"/>
        </p:nvSpPr>
        <p:spPr bwMode="auto">
          <a:xfrm>
            <a:off x="2" y="339090"/>
            <a:ext cx="8928100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000">
                <a:solidFill>
                  <a:prstClr val="white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19"/>
          <p:cNvSpPr>
            <a:spLocks noChangeShapeType="1"/>
          </p:cNvSpPr>
          <p:nvPr userDrawn="1"/>
        </p:nvSpPr>
        <p:spPr bwMode="auto">
          <a:xfrm>
            <a:off x="0" y="944880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black"/>
              </a:solidFill>
              <a:latin typeface="Arial" charset="0"/>
              <a:ea typeface="ＭＳ Ｐゴシック" pitchFamily="-101" charset="-128"/>
            </a:endParaRPr>
          </a:p>
        </p:txBody>
      </p:sp>
      <p:pic>
        <p:nvPicPr>
          <p:cNvPr id="4" name="Picture 22" descr="DWD-BiWoCl-22-rgb_klei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2"/>
          <a:stretch>
            <a:fillRect/>
          </a:stretch>
        </p:blipFill>
        <p:spPr bwMode="auto">
          <a:xfrm>
            <a:off x="10991853" y="100966"/>
            <a:ext cx="960967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569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J.-P. Schulz: TERRA developments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 Oct.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A086E-0FFE-D34B-BA36-7608B2210BF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9773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35" y="188596"/>
            <a:ext cx="306070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325967" y="902970"/>
            <a:ext cx="115316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black"/>
              </a:solidFill>
              <a:latin typeface="Arial" charset="0"/>
              <a:ea typeface="ＭＳ Ｐゴシック" pitchFamily="-101" charset="-128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421" y="5440365"/>
            <a:ext cx="10943167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4032955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30295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16835"/>
            <a:ext cx="10363200" cy="1470025"/>
          </a:xfrm>
        </p:spPr>
        <p:txBody>
          <a:bodyPr/>
          <a:lstStyle>
            <a:lvl1pPr>
              <a:defRPr sz="4000">
                <a:solidFill>
                  <a:srgbClr val="3E7D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72607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572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>
            <a:extLst>
              <a:ext uri="{FF2B5EF4-FFF2-40B4-BE49-F238E27FC236}">
                <a16:creationId xmlns:a16="http://schemas.microsoft.com/office/drawing/2014/main" id="{0C53CEB4-7CD6-8F4A-B369-0FD8AC5BC77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67641"/>
            <a:ext cx="2446867" cy="582930"/>
            <a:chOff x="7430611" y="6274242"/>
            <a:chExt cx="1835696" cy="583758"/>
          </a:xfrm>
        </p:grpSpPr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84A69E5C-EA45-4041-BEF1-8D99F60E05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7043" y="6382982"/>
              <a:ext cx="309655" cy="35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de-DE" sz="1800">
                <a:solidFill>
                  <a:prstClr val="black"/>
                </a:solidFill>
              </a:endParaRPr>
            </a:p>
          </p:txBody>
        </p:sp>
        <p:grpSp>
          <p:nvGrpSpPr>
            <p:cNvPr id="5" name="Gruppieren 6">
              <a:extLst>
                <a:ext uri="{FF2B5EF4-FFF2-40B4-BE49-F238E27FC236}">
                  <a16:creationId xmlns:a16="http://schemas.microsoft.com/office/drawing/2014/main" id="{5933B6DC-A289-634A-9BCB-30A5EC2CC26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430611" y="6274242"/>
              <a:ext cx="1835696" cy="583758"/>
              <a:chOff x="91938" y="212413"/>
              <a:chExt cx="2417151" cy="768662"/>
            </a:xfrm>
          </p:grpSpPr>
          <p:pic>
            <p:nvPicPr>
              <p:cNvPr id="8" name="Picture 5" descr="C:\Users\m221011\Desktop\HDCP Webseite\logo_hdcp2_print.png">
                <a:extLst>
                  <a:ext uri="{FF2B5EF4-FFF2-40B4-BE49-F238E27FC236}">
                    <a16:creationId xmlns:a16="http://schemas.microsoft.com/office/drawing/2014/main" id="{B8DE3AD9-F9DB-DA40-BB69-2632384D70C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38" y="212413"/>
                <a:ext cx="2417151" cy="768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hteck 9">
                <a:extLst>
                  <a:ext uri="{FF2B5EF4-FFF2-40B4-BE49-F238E27FC236}">
                    <a16:creationId xmlns:a16="http://schemas.microsoft.com/office/drawing/2014/main" id="{D5CC3481-25DE-2147-BBF9-50C9DB622375}"/>
                  </a:ext>
                </a:extLst>
              </p:cNvPr>
              <p:cNvSpPr/>
              <p:nvPr/>
            </p:nvSpPr>
            <p:spPr>
              <a:xfrm>
                <a:off x="1093509" y="549017"/>
                <a:ext cx="1405126" cy="324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Rechteck 10">
              <a:extLst>
                <a:ext uri="{FF2B5EF4-FFF2-40B4-BE49-F238E27FC236}">
                  <a16:creationId xmlns:a16="http://schemas.microsoft.com/office/drawing/2014/main" id="{A3A47CC5-BDD3-414B-BD38-B66FAD085011}"/>
                </a:ext>
              </a:extLst>
            </p:cNvPr>
            <p:cNvSpPr/>
            <p:nvPr userDrawn="1"/>
          </p:nvSpPr>
          <p:spPr>
            <a:xfrm>
              <a:off x="8064212" y="6579475"/>
              <a:ext cx="482744" cy="257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7" name="Textfeld 14">
              <a:extLst>
                <a:ext uri="{FF2B5EF4-FFF2-40B4-BE49-F238E27FC236}">
                  <a16:creationId xmlns:a16="http://schemas.microsoft.com/office/drawing/2014/main" id="{034C7B66-6020-824B-9726-1CEF6164895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968934" y="6573752"/>
              <a:ext cx="862268" cy="28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en-DE" sz="1000">
                  <a:solidFill>
                    <a:srgbClr val="7F7F7F"/>
                  </a:solidFill>
                </a:rPr>
                <a:t>hdcp2.eu</a:t>
              </a:r>
            </a:p>
            <a:p>
              <a:pPr eaLnBrk="1" hangingPunct="1"/>
              <a:endParaRPr lang="de-DE" altLang="en-DE" sz="1000">
                <a:solidFill>
                  <a:srgbClr val="7F7F7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563" y="80629"/>
            <a:ext cx="9592063" cy="56207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70767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509FF90C-2FA8-FC4D-BA92-5C81403F231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67641"/>
            <a:ext cx="2446867" cy="582930"/>
            <a:chOff x="7430611" y="6274242"/>
            <a:chExt cx="1835696" cy="583758"/>
          </a:xfrm>
        </p:grpSpPr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423516B8-C845-D742-92A9-EF54DDA60D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7043" y="6382982"/>
              <a:ext cx="309655" cy="35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de-DE" sz="1800">
                <a:solidFill>
                  <a:prstClr val="black"/>
                </a:solidFill>
              </a:endParaRPr>
            </a:p>
          </p:txBody>
        </p:sp>
        <p:grpSp>
          <p:nvGrpSpPr>
            <p:cNvPr id="6" name="Gruppieren 6">
              <a:extLst>
                <a:ext uri="{FF2B5EF4-FFF2-40B4-BE49-F238E27FC236}">
                  <a16:creationId xmlns:a16="http://schemas.microsoft.com/office/drawing/2014/main" id="{9FAEB01D-0D64-8B49-A97B-1E3424EFCC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430611" y="6274242"/>
              <a:ext cx="1835696" cy="583758"/>
              <a:chOff x="91938" y="212413"/>
              <a:chExt cx="2417151" cy="768662"/>
            </a:xfrm>
          </p:grpSpPr>
          <p:pic>
            <p:nvPicPr>
              <p:cNvPr id="9" name="Picture 5" descr="C:\Users\m221011\Desktop\HDCP Webseite\logo_hdcp2_print.png">
                <a:extLst>
                  <a:ext uri="{FF2B5EF4-FFF2-40B4-BE49-F238E27FC236}">
                    <a16:creationId xmlns:a16="http://schemas.microsoft.com/office/drawing/2014/main" id="{99FD49D1-ACF0-0841-A25D-7285C71F26B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38" y="212413"/>
                <a:ext cx="2417151" cy="768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hteck 11">
                <a:extLst>
                  <a:ext uri="{FF2B5EF4-FFF2-40B4-BE49-F238E27FC236}">
                    <a16:creationId xmlns:a16="http://schemas.microsoft.com/office/drawing/2014/main" id="{70F8CD2D-0E28-814B-B574-BC4130016D2E}"/>
                  </a:ext>
                </a:extLst>
              </p:cNvPr>
              <p:cNvSpPr/>
              <p:nvPr/>
            </p:nvSpPr>
            <p:spPr>
              <a:xfrm>
                <a:off x="1093509" y="549017"/>
                <a:ext cx="1405126" cy="324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hteck 10">
              <a:extLst>
                <a:ext uri="{FF2B5EF4-FFF2-40B4-BE49-F238E27FC236}">
                  <a16:creationId xmlns:a16="http://schemas.microsoft.com/office/drawing/2014/main" id="{748171DE-C7F3-554C-B5EC-8018503454C0}"/>
                </a:ext>
              </a:extLst>
            </p:cNvPr>
            <p:cNvSpPr/>
            <p:nvPr userDrawn="1"/>
          </p:nvSpPr>
          <p:spPr>
            <a:xfrm>
              <a:off x="8064212" y="6579475"/>
              <a:ext cx="482744" cy="257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8" name="Textfeld 14">
              <a:extLst>
                <a:ext uri="{FF2B5EF4-FFF2-40B4-BE49-F238E27FC236}">
                  <a16:creationId xmlns:a16="http://schemas.microsoft.com/office/drawing/2014/main" id="{7510B299-6AB4-E941-9CB1-4280BA1AE63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968934" y="6573752"/>
              <a:ext cx="862268" cy="28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en-DE" sz="1000">
                  <a:solidFill>
                    <a:srgbClr val="7F7F7F"/>
                  </a:solidFill>
                </a:rPr>
                <a:t>hdcp2.eu</a:t>
              </a:r>
            </a:p>
            <a:p>
              <a:pPr eaLnBrk="1" hangingPunct="1"/>
              <a:endParaRPr lang="de-DE" altLang="en-DE" sz="1000">
                <a:solidFill>
                  <a:srgbClr val="7F7F7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3563" y="80629"/>
            <a:ext cx="9592063" cy="56207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54378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 descr="MPIM_SF.pdf">
            <a:extLst>
              <a:ext uri="{FF2B5EF4-FFF2-40B4-BE49-F238E27FC236}">
                <a16:creationId xmlns:a16="http://schemas.microsoft.com/office/drawing/2014/main" id="{9984AF17-6A7D-2544-851F-C2E7249A9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3" y="344806"/>
            <a:ext cx="2273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AEA3B52D-3E8F-F648-A31D-2A31717F33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69" y="121921"/>
            <a:ext cx="306070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18644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MPIM_SF.pdf">
            <a:extLst>
              <a:ext uri="{FF2B5EF4-FFF2-40B4-BE49-F238E27FC236}">
                <a16:creationId xmlns:a16="http://schemas.microsoft.com/office/drawing/2014/main" id="{9D65EE37-F076-1141-8801-68A255285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3" y="422910"/>
            <a:ext cx="1833033" cy="32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559" y="80629"/>
            <a:ext cx="9170357" cy="56207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33220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6" y="116633"/>
            <a:ext cx="9592063" cy="56207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1043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FE6BB48-EB27-C547-8363-570C1731C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339090"/>
            <a:ext cx="89281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3000">
                <a:solidFill>
                  <a:srgbClr val="FFFFFF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C12E8218-21C3-9241-957F-3F3232E7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3466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96B2EFC9-6C26-6140-801B-166812A5F2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3" y="188596"/>
            <a:ext cx="2112433" cy="7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12">
            <a:extLst>
              <a:ext uri="{FF2B5EF4-FFF2-40B4-BE49-F238E27FC236}">
                <a16:creationId xmlns:a16="http://schemas.microsoft.com/office/drawing/2014/main" id="{55096ED9-A193-9945-9BAC-C9140990DFA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12236" y="1680211"/>
            <a:ext cx="11338061" cy="2827676"/>
            <a:chOff x="668710" y="2874422"/>
            <a:chExt cx="8503744" cy="2828562"/>
          </a:xfrm>
        </p:grpSpPr>
        <p:pic>
          <p:nvPicPr>
            <p:cNvPr id="6" name="Grafik 10">
              <a:extLst>
                <a:ext uri="{FF2B5EF4-FFF2-40B4-BE49-F238E27FC236}">
                  <a16:creationId xmlns:a16="http://schemas.microsoft.com/office/drawing/2014/main" id="{D98F5109-CA29-C846-A748-D95848707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0683" y="3573777"/>
              <a:ext cx="3017907" cy="1583551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33000">
                  <a:schemeClr val="accent1">
                    <a:shade val="93000"/>
                    <a:satMod val="130000"/>
                  </a:schemeClr>
                </a:gs>
                <a:gs pos="100000">
                  <a:srgbClr val="C00000"/>
                </a:gs>
              </a:gsLst>
              <a:lin ang="13500000" scaled="1"/>
            </a:gradFill>
          </p:spPr>
        </p:pic>
        <p:sp>
          <p:nvSpPr>
            <p:cNvPr id="7" name="Textfeld 11">
              <a:extLst>
                <a:ext uri="{FF2B5EF4-FFF2-40B4-BE49-F238E27FC236}">
                  <a16:creationId xmlns:a16="http://schemas.microsoft.com/office/drawing/2014/main" id="{7D4D2ECE-BF0C-F04E-BA45-03EE34818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645" y="4860054"/>
              <a:ext cx="3839698" cy="5849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GAS PHASE CHEMISTRY</a:t>
              </a:r>
            </a:p>
          </p:txBody>
        </p:sp>
        <p:sp>
          <p:nvSpPr>
            <p:cNvPr id="8" name="Textfeld 12">
              <a:extLst>
                <a:ext uri="{FF2B5EF4-FFF2-40B4-BE49-F238E27FC236}">
                  <a16:creationId xmlns:a16="http://schemas.microsoft.com/office/drawing/2014/main" id="{9CABAE40-ACD8-9746-885D-1B394114E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7063" y="4004442"/>
              <a:ext cx="3382688" cy="5849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DYNAMICS</a:t>
              </a:r>
            </a:p>
          </p:txBody>
        </p:sp>
        <p:sp>
          <p:nvSpPr>
            <p:cNvPr id="9" name="Textfeld 13">
              <a:extLst>
                <a:ext uri="{FF2B5EF4-FFF2-40B4-BE49-F238E27FC236}">
                  <a16:creationId xmlns:a16="http://schemas.microsoft.com/office/drawing/2014/main" id="{A04F2E67-B0AE-A349-88E5-669DC93C3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8650" y="3280315"/>
              <a:ext cx="1347804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SEA SALT</a:t>
              </a:r>
            </a:p>
          </p:txBody>
        </p:sp>
        <p:sp>
          <p:nvSpPr>
            <p:cNvPr id="10" name="Textfeld 14">
              <a:extLst>
                <a:ext uri="{FF2B5EF4-FFF2-40B4-BE49-F238E27FC236}">
                  <a16:creationId xmlns:a16="http://schemas.microsoft.com/office/drawing/2014/main" id="{68726DA5-D121-334C-9230-814D23DAE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662" y="3514703"/>
              <a:ext cx="2169106" cy="5233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MINERAL DUST</a:t>
              </a:r>
            </a:p>
          </p:txBody>
        </p:sp>
        <p:sp>
          <p:nvSpPr>
            <p:cNvPr id="11" name="Textfeld 15">
              <a:extLst>
                <a:ext uri="{FF2B5EF4-FFF2-40B4-BE49-F238E27FC236}">
                  <a16:creationId xmlns:a16="http://schemas.microsoft.com/office/drawing/2014/main" id="{0A1256A1-A317-244E-9EE9-57AE011FE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3576" y="4273130"/>
              <a:ext cx="1345592" cy="5233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SULFATE</a:t>
              </a:r>
            </a:p>
          </p:txBody>
        </p:sp>
        <p:sp>
          <p:nvSpPr>
            <p:cNvPr id="12" name="Textfeld 16">
              <a:extLst>
                <a:ext uri="{FF2B5EF4-FFF2-40B4-BE49-F238E27FC236}">
                  <a16:creationId xmlns:a16="http://schemas.microsoft.com/office/drawing/2014/main" id="{DEAC8FAE-5EC5-C747-8510-1A42958CE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2982" y="3770053"/>
              <a:ext cx="1285911" cy="5233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NITRATE</a:t>
              </a:r>
            </a:p>
          </p:txBody>
        </p:sp>
        <p:sp>
          <p:nvSpPr>
            <p:cNvPr id="13" name="Textfeld 17">
              <a:extLst>
                <a:ext uri="{FF2B5EF4-FFF2-40B4-BE49-F238E27FC236}">
                  <a16:creationId xmlns:a16="http://schemas.microsoft.com/office/drawing/2014/main" id="{5BA9EC41-930A-3A44-9FD1-263A68B07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668" y="4736191"/>
              <a:ext cx="1529541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EMISSIONS</a:t>
              </a:r>
            </a:p>
          </p:txBody>
        </p:sp>
        <p:sp>
          <p:nvSpPr>
            <p:cNvPr id="14" name="Textfeld 18">
              <a:extLst>
                <a:ext uri="{FF2B5EF4-FFF2-40B4-BE49-F238E27FC236}">
                  <a16:creationId xmlns:a16="http://schemas.microsoft.com/office/drawing/2014/main" id="{039298C3-8E43-C84E-B2C5-46D07ED00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624" y="3108811"/>
              <a:ext cx="1438168" cy="5849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CLOUDS</a:t>
              </a:r>
            </a:p>
          </p:txBody>
        </p:sp>
        <p:sp>
          <p:nvSpPr>
            <p:cNvPr id="15" name="Textfeld 19">
              <a:extLst>
                <a:ext uri="{FF2B5EF4-FFF2-40B4-BE49-F238E27FC236}">
                  <a16:creationId xmlns:a16="http://schemas.microsoft.com/office/drawing/2014/main" id="{3F02D008-57BA-634F-880B-F0D644AD4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072" y="5166856"/>
              <a:ext cx="1275860" cy="30787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SULFUR DIOXIDE</a:t>
              </a:r>
            </a:p>
          </p:txBody>
        </p:sp>
        <p:sp>
          <p:nvSpPr>
            <p:cNvPr id="16" name="Textfeld 20">
              <a:extLst>
                <a:ext uri="{FF2B5EF4-FFF2-40B4-BE49-F238E27FC236}">
                  <a16:creationId xmlns:a16="http://schemas.microsoft.com/office/drawing/2014/main" id="{FCBC5300-05A2-D643-BACF-57BDB1B8B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882" y="4934373"/>
              <a:ext cx="958458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OZONE</a:t>
              </a:r>
            </a:p>
          </p:txBody>
        </p:sp>
        <p:sp>
          <p:nvSpPr>
            <p:cNvPr id="17" name="Textfeld 21">
              <a:extLst>
                <a:ext uri="{FF2B5EF4-FFF2-40B4-BE49-F238E27FC236}">
                  <a16:creationId xmlns:a16="http://schemas.microsoft.com/office/drawing/2014/main" id="{9D14F097-44E8-D044-A5BA-77D56E864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4837" y="4932467"/>
              <a:ext cx="1825303" cy="5849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RADIATION</a:t>
              </a:r>
            </a:p>
          </p:txBody>
        </p:sp>
        <p:sp>
          <p:nvSpPr>
            <p:cNvPr id="18" name="Textfeld 22">
              <a:extLst>
                <a:ext uri="{FF2B5EF4-FFF2-40B4-BE49-F238E27FC236}">
                  <a16:creationId xmlns:a16="http://schemas.microsoft.com/office/drawing/2014/main" id="{362C6186-2A6F-2749-882F-9657788FD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315" y="3131678"/>
              <a:ext cx="1340831" cy="3694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WARM-PHASE</a:t>
              </a:r>
            </a:p>
          </p:txBody>
        </p:sp>
        <p:sp>
          <p:nvSpPr>
            <p:cNvPr id="19" name="Textfeld 23">
              <a:extLst>
                <a:ext uri="{FF2B5EF4-FFF2-40B4-BE49-F238E27FC236}">
                  <a16:creationId xmlns:a16="http://schemas.microsoft.com/office/drawing/2014/main" id="{30701090-2304-6E43-B147-1F57D6768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825" y="3716696"/>
              <a:ext cx="1412920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COLD-PHASE</a:t>
              </a:r>
            </a:p>
          </p:txBody>
        </p:sp>
        <p:sp>
          <p:nvSpPr>
            <p:cNvPr id="20" name="Textfeld 24">
              <a:extLst>
                <a:ext uri="{FF2B5EF4-FFF2-40B4-BE49-F238E27FC236}">
                  <a16:creationId xmlns:a16="http://schemas.microsoft.com/office/drawing/2014/main" id="{5F715A96-0D05-5A4B-94D6-F0B7FAD24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855" y="2996380"/>
              <a:ext cx="1476641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MIXED-PHASE</a:t>
              </a:r>
            </a:p>
          </p:txBody>
        </p:sp>
        <p:sp>
          <p:nvSpPr>
            <p:cNvPr id="21" name="Textfeld 25">
              <a:extLst>
                <a:ext uri="{FF2B5EF4-FFF2-40B4-BE49-F238E27FC236}">
                  <a16:creationId xmlns:a16="http://schemas.microsoft.com/office/drawing/2014/main" id="{C60D4A5E-C178-8343-8EC8-DD71E843D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7123" y="5134460"/>
              <a:ext cx="1994823" cy="4310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CARBON DIOXIDE</a:t>
              </a:r>
            </a:p>
          </p:txBody>
        </p:sp>
        <p:sp>
          <p:nvSpPr>
            <p:cNvPr id="22" name="Textfeld 26">
              <a:extLst>
                <a:ext uri="{FF2B5EF4-FFF2-40B4-BE49-F238E27FC236}">
                  <a16:creationId xmlns:a16="http://schemas.microsoft.com/office/drawing/2014/main" id="{B30EAEB4-DD59-854F-8736-D3D0BFEDC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3724" y="5210684"/>
              <a:ext cx="1238589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AMMONIUM</a:t>
              </a:r>
            </a:p>
          </p:txBody>
        </p:sp>
        <p:sp>
          <p:nvSpPr>
            <p:cNvPr id="23" name="Textfeld 27">
              <a:extLst>
                <a:ext uri="{FF2B5EF4-FFF2-40B4-BE49-F238E27FC236}">
                  <a16:creationId xmlns:a16="http://schemas.microsoft.com/office/drawing/2014/main" id="{696CFF68-89AB-1343-8F6E-729758A07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523" y="4734285"/>
              <a:ext cx="1284276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HYDROXIDE</a:t>
              </a:r>
            </a:p>
          </p:txBody>
        </p:sp>
        <p:sp>
          <p:nvSpPr>
            <p:cNvPr id="24" name="Textfeld 28">
              <a:extLst>
                <a:ext uri="{FF2B5EF4-FFF2-40B4-BE49-F238E27FC236}">
                  <a16:creationId xmlns:a16="http://schemas.microsoft.com/office/drawing/2014/main" id="{801E5563-80C2-394F-9915-995039124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6113" y="4417956"/>
              <a:ext cx="2262932" cy="5233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DIRECT EFFECT</a:t>
              </a:r>
            </a:p>
          </p:txBody>
        </p:sp>
        <p:sp>
          <p:nvSpPr>
            <p:cNvPr id="25" name="Textfeld 29">
              <a:extLst>
                <a:ext uri="{FF2B5EF4-FFF2-40B4-BE49-F238E27FC236}">
                  <a16:creationId xmlns:a16="http://schemas.microsoft.com/office/drawing/2014/main" id="{A7D7CDCE-1FFC-0F48-BAB8-8CD5D7762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318" y="5302153"/>
              <a:ext cx="1574025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NITROGEN OXIDES</a:t>
              </a:r>
            </a:p>
          </p:txBody>
        </p:sp>
        <p:sp>
          <p:nvSpPr>
            <p:cNvPr id="26" name="Textfeld 30">
              <a:extLst>
                <a:ext uri="{FF2B5EF4-FFF2-40B4-BE49-F238E27FC236}">
                  <a16:creationId xmlns:a16="http://schemas.microsoft.com/office/drawing/2014/main" id="{1BD25CF7-AA35-AD4E-8496-57E4D3EDD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484" y="3558532"/>
              <a:ext cx="1851753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INDIRECT EFFECT</a:t>
              </a:r>
            </a:p>
          </p:txBody>
        </p:sp>
        <p:sp>
          <p:nvSpPr>
            <p:cNvPr id="27" name="Textfeld 31">
              <a:extLst>
                <a:ext uri="{FF2B5EF4-FFF2-40B4-BE49-F238E27FC236}">
                  <a16:creationId xmlns:a16="http://schemas.microsoft.com/office/drawing/2014/main" id="{031597CA-5BEF-E64B-82F0-6A9424464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7538" y="3859616"/>
              <a:ext cx="1545940" cy="3694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SEDIMENTATION</a:t>
              </a:r>
            </a:p>
          </p:txBody>
        </p:sp>
        <p:sp>
          <p:nvSpPr>
            <p:cNvPr id="28" name="Textfeld 32">
              <a:extLst>
                <a:ext uri="{FF2B5EF4-FFF2-40B4-BE49-F238E27FC236}">
                  <a16:creationId xmlns:a16="http://schemas.microsoft.com/office/drawing/2014/main" id="{8872B2D7-84D3-B142-8AEB-295A34EC9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0401" y="4294092"/>
              <a:ext cx="1123363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WASHOUT</a:t>
              </a:r>
            </a:p>
          </p:txBody>
        </p:sp>
        <p:sp>
          <p:nvSpPr>
            <p:cNvPr id="29" name="Textfeld 33">
              <a:extLst>
                <a:ext uri="{FF2B5EF4-FFF2-40B4-BE49-F238E27FC236}">
                  <a16:creationId xmlns:a16="http://schemas.microsoft.com/office/drawing/2014/main" id="{2BA0A1EB-7713-6941-8258-38178C197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9096" y="4564687"/>
              <a:ext cx="1176071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DIFFUSION</a:t>
              </a:r>
            </a:p>
          </p:txBody>
        </p:sp>
        <p:sp>
          <p:nvSpPr>
            <p:cNvPr id="30" name="Textfeld 34">
              <a:extLst>
                <a:ext uri="{FF2B5EF4-FFF2-40B4-BE49-F238E27FC236}">
                  <a16:creationId xmlns:a16="http://schemas.microsoft.com/office/drawing/2014/main" id="{0E2E282C-58CD-624B-9054-04F25C1B9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6292" y="4273130"/>
              <a:ext cx="2053735" cy="5849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TRANSPORT</a:t>
              </a:r>
            </a:p>
          </p:txBody>
        </p:sp>
        <p:sp>
          <p:nvSpPr>
            <p:cNvPr id="31" name="Textfeld 35">
              <a:extLst>
                <a:ext uri="{FF2B5EF4-FFF2-40B4-BE49-F238E27FC236}">
                  <a16:creationId xmlns:a16="http://schemas.microsoft.com/office/drawing/2014/main" id="{C68E4E88-1F04-9E4C-A9BF-B3D68BB9D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4779" y="4036836"/>
              <a:ext cx="1422538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CONVECTION</a:t>
              </a:r>
            </a:p>
          </p:txBody>
        </p:sp>
        <p:sp>
          <p:nvSpPr>
            <p:cNvPr id="32" name="Textfeld 36">
              <a:extLst>
                <a:ext uri="{FF2B5EF4-FFF2-40B4-BE49-F238E27FC236}">
                  <a16:creationId xmlns:a16="http://schemas.microsoft.com/office/drawing/2014/main" id="{022E2193-30EC-6D45-979E-4E9075BA0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3427" y="4652345"/>
              <a:ext cx="2173194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OPTICAL DEPTH</a:t>
              </a:r>
            </a:p>
          </p:txBody>
        </p:sp>
        <p:sp>
          <p:nvSpPr>
            <p:cNvPr id="33" name="Textfeld 37">
              <a:extLst>
                <a:ext uri="{FF2B5EF4-FFF2-40B4-BE49-F238E27FC236}">
                  <a16:creationId xmlns:a16="http://schemas.microsoft.com/office/drawing/2014/main" id="{2805DEB0-339D-BF41-8090-E31279287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466" y="3888200"/>
              <a:ext cx="1188094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INTERACTION</a:t>
              </a:r>
            </a:p>
          </p:txBody>
        </p:sp>
        <p:sp>
          <p:nvSpPr>
            <p:cNvPr id="34" name="Textfeld 38">
              <a:extLst>
                <a:ext uri="{FF2B5EF4-FFF2-40B4-BE49-F238E27FC236}">
                  <a16:creationId xmlns:a16="http://schemas.microsoft.com/office/drawing/2014/main" id="{071BEC77-535D-C74D-9558-F7DE611D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92" y="4522764"/>
              <a:ext cx="989717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FEEDBACK</a:t>
              </a:r>
            </a:p>
          </p:txBody>
        </p:sp>
        <p:sp>
          <p:nvSpPr>
            <p:cNvPr id="35" name="Textfeld 39">
              <a:extLst>
                <a:ext uri="{FF2B5EF4-FFF2-40B4-BE49-F238E27FC236}">
                  <a16:creationId xmlns:a16="http://schemas.microsoft.com/office/drawing/2014/main" id="{D6A5DBAE-7CDA-4949-9CD5-8CC45523B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161" y="4315053"/>
              <a:ext cx="1504293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ANTHROPOGENIC</a:t>
              </a:r>
            </a:p>
          </p:txBody>
        </p:sp>
        <p:sp>
          <p:nvSpPr>
            <p:cNvPr id="36" name="Textfeld 40">
              <a:extLst>
                <a:ext uri="{FF2B5EF4-FFF2-40B4-BE49-F238E27FC236}">
                  <a16:creationId xmlns:a16="http://schemas.microsoft.com/office/drawing/2014/main" id="{36DB3118-C434-424D-B80E-4E623F294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799" y="3747185"/>
              <a:ext cx="1105136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BIOLOGICAL</a:t>
              </a:r>
            </a:p>
          </p:txBody>
        </p:sp>
        <p:sp>
          <p:nvSpPr>
            <p:cNvPr id="37" name="Textfeld 41">
              <a:extLst>
                <a:ext uri="{FF2B5EF4-FFF2-40B4-BE49-F238E27FC236}">
                  <a16:creationId xmlns:a16="http://schemas.microsoft.com/office/drawing/2014/main" id="{3A595DD2-3963-234E-91AB-FCACC23E9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668" y="4200718"/>
              <a:ext cx="1301397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VOLCANIC ASH</a:t>
              </a:r>
            </a:p>
          </p:txBody>
        </p:sp>
        <p:sp>
          <p:nvSpPr>
            <p:cNvPr id="38" name="Textfeld 42">
              <a:extLst>
                <a:ext uri="{FF2B5EF4-FFF2-40B4-BE49-F238E27FC236}">
                  <a16:creationId xmlns:a16="http://schemas.microsoft.com/office/drawing/2014/main" id="{FEF43EE0-54A5-B24B-B096-74B2FB3C4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262" y="4637100"/>
              <a:ext cx="1665399" cy="30787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RADIOACTIVE TRACER</a:t>
              </a:r>
            </a:p>
          </p:txBody>
        </p:sp>
        <p:sp>
          <p:nvSpPr>
            <p:cNvPr id="39" name="Textfeld 43">
              <a:extLst>
                <a:ext uri="{FF2B5EF4-FFF2-40B4-BE49-F238E27FC236}">
                  <a16:creationId xmlns:a16="http://schemas.microsoft.com/office/drawing/2014/main" id="{72061905-2973-5B45-90BA-892938346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805" y="4711418"/>
              <a:ext cx="1599129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PHOTOLYSIS</a:t>
              </a:r>
            </a:p>
          </p:txBody>
        </p:sp>
        <p:sp>
          <p:nvSpPr>
            <p:cNvPr id="40" name="Textfeld 44">
              <a:extLst>
                <a:ext uri="{FF2B5EF4-FFF2-40B4-BE49-F238E27FC236}">
                  <a16:creationId xmlns:a16="http://schemas.microsoft.com/office/drawing/2014/main" id="{9C256957-49A9-944F-8223-94C4F1B9D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3413" y="5225929"/>
              <a:ext cx="1087102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DEPOSITION</a:t>
              </a:r>
            </a:p>
          </p:txBody>
        </p:sp>
        <p:sp>
          <p:nvSpPr>
            <p:cNvPr id="41" name="Textfeld 45">
              <a:extLst>
                <a:ext uri="{FF2B5EF4-FFF2-40B4-BE49-F238E27FC236}">
                  <a16:creationId xmlns:a16="http://schemas.microsoft.com/office/drawing/2014/main" id="{7B56ADDE-5ABF-EA44-B050-74FA8C7D9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710" y="5157327"/>
              <a:ext cx="2475111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VOLATILE ORGANIC CARBONS</a:t>
              </a:r>
            </a:p>
          </p:txBody>
        </p:sp>
        <p:sp>
          <p:nvSpPr>
            <p:cNvPr id="42" name="Textfeld 46">
              <a:extLst>
                <a:ext uri="{FF2B5EF4-FFF2-40B4-BE49-F238E27FC236}">
                  <a16:creationId xmlns:a16="http://schemas.microsoft.com/office/drawing/2014/main" id="{216C0AAC-4BEA-4949-8BC0-21258F636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351" y="4437012"/>
              <a:ext cx="942828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TRACER</a:t>
              </a:r>
            </a:p>
          </p:txBody>
        </p:sp>
        <p:sp>
          <p:nvSpPr>
            <p:cNvPr id="43" name="Textfeld 47">
              <a:extLst>
                <a:ext uri="{FF2B5EF4-FFF2-40B4-BE49-F238E27FC236}">
                  <a16:creationId xmlns:a16="http://schemas.microsoft.com/office/drawing/2014/main" id="{B8376483-D89C-F544-B654-5678D0152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292" y="3122150"/>
              <a:ext cx="1514537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ACTIVATION</a:t>
              </a:r>
            </a:p>
          </p:txBody>
        </p:sp>
        <p:sp>
          <p:nvSpPr>
            <p:cNvPr id="44" name="Textfeld 48">
              <a:extLst>
                <a:ext uri="{FF2B5EF4-FFF2-40B4-BE49-F238E27FC236}">
                  <a16:creationId xmlns:a16="http://schemas.microsoft.com/office/drawing/2014/main" id="{1665D663-4C53-7549-8CFA-FA54DD76E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6351" y="3306993"/>
              <a:ext cx="1133366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NUCLEATION</a:t>
              </a:r>
            </a:p>
          </p:txBody>
        </p:sp>
        <p:sp>
          <p:nvSpPr>
            <p:cNvPr id="45" name="Textfeld 49">
              <a:extLst>
                <a:ext uri="{FF2B5EF4-FFF2-40B4-BE49-F238E27FC236}">
                  <a16:creationId xmlns:a16="http://schemas.microsoft.com/office/drawing/2014/main" id="{71B152DD-8323-584E-87ED-C87C969B3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9066" y="3831032"/>
              <a:ext cx="369341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</a:t>
              </a:r>
            </a:p>
          </p:txBody>
        </p:sp>
        <p:sp>
          <p:nvSpPr>
            <p:cNvPr id="46" name="Textfeld 50">
              <a:extLst>
                <a:ext uri="{FF2B5EF4-FFF2-40B4-BE49-F238E27FC236}">
                  <a16:creationId xmlns:a16="http://schemas.microsoft.com/office/drawing/2014/main" id="{739B5214-CB30-EC44-B969-CDDDE6715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6988" y="3295560"/>
              <a:ext cx="639854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CCN</a:t>
              </a:r>
            </a:p>
          </p:txBody>
        </p:sp>
        <p:sp>
          <p:nvSpPr>
            <p:cNvPr id="47" name="Textfeld 51">
              <a:extLst>
                <a:ext uri="{FF2B5EF4-FFF2-40B4-BE49-F238E27FC236}">
                  <a16:creationId xmlns:a16="http://schemas.microsoft.com/office/drawing/2014/main" id="{44315A1E-3D46-4347-BF84-70617B7AE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523" y="5241174"/>
              <a:ext cx="1612499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AIR QUALITY</a:t>
              </a:r>
            </a:p>
          </p:txBody>
        </p:sp>
        <p:sp>
          <p:nvSpPr>
            <p:cNvPr id="48" name="Textfeld 52">
              <a:extLst>
                <a:ext uri="{FF2B5EF4-FFF2-40B4-BE49-F238E27FC236}">
                  <a16:creationId xmlns:a16="http://schemas.microsoft.com/office/drawing/2014/main" id="{6F8666BF-C14A-8046-A9C6-E21D3F540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25" y="3358444"/>
              <a:ext cx="523232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ICE</a:t>
              </a:r>
            </a:p>
          </p:txBody>
        </p:sp>
        <p:sp>
          <p:nvSpPr>
            <p:cNvPr id="49" name="Textfeld 53">
              <a:extLst>
                <a:ext uri="{FF2B5EF4-FFF2-40B4-BE49-F238E27FC236}">
                  <a16:creationId xmlns:a16="http://schemas.microsoft.com/office/drawing/2014/main" id="{FBEEA192-9BDA-1941-92ED-ABFD0FACB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075" y="3013531"/>
              <a:ext cx="1449758" cy="3694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PRECIPITATION</a:t>
              </a:r>
            </a:p>
          </p:txBody>
        </p:sp>
        <p:sp>
          <p:nvSpPr>
            <p:cNvPr id="50" name="Textfeld 54">
              <a:extLst>
                <a:ext uri="{FF2B5EF4-FFF2-40B4-BE49-F238E27FC236}">
                  <a16:creationId xmlns:a16="http://schemas.microsoft.com/office/drawing/2014/main" id="{96A39676-FC8E-6648-B573-6C12625A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185" y="3419423"/>
              <a:ext cx="750897" cy="3694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WATER</a:t>
              </a:r>
            </a:p>
          </p:txBody>
        </p:sp>
        <p:sp>
          <p:nvSpPr>
            <p:cNvPr id="51" name="Textfeld 55">
              <a:extLst>
                <a:ext uri="{FF2B5EF4-FFF2-40B4-BE49-F238E27FC236}">
                  <a16:creationId xmlns:a16="http://schemas.microsoft.com/office/drawing/2014/main" id="{69CE9336-7EBF-044D-B200-CF1649E3F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722" y="2874422"/>
              <a:ext cx="888726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GRAUPEL</a:t>
              </a:r>
            </a:p>
          </p:txBody>
        </p:sp>
        <p:sp>
          <p:nvSpPr>
            <p:cNvPr id="52" name="Textfeld 56">
              <a:extLst>
                <a:ext uri="{FF2B5EF4-FFF2-40B4-BE49-F238E27FC236}">
                  <a16:creationId xmlns:a16="http://schemas.microsoft.com/office/drawing/2014/main" id="{58DDADA6-8CCC-6045-BD18-70EF67ADD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143" y="4181661"/>
              <a:ext cx="1331165" cy="3694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TURBULENCE</a:t>
              </a:r>
            </a:p>
          </p:txBody>
        </p:sp>
        <p:sp>
          <p:nvSpPr>
            <p:cNvPr id="53" name="Textfeld 57">
              <a:extLst>
                <a:ext uri="{FF2B5EF4-FFF2-40B4-BE49-F238E27FC236}">
                  <a16:creationId xmlns:a16="http://schemas.microsoft.com/office/drawing/2014/main" id="{CAB5318F-C500-5E44-B1BA-17310B03B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1098" y="4770491"/>
              <a:ext cx="847848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SOOT</a:t>
              </a:r>
            </a:p>
          </p:txBody>
        </p:sp>
        <p:sp>
          <p:nvSpPr>
            <p:cNvPr id="54" name="Textfeld 58">
              <a:extLst>
                <a:ext uri="{FF2B5EF4-FFF2-40B4-BE49-F238E27FC236}">
                  <a16:creationId xmlns:a16="http://schemas.microsoft.com/office/drawing/2014/main" id="{A6FD415D-F619-FB46-AF88-8CC5850B8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0208" y="4652344"/>
              <a:ext cx="1197712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WILDFIRES</a:t>
              </a:r>
            </a:p>
          </p:txBody>
        </p:sp>
        <p:sp>
          <p:nvSpPr>
            <p:cNvPr id="55" name="Textfeld 59">
              <a:extLst>
                <a:ext uri="{FF2B5EF4-FFF2-40B4-BE49-F238E27FC236}">
                  <a16:creationId xmlns:a16="http://schemas.microsoft.com/office/drawing/2014/main" id="{9854A3B2-A821-1D4A-92AF-AF019B41B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4125" y="4966768"/>
              <a:ext cx="995385" cy="4618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PM10</a:t>
              </a:r>
            </a:p>
          </p:txBody>
        </p:sp>
        <p:sp>
          <p:nvSpPr>
            <p:cNvPr id="56" name="Textfeld 60">
              <a:extLst>
                <a:ext uri="{FF2B5EF4-FFF2-40B4-BE49-F238E27FC236}">
                  <a16:creationId xmlns:a16="http://schemas.microsoft.com/office/drawing/2014/main" id="{B19C1A90-D754-264B-89C2-A9C6C63D7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549" y="3358444"/>
              <a:ext cx="693956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PM2.5</a:t>
              </a:r>
            </a:p>
          </p:txBody>
        </p:sp>
      </p:grpSp>
      <p:pic>
        <p:nvPicPr>
          <p:cNvPr id="57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FCB439FC-56CC-7844-98ED-E2F516F457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35" y="188596"/>
            <a:ext cx="306070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23">
            <a:extLst>
              <a:ext uri="{FF2B5EF4-FFF2-40B4-BE49-F238E27FC236}">
                <a16:creationId xmlns:a16="http://schemas.microsoft.com/office/drawing/2014/main" id="{6D471944-69C3-844A-A84D-308B6CBE9BA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5969" y="6351270"/>
            <a:ext cx="11485033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59" name="Picture 28" descr="Bundesadler_kleiner">
            <a:extLst>
              <a:ext uri="{FF2B5EF4-FFF2-40B4-BE49-F238E27FC236}">
                <a16:creationId xmlns:a16="http://schemas.microsoft.com/office/drawing/2014/main" id="{5BFBADCD-92A0-C64B-9023-2B3126056E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7" y="6406516"/>
            <a:ext cx="594784" cy="41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52096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C8C3F8CF-1202-6D48-B1E9-5CD0F83AFF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" y="339090"/>
            <a:ext cx="89281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3000">
                <a:solidFill>
                  <a:prstClr val="white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19">
            <a:extLst>
              <a:ext uri="{FF2B5EF4-FFF2-40B4-BE49-F238E27FC236}">
                <a16:creationId xmlns:a16="http://schemas.microsoft.com/office/drawing/2014/main" id="{E945DD11-5777-1642-9830-7C3CC3D2A38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44880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4" name="Picture 22" descr="DWD-BiWoCl-22-rgb_kleiner">
            <a:extLst>
              <a:ext uri="{FF2B5EF4-FFF2-40B4-BE49-F238E27FC236}">
                <a16:creationId xmlns:a16="http://schemas.microsoft.com/office/drawing/2014/main" id="{2C95E7C3-67C7-4E4B-BCFA-38E6C4CA19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2"/>
          <a:stretch>
            <a:fillRect/>
          </a:stretch>
        </p:blipFill>
        <p:spPr bwMode="auto">
          <a:xfrm>
            <a:off x="10991853" y="100966"/>
            <a:ext cx="960967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6954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J.-P. Schulz: TERRA developments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 Oct.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DAEC0-15F0-3846-9FBC-05EB95149B1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706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A17D-7DAE-4168-8EF8-37ECAF863682}" type="datetime8">
              <a:rPr lang="he-IL" smtClean="0"/>
              <a:t>30 ספטמבר 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06EA-ACC3-4718-8424-EDD24B4BD7D7}" type="slidenum">
              <a:rPr lang="he-IL" smtClean="0"/>
              <a:pPr/>
              <a:t>‹Nr.›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672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60A9-6532-45C9-BB74-539A8AD8B379}" type="datetime8">
              <a:rPr lang="he-IL" smtClean="0"/>
              <a:t>30 ספטמבר 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06EA-ACC3-4718-8424-EDD24B4BD7D7}" type="slidenum">
              <a:rPr lang="he-IL" smtClean="0"/>
              <a:pPr/>
              <a:t>‹Nr.›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171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81D0-91CE-4CF9-BAC7-F5BACC36F33A}" type="datetime8">
              <a:rPr lang="he-IL" smtClean="0"/>
              <a:t>30 ספטמבר 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06EA-ACC3-4718-8424-EDD24B4BD7D7}" type="slidenum">
              <a:rPr lang="he-IL" smtClean="0"/>
              <a:pPr/>
              <a:t>‹Nr.›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8112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961-384C-47DB-8F87-FA88E6A90FC0}" type="datetime8">
              <a:rPr lang="he-IL" smtClean="0"/>
              <a:t>30 ספטמבר 25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06EA-ACC3-4718-8424-EDD24B4BD7D7}" type="slidenum">
              <a:rPr lang="he-IL" smtClean="0"/>
              <a:pPr/>
              <a:t>‹Nr.›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201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FB72-4205-4534-8CE0-5DDE723D2618}" type="datetime8">
              <a:rPr lang="he-IL" smtClean="0"/>
              <a:t>30 ספטמבר 25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06EA-ACC3-4718-8424-EDD24B4BD7D7}" type="slidenum">
              <a:rPr lang="he-IL" smtClean="0"/>
              <a:pPr/>
              <a:t>‹Nr.›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4890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C6AE-CAB4-4CF9-89AD-A67C24D585EB}" type="datetime8">
              <a:rPr lang="he-IL" smtClean="0"/>
              <a:t>30 ספטמבר 25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06EA-ACC3-4718-8424-EDD24B4BD7D7}" type="slidenum">
              <a:rPr lang="he-IL" smtClean="0"/>
              <a:pPr/>
              <a:t>‹Nr.›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8647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BA6A-7415-4670-B4A5-D78E233F54C4}" type="datetime8">
              <a:rPr lang="he-IL" smtClean="0"/>
              <a:t>30 ספטמבר 25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06EA-ACC3-4718-8424-EDD24B4BD7D7}" type="slidenum">
              <a:rPr lang="he-IL" smtClean="0"/>
              <a:pPr/>
              <a:t>‹Nr.›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8367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E6F-F2E1-46F3-8483-88E41D8BA0C7}" type="datetime8">
              <a:rPr lang="he-IL" smtClean="0"/>
              <a:t>30 ספטמבר 25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06EA-ACC3-4718-8424-EDD24B4BD7D7}" type="slidenum">
              <a:rPr lang="he-IL" smtClean="0"/>
              <a:pPr/>
              <a:t>‹Nr.›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0287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31F6-10CA-457C-A592-ABE3432DBC32}" type="datetime8">
              <a:rPr lang="he-IL" smtClean="0"/>
              <a:t>30 ספטמבר 25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06EA-ACC3-4718-8424-EDD24B4BD7D7}" type="slidenum">
              <a:rPr lang="he-IL" smtClean="0"/>
              <a:pPr/>
              <a:t>‹Nr.›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1863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1E-1906-4385-AA73-7B2A750C90FD}" type="datetime8">
              <a:rPr lang="he-IL" smtClean="0"/>
              <a:t>30 ספטמבר 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06EA-ACC3-4718-8424-EDD24B4BD7D7}" type="slidenum">
              <a:rPr lang="he-IL" smtClean="0"/>
              <a:pPr/>
              <a:t>‹Nr.›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632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J.-P. Schulz: TERRA developments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 Oct. 2015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E0A55-2EA8-1543-8EBB-35A31EAE5C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4755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055F-3CB1-4E50-8509-21137818AD36}" type="datetime8">
              <a:rPr lang="he-IL" smtClean="0"/>
              <a:t>30 ספטמבר 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06EA-ACC3-4718-8424-EDD24B4BD7D7}" type="slidenum">
              <a:rPr lang="he-IL" smtClean="0"/>
              <a:pPr/>
              <a:t>‹Nr.›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17984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16937"/>
            <a:ext cx="10363200" cy="1470025"/>
          </a:xfrm>
        </p:spPr>
        <p:txBody>
          <a:bodyPr/>
          <a:lstStyle>
            <a:lvl1pPr>
              <a:defRPr sz="4000">
                <a:solidFill>
                  <a:srgbClr val="3E7D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72607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4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602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919" y="116632"/>
            <a:ext cx="9592063" cy="562074"/>
          </a:xfrm>
        </p:spPr>
        <p:txBody>
          <a:bodyPr/>
          <a:lstStyle>
            <a:lvl1pPr marL="0" marR="0" indent="0" algn="l" defTabSz="9097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30952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9" y="339142"/>
            <a:ext cx="8928100" cy="553543"/>
          </a:xfrm>
          <a:prstGeom prst="rect">
            <a:avLst/>
          </a:prstGeom>
          <a:noFill/>
          <a:ln>
            <a:noFill/>
          </a:ln>
          <a:extLst/>
        </p:spPr>
        <p:txBody>
          <a:bodyPr lIns="90955" tIns="45495" rIns="90955" bIns="454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3000">
                <a:solidFill>
                  <a:srgbClr val="FFFFFF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1053466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55" tIns="45495" rIns="90955" bIns="4549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black"/>
              </a:solidFill>
              <a:latin typeface="Arial" charset="0"/>
              <a:ea typeface="ＭＳ Ｐゴシック" pitchFamily="-101" charset="-128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1" y="188596"/>
            <a:ext cx="2112433" cy="7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12"/>
          <p:cNvGrpSpPr>
            <a:grpSpLocks/>
          </p:cNvGrpSpPr>
          <p:nvPr userDrawn="1"/>
        </p:nvGrpSpPr>
        <p:grpSpPr bwMode="auto">
          <a:xfrm>
            <a:off x="512237" y="1680307"/>
            <a:ext cx="11338062" cy="2827684"/>
            <a:chOff x="668710" y="2874422"/>
            <a:chExt cx="8504419" cy="2828558"/>
          </a:xfrm>
        </p:grpSpPr>
        <p:pic>
          <p:nvPicPr>
            <p:cNvPr id="6" name="Grafik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0890" y="3573777"/>
              <a:ext cx="3018147" cy="1583550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33000">
                  <a:schemeClr val="accent1">
                    <a:shade val="93000"/>
                    <a:satMod val="130000"/>
                  </a:schemeClr>
                </a:gs>
                <a:gs pos="100000">
                  <a:srgbClr val="C00000"/>
                </a:gs>
              </a:gsLst>
              <a:lin ang="13500000" scaled="1"/>
            </a:gradFill>
          </p:spPr>
        </p:pic>
        <p:sp>
          <p:nvSpPr>
            <p:cNvPr id="7" name="Textfeld 11"/>
            <p:cNvSpPr txBox="1">
              <a:spLocks noChangeArrowheads="1"/>
            </p:cNvSpPr>
            <p:nvPr/>
          </p:nvSpPr>
          <p:spPr bwMode="auto">
            <a:xfrm>
              <a:off x="1619721" y="4860053"/>
              <a:ext cx="3840003" cy="5849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GAS PHASE CHEMISTRY</a:t>
              </a:r>
            </a:p>
          </p:txBody>
        </p:sp>
        <p:sp>
          <p:nvSpPr>
            <p:cNvPr id="8" name="Textfeld 12"/>
            <p:cNvSpPr txBox="1">
              <a:spLocks noChangeArrowheads="1"/>
            </p:cNvSpPr>
            <p:nvPr/>
          </p:nvSpPr>
          <p:spPr bwMode="auto">
            <a:xfrm>
              <a:off x="5617456" y="4004442"/>
              <a:ext cx="3382956" cy="5849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DYNAMICS</a:t>
              </a:r>
            </a:p>
          </p:txBody>
        </p:sp>
        <p:sp>
          <p:nvSpPr>
            <p:cNvPr id="9" name="Textfeld 13"/>
            <p:cNvSpPr txBox="1">
              <a:spLocks noChangeArrowheads="1"/>
            </p:cNvSpPr>
            <p:nvPr/>
          </p:nvSpPr>
          <p:spPr bwMode="auto">
            <a:xfrm>
              <a:off x="5619043" y="3280314"/>
              <a:ext cx="1347911" cy="4925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SEA SALT</a:t>
              </a:r>
            </a:p>
          </p:txBody>
        </p:sp>
        <p:sp>
          <p:nvSpPr>
            <p:cNvPr id="10" name="Textfeld 14"/>
            <p:cNvSpPr txBox="1">
              <a:spLocks noChangeArrowheads="1"/>
            </p:cNvSpPr>
            <p:nvPr/>
          </p:nvSpPr>
          <p:spPr bwMode="auto">
            <a:xfrm>
              <a:off x="6127095" y="3514700"/>
              <a:ext cx="2169278" cy="5233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MINERAL DUST</a:t>
              </a:r>
            </a:p>
          </p:txBody>
        </p:sp>
        <p:sp>
          <p:nvSpPr>
            <p:cNvPr id="11" name="Textfeld 15"/>
            <p:cNvSpPr txBox="1">
              <a:spLocks noChangeArrowheads="1"/>
            </p:cNvSpPr>
            <p:nvPr/>
          </p:nvSpPr>
          <p:spPr bwMode="auto">
            <a:xfrm>
              <a:off x="5653972" y="4273130"/>
              <a:ext cx="1345699" cy="5233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SULFATE</a:t>
              </a:r>
            </a:p>
          </p:txBody>
        </p:sp>
        <p:sp>
          <p:nvSpPr>
            <p:cNvPr id="12" name="Textfeld 16"/>
            <p:cNvSpPr txBox="1">
              <a:spLocks noChangeArrowheads="1"/>
            </p:cNvSpPr>
            <p:nvPr/>
          </p:nvSpPr>
          <p:spPr bwMode="auto">
            <a:xfrm>
              <a:off x="7003485" y="3770052"/>
              <a:ext cx="1286013" cy="5233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NITRATE</a:t>
              </a:r>
            </a:p>
          </p:txBody>
        </p:sp>
        <p:sp>
          <p:nvSpPr>
            <p:cNvPr id="13" name="Textfeld 17"/>
            <p:cNvSpPr txBox="1">
              <a:spLocks noChangeArrowheads="1"/>
            </p:cNvSpPr>
            <p:nvPr/>
          </p:nvSpPr>
          <p:spPr bwMode="auto">
            <a:xfrm>
              <a:off x="5846080" y="4736193"/>
              <a:ext cx="1529663" cy="4925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EMISSIONS</a:t>
              </a:r>
            </a:p>
          </p:txBody>
        </p:sp>
        <p:sp>
          <p:nvSpPr>
            <p:cNvPr id="14" name="Textfeld 18"/>
            <p:cNvSpPr txBox="1">
              <a:spLocks noChangeArrowheads="1"/>
            </p:cNvSpPr>
            <p:nvPr/>
          </p:nvSpPr>
          <p:spPr bwMode="auto">
            <a:xfrm>
              <a:off x="3940884" y="3108810"/>
              <a:ext cx="1438282" cy="5849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CLOUDS</a:t>
              </a:r>
            </a:p>
          </p:txBody>
        </p:sp>
        <p:sp>
          <p:nvSpPr>
            <p:cNvPr id="15" name="Textfeld 19"/>
            <p:cNvSpPr txBox="1">
              <a:spLocks noChangeArrowheads="1"/>
            </p:cNvSpPr>
            <p:nvPr/>
          </p:nvSpPr>
          <p:spPr bwMode="auto">
            <a:xfrm>
              <a:off x="2788241" y="5166854"/>
              <a:ext cx="1275961" cy="3078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SULFUR DIOXIDE</a:t>
              </a:r>
            </a:p>
          </p:txBody>
        </p:sp>
        <p:sp>
          <p:nvSpPr>
            <p:cNvPr id="16" name="Textfeld 20"/>
            <p:cNvSpPr txBox="1">
              <a:spLocks noChangeArrowheads="1"/>
            </p:cNvSpPr>
            <p:nvPr/>
          </p:nvSpPr>
          <p:spPr bwMode="auto">
            <a:xfrm>
              <a:off x="4825212" y="4934370"/>
              <a:ext cx="958534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OZONE</a:t>
              </a:r>
            </a:p>
          </p:txBody>
        </p:sp>
        <p:sp>
          <p:nvSpPr>
            <p:cNvPr id="17" name="Textfeld 21"/>
            <p:cNvSpPr txBox="1">
              <a:spLocks noChangeArrowheads="1"/>
            </p:cNvSpPr>
            <p:nvPr/>
          </p:nvSpPr>
          <p:spPr bwMode="auto">
            <a:xfrm>
              <a:off x="5595229" y="4932465"/>
              <a:ext cx="1825447" cy="5849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RADIATION</a:t>
              </a:r>
            </a:p>
          </p:txBody>
        </p:sp>
        <p:sp>
          <p:nvSpPr>
            <p:cNvPr id="18" name="Textfeld 22"/>
            <p:cNvSpPr txBox="1">
              <a:spLocks noChangeArrowheads="1"/>
            </p:cNvSpPr>
            <p:nvPr/>
          </p:nvSpPr>
          <p:spPr bwMode="auto">
            <a:xfrm>
              <a:off x="5177673" y="3131677"/>
              <a:ext cx="1340937" cy="36944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WARM-PHASE</a:t>
              </a:r>
            </a:p>
          </p:txBody>
        </p:sp>
        <p:sp>
          <p:nvSpPr>
            <p:cNvPr id="19" name="Textfeld 23"/>
            <p:cNvSpPr txBox="1">
              <a:spLocks noChangeArrowheads="1"/>
            </p:cNvSpPr>
            <p:nvPr/>
          </p:nvSpPr>
          <p:spPr bwMode="auto">
            <a:xfrm>
              <a:off x="2411964" y="3716695"/>
              <a:ext cx="1413032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COLD-PHASE</a:t>
              </a:r>
            </a:p>
          </p:txBody>
        </p:sp>
        <p:sp>
          <p:nvSpPr>
            <p:cNvPr id="20" name="Textfeld 24"/>
            <p:cNvSpPr txBox="1">
              <a:spLocks noChangeArrowheads="1"/>
            </p:cNvSpPr>
            <p:nvPr/>
          </p:nvSpPr>
          <p:spPr bwMode="auto">
            <a:xfrm>
              <a:off x="4217137" y="2996380"/>
              <a:ext cx="1476758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MIXED-PHASE</a:t>
              </a:r>
            </a:p>
          </p:txBody>
        </p:sp>
        <p:sp>
          <p:nvSpPr>
            <p:cNvPr id="21" name="Textfeld 25"/>
            <p:cNvSpPr txBox="1">
              <a:spLocks noChangeArrowheads="1"/>
            </p:cNvSpPr>
            <p:nvPr/>
          </p:nvSpPr>
          <p:spPr bwMode="auto">
            <a:xfrm>
              <a:off x="3877377" y="5134458"/>
              <a:ext cx="1994981" cy="4310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CARBON DIOXIDE</a:t>
              </a:r>
            </a:p>
          </p:txBody>
        </p:sp>
        <p:sp>
          <p:nvSpPr>
            <p:cNvPr id="22" name="Textfeld 26"/>
            <p:cNvSpPr txBox="1">
              <a:spLocks noChangeArrowheads="1"/>
            </p:cNvSpPr>
            <p:nvPr/>
          </p:nvSpPr>
          <p:spPr bwMode="auto">
            <a:xfrm>
              <a:off x="5584115" y="5210681"/>
              <a:ext cx="1238688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AMMONIUM</a:t>
              </a:r>
            </a:p>
          </p:txBody>
        </p:sp>
        <p:sp>
          <p:nvSpPr>
            <p:cNvPr id="23" name="Textfeld 27"/>
            <p:cNvSpPr txBox="1">
              <a:spLocks noChangeArrowheads="1"/>
            </p:cNvSpPr>
            <p:nvPr/>
          </p:nvSpPr>
          <p:spPr bwMode="auto">
            <a:xfrm>
              <a:off x="2297652" y="4734282"/>
              <a:ext cx="1284378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HYDROXIDE</a:t>
              </a:r>
            </a:p>
          </p:txBody>
        </p:sp>
        <p:sp>
          <p:nvSpPr>
            <p:cNvPr id="24" name="Textfeld 28"/>
            <p:cNvSpPr txBox="1">
              <a:spLocks noChangeArrowheads="1"/>
            </p:cNvSpPr>
            <p:nvPr/>
          </p:nvSpPr>
          <p:spPr bwMode="auto">
            <a:xfrm>
              <a:off x="6706593" y="4417955"/>
              <a:ext cx="2263112" cy="5233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DIRECT EFFECT</a:t>
              </a:r>
            </a:p>
          </p:txBody>
        </p:sp>
        <p:sp>
          <p:nvSpPr>
            <p:cNvPr id="25" name="Textfeld 29"/>
            <p:cNvSpPr txBox="1">
              <a:spLocks noChangeArrowheads="1"/>
            </p:cNvSpPr>
            <p:nvPr/>
          </p:nvSpPr>
          <p:spPr bwMode="auto">
            <a:xfrm>
              <a:off x="3164516" y="5302152"/>
              <a:ext cx="1574150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NITROGEN OXIDES</a:t>
              </a:r>
            </a:p>
          </p:txBody>
        </p:sp>
        <p:sp>
          <p:nvSpPr>
            <p:cNvPr id="26" name="Textfeld 30"/>
            <p:cNvSpPr txBox="1">
              <a:spLocks noChangeArrowheads="1"/>
            </p:cNvSpPr>
            <p:nvPr/>
          </p:nvSpPr>
          <p:spPr bwMode="auto">
            <a:xfrm>
              <a:off x="2786652" y="3558533"/>
              <a:ext cx="1851900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INDIRECT EFFECT</a:t>
              </a:r>
            </a:p>
          </p:txBody>
        </p:sp>
        <p:sp>
          <p:nvSpPr>
            <p:cNvPr id="27" name="Textfeld 31"/>
            <p:cNvSpPr txBox="1">
              <a:spLocks noChangeArrowheads="1"/>
            </p:cNvSpPr>
            <p:nvPr/>
          </p:nvSpPr>
          <p:spPr bwMode="auto">
            <a:xfrm>
              <a:off x="5607930" y="3859616"/>
              <a:ext cx="1546062" cy="36944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SEDIMENTATION</a:t>
              </a:r>
            </a:p>
          </p:txBody>
        </p:sp>
        <p:sp>
          <p:nvSpPr>
            <p:cNvPr id="28" name="Textfeld 32"/>
            <p:cNvSpPr txBox="1">
              <a:spLocks noChangeArrowheads="1"/>
            </p:cNvSpPr>
            <p:nvPr/>
          </p:nvSpPr>
          <p:spPr bwMode="auto">
            <a:xfrm>
              <a:off x="6720881" y="4294093"/>
              <a:ext cx="1123452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WASHOUT</a:t>
              </a:r>
            </a:p>
          </p:txBody>
        </p:sp>
        <p:sp>
          <p:nvSpPr>
            <p:cNvPr id="29" name="Textfeld 33"/>
            <p:cNvSpPr txBox="1">
              <a:spLocks noChangeArrowheads="1"/>
            </p:cNvSpPr>
            <p:nvPr/>
          </p:nvSpPr>
          <p:spPr bwMode="auto">
            <a:xfrm>
              <a:off x="2199217" y="4564686"/>
              <a:ext cx="1176164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DIFFUSION</a:t>
              </a:r>
            </a:p>
          </p:txBody>
        </p:sp>
        <p:sp>
          <p:nvSpPr>
            <p:cNvPr id="30" name="Textfeld 34"/>
            <p:cNvSpPr txBox="1">
              <a:spLocks noChangeArrowheads="1"/>
            </p:cNvSpPr>
            <p:nvPr/>
          </p:nvSpPr>
          <p:spPr bwMode="auto">
            <a:xfrm>
              <a:off x="1486357" y="4273130"/>
              <a:ext cx="2053898" cy="5849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TRANSPORT</a:t>
              </a:r>
            </a:p>
          </p:txBody>
        </p:sp>
        <p:sp>
          <p:nvSpPr>
            <p:cNvPr id="31" name="Textfeld 35"/>
            <p:cNvSpPr txBox="1">
              <a:spLocks noChangeArrowheads="1"/>
            </p:cNvSpPr>
            <p:nvPr/>
          </p:nvSpPr>
          <p:spPr bwMode="auto">
            <a:xfrm>
              <a:off x="1984883" y="4036834"/>
              <a:ext cx="1422651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CONVECTION</a:t>
              </a:r>
            </a:p>
          </p:txBody>
        </p:sp>
        <p:sp>
          <p:nvSpPr>
            <p:cNvPr id="32" name="Textfeld 36"/>
            <p:cNvSpPr txBox="1">
              <a:spLocks noChangeArrowheads="1"/>
            </p:cNvSpPr>
            <p:nvPr/>
          </p:nvSpPr>
          <p:spPr bwMode="auto">
            <a:xfrm>
              <a:off x="5723829" y="4652344"/>
              <a:ext cx="2173366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OPTICAL DEPTH</a:t>
              </a:r>
            </a:p>
          </p:txBody>
        </p:sp>
        <p:sp>
          <p:nvSpPr>
            <p:cNvPr id="33" name="Textfeld 37"/>
            <p:cNvSpPr txBox="1">
              <a:spLocks noChangeArrowheads="1"/>
            </p:cNvSpPr>
            <p:nvPr/>
          </p:nvSpPr>
          <p:spPr bwMode="auto">
            <a:xfrm>
              <a:off x="2024574" y="3888198"/>
              <a:ext cx="1188188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INTERACTION</a:t>
              </a:r>
            </a:p>
          </p:txBody>
        </p:sp>
        <p:sp>
          <p:nvSpPr>
            <p:cNvPr id="34" name="Textfeld 38"/>
            <p:cNvSpPr txBox="1">
              <a:spLocks noChangeArrowheads="1"/>
            </p:cNvSpPr>
            <p:nvPr/>
          </p:nvSpPr>
          <p:spPr bwMode="auto">
            <a:xfrm>
              <a:off x="5804800" y="4522763"/>
              <a:ext cx="989796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FEEDBACK</a:t>
              </a:r>
            </a:p>
          </p:txBody>
        </p:sp>
        <p:sp>
          <p:nvSpPr>
            <p:cNvPr id="35" name="Textfeld 39"/>
            <p:cNvSpPr txBox="1">
              <a:spLocks noChangeArrowheads="1"/>
            </p:cNvSpPr>
            <p:nvPr/>
          </p:nvSpPr>
          <p:spPr bwMode="auto">
            <a:xfrm>
              <a:off x="7668717" y="4315056"/>
              <a:ext cx="1504412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ANTHROPOGENIC</a:t>
              </a:r>
            </a:p>
          </p:txBody>
        </p:sp>
        <p:sp>
          <p:nvSpPr>
            <p:cNvPr id="36" name="Textfeld 40"/>
            <p:cNvSpPr txBox="1">
              <a:spLocks noChangeArrowheads="1"/>
            </p:cNvSpPr>
            <p:nvPr/>
          </p:nvSpPr>
          <p:spPr bwMode="auto">
            <a:xfrm>
              <a:off x="6084229" y="3747184"/>
              <a:ext cx="1105223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BIOLOGICAL</a:t>
              </a:r>
            </a:p>
          </p:txBody>
        </p:sp>
        <p:sp>
          <p:nvSpPr>
            <p:cNvPr id="37" name="Textfeld 41"/>
            <p:cNvSpPr txBox="1">
              <a:spLocks noChangeArrowheads="1"/>
            </p:cNvSpPr>
            <p:nvPr/>
          </p:nvSpPr>
          <p:spPr bwMode="auto">
            <a:xfrm>
              <a:off x="2100782" y="4200718"/>
              <a:ext cx="1301500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VOLCANIC ASH</a:t>
              </a:r>
            </a:p>
          </p:txBody>
        </p:sp>
        <p:sp>
          <p:nvSpPr>
            <p:cNvPr id="38" name="Textfeld 42"/>
            <p:cNvSpPr txBox="1">
              <a:spLocks noChangeArrowheads="1"/>
            </p:cNvSpPr>
            <p:nvPr/>
          </p:nvSpPr>
          <p:spPr bwMode="auto">
            <a:xfrm>
              <a:off x="751268" y="4637099"/>
              <a:ext cx="1665531" cy="3078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RADIOACTIVE TRACER</a:t>
              </a:r>
            </a:p>
          </p:txBody>
        </p:sp>
        <p:sp>
          <p:nvSpPr>
            <p:cNvPr id="39" name="Textfeld 43"/>
            <p:cNvSpPr txBox="1">
              <a:spLocks noChangeArrowheads="1"/>
            </p:cNvSpPr>
            <p:nvPr/>
          </p:nvSpPr>
          <p:spPr bwMode="auto">
            <a:xfrm>
              <a:off x="987831" y="4711416"/>
              <a:ext cx="1599256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PHOTOLYSIS</a:t>
              </a:r>
            </a:p>
          </p:txBody>
        </p:sp>
        <p:sp>
          <p:nvSpPr>
            <p:cNvPr id="40" name="Textfeld 44"/>
            <p:cNvSpPr txBox="1">
              <a:spLocks noChangeArrowheads="1"/>
            </p:cNvSpPr>
            <p:nvPr/>
          </p:nvSpPr>
          <p:spPr bwMode="auto">
            <a:xfrm>
              <a:off x="6693892" y="5225931"/>
              <a:ext cx="1087189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DEPOSITION</a:t>
              </a:r>
            </a:p>
          </p:txBody>
        </p:sp>
        <p:sp>
          <p:nvSpPr>
            <p:cNvPr id="41" name="Textfeld 45"/>
            <p:cNvSpPr txBox="1">
              <a:spLocks noChangeArrowheads="1"/>
            </p:cNvSpPr>
            <p:nvPr/>
          </p:nvSpPr>
          <p:spPr bwMode="auto">
            <a:xfrm>
              <a:off x="668710" y="5157327"/>
              <a:ext cx="2475307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VOLATILE ORGANIC CARBONS</a:t>
              </a:r>
            </a:p>
          </p:txBody>
        </p:sp>
        <p:sp>
          <p:nvSpPr>
            <p:cNvPr id="42" name="Textfeld 46"/>
            <p:cNvSpPr txBox="1">
              <a:spLocks noChangeArrowheads="1"/>
            </p:cNvSpPr>
            <p:nvPr/>
          </p:nvSpPr>
          <p:spPr bwMode="auto">
            <a:xfrm>
              <a:off x="816363" y="4437013"/>
              <a:ext cx="942903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TRACER</a:t>
              </a:r>
            </a:p>
          </p:txBody>
        </p:sp>
        <p:sp>
          <p:nvSpPr>
            <p:cNvPr id="43" name="Textfeld 47"/>
            <p:cNvSpPr txBox="1">
              <a:spLocks noChangeArrowheads="1"/>
            </p:cNvSpPr>
            <p:nvPr/>
          </p:nvSpPr>
          <p:spPr bwMode="auto">
            <a:xfrm>
              <a:off x="2556442" y="3122149"/>
              <a:ext cx="1514657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ACTIVATION</a:t>
              </a:r>
            </a:p>
          </p:txBody>
        </p:sp>
        <p:sp>
          <p:nvSpPr>
            <p:cNvPr id="44" name="Textfeld 48"/>
            <p:cNvSpPr txBox="1">
              <a:spLocks noChangeArrowheads="1"/>
            </p:cNvSpPr>
            <p:nvPr/>
          </p:nvSpPr>
          <p:spPr bwMode="auto">
            <a:xfrm>
              <a:off x="2956533" y="3306992"/>
              <a:ext cx="1133456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NUCLEATION</a:t>
              </a:r>
            </a:p>
          </p:txBody>
        </p:sp>
        <p:sp>
          <p:nvSpPr>
            <p:cNvPr id="45" name="Textfeld 49"/>
            <p:cNvSpPr txBox="1">
              <a:spLocks noChangeArrowheads="1"/>
            </p:cNvSpPr>
            <p:nvPr/>
          </p:nvSpPr>
          <p:spPr bwMode="auto">
            <a:xfrm>
              <a:off x="3069256" y="3831031"/>
              <a:ext cx="369370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</a:t>
              </a:r>
            </a:p>
          </p:txBody>
        </p:sp>
        <p:sp>
          <p:nvSpPr>
            <p:cNvPr id="46" name="Textfeld 50"/>
            <p:cNvSpPr txBox="1">
              <a:spLocks noChangeArrowheads="1"/>
            </p:cNvSpPr>
            <p:nvPr/>
          </p:nvSpPr>
          <p:spPr bwMode="auto">
            <a:xfrm>
              <a:off x="5117342" y="3295559"/>
              <a:ext cx="639905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CCN</a:t>
              </a:r>
            </a:p>
          </p:txBody>
        </p:sp>
        <p:sp>
          <p:nvSpPr>
            <p:cNvPr id="47" name="Textfeld 51"/>
            <p:cNvSpPr txBox="1">
              <a:spLocks noChangeArrowheads="1"/>
            </p:cNvSpPr>
            <p:nvPr/>
          </p:nvSpPr>
          <p:spPr bwMode="auto">
            <a:xfrm>
              <a:off x="1762610" y="5241172"/>
              <a:ext cx="1612626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AIR QUALITY</a:t>
              </a:r>
            </a:p>
          </p:txBody>
        </p:sp>
        <p:sp>
          <p:nvSpPr>
            <p:cNvPr id="48" name="Textfeld 52"/>
            <p:cNvSpPr txBox="1">
              <a:spLocks noChangeArrowheads="1"/>
            </p:cNvSpPr>
            <p:nvPr/>
          </p:nvSpPr>
          <p:spPr bwMode="auto">
            <a:xfrm>
              <a:off x="3966287" y="3358443"/>
              <a:ext cx="523274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ICE</a:t>
              </a:r>
            </a:p>
          </p:txBody>
        </p:sp>
        <p:sp>
          <p:nvSpPr>
            <p:cNvPr id="49" name="Textfeld 53"/>
            <p:cNvSpPr txBox="1">
              <a:spLocks noChangeArrowheads="1"/>
            </p:cNvSpPr>
            <p:nvPr/>
          </p:nvSpPr>
          <p:spPr bwMode="auto">
            <a:xfrm>
              <a:off x="2915254" y="3013531"/>
              <a:ext cx="1449872" cy="36944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PRECIPITATION</a:t>
              </a:r>
            </a:p>
          </p:txBody>
        </p:sp>
        <p:sp>
          <p:nvSpPr>
            <p:cNvPr id="50" name="Textfeld 54"/>
            <p:cNvSpPr txBox="1">
              <a:spLocks noChangeArrowheads="1"/>
            </p:cNvSpPr>
            <p:nvPr/>
          </p:nvSpPr>
          <p:spPr bwMode="auto">
            <a:xfrm>
              <a:off x="3334397" y="3419423"/>
              <a:ext cx="750956" cy="36944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WATER</a:t>
              </a:r>
            </a:p>
          </p:txBody>
        </p:sp>
        <p:sp>
          <p:nvSpPr>
            <p:cNvPr id="51" name="Textfeld 55"/>
            <p:cNvSpPr txBox="1">
              <a:spLocks noChangeArrowheads="1"/>
            </p:cNvSpPr>
            <p:nvPr/>
          </p:nvSpPr>
          <p:spPr bwMode="auto">
            <a:xfrm>
              <a:off x="3851975" y="2874422"/>
              <a:ext cx="888796" cy="3386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600" b="1" dirty="0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GRAUPEL</a:t>
              </a:r>
            </a:p>
          </p:txBody>
        </p:sp>
        <p:sp>
          <p:nvSpPr>
            <p:cNvPr id="52" name="Textfeld 56"/>
            <p:cNvSpPr txBox="1">
              <a:spLocks noChangeArrowheads="1"/>
            </p:cNvSpPr>
            <p:nvPr/>
          </p:nvSpPr>
          <p:spPr bwMode="auto">
            <a:xfrm>
              <a:off x="1021171" y="4181662"/>
              <a:ext cx="1331270" cy="36944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TURBULENCE</a:t>
              </a:r>
            </a:p>
          </p:txBody>
        </p:sp>
        <p:sp>
          <p:nvSpPr>
            <p:cNvPr id="53" name="Textfeld 57"/>
            <p:cNvSpPr txBox="1">
              <a:spLocks noChangeArrowheads="1"/>
            </p:cNvSpPr>
            <p:nvPr/>
          </p:nvSpPr>
          <p:spPr bwMode="auto">
            <a:xfrm>
              <a:off x="7141613" y="4770491"/>
              <a:ext cx="847915" cy="4925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SOOT</a:t>
              </a:r>
            </a:p>
          </p:txBody>
        </p:sp>
        <p:sp>
          <p:nvSpPr>
            <p:cNvPr id="54" name="Textfeld 58"/>
            <p:cNvSpPr txBox="1">
              <a:spLocks noChangeArrowheads="1"/>
            </p:cNvSpPr>
            <p:nvPr/>
          </p:nvSpPr>
          <p:spPr bwMode="auto">
            <a:xfrm>
              <a:off x="7560756" y="4652343"/>
              <a:ext cx="1197807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WILDFIRES</a:t>
              </a:r>
            </a:p>
          </p:txBody>
        </p:sp>
        <p:sp>
          <p:nvSpPr>
            <p:cNvPr id="55" name="Textfeld 59"/>
            <p:cNvSpPr txBox="1">
              <a:spLocks noChangeArrowheads="1"/>
            </p:cNvSpPr>
            <p:nvPr/>
          </p:nvSpPr>
          <p:spPr bwMode="auto">
            <a:xfrm>
              <a:off x="7214645" y="4966767"/>
              <a:ext cx="995464" cy="461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PM10</a:t>
              </a:r>
            </a:p>
          </p:txBody>
        </p:sp>
        <p:sp>
          <p:nvSpPr>
            <p:cNvPr id="56" name="Textfeld 60"/>
            <p:cNvSpPr txBox="1">
              <a:spLocks noChangeArrowheads="1"/>
            </p:cNvSpPr>
            <p:nvPr/>
          </p:nvSpPr>
          <p:spPr bwMode="auto">
            <a:xfrm>
              <a:off x="6651024" y="3358443"/>
              <a:ext cx="694011" cy="400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PM2.5</a:t>
              </a:r>
            </a:p>
          </p:txBody>
        </p:sp>
      </p:grpSp>
      <p:pic>
        <p:nvPicPr>
          <p:cNvPr id="57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750" y="188596"/>
            <a:ext cx="306070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23"/>
          <p:cNvSpPr>
            <a:spLocks noChangeShapeType="1"/>
          </p:cNvSpPr>
          <p:nvPr userDrawn="1"/>
        </p:nvSpPr>
        <p:spPr bwMode="auto">
          <a:xfrm>
            <a:off x="326000" y="6351270"/>
            <a:ext cx="11485033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55" tIns="45495" rIns="90955" bIns="4549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black"/>
              </a:solidFill>
              <a:latin typeface="Arial" charset="0"/>
              <a:ea typeface="ＭＳ Ｐゴシック" pitchFamily="-101" charset="-128"/>
            </a:endParaRPr>
          </a:p>
        </p:txBody>
      </p:sp>
      <p:pic>
        <p:nvPicPr>
          <p:cNvPr id="59" name="Picture 28" descr="Bundesadler_klei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7" y="6406516"/>
            <a:ext cx="594784" cy="41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65384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2000">
                <a:latin typeface="+mn-lt"/>
                <a:cs typeface="Arial" panose="020B0604020202020204" pitchFamily="34" charset="0"/>
              </a:defRPr>
            </a:lvl3pPr>
            <a:lvl4pPr>
              <a:defRPr sz="2000">
                <a:latin typeface="+mn-lt"/>
                <a:cs typeface="Arial" panose="020B0604020202020204" pitchFamily="34" charset="0"/>
              </a:defRPr>
            </a:lvl4pPr>
            <a:lvl5pPr>
              <a:defRPr sz="20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3341" y="274639"/>
            <a:ext cx="9592063" cy="562074"/>
          </a:xfrm>
        </p:spPr>
        <p:txBody>
          <a:bodyPr/>
          <a:lstStyle>
            <a:lvl1pPr marL="0" marR="0" indent="0" algn="l" defTabSz="9097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39796" y="6280517"/>
            <a:ext cx="2844800" cy="438150"/>
          </a:xfrm>
          <a:prstGeom prst="rect">
            <a:avLst/>
          </a:prstGeom>
        </p:spPr>
        <p:txBody>
          <a:bodyPr vert="horz" lIns="91174" tIns="45597" rIns="91174" bIns="45597" rtlCol="0" anchor="ctr"/>
          <a:lstStyle>
            <a:lvl1pPr algn="r">
              <a:defRPr sz="1200">
                <a:solidFill>
                  <a:srgbClr val="214897"/>
                </a:solidFill>
              </a:defRPr>
            </a:lvl1pPr>
          </a:lstStyle>
          <a:p>
            <a:fld id="{7D0B2920-24E6-4EDF-9F6B-C777C47962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10926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94" y="1416488"/>
            <a:ext cx="7871649" cy="397545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3120"/>
              </a:lnSpc>
              <a:spcBef>
                <a:spcPts val="0"/>
              </a:spcBef>
              <a:buNone/>
              <a:defRPr sz="28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594" y="1980001"/>
            <a:ext cx="7871649" cy="29495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340"/>
              </a:lnSpc>
              <a:spcBef>
                <a:spcPts val="0"/>
              </a:spcBef>
              <a:buNone/>
              <a:defRPr sz="19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594" y="2700001"/>
            <a:ext cx="7871649" cy="2436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72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594" y="3121252"/>
            <a:ext cx="7871649" cy="20518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560"/>
              </a:lnSpc>
              <a:spcBef>
                <a:spcPts val="0"/>
              </a:spcBef>
              <a:buNone/>
              <a:defRPr sz="12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594" y="3429000"/>
            <a:ext cx="7871649" cy="17953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404"/>
              </a:lnSpc>
              <a:spcBef>
                <a:spcPts val="0"/>
              </a:spcBef>
              <a:buNone/>
              <a:defRPr sz="11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564" y="5984876"/>
            <a:ext cx="2136147" cy="3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8182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303" y="360002"/>
            <a:ext cx="10032212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303" y="936000"/>
            <a:ext cx="10032212" cy="4986000"/>
          </a:xfrm>
          <a:prstGeom prst="rect">
            <a:avLst/>
          </a:prstGeom>
        </p:spPr>
        <p:txBody>
          <a:bodyPr lIns="0" tIns="0" rIns="0" bIns="0"/>
          <a:lstStyle>
            <a:lvl1pPr marL="139795" indent="-139795">
              <a:lnSpc>
                <a:spcPts val="1716"/>
              </a:lnSpc>
              <a:spcBef>
                <a:spcPts val="858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1pPr>
            <a:lvl2pPr marL="490964" indent="-210416">
              <a:lnSpc>
                <a:spcPts val="1560"/>
              </a:lnSpc>
              <a:spcBef>
                <a:spcPts val="78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71509" indent="-210416">
              <a:lnSpc>
                <a:spcPts val="1404"/>
              </a:lnSpc>
              <a:spcBef>
                <a:spcPts val="702"/>
              </a:spcBef>
              <a:buClr>
                <a:srgbClr val="064E83"/>
              </a:buClr>
              <a:defRPr sz="1100">
                <a:solidFill>
                  <a:schemeClr val="tx1"/>
                </a:solidFill>
              </a:defRPr>
            </a:lvl3pPr>
            <a:lvl4pPr marL="1052068" indent="-210416">
              <a:lnSpc>
                <a:spcPts val="1248"/>
              </a:lnSpc>
              <a:spcBef>
                <a:spcPts val="624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332614" indent="-210416">
              <a:lnSpc>
                <a:spcPts val="1092"/>
              </a:lnSpc>
              <a:spcBef>
                <a:spcPts val="546"/>
              </a:spcBef>
              <a:buClr>
                <a:srgbClr val="064E83"/>
              </a:buCl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2" y="6308255"/>
            <a:ext cx="2159787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700" b="1">
                <a:solidFill>
                  <a:srgbClr val="064E83"/>
                </a:solidFill>
              </a:defRPr>
            </a:lvl1pPr>
          </a:lstStyle>
          <a:p>
            <a:pPr defTabSz="356300"/>
            <a:fld id="{E4AB80EA-DB86-D849-B86F-15DAF31F0474}" type="slidenum">
              <a:rPr lang="en-US" smtClean="0"/>
              <a:pPr defTabSz="356300"/>
              <a:t>‹Nr.›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6652" y="6308258"/>
            <a:ext cx="1465563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356300">
              <a:defRPr/>
            </a:pPr>
            <a:r>
              <a:rPr lang="en-US" sz="700" dirty="0">
                <a:solidFill>
                  <a:prstClr val="white"/>
                </a:solidFill>
              </a:rPr>
              <a:t>October 29, 2014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597" y="6308255"/>
            <a:ext cx="1342721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1547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37" y="188920"/>
            <a:ext cx="3060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325967" y="903288"/>
            <a:ext cx="115316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35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446" y="5440404"/>
            <a:ext cx="10943167" cy="898525"/>
          </a:xfrm>
        </p:spPr>
        <p:txBody>
          <a:bodyPr anchorCtr="1"/>
          <a:lstStyle>
            <a:lvl1pPr algn="ctr">
              <a:defRPr sz="27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40382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9552384" y="6381751"/>
            <a:ext cx="864096" cy="2159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41" y="6460471"/>
            <a:ext cx="1058487" cy="2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660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4319" indent="-264319">
              <a:buFont typeface="Wingdings" pitchFamily="2" charset="2"/>
              <a:buChar char="n"/>
              <a:defRPr/>
            </a:lvl1pPr>
            <a:lvl2pPr marL="519113" indent="-195263">
              <a:buFont typeface="Wingdings" pitchFamily="2" charset="2"/>
              <a:buChar char="n"/>
              <a:defRPr/>
            </a:lvl2pPr>
            <a:lvl3pPr marL="857250" indent="-171450">
              <a:buFont typeface="Wingdings" pitchFamily="2" charset="2"/>
              <a:buChar char="n"/>
              <a:defRPr/>
            </a:lvl3pPr>
            <a:lvl4pPr marL="1200150" indent="-171450">
              <a:buFont typeface="Wingdings" pitchFamily="2" charset="2"/>
              <a:buChar char="n"/>
              <a:defRPr/>
            </a:lvl4pPr>
            <a:lvl5pPr marL="1543050" indent="-17145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9552384" y="6381751"/>
            <a:ext cx="864096" cy="2159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41" y="6460471"/>
            <a:ext cx="1058487" cy="2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789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J.-P. Schulz: TERRA developments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 Oct.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3B021-54C3-DF49-99C8-39C15D5A42D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99667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4319" indent="-264319">
              <a:buFont typeface="Wingdings" pitchFamily="2" charset="2"/>
              <a:buChar char=""/>
              <a:defRPr/>
            </a:lvl1pPr>
            <a:lvl2pPr marL="519113" indent="-195263">
              <a:buFont typeface="Wingdings" pitchFamily="2" charset="2"/>
              <a:buChar char=""/>
              <a:defRPr/>
            </a:lvl2pPr>
            <a:lvl3pPr marL="857250" indent="-171450">
              <a:buFont typeface="Wingdings" pitchFamily="2" charset="2"/>
              <a:buChar char=""/>
              <a:defRPr/>
            </a:lvl3pPr>
            <a:lvl4pPr marL="1200150" indent="-171450">
              <a:buFont typeface="Wingdings" pitchFamily="2" charset="2"/>
              <a:buChar char=""/>
              <a:defRPr/>
            </a:lvl4pPr>
            <a:lvl5pPr marL="1543050" indent="-17145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9552384" y="6381751"/>
            <a:ext cx="864096" cy="2159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41" y="6460471"/>
            <a:ext cx="1058487" cy="2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3916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9552384" y="6381751"/>
            <a:ext cx="864096" cy="2159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41" y="6460471"/>
            <a:ext cx="1058487" cy="2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0422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53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044769" y="6381750"/>
            <a:ext cx="1003300" cy="476251"/>
          </a:xfrm>
          <a:prstGeom prst="rect">
            <a:avLst/>
          </a:prstGeom>
        </p:spPr>
        <p:txBody>
          <a:bodyPr/>
          <a:lstStyle/>
          <a:p>
            <a:fld id="{EA0F6491-FF58-4B5D-AB2D-B43F69F7F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1653418" y="6416675"/>
            <a:ext cx="4946649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1050" dirty="0"/>
              <a:t>ICON All </a:t>
            </a:r>
            <a:r>
              <a:rPr lang="de-DE" sz="1050" dirty="0" err="1"/>
              <a:t>Staff</a:t>
            </a:r>
            <a:r>
              <a:rPr lang="de-DE" sz="1050" dirty="0"/>
              <a:t> Meeting 2022</a:t>
            </a:r>
          </a:p>
        </p:txBody>
      </p:sp>
    </p:spTree>
    <p:extLst>
      <p:ext uri="{BB962C8B-B14F-4D97-AF65-F5344CB8AC3E}">
        <p14:creationId xmlns:p14="http://schemas.microsoft.com/office/powerpoint/2010/main" val="3491814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16835"/>
            <a:ext cx="10363200" cy="1470025"/>
          </a:xfrm>
        </p:spPr>
        <p:txBody>
          <a:bodyPr/>
          <a:lstStyle>
            <a:lvl1pPr>
              <a:defRPr sz="4000">
                <a:solidFill>
                  <a:srgbClr val="3E7D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72607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7666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6" y="116633"/>
            <a:ext cx="9592063" cy="56207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70854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6" y="80629"/>
            <a:ext cx="9592063" cy="56207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50806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 descr="MPIM_SF.pdf">
            <a:extLst>
              <a:ext uri="{FF2B5EF4-FFF2-40B4-BE49-F238E27FC236}">
                <a16:creationId xmlns:a16="http://schemas.microsoft.com/office/drawing/2014/main" id="{132F9EF8-BC03-3948-A606-FCFB12CB2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3" y="344806"/>
            <a:ext cx="2273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65B6FBBB-7193-E844-9018-D237BC42AC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69" y="121921"/>
            <a:ext cx="306070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43798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MPIM_SF.pdf">
            <a:extLst>
              <a:ext uri="{FF2B5EF4-FFF2-40B4-BE49-F238E27FC236}">
                <a16:creationId xmlns:a16="http://schemas.microsoft.com/office/drawing/2014/main" id="{DEB9475A-58E4-9A4B-8364-BC2B2441C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3" y="422910"/>
            <a:ext cx="1833033" cy="32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559" y="80629"/>
            <a:ext cx="9170357" cy="56207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66278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F9D2B6F3-9801-4448-81F6-B24E87837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69" y="121921"/>
            <a:ext cx="306070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81626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729B83A-85BA-AC4B-AF38-6174EFB4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339090"/>
            <a:ext cx="89281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3000">
                <a:solidFill>
                  <a:srgbClr val="FFFFFF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FC5099AB-F362-2843-8542-A4338E7AE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3466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D50A5121-5C07-D94E-80F5-8935559788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3" y="188596"/>
            <a:ext cx="2112433" cy="7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12">
            <a:extLst>
              <a:ext uri="{FF2B5EF4-FFF2-40B4-BE49-F238E27FC236}">
                <a16:creationId xmlns:a16="http://schemas.microsoft.com/office/drawing/2014/main" id="{FFA8E121-1B56-C044-B924-965FF7D1E2C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12236" y="1680211"/>
            <a:ext cx="11338061" cy="2827676"/>
            <a:chOff x="668710" y="2874422"/>
            <a:chExt cx="8503744" cy="2828562"/>
          </a:xfrm>
        </p:grpSpPr>
        <p:pic>
          <p:nvPicPr>
            <p:cNvPr id="6" name="Grafik 10">
              <a:extLst>
                <a:ext uri="{FF2B5EF4-FFF2-40B4-BE49-F238E27FC236}">
                  <a16:creationId xmlns:a16="http://schemas.microsoft.com/office/drawing/2014/main" id="{296075F5-87F5-DF4D-A7B3-A820C2495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0683" y="3573777"/>
              <a:ext cx="3017907" cy="1583551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33000">
                  <a:schemeClr val="accent1">
                    <a:shade val="93000"/>
                    <a:satMod val="130000"/>
                  </a:schemeClr>
                </a:gs>
                <a:gs pos="100000">
                  <a:srgbClr val="C00000"/>
                </a:gs>
              </a:gsLst>
              <a:lin ang="13500000" scaled="1"/>
            </a:gradFill>
          </p:spPr>
        </p:pic>
        <p:sp>
          <p:nvSpPr>
            <p:cNvPr id="7" name="Textfeld 11">
              <a:extLst>
                <a:ext uri="{FF2B5EF4-FFF2-40B4-BE49-F238E27FC236}">
                  <a16:creationId xmlns:a16="http://schemas.microsoft.com/office/drawing/2014/main" id="{D0EF2CC4-1463-5A44-A27E-2F07BA2C6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645" y="4860054"/>
              <a:ext cx="3839698" cy="5849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GAS PHASE CHEMISTRY</a:t>
              </a:r>
            </a:p>
          </p:txBody>
        </p:sp>
        <p:sp>
          <p:nvSpPr>
            <p:cNvPr id="8" name="Textfeld 12">
              <a:extLst>
                <a:ext uri="{FF2B5EF4-FFF2-40B4-BE49-F238E27FC236}">
                  <a16:creationId xmlns:a16="http://schemas.microsoft.com/office/drawing/2014/main" id="{2A7A7FE2-61CF-E04A-A959-40997E95B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7063" y="4004442"/>
              <a:ext cx="3382688" cy="5849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DYNAMICS</a:t>
              </a:r>
            </a:p>
          </p:txBody>
        </p:sp>
        <p:sp>
          <p:nvSpPr>
            <p:cNvPr id="9" name="Textfeld 13">
              <a:extLst>
                <a:ext uri="{FF2B5EF4-FFF2-40B4-BE49-F238E27FC236}">
                  <a16:creationId xmlns:a16="http://schemas.microsoft.com/office/drawing/2014/main" id="{53C2AA91-5B92-4847-B94A-01FF7E663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8650" y="3280315"/>
              <a:ext cx="1347804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SEA SALT</a:t>
              </a:r>
            </a:p>
          </p:txBody>
        </p:sp>
        <p:sp>
          <p:nvSpPr>
            <p:cNvPr id="10" name="Textfeld 14">
              <a:extLst>
                <a:ext uri="{FF2B5EF4-FFF2-40B4-BE49-F238E27FC236}">
                  <a16:creationId xmlns:a16="http://schemas.microsoft.com/office/drawing/2014/main" id="{C32E0E72-A487-3245-8D85-B07294226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662" y="3514703"/>
              <a:ext cx="2169106" cy="5233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MINERAL DUST</a:t>
              </a:r>
            </a:p>
          </p:txBody>
        </p:sp>
        <p:sp>
          <p:nvSpPr>
            <p:cNvPr id="11" name="Textfeld 15">
              <a:extLst>
                <a:ext uri="{FF2B5EF4-FFF2-40B4-BE49-F238E27FC236}">
                  <a16:creationId xmlns:a16="http://schemas.microsoft.com/office/drawing/2014/main" id="{2DD63B11-421F-544E-B5C6-6BD6A6AB1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3576" y="4273130"/>
              <a:ext cx="1345592" cy="5233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SULFATE</a:t>
              </a:r>
            </a:p>
          </p:txBody>
        </p:sp>
        <p:sp>
          <p:nvSpPr>
            <p:cNvPr id="12" name="Textfeld 16">
              <a:extLst>
                <a:ext uri="{FF2B5EF4-FFF2-40B4-BE49-F238E27FC236}">
                  <a16:creationId xmlns:a16="http://schemas.microsoft.com/office/drawing/2014/main" id="{3E1E0596-D29F-2A41-911B-63E109BA1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2982" y="3770053"/>
              <a:ext cx="1285911" cy="5233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NITRATE</a:t>
              </a:r>
            </a:p>
          </p:txBody>
        </p:sp>
        <p:sp>
          <p:nvSpPr>
            <p:cNvPr id="13" name="Textfeld 17">
              <a:extLst>
                <a:ext uri="{FF2B5EF4-FFF2-40B4-BE49-F238E27FC236}">
                  <a16:creationId xmlns:a16="http://schemas.microsoft.com/office/drawing/2014/main" id="{5159A773-1DC6-4A43-9CBC-A83C541C4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668" y="4736191"/>
              <a:ext cx="1529541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EMISSIONS</a:t>
              </a:r>
            </a:p>
          </p:txBody>
        </p:sp>
        <p:sp>
          <p:nvSpPr>
            <p:cNvPr id="14" name="Textfeld 18">
              <a:extLst>
                <a:ext uri="{FF2B5EF4-FFF2-40B4-BE49-F238E27FC236}">
                  <a16:creationId xmlns:a16="http://schemas.microsoft.com/office/drawing/2014/main" id="{89AEEFE9-AD03-8745-885C-3C537BF12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624" y="3108811"/>
              <a:ext cx="1438168" cy="5849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CLOUDS</a:t>
              </a:r>
            </a:p>
          </p:txBody>
        </p:sp>
        <p:sp>
          <p:nvSpPr>
            <p:cNvPr id="15" name="Textfeld 19">
              <a:extLst>
                <a:ext uri="{FF2B5EF4-FFF2-40B4-BE49-F238E27FC236}">
                  <a16:creationId xmlns:a16="http://schemas.microsoft.com/office/drawing/2014/main" id="{C2841493-9A0C-8140-BE15-9F568A242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072" y="5166856"/>
              <a:ext cx="1275860" cy="30787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SULFUR DIOXIDE</a:t>
              </a:r>
            </a:p>
          </p:txBody>
        </p:sp>
        <p:sp>
          <p:nvSpPr>
            <p:cNvPr id="16" name="Textfeld 20">
              <a:extLst>
                <a:ext uri="{FF2B5EF4-FFF2-40B4-BE49-F238E27FC236}">
                  <a16:creationId xmlns:a16="http://schemas.microsoft.com/office/drawing/2014/main" id="{F7AC3DF6-C1C8-A74B-B9FA-81BDB7234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882" y="4934373"/>
              <a:ext cx="958458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OZONE</a:t>
              </a:r>
            </a:p>
          </p:txBody>
        </p:sp>
        <p:sp>
          <p:nvSpPr>
            <p:cNvPr id="17" name="Textfeld 21">
              <a:extLst>
                <a:ext uri="{FF2B5EF4-FFF2-40B4-BE49-F238E27FC236}">
                  <a16:creationId xmlns:a16="http://schemas.microsoft.com/office/drawing/2014/main" id="{7D8AEFDB-BEBC-EA4F-8B33-0D91C1689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4837" y="4932467"/>
              <a:ext cx="1825303" cy="5849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RADIATION</a:t>
              </a:r>
            </a:p>
          </p:txBody>
        </p:sp>
        <p:sp>
          <p:nvSpPr>
            <p:cNvPr id="18" name="Textfeld 22">
              <a:extLst>
                <a:ext uri="{FF2B5EF4-FFF2-40B4-BE49-F238E27FC236}">
                  <a16:creationId xmlns:a16="http://schemas.microsoft.com/office/drawing/2014/main" id="{7739D581-5C8B-CE41-8F8D-036BF0438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315" y="3131678"/>
              <a:ext cx="1340831" cy="3694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WARM-PHASE</a:t>
              </a:r>
            </a:p>
          </p:txBody>
        </p:sp>
        <p:sp>
          <p:nvSpPr>
            <p:cNvPr id="19" name="Textfeld 23">
              <a:extLst>
                <a:ext uri="{FF2B5EF4-FFF2-40B4-BE49-F238E27FC236}">
                  <a16:creationId xmlns:a16="http://schemas.microsoft.com/office/drawing/2014/main" id="{0B22C663-7FB6-0044-A698-5EEEB98FD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825" y="3716696"/>
              <a:ext cx="1412920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COLD-PHASE</a:t>
              </a:r>
            </a:p>
          </p:txBody>
        </p:sp>
        <p:sp>
          <p:nvSpPr>
            <p:cNvPr id="20" name="Textfeld 24">
              <a:extLst>
                <a:ext uri="{FF2B5EF4-FFF2-40B4-BE49-F238E27FC236}">
                  <a16:creationId xmlns:a16="http://schemas.microsoft.com/office/drawing/2014/main" id="{68461D77-548A-AE44-BF7A-9094A8E0E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855" y="2996380"/>
              <a:ext cx="1476641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MIXED-PHASE</a:t>
              </a:r>
            </a:p>
          </p:txBody>
        </p:sp>
        <p:sp>
          <p:nvSpPr>
            <p:cNvPr id="21" name="Textfeld 25">
              <a:extLst>
                <a:ext uri="{FF2B5EF4-FFF2-40B4-BE49-F238E27FC236}">
                  <a16:creationId xmlns:a16="http://schemas.microsoft.com/office/drawing/2014/main" id="{B42B436D-76AA-0140-A395-E349434F0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7123" y="5134460"/>
              <a:ext cx="1994823" cy="4310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CARBON DIOXIDE</a:t>
              </a:r>
            </a:p>
          </p:txBody>
        </p:sp>
        <p:sp>
          <p:nvSpPr>
            <p:cNvPr id="22" name="Textfeld 26">
              <a:extLst>
                <a:ext uri="{FF2B5EF4-FFF2-40B4-BE49-F238E27FC236}">
                  <a16:creationId xmlns:a16="http://schemas.microsoft.com/office/drawing/2014/main" id="{3E8C1759-8F0D-C448-9BE6-FABDAA516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3724" y="5210684"/>
              <a:ext cx="1238589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AMMONIUM</a:t>
              </a:r>
            </a:p>
          </p:txBody>
        </p:sp>
        <p:sp>
          <p:nvSpPr>
            <p:cNvPr id="23" name="Textfeld 27">
              <a:extLst>
                <a:ext uri="{FF2B5EF4-FFF2-40B4-BE49-F238E27FC236}">
                  <a16:creationId xmlns:a16="http://schemas.microsoft.com/office/drawing/2014/main" id="{20D5E1D8-E6DA-3540-9F36-36A0F8E7A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523" y="4734285"/>
              <a:ext cx="1284276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HYDROXIDE</a:t>
              </a:r>
            </a:p>
          </p:txBody>
        </p:sp>
        <p:sp>
          <p:nvSpPr>
            <p:cNvPr id="24" name="Textfeld 28">
              <a:extLst>
                <a:ext uri="{FF2B5EF4-FFF2-40B4-BE49-F238E27FC236}">
                  <a16:creationId xmlns:a16="http://schemas.microsoft.com/office/drawing/2014/main" id="{B32AF5CC-4999-4340-A673-EB5E4B3D7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6113" y="4417956"/>
              <a:ext cx="2262932" cy="5233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DIRECT EFFECT</a:t>
              </a:r>
            </a:p>
          </p:txBody>
        </p:sp>
        <p:sp>
          <p:nvSpPr>
            <p:cNvPr id="25" name="Textfeld 29">
              <a:extLst>
                <a:ext uri="{FF2B5EF4-FFF2-40B4-BE49-F238E27FC236}">
                  <a16:creationId xmlns:a16="http://schemas.microsoft.com/office/drawing/2014/main" id="{C953F493-3257-B241-BB6B-8B21EDF7A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318" y="5302153"/>
              <a:ext cx="1574025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NITROGEN OXIDES</a:t>
              </a:r>
            </a:p>
          </p:txBody>
        </p:sp>
        <p:sp>
          <p:nvSpPr>
            <p:cNvPr id="26" name="Textfeld 30">
              <a:extLst>
                <a:ext uri="{FF2B5EF4-FFF2-40B4-BE49-F238E27FC236}">
                  <a16:creationId xmlns:a16="http://schemas.microsoft.com/office/drawing/2014/main" id="{99ECEA33-BA21-A646-A9BD-8779F62FF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484" y="3558532"/>
              <a:ext cx="1851753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INDIRECT EFFECT</a:t>
              </a:r>
            </a:p>
          </p:txBody>
        </p:sp>
        <p:sp>
          <p:nvSpPr>
            <p:cNvPr id="27" name="Textfeld 31">
              <a:extLst>
                <a:ext uri="{FF2B5EF4-FFF2-40B4-BE49-F238E27FC236}">
                  <a16:creationId xmlns:a16="http://schemas.microsoft.com/office/drawing/2014/main" id="{72716AA3-E445-9E4C-8028-4073E1A27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7538" y="3859616"/>
              <a:ext cx="1545940" cy="3694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SEDIMENTATION</a:t>
              </a:r>
            </a:p>
          </p:txBody>
        </p:sp>
        <p:sp>
          <p:nvSpPr>
            <p:cNvPr id="28" name="Textfeld 32">
              <a:extLst>
                <a:ext uri="{FF2B5EF4-FFF2-40B4-BE49-F238E27FC236}">
                  <a16:creationId xmlns:a16="http://schemas.microsoft.com/office/drawing/2014/main" id="{D915AAB2-5C50-0C46-B2EB-D0B9244F7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0401" y="4294092"/>
              <a:ext cx="1123363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WASHOUT</a:t>
              </a:r>
            </a:p>
          </p:txBody>
        </p:sp>
        <p:sp>
          <p:nvSpPr>
            <p:cNvPr id="29" name="Textfeld 33">
              <a:extLst>
                <a:ext uri="{FF2B5EF4-FFF2-40B4-BE49-F238E27FC236}">
                  <a16:creationId xmlns:a16="http://schemas.microsoft.com/office/drawing/2014/main" id="{AF048DAC-1B3C-9241-A041-2ED18D528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9096" y="4564687"/>
              <a:ext cx="1176071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DIFFUSION</a:t>
              </a:r>
            </a:p>
          </p:txBody>
        </p:sp>
        <p:sp>
          <p:nvSpPr>
            <p:cNvPr id="30" name="Textfeld 34">
              <a:extLst>
                <a:ext uri="{FF2B5EF4-FFF2-40B4-BE49-F238E27FC236}">
                  <a16:creationId xmlns:a16="http://schemas.microsoft.com/office/drawing/2014/main" id="{186CC4FE-29F4-824F-B541-73296FAC4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6292" y="4273130"/>
              <a:ext cx="2053735" cy="5849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TRANSPORT</a:t>
              </a:r>
            </a:p>
          </p:txBody>
        </p:sp>
        <p:sp>
          <p:nvSpPr>
            <p:cNvPr id="31" name="Textfeld 35">
              <a:extLst>
                <a:ext uri="{FF2B5EF4-FFF2-40B4-BE49-F238E27FC236}">
                  <a16:creationId xmlns:a16="http://schemas.microsoft.com/office/drawing/2014/main" id="{D49D4D89-3F07-7042-BCEE-F5379E9B8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4779" y="4036836"/>
              <a:ext cx="1422538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CONVECTION</a:t>
              </a:r>
            </a:p>
          </p:txBody>
        </p:sp>
        <p:sp>
          <p:nvSpPr>
            <p:cNvPr id="32" name="Textfeld 36">
              <a:extLst>
                <a:ext uri="{FF2B5EF4-FFF2-40B4-BE49-F238E27FC236}">
                  <a16:creationId xmlns:a16="http://schemas.microsoft.com/office/drawing/2014/main" id="{0F093FC0-5B72-0D4D-885B-5B1528C9A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3427" y="4652345"/>
              <a:ext cx="2173194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OPTICAL DEPTH</a:t>
              </a:r>
            </a:p>
          </p:txBody>
        </p:sp>
        <p:sp>
          <p:nvSpPr>
            <p:cNvPr id="33" name="Textfeld 37">
              <a:extLst>
                <a:ext uri="{FF2B5EF4-FFF2-40B4-BE49-F238E27FC236}">
                  <a16:creationId xmlns:a16="http://schemas.microsoft.com/office/drawing/2014/main" id="{FB6DD64B-990F-1944-B1F4-48DB773A2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466" y="3888200"/>
              <a:ext cx="1188094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INTERACTION</a:t>
              </a:r>
            </a:p>
          </p:txBody>
        </p:sp>
        <p:sp>
          <p:nvSpPr>
            <p:cNvPr id="34" name="Textfeld 38">
              <a:extLst>
                <a:ext uri="{FF2B5EF4-FFF2-40B4-BE49-F238E27FC236}">
                  <a16:creationId xmlns:a16="http://schemas.microsoft.com/office/drawing/2014/main" id="{DB864910-1413-4649-BC0B-8146CA2A2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92" y="4522764"/>
              <a:ext cx="989717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FEEDBACK</a:t>
              </a:r>
            </a:p>
          </p:txBody>
        </p:sp>
        <p:sp>
          <p:nvSpPr>
            <p:cNvPr id="35" name="Textfeld 39">
              <a:extLst>
                <a:ext uri="{FF2B5EF4-FFF2-40B4-BE49-F238E27FC236}">
                  <a16:creationId xmlns:a16="http://schemas.microsoft.com/office/drawing/2014/main" id="{5BAB9066-D4A3-694C-9230-725E02926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161" y="4315053"/>
              <a:ext cx="1504293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ANTHROPOGENIC</a:t>
              </a:r>
            </a:p>
          </p:txBody>
        </p:sp>
        <p:sp>
          <p:nvSpPr>
            <p:cNvPr id="36" name="Textfeld 40">
              <a:extLst>
                <a:ext uri="{FF2B5EF4-FFF2-40B4-BE49-F238E27FC236}">
                  <a16:creationId xmlns:a16="http://schemas.microsoft.com/office/drawing/2014/main" id="{173C379D-2BBD-9641-B96F-6777964E3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799" y="3747185"/>
              <a:ext cx="1105136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BIOLOGICAL</a:t>
              </a:r>
            </a:p>
          </p:txBody>
        </p:sp>
        <p:sp>
          <p:nvSpPr>
            <p:cNvPr id="37" name="Textfeld 41">
              <a:extLst>
                <a:ext uri="{FF2B5EF4-FFF2-40B4-BE49-F238E27FC236}">
                  <a16:creationId xmlns:a16="http://schemas.microsoft.com/office/drawing/2014/main" id="{E83908B6-E531-B24D-B735-6B310E1DF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668" y="4200718"/>
              <a:ext cx="1301397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VOLCANIC ASH</a:t>
              </a:r>
            </a:p>
          </p:txBody>
        </p:sp>
        <p:sp>
          <p:nvSpPr>
            <p:cNvPr id="38" name="Textfeld 42">
              <a:extLst>
                <a:ext uri="{FF2B5EF4-FFF2-40B4-BE49-F238E27FC236}">
                  <a16:creationId xmlns:a16="http://schemas.microsoft.com/office/drawing/2014/main" id="{67BEE4E5-39C4-1F4E-9B1F-6E3662CCB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262" y="4637100"/>
              <a:ext cx="1665399" cy="30787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RADIOACTIVE TRACER</a:t>
              </a:r>
            </a:p>
          </p:txBody>
        </p:sp>
        <p:sp>
          <p:nvSpPr>
            <p:cNvPr id="39" name="Textfeld 43">
              <a:extLst>
                <a:ext uri="{FF2B5EF4-FFF2-40B4-BE49-F238E27FC236}">
                  <a16:creationId xmlns:a16="http://schemas.microsoft.com/office/drawing/2014/main" id="{D95490FC-293E-054A-A19A-E2BD02D4F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805" y="4711418"/>
              <a:ext cx="1599129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PHOTOLYSIS</a:t>
              </a:r>
            </a:p>
          </p:txBody>
        </p:sp>
        <p:sp>
          <p:nvSpPr>
            <p:cNvPr id="40" name="Textfeld 44">
              <a:extLst>
                <a:ext uri="{FF2B5EF4-FFF2-40B4-BE49-F238E27FC236}">
                  <a16:creationId xmlns:a16="http://schemas.microsoft.com/office/drawing/2014/main" id="{DB83A083-A795-8445-9A53-704B7866C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3413" y="5225929"/>
              <a:ext cx="1087102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DEPOSITION</a:t>
              </a:r>
            </a:p>
          </p:txBody>
        </p:sp>
        <p:sp>
          <p:nvSpPr>
            <p:cNvPr id="41" name="Textfeld 45">
              <a:extLst>
                <a:ext uri="{FF2B5EF4-FFF2-40B4-BE49-F238E27FC236}">
                  <a16:creationId xmlns:a16="http://schemas.microsoft.com/office/drawing/2014/main" id="{B04EA5FE-AABC-EC4C-9646-B1FD93DD8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710" y="5157327"/>
              <a:ext cx="2475111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VOLATILE ORGANIC CARBONS</a:t>
              </a:r>
            </a:p>
          </p:txBody>
        </p:sp>
        <p:sp>
          <p:nvSpPr>
            <p:cNvPr id="42" name="Textfeld 46">
              <a:extLst>
                <a:ext uri="{FF2B5EF4-FFF2-40B4-BE49-F238E27FC236}">
                  <a16:creationId xmlns:a16="http://schemas.microsoft.com/office/drawing/2014/main" id="{056D0895-439D-2E48-A568-63CDD8ACE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351" y="4437012"/>
              <a:ext cx="942828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TRACER</a:t>
              </a:r>
            </a:p>
          </p:txBody>
        </p:sp>
        <p:sp>
          <p:nvSpPr>
            <p:cNvPr id="43" name="Textfeld 47">
              <a:extLst>
                <a:ext uri="{FF2B5EF4-FFF2-40B4-BE49-F238E27FC236}">
                  <a16:creationId xmlns:a16="http://schemas.microsoft.com/office/drawing/2014/main" id="{ED37528A-FF76-A949-8FD2-17BB95D89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292" y="3122150"/>
              <a:ext cx="1514537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ACTIVATION</a:t>
              </a:r>
            </a:p>
          </p:txBody>
        </p:sp>
        <p:sp>
          <p:nvSpPr>
            <p:cNvPr id="44" name="Textfeld 48">
              <a:extLst>
                <a:ext uri="{FF2B5EF4-FFF2-40B4-BE49-F238E27FC236}">
                  <a16:creationId xmlns:a16="http://schemas.microsoft.com/office/drawing/2014/main" id="{2F2CAC50-5DCB-434D-A549-04A6B4D05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6351" y="3306993"/>
              <a:ext cx="1133366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NUCLEATION</a:t>
              </a:r>
            </a:p>
          </p:txBody>
        </p:sp>
        <p:sp>
          <p:nvSpPr>
            <p:cNvPr id="45" name="Textfeld 49">
              <a:extLst>
                <a:ext uri="{FF2B5EF4-FFF2-40B4-BE49-F238E27FC236}">
                  <a16:creationId xmlns:a16="http://schemas.microsoft.com/office/drawing/2014/main" id="{ACB035CF-EF09-B64D-99D0-22E0074BF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9066" y="3831032"/>
              <a:ext cx="369341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</a:t>
              </a:r>
            </a:p>
          </p:txBody>
        </p:sp>
        <p:sp>
          <p:nvSpPr>
            <p:cNvPr id="46" name="Textfeld 50">
              <a:extLst>
                <a:ext uri="{FF2B5EF4-FFF2-40B4-BE49-F238E27FC236}">
                  <a16:creationId xmlns:a16="http://schemas.microsoft.com/office/drawing/2014/main" id="{6BC6F368-DDB5-0049-8307-05A4E7B18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6988" y="3295560"/>
              <a:ext cx="639854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CCN</a:t>
              </a:r>
            </a:p>
          </p:txBody>
        </p:sp>
        <p:sp>
          <p:nvSpPr>
            <p:cNvPr id="47" name="Textfeld 51">
              <a:extLst>
                <a:ext uri="{FF2B5EF4-FFF2-40B4-BE49-F238E27FC236}">
                  <a16:creationId xmlns:a16="http://schemas.microsoft.com/office/drawing/2014/main" id="{D375BB3B-C040-2249-BD81-E066A915F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523" y="5241174"/>
              <a:ext cx="1612499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AIR QUALITY</a:t>
              </a:r>
            </a:p>
          </p:txBody>
        </p:sp>
        <p:sp>
          <p:nvSpPr>
            <p:cNvPr id="48" name="Textfeld 52">
              <a:extLst>
                <a:ext uri="{FF2B5EF4-FFF2-40B4-BE49-F238E27FC236}">
                  <a16:creationId xmlns:a16="http://schemas.microsoft.com/office/drawing/2014/main" id="{EB67C1E2-B4F1-864F-B77D-D995AAD57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25" y="3358444"/>
              <a:ext cx="523232" cy="461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ICE</a:t>
              </a:r>
            </a:p>
          </p:txBody>
        </p:sp>
        <p:sp>
          <p:nvSpPr>
            <p:cNvPr id="49" name="Textfeld 53">
              <a:extLst>
                <a:ext uri="{FF2B5EF4-FFF2-40B4-BE49-F238E27FC236}">
                  <a16:creationId xmlns:a16="http://schemas.microsoft.com/office/drawing/2014/main" id="{DD11DC51-1679-8148-A0AE-B73F7C64E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075" y="3013531"/>
              <a:ext cx="1449758" cy="3694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PRECIPITATION</a:t>
              </a:r>
            </a:p>
          </p:txBody>
        </p:sp>
        <p:sp>
          <p:nvSpPr>
            <p:cNvPr id="50" name="Textfeld 54">
              <a:extLst>
                <a:ext uri="{FF2B5EF4-FFF2-40B4-BE49-F238E27FC236}">
                  <a16:creationId xmlns:a16="http://schemas.microsoft.com/office/drawing/2014/main" id="{14E21012-02D7-8748-A85D-73E944EB5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185" y="3419423"/>
              <a:ext cx="750897" cy="3694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WATER</a:t>
              </a:r>
            </a:p>
          </p:txBody>
        </p:sp>
        <p:sp>
          <p:nvSpPr>
            <p:cNvPr id="51" name="Textfeld 55">
              <a:extLst>
                <a:ext uri="{FF2B5EF4-FFF2-40B4-BE49-F238E27FC236}">
                  <a16:creationId xmlns:a16="http://schemas.microsoft.com/office/drawing/2014/main" id="{D03A00DD-1D31-1149-ACF6-EB897C5F3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722" y="2874422"/>
              <a:ext cx="888726" cy="338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GRAUPEL</a:t>
              </a:r>
            </a:p>
          </p:txBody>
        </p:sp>
        <p:sp>
          <p:nvSpPr>
            <p:cNvPr id="52" name="Textfeld 56">
              <a:extLst>
                <a:ext uri="{FF2B5EF4-FFF2-40B4-BE49-F238E27FC236}">
                  <a16:creationId xmlns:a16="http://schemas.microsoft.com/office/drawing/2014/main" id="{6722E49D-74B3-3D4F-A451-B0269ED9F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143" y="4181661"/>
              <a:ext cx="1331165" cy="3694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TURBULENCE</a:t>
              </a:r>
            </a:p>
          </p:txBody>
        </p:sp>
        <p:sp>
          <p:nvSpPr>
            <p:cNvPr id="53" name="Textfeld 57">
              <a:extLst>
                <a:ext uri="{FF2B5EF4-FFF2-40B4-BE49-F238E27FC236}">
                  <a16:creationId xmlns:a16="http://schemas.microsoft.com/office/drawing/2014/main" id="{3A4E5FB9-AD32-AB4F-B89C-3725F7583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1098" y="4770491"/>
              <a:ext cx="847848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SOOT</a:t>
              </a:r>
            </a:p>
          </p:txBody>
        </p:sp>
        <p:sp>
          <p:nvSpPr>
            <p:cNvPr id="54" name="Textfeld 58">
              <a:extLst>
                <a:ext uri="{FF2B5EF4-FFF2-40B4-BE49-F238E27FC236}">
                  <a16:creationId xmlns:a16="http://schemas.microsoft.com/office/drawing/2014/main" id="{8F562928-92EA-8A4A-8D1E-DB8E835BB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0208" y="4652344"/>
              <a:ext cx="1197712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WILDFIRES</a:t>
              </a:r>
            </a:p>
          </p:txBody>
        </p:sp>
        <p:sp>
          <p:nvSpPr>
            <p:cNvPr id="55" name="Textfeld 59">
              <a:extLst>
                <a:ext uri="{FF2B5EF4-FFF2-40B4-BE49-F238E27FC236}">
                  <a16:creationId xmlns:a16="http://schemas.microsoft.com/office/drawing/2014/main" id="{46920AFF-39C2-D645-9D34-764D1CB0B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4125" y="4966768"/>
              <a:ext cx="995385" cy="4618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PM10</a:t>
              </a:r>
            </a:p>
          </p:txBody>
        </p:sp>
        <p:sp>
          <p:nvSpPr>
            <p:cNvPr id="56" name="Textfeld 60">
              <a:extLst>
                <a:ext uri="{FF2B5EF4-FFF2-40B4-BE49-F238E27FC236}">
                  <a16:creationId xmlns:a16="http://schemas.microsoft.com/office/drawing/2014/main" id="{EA6B6193-9189-A045-A706-81F098066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549" y="3358444"/>
              <a:ext cx="693956" cy="400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PM2.5</a:t>
              </a:r>
            </a:p>
          </p:txBody>
        </p:sp>
      </p:grpSp>
      <p:pic>
        <p:nvPicPr>
          <p:cNvPr id="57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3DA1C421-4526-F646-B90F-D8E4FA7C37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35" y="188596"/>
            <a:ext cx="306070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23">
            <a:extLst>
              <a:ext uri="{FF2B5EF4-FFF2-40B4-BE49-F238E27FC236}">
                <a16:creationId xmlns:a16="http://schemas.microsoft.com/office/drawing/2014/main" id="{70E938E0-C146-D946-BB00-081AD51BB38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5969" y="6351270"/>
            <a:ext cx="11485033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59" name="Picture 28" descr="Bundesadler_kleiner">
            <a:extLst>
              <a:ext uri="{FF2B5EF4-FFF2-40B4-BE49-F238E27FC236}">
                <a16:creationId xmlns:a16="http://schemas.microsoft.com/office/drawing/2014/main" id="{F87A1F9D-A848-8C41-96EB-556303A00B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7" y="6406516"/>
            <a:ext cx="594784" cy="41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084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J.-P. Schulz: TERRA developments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 Oct.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6DF80-1F39-E040-BDF1-5A46357261E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06596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AD6004A5-883A-2E48-AD55-24ED2F69F6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18" y="125731"/>
            <a:ext cx="306070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2239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3531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5831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63767" y="248486"/>
            <a:ext cx="11137900" cy="480132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764" y="1425698"/>
            <a:ext cx="11137901" cy="41962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27.10.2021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1175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muckbildBildplatzhalter 6"/>
          <p:cNvSpPr>
            <a:spLocks noGrp="1"/>
          </p:cNvSpPr>
          <p:nvPr>
            <p:ph type="pic" idx="21"/>
          </p:nvPr>
        </p:nvSpPr>
        <p:spPr>
          <a:xfrm>
            <a:off x="624416" y="1221318"/>
            <a:ext cx="10943168" cy="4800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" name="Titel durch Klicken bearbeite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 durch Klicken bearbeiten</a:t>
            </a:r>
          </a:p>
        </p:txBody>
      </p:sp>
      <p:sp>
        <p:nvSpPr>
          <p:cNvPr id="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9039343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3894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muckbildBildplatzhalter 6"/>
          <p:cNvSpPr>
            <a:spLocks noGrp="1"/>
          </p:cNvSpPr>
          <p:nvPr>
            <p:ph type="pic" idx="21"/>
          </p:nvPr>
        </p:nvSpPr>
        <p:spPr>
          <a:xfrm>
            <a:off x="624416" y="1221318"/>
            <a:ext cx="10943168" cy="4800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" name="Titel durch Klicken bearbeite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 durch Klicken bearbeiten</a:t>
            </a:r>
          </a:p>
        </p:txBody>
      </p:sp>
      <p:sp>
        <p:nvSpPr>
          <p:cNvPr id="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3458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J.-P. Schulz: TERRA developments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 Oct.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05A95-8CB6-F442-AD09-A902209829A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83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J.-P. Schulz: TERRA developments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 Oct.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D3D21-A9CB-3E44-8339-FDCC3C06FBF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294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0.jpeg"/><Relationship Id="rId5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hyperlink" Target="https://www.ptj.de/index.php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11" Type="http://schemas.openxmlformats.org/officeDocument/2006/relationships/image" Target="../media/image17.emf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tiff"/><Relationship Id="rId9" Type="http://schemas.openxmlformats.org/officeDocument/2006/relationships/image" Target="../media/image15.tif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90600"/>
            <a:ext cx="1036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1" y="6578600"/>
            <a:ext cx="3937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/>
              <a:t>J.-P. Schulz: TERRA developments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78600"/>
            <a:ext cx="3860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/>
              <a:t>1 Oct. 2015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611DDC2-7E14-4B44-8B7C-AAE420B4AFA7}" type="slidenum">
              <a:rPr lang="de-DE" altLang="de-DE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682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8ADDE5-51FA-4C4C-8B19-5AC6D3FF01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43816"/>
            <a:ext cx="10405533" cy="7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title style</a:t>
            </a:r>
            <a:endParaRPr lang="en-GB" altLang="en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D6BE4AB-2CB7-204E-BE04-5ACD93ECEB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text styles</a:t>
            </a:r>
          </a:p>
          <a:p>
            <a:pPr lvl="1"/>
            <a:r>
              <a:rPr lang="en-US" altLang="en-DE"/>
              <a:t>Second level</a:t>
            </a:r>
          </a:p>
          <a:p>
            <a:pPr lvl="2"/>
            <a:r>
              <a:rPr lang="en-US" altLang="en-DE"/>
              <a:t>Third level</a:t>
            </a:r>
          </a:p>
          <a:p>
            <a:pPr lvl="3"/>
            <a:r>
              <a:rPr lang="en-US" altLang="en-DE"/>
              <a:t>Fourth level</a:t>
            </a:r>
          </a:p>
          <a:p>
            <a:pPr lvl="4"/>
            <a:r>
              <a:rPr lang="en-US" altLang="en-DE"/>
              <a:t>Fifth level</a:t>
            </a:r>
            <a:endParaRPr lang="en-GB" altLang="en-DE"/>
          </a:p>
        </p:txBody>
      </p:sp>
      <p:sp>
        <p:nvSpPr>
          <p:cNvPr id="1028" name="Line 20">
            <a:extLst>
              <a:ext uri="{FF2B5EF4-FFF2-40B4-BE49-F238E27FC236}">
                <a16:creationId xmlns:a16="http://schemas.microsoft.com/office/drawing/2014/main" id="{CA082F27-8BC3-2E4F-B3C9-94701C5DAB4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12192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1029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EAF4881A-B577-ED4B-8F4E-597022A2EE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9" r="-899"/>
          <a:stretch>
            <a:fillRect/>
          </a:stretch>
        </p:blipFill>
        <p:spPr bwMode="auto">
          <a:xfrm>
            <a:off x="11457520" y="116206"/>
            <a:ext cx="527049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6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171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DWD-Logo" descr="Wort-Bild-Marke des Deutschen Wetterdienst. Wetter und Klima aus einer Hand."/>
          <p:cNvPicPr/>
          <p:nvPr/>
        </p:nvPicPr>
        <p:blipFill>
          <a:blip r:embed="rId4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757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8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9" name="Bundesadler" descr="Bundesadler_kleiner"/>
          <p:cNvPicPr/>
          <p:nvPr/>
        </p:nvPicPr>
        <p:blipFill>
          <a:blip r:embed="rId5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760" name="Grafik 3"/>
          <p:cNvPicPr/>
          <p:nvPr/>
        </p:nvPicPr>
        <p:blipFill>
          <a:blip r:embed="rId6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7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7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343553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196975"/>
            <a:ext cx="11137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839913"/>
            <a:ext cx="111379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/>
              <a:t>Textmasterformate durch Klicken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325968" y="6351588"/>
            <a:ext cx="11485033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7" y="6405564"/>
            <a:ext cx="594784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34" y="188914"/>
            <a:ext cx="3060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325967" y="903288"/>
            <a:ext cx="115316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1488018" y="6416675"/>
            <a:ext cx="4946649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SINFONY 2017, Offenbach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044767" y="6381750"/>
            <a:ext cx="10033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C496A2-5975-4C2B-9DFE-02A2A139E47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498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3816"/>
            <a:ext cx="10405533" cy="7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5" tIns="45495" rIns="90955" bIns="454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en-GB" altLang="de-DE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5" tIns="45495" rIns="90955" bIns="454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en-GB" altLang="de-DE"/>
          </a:p>
        </p:txBody>
      </p:sp>
      <p:sp>
        <p:nvSpPr>
          <p:cNvPr id="2052" name="Line 20"/>
          <p:cNvSpPr>
            <a:spLocks noChangeShapeType="1"/>
          </p:cNvSpPr>
          <p:nvPr userDrawn="1"/>
        </p:nvSpPr>
        <p:spPr bwMode="auto">
          <a:xfrm>
            <a:off x="0" y="819150"/>
            <a:ext cx="12192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55" tIns="45495" rIns="90955" bIns="4549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black"/>
              </a:solidFill>
              <a:latin typeface="Arial" charset="0"/>
              <a:ea typeface="ＭＳ Ｐゴシック" pitchFamily="-101" charset="-128"/>
            </a:endParaRPr>
          </a:p>
        </p:txBody>
      </p:sp>
      <p:pic>
        <p:nvPicPr>
          <p:cNvPr id="205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9" r="-899"/>
          <a:stretch>
            <a:fillRect/>
          </a:stretch>
        </p:blipFill>
        <p:spPr bwMode="auto">
          <a:xfrm>
            <a:off x="11457548" y="116206"/>
            <a:ext cx="527049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39796" y="6280517"/>
            <a:ext cx="2844800" cy="438150"/>
          </a:xfrm>
          <a:prstGeom prst="rect">
            <a:avLst/>
          </a:prstGeom>
        </p:spPr>
        <p:txBody>
          <a:bodyPr vert="horz" lIns="91174" tIns="45597" rIns="91174" bIns="45597" rtlCol="0" anchor="ctr"/>
          <a:lstStyle>
            <a:lvl1pPr algn="r">
              <a:defRPr sz="1200">
                <a:solidFill>
                  <a:srgbClr val="214897"/>
                </a:solidFill>
              </a:defRPr>
            </a:lvl1pPr>
          </a:lstStyle>
          <a:p>
            <a:fld id="{7D0B2920-24E6-4EDF-9F6B-C777C47962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37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  <p:sldLayoutId id="2147483719" r:id="rId3"/>
    <p:sldLayoutId id="2147483721" r:id="rId4"/>
    <p:sldLayoutId id="2147483722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5pPr>
      <a:lvl6pPr marL="45487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9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46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950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170" indent="-3411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39190" indent="-2842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2pPr>
      <a:lvl3pPr marL="1137175" indent="-2274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3pPr>
      <a:lvl4pPr marL="1592081" indent="-2274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4pPr>
      <a:lvl5pPr marL="2046965" indent="-2274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5pPr>
      <a:lvl6pPr marL="2501840" indent="-227451" algn="l" defTabSz="909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716" indent="-227451" algn="l" defTabSz="909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602" indent="-227451" algn="l" defTabSz="909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85" indent="-227451" algn="l" defTabSz="909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76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755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652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508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399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285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163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035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3816"/>
            <a:ext cx="10405533" cy="7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052" name="Line 20"/>
          <p:cNvSpPr>
            <a:spLocks noChangeShapeType="1"/>
          </p:cNvSpPr>
          <p:nvPr userDrawn="1"/>
        </p:nvSpPr>
        <p:spPr bwMode="auto">
          <a:xfrm>
            <a:off x="0" y="819150"/>
            <a:ext cx="12192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black"/>
              </a:solidFill>
              <a:latin typeface="Arial" charset="0"/>
              <a:ea typeface="ＭＳ Ｐゴシック" pitchFamily="-101" charset="-128"/>
            </a:endParaRPr>
          </a:p>
        </p:txBody>
      </p:sp>
      <p:pic>
        <p:nvPicPr>
          <p:cNvPr id="205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9" r="-899"/>
          <a:stretch>
            <a:fillRect/>
          </a:stretch>
        </p:blipFill>
        <p:spPr bwMode="auto">
          <a:xfrm>
            <a:off x="11457520" y="116206"/>
            <a:ext cx="527049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0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921840" y="6407752"/>
            <a:ext cx="207070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de-DE" sz="825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PermaStrom</a:t>
            </a:r>
            <a:endParaRPr lang="en-US" sz="825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07776" y="290648"/>
            <a:ext cx="10972800" cy="6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32" name="Line 23"/>
          <p:cNvSpPr>
            <a:spLocks noChangeShapeType="1"/>
          </p:cNvSpPr>
          <p:nvPr/>
        </p:nvSpPr>
        <p:spPr bwMode="auto">
          <a:xfrm>
            <a:off x="325967" y="903288"/>
            <a:ext cx="115316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de-DE" sz="135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Textfeld 3"/>
          <p:cNvSpPr txBox="1">
            <a:spLocks noChangeArrowheads="1"/>
          </p:cNvSpPr>
          <p:nvPr userDrawn="1"/>
        </p:nvSpPr>
        <p:spPr bwMode="auto">
          <a:xfrm>
            <a:off x="11133830" y="6410917"/>
            <a:ext cx="8188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de-DE" sz="900" dirty="0">
                <a:solidFill>
                  <a:prstClr val="black"/>
                </a:solidFill>
                <a:cs typeface="Arial" pitchFamily="34" charset="0"/>
              </a:rPr>
              <a:t> </a:t>
            </a:r>
            <a:fld id="{006DA066-2D36-4D92-B5B9-1BBDC72F1EC3}" type="slidenum">
              <a:rPr lang="en-US" altLang="de-DE" sz="900" smtClean="0">
                <a:solidFill>
                  <a:prstClr val="black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  <a:buFont typeface="Arial" charset="0"/>
                <a:buNone/>
              </a:pPr>
              <a:t>‹Nr.›</a:t>
            </a:fld>
            <a:endParaRPr lang="en-US" altLang="de-DE" sz="9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4" name="Grafik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04" y="6348463"/>
            <a:ext cx="987133" cy="451295"/>
          </a:xfrm>
          <a:prstGeom prst="rect">
            <a:avLst/>
          </a:prstGeom>
        </p:spPr>
      </p:pic>
      <p:pic>
        <p:nvPicPr>
          <p:cNvPr id="35" name="Picture 1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508" y="6340854"/>
            <a:ext cx="1658261" cy="44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Line 23"/>
          <p:cNvSpPr>
            <a:spLocks noChangeShapeType="1"/>
          </p:cNvSpPr>
          <p:nvPr userDrawn="1"/>
        </p:nvSpPr>
        <p:spPr bwMode="auto">
          <a:xfrm>
            <a:off x="335360" y="6237312"/>
            <a:ext cx="115316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de-DE" sz="135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5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637" y="6309320"/>
            <a:ext cx="61089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9733" y="6348463"/>
            <a:ext cx="1512411" cy="4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2">
            <a:hlinkClick r:id="rId7"/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0965" y="6340852"/>
            <a:ext cx="663307" cy="44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87" y="119263"/>
            <a:ext cx="2697480" cy="719328"/>
          </a:xfrm>
          <a:prstGeom prst="rect">
            <a:avLst/>
          </a:prstGeom>
        </p:spPr>
      </p:pic>
      <p:pic>
        <p:nvPicPr>
          <p:cNvPr id="18" name="Picture 28" descr="Bundesadler_kleiner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4" y="6340853"/>
            <a:ext cx="534857" cy="43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Picture2">
            <a:extLst>
              <a:ext uri="{FF2B5EF4-FFF2-40B4-BE49-F238E27FC236}">
                <a16:creationId xmlns:a16="http://schemas.microsoft.com/office/drawing/2014/main" id="{D9C9E721-DEC6-442E-92BA-03FAA1EA960F}"/>
              </a:ext>
            </a:extLst>
          </p:cNvPr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778" y="6289818"/>
            <a:ext cx="1106457" cy="671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08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2D4B9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>
            <a:extLst>
              <a:ext uri="{FF2B5EF4-FFF2-40B4-BE49-F238E27FC236}">
                <a16:creationId xmlns:a16="http://schemas.microsoft.com/office/drawing/2014/main" id="{4B652124-00A7-B144-BEBC-86D0528D49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43816"/>
            <a:ext cx="10405533" cy="7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title style</a:t>
            </a:r>
            <a:endParaRPr lang="en-GB" altLang="en-DE"/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4E539224-86AB-9C4B-9907-9F8E70D8E9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text styles</a:t>
            </a:r>
          </a:p>
          <a:p>
            <a:pPr lvl="1"/>
            <a:r>
              <a:rPr lang="en-US" altLang="en-DE"/>
              <a:t>Second level</a:t>
            </a:r>
          </a:p>
          <a:p>
            <a:pPr lvl="2"/>
            <a:r>
              <a:rPr lang="en-US" altLang="en-DE"/>
              <a:t>Third level</a:t>
            </a:r>
          </a:p>
          <a:p>
            <a:pPr lvl="3"/>
            <a:r>
              <a:rPr lang="en-US" altLang="en-DE"/>
              <a:t>Fourth level</a:t>
            </a:r>
          </a:p>
          <a:p>
            <a:pPr lvl="4"/>
            <a:r>
              <a:rPr lang="en-US" altLang="en-DE"/>
              <a:t>Fifth level</a:t>
            </a:r>
            <a:endParaRPr lang="en-GB" altLang="en-DE"/>
          </a:p>
        </p:txBody>
      </p:sp>
      <p:sp>
        <p:nvSpPr>
          <p:cNvPr id="3076" name="Line 20">
            <a:extLst>
              <a:ext uri="{FF2B5EF4-FFF2-40B4-BE49-F238E27FC236}">
                <a16:creationId xmlns:a16="http://schemas.microsoft.com/office/drawing/2014/main" id="{6516E601-6029-1042-8C35-022B523A468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12192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18437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05A040CD-C067-BE42-93B9-92071C5FC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9" r="-899"/>
          <a:stretch>
            <a:fillRect/>
          </a:stretch>
        </p:blipFill>
        <p:spPr bwMode="auto">
          <a:xfrm>
            <a:off x="11457520" y="116206"/>
            <a:ext cx="527049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5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37501-5BBD-42B2-9EB3-55F6FFC15B0A}" type="datetime8">
              <a:rPr lang="he-IL" smtClean="0"/>
              <a:t>30 ספטמבר 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06EA-ACC3-4718-8424-EDD24B4BD7D7}" type="slidenum">
              <a:rPr lang="he-IL" smtClean="0"/>
              <a:pPr/>
              <a:t>‹Nr.›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749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3816"/>
            <a:ext cx="10405533" cy="7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5" tIns="45495" rIns="90955" bIns="454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en-GB" altLang="de-DE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5" tIns="45495" rIns="90955" bIns="454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en-GB" altLang="de-DE"/>
          </a:p>
        </p:txBody>
      </p:sp>
      <p:sp>
        <p:nvSpPr>
          <p:cNvPr id="2052" name="Line 20"/>
          <p:cNvSpPr>
            <a:spLocks noChangeShapeType="1"/>
          </p:cNvSpPr>
          <p:nvPr userDrawn="1"/>
        </p:nvSpPr>
        <p:spPr bwMode="auto">
          <a:xfrm>
            <a:off x="0" y="819150"/>
            <a:ext cx="12192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55" tIns="45495" rIns="90955" bIns="4549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black"/>
              </a:solidFill>
              <a:latin typeface="Arial" charset="0"/>
              <a:ea typeface="ＭＳ Ｐゴシック" pitchFamily="-101" charset="-128"/>
            </a:endParaRPr>
          </a:p>
        </p:txBody>
      </p:sp>
      <p:pic>
        <p:nvPicPr>
          <p:cNvPr id="205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9" r="-899"/>
          <a:stretch>
            <a:fillRect/>
          </a:stretch>
        </p:blipFill>
        <p:spPr bwMode="auto">
          <a:xfrm>
            <a:off x="11457548" y="116206"/>
            <a:ext cx="527049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39796" y="6280517"/>
            <a:ext cx="2844800" cy="438150"/>
          </a:xfrm>
          <a:prstGeom prst="rect">
            <a:avLst/>
          </a:prstGeom>
        </p:spPr>
        <p:txBody>
          <a:bodyPr vert="horz" lIns="91174" tIns="45597" rIns="91174" bIns="45597" rtlCol="0" anchor="ctr"/>
          <a:lstStyle>
            <a:lvl1pPr algn="r">
              <a:defRPr sz="1200">
                <a:solidFill>
                  <a:srgbClr val="214897"/>
                </a:solidFill>
              </a:defRPr>
            </a:lvl1pPr>
          </a:lstStyle>
          <a:p>
            <a:fld id="{7D0B2920-24E6-4EDF-9F6B-C777C47962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9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2" r:id="rId2"/>
    <p:sldLayoutId id="2147483923" r:id="rId3"/>
    <p:sldLayoutId id="2147483924" r:id="rId4"/>
    <p:sldLayoutId id="2147483925" r:id="rId5"/>
    <p:sldLayoutId id="2147483926" r:id="rId6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5pPr>
      <a:lvl6pPr marL="45487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9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46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950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170" indent="-3411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39190" indent="-2842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2pPr>
      <a:lvl3pPr marL="1137175" indent="-2274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3pPr>
      <a:lvl4pPr marL="1592081" indent="-2274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4pPr>
      <a:lvl5pPr marL="2046965" indent="-2274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5pPr>
      <a:lvl6pPr marL="2501840" indent="-227451" algn="l" defTabSz="909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716" indent="-227451" algn="l" defTabSz="909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602" indent="-227451" algn="l" defTabSz="909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85" indent="-227451" algn="l" defTabSz="909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76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755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652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508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399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285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163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035" algn="l" defTabSz="909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3" y="332656"/>
            <a:ext cx="11137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3" y="1124746"/>
            <a:ext cx="11137900" cy="503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325996" y="6351588"/>
            <a:ext cx="11485033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350">
              <a:solidFill>
                <a:srgbClr val="000000"/>
              </a:solidFill>
            </a:endParaRPr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7" y="6405604"/>
            <a:ext cx="594784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325967" y="903288"/>
            <a:ext cx="115316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350">
              <a:solidFill>
                <a:srgbClr val="000000"/>
              </a:solidFill>
            </a:endParaRPr>
          </a:p>
        </p:txBody>
      </p:sp>
      <p:pic>
        <p:nvPicPr>
          <p:cNvPr id="8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88920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40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</p:sldLayoutIdLst>
  <p:transition>
    <p:fade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Arial" charset="0"/>
        </a:defRPr>
      </a:lvl9pPr>
    </p:titleStyle>
    <p:bodyStyle>
      <a:lvl1pPr marL="264319" indent="-264319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19113" indent="-1952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6.gi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1.jpeg"/><Relationship Id="rId7" Type="http://schemas.openxmlformats.org/officeDocument/2006/relationships/image" Target="../media/image47.wmf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9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.jpeg"/><Relationship Id="rId9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9" Type="http://schemas.openxmlformats.org/officeDocument/2006/relationships/oleObject" Target="../embeddings/oleObject26.bin"/><Relationship Id="rId3" Type="http://schemas.openxmlformats.org/officeDocument/2006/relationships/image" Target="../media/image21.jpeg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62.wmf"/><Relationship Id="rId42" Type="http://schemas.openxmlformats.org/officeDocument/2006/relationships/image" Target="../media/image66.em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33" Type="http://schemas.openxmlformats.org/officeDocument/2006/relationships/oleObject" Target="../embeddings/oleObject23.bin"/><Relationship Id="rId38" Type="http://schemas.openxmlformats.org/officeDocument/2006/relationships/image" Target="../media/image64.emf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21.bin"/><Relationship Id="rId41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58.wmf"/><Relationship Id="rId32" Type="http://schemas.openxmlformats.org/officeDocument/2006/relationships/image" Target="../media/image61.wmf"/><Relationship Id="rId37" Type="http://schemas.openxmlformats.org/officeDocument/2006/relationships/oleObject" Target="../embeddings/oleObject25.bin"/><Relationship Id="rId40" Type="http://schemas.openxmlformats.org/officeDocument/2006/relationships/image" Target="../media/image65.wmf"/><Relationship Id="rId5" Type="http://schemas.openxmlformats.org/officeDocument/2006/relationships/image" Target="../media/image2.png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oleObject" Target="../embeddings/oleObject20.bin"/><Relationship Id="rId36" Type="http://schemas.openxmlformats.org/officeDocument/2006/relationships/image" Target="../media/image63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15.bin"/><Relationship Id="rId31" Type="http://schemas.openxmlformats.org/officeDocument/2006/relationships/oleObject" Target="../embeddings/oleObject22.bin"/><Relationship Id="rId4" Type="http://schemas.openxmlformats.org/officeDocument/2006/relationships/image" Target="../media/image1.jpe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53.wmf"/><Relationship Id="rId22" Type="http://schemas.openxmlformats.org/officeDocument/2006/relationships/image" Target="../media/image57.emf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60.wmf"/><Relationship Id="rId35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jpeg"/><Relationship Id="rId5" Type="http://schemas.openxmlformats.org/officeDocument/2006/relationships/image" Target="../media/image6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jpeg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jpeg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wmf"/><Relationship Id="rId18" Type="http://schemas.openxmlformats.org/officeDocument/2006/relationships/oleObject" Target="../embeddings/oleObject33.bin"/><Relationship Id="rId26" Type="http://schemas.openxmlformats.org/officeDocument/2006/relationships/image" Target="../media/image99.png"/><Relationship Id="rId39" Type="http://schemas.openxmlformats.org/officeDocument/2006/relationships/image" Target="../media/image85.wmf"/><Relationship Id="rId21" Type="http://schemas.openxmlformats.org/officeDocument/2006/relationships/image" Target="../media/image77.wmf"/><Relationship Id="rId34" Type="http://schemas.openxmlformats.org/officeDocument/2006/relationships/oleObject" Target="../embeddings/oleObject40.bin"/><Relationship Id="rId42" Type="http://schemas.openxmlformats.org/officeDocument/2006/relationships/oleObject" Target="../embeddings/oleObject44.bin"/><Relationship Id="rId47" Type="http://schemas.openxmlformats.org/officeDocument/2006/relationships/image" Target="../media/image89.wmf"/><Relationship Id="rId50" Type="http://schemas.openxmlformats.org/officeDocument/2006/relationships/oleObject" Target="../embeddings/oleObject48.bin"/><Relationship Id="rId55" Type="http://schemas.openxmlformats.org/officeDocument/2006/relationships/image" Target="../media/image93.wmf"/><Relationship Id="rId63" Type="http://schemas.openxmlformats.org/officeDocument/2006/relationships/image" Target="../media/image97.wmf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1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29" Type="http://schemas.openxmlformats.org/officeDocument/2006/relationships/image" Target="../media/image80.wmf"/><Relationship Id="rId41" Type="http://schemas.openxmlformats.org/officeDocument/2006/relationships/image" Target="../media/image86.wmf"/><Relationship Id="rId54" Type="http://schemas.openxmlformats.org/officeDocument/2006/relationships/oleObject" Target="../embeddings/oleObject50.bin"/><Relationship Id="rId62" Type="http://schemas.openxmlformats.org/officeDocument/2006/relationships/oleObject" Target="../embeddings/oleObject5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jpeg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36.bin"/><Relationship Id="rId32" Type="http://schemas.openxmlformats.org/officeDocument/2006/relationships/oleObject" Target="../embeddings/oleObject39.bin"/><Relationship Id="rId37" Type="http://schemas.openxmlformats.org/officeDocument/2006/relationships/image" Target="../media/image84.wmf"/><Relationship Id="rId40" Type="http://schemas.openxmlformats.org/officeDocument/2006/relationships/oleObject" Target="../embeddings/oleObject43.bin"/><Relationship Id="rId45" Type="http://schemas.openxmlformats.org/officeDocument/2006/relationships/image" Target="../media/image88.wmf"/><Relationship Id="rId53" Type="http://schemas.openxmlformats.org/officeDocument/2006/relationships/image" Target="../media/image92.wmf"/><Relationship Id="rId58" Type="http://schemas.openxmlformats.org/officeDocument/2006/relationships/oleObject" Target="../embeddings/oleObject52.bin"/><Relationship Id="rId66" Type="http://schemas.openxmlformats.org/officeDocument/2006/relationships/hyperlink" Target="https://rmets.onlinelibrary.wiley.com/doi/10.1002/qj.4535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74.w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37.bin"/><Relationship Id="rId36" Type="http://schemas.openxmlformats.org/officeDocument/2006/relationships/oleObject" Target="../embeddings/oleObject41.bin"/><Relationship Id="rId49" Type="http://schemas.openxmlformats.org/officeDocument/2006/relationships/image" Target="../media/image90.wmf"/><Relationship Id="rId57" Type="http://schemas.openxmlformats.org/officeDocument/2006/relationships/image" Target="../media/image94.wmf"/><Relationship Id="rId61" Type="http://schemas.openxmlformats.org/officeDocument/2006/relationships/image" Target="../media/image96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76.wmf"/><Relationship Id="rId31" Type="http://schemas.openxmlformats.org/officeDocument/2006/relationships/image" Target="../media/image81.wmf"/><Relationship Id="rId44" Type="http://schemas.openxmlformats.org/officeDocument/2006/relationships/oleObject" Target="../embeddings/oleObject45.bin"/><Relationship Id="rId52" Type="http://schemas.openxmlformats.org/officeDocument/2006/relationships/oleObject" Target="../embeddings/oleObject49.bin"/><Relationship Id="rId60" Type="http://schemas.openxmlformats.org/officeDocument/2006/relationships/oleObject" Target="../embeddings/oleObject53.bin"/><Relationship Id="rId65" Type="http://schemas.openxmlformats.org/officeDocument/2006/relationships/image" Target="../media/image98.wmf"/><Relationship Id="rId4" Type="http://schemas.openxmlformats.org/officeDocument/2006/relationships/image" Target="../media/image21.jpeg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Relationship Id="rId27" Type="http://schemas.microsoft.com/office/2007/relationships/hdphoto" Target="../media/hdphoto1.wdp"/><Relationship Id="rId30" Type="http://schemas.openxmlformats.org/officeDocument/2006/relationships/oleObject" Target="../embeddings/oleObject38.bin"/><Relationship Id="rId35" Type="http://schemas.openxmlformats.org/officeDocument/2006/relationships/image" Target="../media/image83.wmf"/><Relationship Id="rId43" Type="http://schemas.openxmlformats.org/officeDocument/2006/relationships/image" Target="../media/image87.wmf"/><Relationship Id="rId48" Type="http://schemas.openxmlformats.org/officeDocument/2006/relationships/oleObject" Target="../embeddings/oleObject47.bin"/><Relationship Id="rId56" Type="http://schemas.openxmlformats.org/officeDocument/2006/relationships/oleObject" Target="../embeddings/oleObject51.bin"/><Relationship Id="rId64" Type="http://schemas.openxmlformats.org/officeDocument/2006/relationships/oleObject" Target="../embeddings/oleObject55.bin"/><Relationship Id="rId8" Type="http://schemas.openxmlformats.org/officeDocument/2006/relationships/oleObject" Target="../embeddings/oleObject28.bin"/><Relationship Id="rId51" Type="http://schemas.openxmlformats.org/officeDocument/2006/relationships/image" Target="../media/image91.wmf"/><Relationship Id="rId3" Type="http://schemas.openxmlformats.org/officeDocument/2006/relationships/notesSlide" Target="../notesSlides/notesSlide5.xml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33" Type="http://schemas.openxmlformats.org/officeDocument/2006/relationships/image" Target="../media/image82.wmf"/><Relationship Id="rId38" Type="http://schemas.openxmlformats.org/officeDocument/2006/relationships/oleObject" Target="../embeddings/oleObject42.bin"/><Relationship Id="rId46" Type="http://schemas.openxmlformats.org/officeDocument/2006/relationships/oleObject" Target="../embeddings/oleObject46.bin"/><Relationship Id="rId59" Type="http://schemas.openxmlformats.org/officeDocument/2006/relationships/image" Target="../media/image9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0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jpeg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11" Type="http://schemas.openxmlformats.org/officeDocument/2006/relationships/image" Target="../media/image104.png"/><Relationship Id="rId5" Type="http://schemas.openxmlformats.org/officeDocument/2006/relationships/image" Target="../media/image21.jpeg"/><Relationship Id="rId15" Type="http://schemas.openxmlformats.org/officeDocument/2006/relationships/image" Target="../media/image102.wmf"/><Relationship Id="rId10" Type="http://schemas.openxmlformats.org/officeDocument/2006/relationships/image" Target="../media/image100.emf"/><Relationship Id="rId4" Type="http://schemas.openxmlformats.org/officeDocument/2006/relationships/image" Target="../media/image103.png"/><Relationship Id="rId9" Type="http://schemas.openxmlformats.org/officeDocument/2006/relationships/oleObject" Target="../embeddings/oleObject56.bin"/><Relationship Id="rId14" Type="http://schemas.openxmlformats.org/officeDocument/2006/relationships/oleObject" Target="../embeddings/oleObject5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3.png"/><Relationship Id="rId7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1.jpe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10" Type="http://schemas.openxmlformats.org/officeDocument/2006/relationships/image" Target="../media/image36.png"/><Relationship Id="rId4" Type="http://schemas.openxmlformats.org/officeDocument/2006/relationships/image" Target="../media/image1.jpe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35.wmf"/><Relationship Id="rId3" Type="http://schemas.openxmlformats.org/officeDocument/2006/relationships/image" Target="../media/image37.png"/><Relationship Id="rId7" Type="http://schemas.openxmlformats.org/officeDocument/2006/relationships/image" Target="../media/image22.jpeg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1.jpe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31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0.gif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1.jpeg"/><Relationship Id="rId7" Type="http://schemas.openxmlformats.org/officeDocument/2006/relationships/image" Target="../media/image44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extLst>
              <a:ext uri="{FF2B5EF4-FFF2-40B4-BE49-F238E27FC236}">
                <a16:creationId xmlns:a16="http://schemas.microsoft.com/office/drawing/2014/main" id="{7258B0B2-0F93-4ABC-A6F0-7A958E15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9" name="Picture 44" descr="logo">
            <a:extLst>
              <a:ext uri="{FF2B5EF4-FFF2-40B4-BE49-F238E27FC236}">
                <a16:creationId xmlns:a16="http://schemas.microsoft.com/office/drawing/2014/main" id="{4ADE4F54-66F8-419A-A843-65A754781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lang="en-GB" altLang="de-DE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555" y="260648"/>
            <a:ext cx="6480472" cy="13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de-DE" sz="2800" b="1" dirty="0">
                <a:solidFill>
                  <a:srgbClr val="0070C0"/>
                </a:solidFill>
                <a:latin typeface="Arial" panose="020B0604020202020204" pitchFamily="34" charset="0"/>
              </a:rPr>
              <a:t>Some recent physics developments in COSMO for the ICON model</a:t>
            </a:r>
            <a:endParaRPr lang="de-DE" altLang="de-DE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833FDD8-DEEB-41AE-B7BF-AF8FADA27F0A}"/>
              </a:ext>
            </a:extLst>
          </p:cNvPr>
          <p:cNvSpPr/>
          <p:nvPr/>
        </p:nvSpPr>
        <p:spPr>
          <a:xfrm>
            <a:off x="407368" y="257682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/>
                <a:ea typeface="DejaVu Sans"/>
                <a:cs typeface="DejaVu Sans"/>
              </a:rPr>
              <a:t>Updated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ea typeface="DejaVu Sans"/>
                <a:cs typeface="DejaVu Sans"/>
              </a:rPr>
              <a:t> droplet activation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DejaVu Sans"/>
                <a:cs typeface="DejaVu Sans"/>
              </a:rPr>
              <a:t>in connection with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ea typeface="DejaVu Sans"/>
                <a:cs typeface="DejaVu Sans"/>
              </a:rPr>
              <a:t> new aerosol input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16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DCBB722-FDAE-46F0-A044-BC106813D1EB}"/>
              </a:ext>
            </a:extLst>
          </p:cNvPr>
          <p:cNvSpPr/>
          <p:nvPr/>
        </p:nvSpPr>
        <p:spPr>
          <a:xfrm>
            <a:off x="9230625" y="2132856"/>
            <a:ext cx="289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008000"/>
                </a:solidFill>
                <a:latin typeface="Times New Roman"/>
                <a:ea typeface="DejaVu Sans"/>
                <a:cs typeface="DejaVu Sans"/>
              </a:rPr>
              <a:t>COSMO-PP CAIIR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008000"/>
                </a:solidFill>
                <a:latin typeface="Times New Roman"/>
                <a:ea typeface="DejaVu Sans"/>
                <a:cs typeface="DejaVu Sans"/>
              </a:rPr>
              <a:t>ART-component of ICON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E9F9A90E-065A-4FBB-8CF2-9D3E9653FECA}"/>
              </a:ext>
            </a:extLst>
          </p:cNvPr>
          <p:cNvSpPr/>
          <p:nvPr/>
        </p:nvSpPr>
        <p:spPr>
          <a:xfrm>
            <a:off x="405968" y="4646605"/>
            <a:ext cx="5048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Consideration of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dissipation heating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E9F9A90E-065A-4FBB-8CF2-9D3E9653FECA}"/>
              </a:ext>
            </a:extLst>
          </p:cNvPr>
          <p:cNvSpPr/>
          <p:nvPr/>
        </p:nvSpPr>
        <p:spPr>
          <a:xfrm>
            <a:off x="405968" y="4969874"/>
            <a:ext cx="691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TKE-feedback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on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L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ower 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DejaVu Sans"/>
                <a:cs typeface="DejaVu Sans"/>
              </a:rPr>
              <a:t>L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imits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D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iffusion 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ea typeface="DejaVu Sans"/>
                <a:cs typeface="DejaVu Sans"/>
              </a:rPr>
              <a:t>C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oefficients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(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LLDC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E9F9A90E-065A-4FBB-8CF2-9D3E9653FECA}"/>
              </a:ext>
            </a:extLst>
          </p:cNvPr>
          <p:cNvSpPr/>
          <p:nvPr/>
        </p:nvSpPr>
        <p:spPr>
          <a:xfrm>
            <a:off x="417654" y="5363924"/>
            <a:ext cx="9566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Towards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Empirical Hyper-Parameterization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by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Conditional A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daptive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P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arameter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T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uning (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APT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)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7020606-7967-48FC-914E-870071C1FF54}"/>
              </a:ext>
            </a:extLst>
          </p:cNvPr>
          <p:cNvSpPr/>
          <p:nvPr/>
        </p:nvSpPr>
        <p:spPr>
          <a:xfrm>
            <a:off x="9336361" y="422108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008000"/>
                </a:solidFill>
                <a:latin typeface="Times New Roman"/>
                <a:ea typeface="DejaVu Sans"/>
                <a:cs typeface="DejaVu Sans"/>
              </a:rPr>
              <a:t>COSMO-action </a:t>
            </a:r>
            <a:r>
              <a:rPr lang="en-US" b="1" dirty="0" err="1" smtClean="0">
                <a:solidFill>
                  <a:srgbClr val="008000"/>
                </a:solidFill>
                <a:latin typeface="Times New Roman"/>
                <a:ea typeface="DejaVu Sans"/>
                <a:cs typeface="DejaVu Sans"/>
              </a:rPr>
              <a:t>ConSAT</a:t>
            </a:r>
            <a:endParaRPr lang="en-US" b="1" dirty="0" smtClean="0">
              <a:solidFill>
                <a:srgbClr val="008000"/>
              </a:solidFill>
              <a:latin typeface="Times New Roman"/>
              <a:ea typeface="DejaVu Sans"/>
              <a:cs typeface="DejaVu San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008000"/>
                </a:solidFill>
                <a:latin typeface="Times New Roman"/>
                <a:ea typeface="DejaVu Sans"/>
                <a:cs typeface="DejaVu Sans"/>
              </a:rPr>
              <a:t>Particular DWD initiative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833FDD8-DEEB-41AE-B7BF-AF8FADA27F0A}"/>
              </a:ext>
            </a:extLst>
          </p:cNvPr>
          <p:cNvSpPr/>
          <p:nvPr/>
        </p:nvSpPr>
        <p:spPr>
          <a:xfrm>
            <a:off x="112369" y="2112881"/>
            <a:ext cx="9118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/>
                <a:ea typeface="DejaVu Sans"/>
                <a:cs typeface="DejaVu Sans"/>
              </a:rPr>
              <a:t>Parameterization of 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ea typeface="DejaVu Sans"/>
                <a:cs typeface="DejaVu Sans"/>
              </a:rPr>
              <a:t>micro-physical source terms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DejaVu Sans"/>
                <a:cs typeface="DejaVu Sans"/>
              </a:rPr>
              <a:t> (mainly excluding sub-grid heterogeneity):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833FDD8-DEEB-41AE-B7BF-AF8FADA27F0A}"/>
              </a:ext>
            </a:extLst>
          </p:cNvPr>
          <p:cNvSpPr/>
          <p:nvPr/>
        </p:nvSpPr>
        <p:spPr>
          <a:xfrm>
            <a:off x="130434" y="4217768"/>
            <a:ext cx="8773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/>
                <a:ea typeface="DejaVu Sans"/>
                <a:cs typeface="DejaVu Sans"/>
              </a:rPr>
              <a:t>Parameterization of macroscopic 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ea typeface="DejaVu Sans"/>
                <a:cs typeface="DejaVu Sans"/>
              </a:rPr>
              <a:t>sub-grid heterogeneity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DejaVu Sans"/>
                <a:cs typeface="DejaVu Sans"/>
              </a:rPr>
              <a:t>: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BDE40F4-F9FE-4A6E-8318-8ED12280B5EE}"/>
              </a:ext>
            </a:extLst>
          </p:cNvPr>
          <p:cNvSpPr/>
          <p:nvPr/>
        </p:nvSpPr>
        <p:spPr>
          <a:xfrm>
            <a:off x="56557" y="5968721"/>
            <a:ext cx="12192000" cy="313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84F4061-A3CD-4235-93F6-B342BFCB8321}"/>
              </a:ext>
            </a:extLst>
          </p:cNvPr>
          <p:cNvSpPr/>
          <p:nvPr/>
        </p:nvSpPr>
        <p:spPr>
          <a:xfrm>
            <a:off x="438052" y="3460024"/>
            <a:ext cx="6502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Actions around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erosols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R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eactive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T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race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gases (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ART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)</a:t>
            </a: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84F4061-A3CD-4235-93F6-B342BFCB8321}"/>
              </a:ext>
            </a:extLst>
          </p:cNvPr>
          <p:cNvSpPr/>
          <p:nvPr/>
        </p:nvSpPr>
        <p:spPr>
          <a:xfrm>
            <a:off x="417655" y="3029281"/>
            <a:ext cx="722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Implementation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S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pectral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B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in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M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icrophysics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(SBM)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as a reference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46598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35628F0D-88E2-4C26-8948-88256424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8" y="0"/>
            <a:ext cx="1222694" cy="628509"/>
          </a:xfrm>
          <a:prstGeom prst="rect">
            <a:avLst/>
          </a:prstGeom>
        </p:spPr>
      </p:pic>
      <p:sp>
        <p:nvSpPr>
          <p:cNvPr id="6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106EA-ACC3-4718-8424-EDD24B4BD7D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kumimoji="0" lang="en-GB" alt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5" y="-1926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232" y="6307738"/>
            <a:ext cx="38164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provided by </a:t>
            </a:r>
            <a:r>
              <a:rPr lang="en-US" sz="1200" b="1" kern="0" dirty="0" err="1">
                <a:solidFill>
                  <a:srgbClr val="000000"/>
                </a:solidFill>
                <a:latin typeface="Arial"/>
                <a:cs typeface="Calibri" panose="020F0502020204030204" pitchFamily="34" charset="0"/>
                <a:sym typeface="Arial"/>
              </a:rPr>
              <a:t>Sanhita</a:t>
            </a:r>
            <a:r>
              <a:rPr lang="en-US" sz="1200" b="1" kern="0" dirty="0">
                <a:solidFill>
                  <a:srgbClr val="000000"/>
                </a:solidFill>
                <a:latin typeface="Arial"/>
                <a:cs typeface="Calibri" panose="020F0502020204030204" pitchFamily="34" charset="0"/>
                <a:sym typeface="Arial"/>
              </a:rPr>
              <a:t> Ghosh and Pankaj </a:t>
            </a:r>
            <a:r>
              <a:rPr lang="en-US" sz="1200" b="1" kern="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  <a:sym typeface="Arial"/>
              </a:rPr>
              <a:t>Kumar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GB" sz="1200" b="1" dirty="0" smtClean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(</a:t>
            </a:r>
            <a:r>
              <a:rPr kumimoji="0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KIT)</a:t>
            </a:r>
            <a:endParaRPr kumimoji="0" lang="en-GB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2" descr="image">
            <a:extLst>
              <a:ext uri="{FF2B5EF4-FFF2-40B4-BE49-F238E27FC236}">
                <a16:creationId xmlns:a16="http://schemas.microsoft.com/office/drawing/2014/main" id="{7D74F7AF-E46E-4898-B8CB-D9E6B634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-99392"/>
            <a:ext cx="2920116" cy="96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435D73F4-7975-445D-8212-BC97C48C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131" y="464141"/>
            <a:ext cx="3768750" cy="728926"/>
          </a:xfrm>
        </p:spPr>
        <p:txBody>
          <a:bodyPr>
            <a:normAutofit/>
          </a:bodyPr>
          <a:lstStyle/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aerosols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A70D7C55-D413-4898-9E06-639C2D659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448" y="1053318"/>
            <a:ext cx="10379907" cy="5189953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A318CDCC-2233-4A71-B61F-E9764DEAC2BC}"/>
              </a:ext>
            </a:extLst>
          </p:cNvPr>
          <p:cNvSpPr/>
          <p:nvPr/>
        </p:nvSpPr>
        <p:spPr>
          <a:xfrm>
            <a:off x="400348" y="3364226"/>
            <a:ext cx="3747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Evaluation and </a:t>
            </a:r>
            <a:r>
              <a:rPr lang="de-DE" sz="20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acceleration</a:t>
            </a:r>
            <a:r>
              <a:rPr lang="de-DE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in </a:t>
            </a:r>
            <a:r>
              <a:rPr lang="de-DE" sz="20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progress</a:t>
            </a:r>
            <a:r>
              <a:rPr lang="de-DE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! </a:t>
            </a:r>
            <a:endParaRPr lang="en-US" sz="20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7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106EA-ACC3-4718-8424-EDD24B4BD7D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kumimoji="0" lang="en-GB" alt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5" y="-1926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1" y="-29618"/>
            <a:ext cx="8927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tabLst>
                <a:tab pos="808038" algn="l"/>
              </a:tabLst>
              <a:defRPr/>
            </a:pP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Con</a:t>
            </a:r>
            <a:r>
              <a:rPr lang="en-GB" altLang="de-DE" sz="2400" dirty="0" smtClean="0">
                <a:latin typeface="Arial" panose="020B0604020202020204" pitchFamily="34" charset="0"/>
              </a:rPr>
              <a:t>solidation of</a:t>
            </a:r>
            <a:r>
              <a:rPr lang="en-GB" altLang="de-DE" sz="2400" b="1" dirty="0" smtClean="0">
                <a:latin typeface="Arial" panose="020B0604020202020204" pitchFamily="34" charset="0"/>
              </a:rPr>
              <a:t> </a:t>
            </a: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GB" altLang="de-DE" sz="2400" dirty="0" smtClean="0">
                <a:latin typeface="Arial" panose="020B0604020202020204" pitchFamily="34" charset="0"/>
              </a:rPr>
              <a:t>urface-to-</a:t>
            </a: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GB" altLang="de-DE" sz="2400" dirty="0" smtClean="0">
                <a:latin typeface="Arial" panose="020B0604020202020204" pitchFamily="34" charset="0"/>
              </a:rPr>
              <a:t>tmosphere </a:t>
            </a: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GB" altLang="de-DE" sz="2400" dirty="0" smtClean="0">
                <a:latin typeface="Arial" panose="020B0604020202020204" pitchFamily="34" charset="0"/>
              </a:rPr>
              <a:t>ransfer</a:t>
            </a:r>
            <a:r>
              <a:rPr lang="en-GB" altLang="de-DE" sz="2400" b="1" dirty="0" smtClean="0">
                <a:latin typeface="Arial" panose="020B0604020202020204" pitchFamily="34" charset="0"/>
              </a:rPr>
              <a:t> (</a:t>
            </a:r>
            <a:r>
              <a:rPr lang="en-GB" altLang="de-DE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ConSAT</a:t>
            </a:r>
            <a:r>
              <a:rPr lang="en-GB" altLang="de-DE" sz="2400" b="1" dirty="0" smtClean="0">
                <a:latin typeface="Arial" panose="020B0604020202020204" pitchFamily="34" charset="0"/>
              </a:rPr>
              <a:t>)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633505" y="591622"/>
            <a:ext cx="81159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en-US" altLang="de-DE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Thermodynamic coupling of </a:t>
            </a:r>
            <a:r>
              <a:rPr kumimoji="0" lang="en-US" altLang="de-DE" sz="20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</a:rPr>
              <a:t>Sub-grid Kinetic Energy</a:t>
            </a:r>
            <a:r>
              <a:rPr kumimoji="0" lang="en-US" altLang="de-DE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 (</a:t>
            </a:r>
            <a:r>
              <a:rPr kumimoji="0" lang="en-US" altLang="de-DE" sz="20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</a:rPr>
              <a:t>SKE</a:t>
            </a:r>
            <a:r>
              <a:rPr kumimoji="0" lang="en-US" altLang="de-DE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) according to </a:t>
            </a:r>
            <a:r>
              <a:rPr lang="en-GB" sz="2000" b="1" dirty="0">
                <a:solidFill>
                  <a:srgbClr val="D60093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STIC </a:t>
            </a:r>
            <a:r>
              <a:rPr kumimoji="0" lang="en-US" altLang="de-DE" sz="20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:</a:t>
            </a:r>
            <a:endParaRPr kumimoji="0" lang="en-US" altLang="de-DE" sz="2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584700" y="3323284"/>
            <a:ext cx="719138" cy="649287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672264" y="3756670"/>
            <a:ext cx="287337" cy="2873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511676" y="2748608"/>
            <a:ext cx="15843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5087939" y="2820045"/>
            <a:ext cx="719137" cy="649288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5283201" y="3479769"/>
            <a:ext cx="719137" cy="649288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6096001" y="2748608"/>
            <a:ext cx="15843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6888164" y="3324870"/>
            <a:ext cx="287337" cy="2873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7248525" y="3612209"/>
            <a:ext cx="287338" cy="287337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6383339" y="3251845"/>
            <a:ext cx="287337" cy="2873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6240464" y="3756670"/>
            <a:ext cx="287337" cy="2873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4583832" y="2904726"/>
            <a:ext cx="7191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CKE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815931" y="2905199"/>
            <a:ext cx="5762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TKE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</a:p>
        </p:txBody>
      </p:sp>
      <p:cxnSp>
        <p:nvCxnSpPr>
          <p:cNvPr id="29" name="Gerader Verbinder 28"/>
          <p:cNvCxnSpPr/>
          <p:nvPr/>
        </p:nvCxnSpPr>
        <p:spPr bwMode="auto">
          <a:xfrm flipV="1">
            <a:off x="4511675" y="2631134"/>
            <a:ext cx="0" cy="1174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/>
          <p:cNvCxnSpPr/>
          <p:nvPr/>
        </p:nvCxnSpPr>
        <p:spPr bwMode="auto">
          <a:xfrm flipV="1">
            <a:off x="6096000" y="2650754"/>
            <a:ext cx="0" cy="1174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/>
          <p:cNvCxnSpPr/>
          <p:nvPr/>
        </p:nvCxnSpPr>
        <p:spPr bwMode="auto">
          <a:xfrm flipV="1">
            <a:off x="7680176" y="2650754"/>
            <a:ext cx="0" cy="1174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2" name="Objekt 31"/>
          <p:cNvGraphicFramePr>
            <a:graphicFrameLocks noChangeAspect="1"/>
          </p:cNvGraphicFramePr>
          <p:nvPr>
            <p:extLst/>
          </p:nvPr>
        </p:nvGraphicFramePr>
        <p:xfrm>
          <a:off x="5015880" y="2519959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60" name="Equation" r:id="rId6" imgW="203040" imgH="241200" progId="Equation.DSMT4">
                  <p:embed/>
                </p:oleObj>
              </mc:Choice>
              <mc:Fallback>
                <p:oleObj name="Equation" r:id="rId6" imgW="203040" imgH="241200" progId="Equation.DSMT4">
                  <p:embed/>
                  <p:pic>
                    <p:nvPicPr>
                      <p:cNvPr id="24" name="Objek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15880" y="2519959"/>
                        <a:ext cx="2032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Gerade Verbindung mit Pfeil 32"/>
          <p:cNvCxnSpPr/>
          <p:nvPr/>
        </p:nvCxnSpPr>
        <p:spPr bwMode="auto">
          <a:xfrm flipH="1">
            <a:off x="4655840" y="2638441"/>
            <a:ext cx="296862" cy="17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mit Pfeil 33"/>
          <p:cNvCxnSpPr/>
          <p:nvPr/>
        </p:nvCxnSpPr>
        <p:spPr bwMode="auto">
          <a:xfrm>
            <a:off x="5231905" y="2631133"/>
            <a:ext cx="3317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5" name="Objekt 34"/>
          <p:cNvGraphicFramePr>
            <a:graphicFrameLocks noChangeAspect="1"/>
          </p:cNvGraphicFramePr>
          <p:nvPr>
            <p:extLst/>
          </p:nvPr>
        </p:nvGraphicFramePr>
        <p:xfrm>
          <a:off x="7005638" y="2519977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61" name="Equation" r:id="rId8" imgW="203040" imgH="241200" progId="Equation.DSMT4">
                  <p:embed/>
                </p:oleObj>
              </mc:Choice>
              <mc:Fallback>
                <p:oleObj name="Equation" r:id="rId8" imgW="203040" imgH="241200" progId="Equation.DSMT4">
                  <p:embed/>
                  <p:pic>
                    <p:nvPicPr>
                      <p:cNvPr id="27" name="Objekt 2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05638" y="2519977"/>
                        <a:ext cx="2032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Gerade Verbindung mit Pfeil 35"/>
          <p:cNvCxnSpPr/>
          <p:nvPr/>
        </p:nvCxnSpPr>
        <p:spPr bwMode="auto">
          <a:xfrm flipH="1">
            <a:off x="6672064" y="2638441"/>
            <a:ext cx="296862" cy="17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mit Pfeil 36"/>
          <p:cNvCxnSpPr/>
          <p:nvPr/>
        </p:nvCxnSpPr>
        <p:spPr bwMode="auto">
          <a:xfrm>
            <a:off x="7248129" y="2631133"/>
            <a:ext cx="3317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5951538" y="3328046"/>
            <a:ext cx="360362" cy="73025"/>
          </a:xfrm>
          <a:prstGeom prst="rightArrow">
            <a:avLst>
              <a:gd name="adj1" fmla="val 50000"/>
              <a:gd name="adj2" fmla="val 1233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39" name="Object 22"/>
          <p:cNvGraphicFramePr>
            <a:graphicFrameLocks noChangeAspect="1"/>
          </p:cNvGraphicFramePr>
          <p:nvPr>
            <p:extLst/>
          </p:nvPr>
        </p:nvGraphicFramePr>
        <p:xfrm>
          <a:off x="5864225" y="3017119"/>
          <a:ext cx="50323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62" name="Equation" r:id="rId10" imgW="355320" imgH="241200" progId="Equation.DSMT4">
                  <p:embed/>
                </p:oleObj>
              </mc:Choice>
              <mc:Fallback>
                <p:oleObj name="Equation" r:id="rId10" imgW="355320" imgH="241200" progId="Equation.DSMT4">
                  <p:embed/>
                  <p:pic>
                    <p:nvPicPr>
                      <p:cNvPr id="3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3017119"/>
                        <a:ext cx="503238" cy="288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5882681" y="1621923"/>
            <a:ext cx="5397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MKE</a:t>
            </a: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1" name="AutoShape 21"/>
          <p:cNvSpPr>
            <a:spLocks noChangeArrowheads="1"/>
          </p:cNvSpPr>
          <p:nvPr/>
        </p:nvSpPr>
        <p:spPr bwMode="auto">
          <a:xfrm rot="5400000">
            <a:off x="5510186" y="2353966"/>
            <a:ext cx="901996" cy="74118"/>
          </a:xfrm>
          <a:prstGeom prst="rightArrow">
            <a:avLst>
              <a:gd name="adj1" fmla="val 50000"/>
              <a:gd name="adj2" fmla="val 1233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" name="AutoShape 21"/>
          <p:cNvSpPr>
            <a:spLocks noChangeArrowheads="1"/>
          </p:cNvSpPr>
          <p:nvPr/>
        </p:nvSpPr>
        <p:spPr bwMode="auto">
          <a:xfrm rot="5400000">
            <a:off x="6414692" y="4154078"/>
            <a:ext cx="360362" cy="134144"/>
          </a:xfrm>
          <a:prstGeom prst="rightArrow">
            <a:avLst>
              <a:gd name="adj1" fmla="val 50000"/>
              <a:gd name="adj2" fmla="val 123369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6383339" y="4403957"/>
            <a:ext cx="5762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PTE</a:t>
            </a: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 rot="5400000">
            <a:off x="5823962" y="2356527"/>
            <a:ext cx="901997" cy="68995"/>
          </a:xfrm>
          <a:prstGeom prst="rightArrow">
            <a:avLst>
              <a:gd name="adj1" fmla="val 50000"/>
              <a:gd name="adj2" fmla="val 1233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45" name="Gewinkelter Verbinder 44"/>
          <p:cNvCxnSpPr/>
          <p:nvPr/>
        </p:nvCxnSpPr>
        <p:spPr bwMode="auto">
          <a:xfrm rot="5400000" flipH="1" flipV="1">
            <a:off x="6755825" y="4103500"/>
            <a:ext cx="568616" cy="372240"/>
          </a:xfrm>
          <a:prstGeom prst="bentConnector3">
            <a:avLst>
              <a:gd name="adj1" fmla="val 1383"/>
            </a:avLst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winkelter Verbinder 45"/>
          <p:cNvCxnSpPr>
            <a:stCxn id="43" idx="1"/>
          </p:cNvCxnSpPr>
          <p:nvPr/>
        </p:nvCxnSpPr>
        <p:spPr bwMode="auto">
          <a:xfrm rot="10800000">
            <a:off x="5303839" y="4049776"/>
            <a:ext cx="1079500" cy="50807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mit Pfeil 46"/>
          <p:cNvCxnSpPr/>
          <p:nvPr/>
        </p:nvCxnSpPr>
        <p:spPr bwMode="auto">
          <a:xfrm flipH="1">
            <a:off x="6804438" y="4573928"/>
            <a:ext cx="23569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mit Pfeil 47"/>
          <p:cNvCxnSpPr/>
          <p:nvPr/>
        </p:nvCxnSpPr>
        <p:spPr bwMode="auto">
          <a:xfrm flipV="1">
            <a:off x="6152557" y="4552697"/>
            <a:ext cx="269726" cy="1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8358759" y="2132856"/>
            <a:ext cx="1425829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Shear/Form-Drag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8389435" y="4049776"/>
            <a:ext cx="106439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Dissipation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8358759" y="3344267"/>
            <a:ext cx="11739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Buoyancy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52" name="Gerade Verbindung mit Pfeil 51"/>
          <p:cNvCxnSpPr/>
          <p:nvPr/>
        </p:nvCxnSpPr>
        <p:spPr bwMode="auto">
          <a:xfrm flipH="1">
            <a:off x="6422283" y="1780968"/>
            <a:ext cx="1524904" cy="116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Freihandform 52"/>
          <p:cNvSpPr/>
          <p:nvPr/>
        </p:nvSpPr>
        <p:spPr bwMode="auto">
          <a:xfrm>
            <a:off x="6613451" y="1772816"/>
            <a:ext cx="1329070" cy="3149792"/>
          </a:xfrm>
          <a:custGeom>
            <a:avLst/>
            <a:gdLst>
              <a:gd name="connsiteX0" fmla="*/ 0 w 1329070"/>
              <a:gd name="connsiteY0" fmla="*/ 2796362 h 2796362"/>
              <a:gd name="connsiteX1" fmla="*/ 1329070 w 1329070"/>
              <a:gd name="connsiteY1" fmla="*/ 2796362 h 2796362"/>
              <a:gd name="connsiteX2" fmla="*/ 1318437 w 1329070"/>
              <a:gd name="connsiteY2" fmla="*/ 0 h 279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9070" h="2796362">
                <a:moveTo>
                  <a:pt x="0" y="2796362"/>
                </a:moveTo>
                <a:lnTo>
                  <a:pt x="1329070" y="2796362"/>
                </a:lnTo>
                <a:cubicBezTo>
                  <a:pt x="1325526" y="1864241"/>
                  <a:pt x="1321981" y="932121"/>
                  <a:pt x="1318437" y="0"/>
                </a:cubicBezTo>
              </a:path>
            </a:pathLst>
          </a:cu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54" name="Gerade Verbindung mit Pfeil 53"/>
          <p:cNvCxnSpPr/>
          <p:nvPr/>
        </p:nvCxnSpPr>
        <p:spPr bwMode="auto">
          <a:xfrm flipV="1">
            <a:off x="6620389" y="4664991"/>
            <a:ext cx="0" cy="2400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 Box 23"/>
          <p:cNvSpPr txBox="1">
            <a:spLocks noChangeArrowheads="1"/>
          </p:cNvSpPr>
          <p:nvPr/>
        </p:nvSpPr>
        <p:spPr bwMode="auto">
          <a:xfrm>
            <a:off x="5913749" y="5284917"/>
            <a:ext cx="5397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SRE</a:t>
            </a: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8389435" y="4803974"/>
            <a:ext cx="1064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Radiation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57" name="Gerade Verbindung mit Pfeil 56"/>
          <p:cNvCxnSpPr/>
          <p:nvPr/>
        </p:nvCxnSpPr>
        <p:spPr bwMode="auto">
          <a:xfrm flipH="1">
            <a:off x="6152557" y="4727861"/>
            <a:ext cx="300943" cy="4686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C99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9570247" y="4306412"/>
            <a:ext cx="22863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Potential Thermal Enthalpy</a:t>
            </a: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9550750" y="1598669"/>
            <a:ext cx="22863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Mean Kinetic Energy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9552163" y="5284917"/>
            <a:ext cx="24536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Spatial/Solar Radiation Energy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3665422" y="1265464"/>
            <a:ext cx="22863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Circulation Kinetic Energy 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4930884" y="2136124"/>
            <a:ext cx="12942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D-SSO, SHS  </a:t>
            </a:r>
            <a:endParaRPr kumimoji="0" lang="en-US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4202626" y="4236238"/>
            <a:ext cx="12942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T-SSO, CON  </a:t>
            </a:r>
            <a:endParaRPr kumimoji="0" lang="en-US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470147" y="5050768"/>
            <a:ext cx="5093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Symbol" pitchFamily="18" charset="2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Symbol" pitchFamily="18" charset="2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Symbol" pitchFamily="18" charset="2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Symbol" pitchFamily="18" charset="2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Symbol" pitchFamily="18" charset="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marL="457200" marR="0" lvl="0" indent="-36988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Heating by dissipation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of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TKE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has been 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neglected </a:t>
            </a:r>
            <a:r>
              <a:rPr kumimoji="0" lang="en-US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so far due to 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numerical problems</a:t>
            </a:r>
            <a:endParaRPr kumimoji="0" lang="en-US" altLang="de-DE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499202" y="5770928"/>
            <a:ext cx="78290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Symbol" pitchFamily="18" charset="2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Symbol" pitchFamily="18" charset="2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Symbol" pitchFamily="18" charset="2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Symbol" pitchFamily="18" charset="2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Symbol" pitchFamily="18" charset="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marL="457200" marR="0" lvl="0" indent="-36988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A 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stable approximation </a:t>
            </a:r>
            <a:r>
              <a:rPr kumimoji="0" lang="en-US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of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dissipative heating 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(</a:t>
            </a:r>
            <a:r>
              <a:rPr kumimoji="0" lang="en-US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through 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neglecting </a:t>
            </a:r>
            <a:r>
              <a:rPr kumimoji="0" lang="en-US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the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buoyancy impact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shows a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significant impact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!</a:t>
            </a:r>
            <a:endParaRPr kumimoji="0" lang="en-US" alt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  <a:sym typeface="Symbol" pitchFamily="18" charset="2"/>
            </a:endParaRPr>
          </a:p>
        </p:txBody>
      </p:sp>
      <p:cxnSp>
        <p:nvCxnSpPr>
          <p:cNvPr id="66" name="Gerader Verbinder 65"/>
          <p:cNvCxnSpPr>
            <a:endCxn id="59" idx="1"/>
          </p:cNvCxnSpPr>
          <p:nvPr/>
        </p:nvCxnSpPr>
        <p:spPr bwMode="auto">
          <a:xfrm flipV="1">
            <a:off x="8256240" y="1752558"/>
            <a:ext cx="1294510" cy="20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r Verbinder 66"/>
          <p:cNvCxnSpPr/>
          <p:nvPr/>
        </p:nvCxnSpPr>
        <p:spPr bwMode="auto">
          <a:xfrm flipV="1">
            <a:off x="7441289" y="4502331"/>
            <a:ext cx="2012536" cy="55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r Verbinder 67"/>
          <p:cNvCxnSpPr>
            <a:endCxn id="60" idx="1"/>
          </p:cNvCxnSpPr>
          <p:nvPr/>
        </p:nvCxnSpPr>
        <p:spPr bwMode="auto">
          <a:xfrm>
            <a:off x="6453500" y="5433819"/>
            <a:ext cx="3098663" cy="49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r Verbinder 68"/>
          <p:cNvCxnSpPr/>
          <p:nvPr/>
        </p:nvCxnSpPr>
        <p:spPr bwMode="auto">
          <a:xfrm flipH="1">
            <a:off x="4767155" y="1592199"/>
            <a:ext cx="4229" cy="912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00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r Verbinder 69"/>
          <p:cNvCxnSpPr/>
          <p:nvPr/>
        </p:nvCxnSpPr>
        <p:spPr bwMode="auto">
          <a:xfrm flipH="1">
            <a:off x="7040133" y="1522121"/>
            <a:ext cx="4229" cy="912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135866" y="1906446"/>
            <a:ext cx="4266516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42925" marR="0" lvl="1" indent="-542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D-SSO: Dynamic SSO-scheme: induced sub-grid wakes and gravity waves </a:t>
            </a:r>
          </a:p>
          <a:p>
            <a:pPr marL="0" marR="0" lvl="1" indent="-3619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SHS: Separated Horizontal Shear Eddies </a:t>
            </a:r>
          </a:p>
          <a:p>
            <a:pPr marL="0" marR="0" lvl="1" indent="-361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(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0B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part of TURBDIFF-code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endParaRPr kumimoji="0" lang="en-US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68211" y="3804413"/>
            <a:ext cx="4066152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42925" marR="0" lvl="1" indent="-542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T-SSO: Thermal SSO-scheme: sub-grid </a:t>
            </a:r>
            <a:r>
              <a:rPr kumimoji="0" lang="en-US" altLang="de-D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ana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 and katabatic circulations  (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0B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part of TURBDIFF-code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totally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revised 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version </a:t>
            </a: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altLang="de-DE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ICON-branch ‘</a:t>
            </a:r>
            <a:r>
              <a:rPr kumimoji="0" lang="en-US" altLang="de-DE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mrturb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’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</a:p>
          <a:p>
            <a:pPr marL="542925" marR="0" lvl="1" indent="-54292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CON: Convection scheme: buoyancy driven plumes</a:t>
            </a:r>
            <a:endParaRPr kumimoji="0" lang="en-US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74" name="Gerader Verbinder 73"/>
          <p:cNvCxnSpPr/>
          <p:nvPr/>
        </p:nvCxnSpPr>
        <p:spPr bwMode="auto">
          <a:xfrm flipV="1">
            <a:off x="4771055" y="1040110"/>
            <a:ext cx="288083" cy="1799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6183624" y="1256013"/>
            <a:ext cx="22863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Turbulent Kinetic Energy 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77" name="Gerader Verbinder 76"/>
          <p:cNvCxnSpPr/>
          <p:nvPr/>
        </p:nvCxnSpPr>
        <p:spPr bwMode="auto">
          <a:xfrm>
            <a:off x="6888163" y="1062727"/>
            <a:ext cx="215899" cy="173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9" name="Grafik 6"/>
          <p:cNvPicPr/>
          <p:nvPr/>
        </p:nvPicPr>
        <p:blipFill>
          <a:blip r:embed="rId12"/>
          <a:srcRect l="3588" t="6926" r="3537" b="7215"/>
          <a:stretch/>
        </p:blipFill>
        <p:spPr>
          <a:xfrm>
            <a:off x="119336" y="134269"/>
            <a:ext cx="797591" cy="331512"/>
          </a:xfrm>
          <a:prstGeom prst="rect">
            <a:avLst/>
          </a:prstGeom>
          <a:ln w="0">
            <a:noFill/>
          </a:ln>
        </p:spPr>
      </p:pic>
      <p:sp>
        <p:nvSpPr>
          <p:cNvPr id="82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280" y="6311669"/>
            <a:ext cx="35283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kumimoji="0" lang="de-DE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r>
              <a:rPr lang="de-DE" altLang="de-DE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Günther Zängl (DWD)</a:t>
            </a:r>
            <a:endParaRPr kumimoji="0" lang="en-GB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Text Box 96">
            <a:extLst>
              <a:ext uri="{FF2B5EF4-FFF2-40B4-BE49-F238E27FC236}">
                <a16:creationId xmlns:a16="http://schemas.microsoft.com/office/drawing/2014/main" id="{4BBA618B-3953-4E7F-89AC-1C85DC1F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727" y="1036272"/>
            <a:ext cx="3576327" cy="37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STIC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: 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S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eparated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T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urbulence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I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nteracting with 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NT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C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000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 animBg="1"/>
      <p:bldP spid="43" grpId="0"/>
      <p:bldP spid="44" grpId="0" animBg="1"/>
      <p:bldP spid="49" grpId="0" animBg="1"/>
      <p:bldP spid="50" grpId="0" animBg="1"/>
      <p:bldP spid="51" grpId="0"/>
      <p:bldP spid="53" grpId="0" animBg="1"/>
      <p:bldP spid="55" grpId="0"/>
      <p:bldP spid="56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106EA-ACC3-4718-8424-EDD24B4BD7D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kumimoji="0" lang="en-GB" alt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5" y="-1926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1" y="-29618"/>
            <a:ext cx="8927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tabLst>
                <a:tab pos="808038" algn="l"/>
              </a:tabLst>
              <a:defRPr/>
            </a:pP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Con</a:t>
            </a:r>
            <a:r>
              <a:rPr lang="en-GB" altLang="de-DE" sz="2400" dirty="0" smtClean="0">
                <a:latin typeface="Arial" panose="020B0604020202020204" pitchFamily="34" charset="0"/>
              </a:rPr>
              <a:t>solidation of</a:t>
            </a:r>
            <a:r>
              <a:rPr lang="en-GB" altLang="de-DE" sz="2400" b="1" dirty="0" smtClean="0">
                <a:latin typeface="Arial" panose="020B0604020202020204" pitchFamily="34" charset="0"/>
              </a:rPr>
              <a:t> </a:t>
            </a: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GB" altLang="de-DE" sz="2400" dirty="0" smtClean="0">
                <a:latin typeface="Arial" panose="020B0604020202020204" pitchFamily="34" charset="0"/>
              </a:rPr>
              <a:t>urface-to-</a:t>
            </a: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GB" altLang="de-DE" sz="2400" dirty="0" smtClean="0">
                <a:latin typeface="Arial" panose="020B0604020202020204" pitchFamily="34" charset="0"/>
              </a:rPr>
              <a:t>tmosphere </a:t>
            </a: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GB" altLang="de-DE" sz="2400" dirty="0" smtClean="0">
                <a:latin typeface="Arial" panose="020B0604020202020204" pitchFamily="34" charset="0"/>
              </a:rPr>
              <a:t>ransfer</a:t>
            </a:r>
            <a:r>
              <a:rPr lang="en-GB" altLang="de-DE" sz="2400" b="1" dirty="0" smtClean="0">
                <a:latin typeface="Arial" panose="020B0604020202020204" pitchFamily="34" charset="0"/>
              </a:rPr>
              <a:t> (</a:t>
            </a:r>
            <a:r>
              <a:rPr lang="en-GB" altLang="de-DE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ConSAT</a:t>
            </a:r>
            <a:r>
              <a:rPr lang="en-GB" altLang="de-DE" sz="2400" b="1" dirty="0" smtClean="0">
                <a:latin typeface="Arial" panose="020B0604020202020204" pitchFamily="34" charset="0"/>
              </a:rPr>
              <a:t>)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pic>
        <p:nvPicPr>
          <p:cNvPr id="24" name="Grafik 6"/>
          <p:cNvPicPr/>
          <p:nvPr/>
        </p:nvPicPr>
        <p:blipFill>
          <a:blip r:embed="rId6"/>
          <a:srcRect l="3588" t="6926" r="3537" b="7215"/>
          <a:stretch/>
        </p:blipFill>
        <p:spPr>
          <a:xfrm>
            <a:off x="119336" y="134269"/>
            <a:ext cx="797591" cy="331512"/>
          </a:xfrm>
          <a:prstGeom prst="rect">
            <a:avLst/>
          </a:prstGeom>
          <a:ln w="0">
            <a:noFill/>
          </a:ln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D1D2637E-3DE4-4BE6-BBC2-5407E6EF3DDF}"/>
              </a:ext>
            </a:extLst>
          </p:cNvPr>
          <p:cNvSpPr/>
          <p:nvPr/>
        </p:nvSpPr>
        <p:spPr>
          <a:xfrm>
            <a:off x="488337" y="610482"/>
            <a:ext cx="994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STIC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the crucial impact of </a:t>
            </a:r>
            <a:r>
              <a:rPr kumimoji="0" lang="en-GB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kumimoji="0" lang="en-GB" sz="2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ower 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imits of </a:t>
            </a:r>
            <a:r>
              <a:rPr kumimoji="0" lang="en-GB" sz="2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turb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iff.-</a:t>
            </a:r>
            <a:r>
              <a:rPr kumimoji="0" lang="en-GB" sz="2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GB" sz="2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oeff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LLDC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id="{DA196B32-1B5C-4D8D-96EE-C05FDC084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524" y="2106586"/>
            <a:ext cx="719138" cy="649288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CDE2232D-19CD-4C6F-AA59-426DE38A1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088" y="2539975"/>
            <a:ext cx="287337" cy="287337"/>
          </a:xfrm>
          <a:prstGeom prst="ellipse">
            <a:avLst/>
          </a:prstGeom>
          <a:noFill/>
          <a:ln w="9525">
            <a:solidFill>
              <a:srgbClr val="2D2DB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65F09032-D3E4-495A-86CE-9413D7852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500" y="1531912"/>
            <a:ext cx="1584325" cy="1439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30" name="Oval 15">
            <a:extLst>
              <a:ext uri="{FF2B5EF4-FFF2-40B4-BE49-F238E27FC236}">
                <a16:creationId xmlns:a16="http://schemas.microsoft.com/office/drawing/2014/main" id="{ECD23BCC-F939-40F2-AA0D-47CC3FF37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663" y="2251050"/>
            <a:ext cx="719137" cy="649287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C7FBE4C5-6412-4319-B83D-0E9D5B0DC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825" y="1531912"/>
            <a:ext cx="1584325" cy="1439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32" name="Oval 17">
            <a:extLst>
              <a:ext uri="{FF2B5EF4-FFF2-40B4-BE49-F238E27FC236}">
                <a16:creationId xmlns:a16="http://schemas.microsoft.com/office/drawing/2014/main" id="{81D8908A-B586-4AE7-A9F3-66BCADA3A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988" y="2108175"/>
            <a:ext cx="287337" cy="287337"/>
          </a:xfrm>
          <a:prstGeom prst="ellipse">
            <a:avLst/>
          </a:prstGeom>
          <a:noFill/>
          <a:ln w="9525">
            <a:solidFill>
              <a:srgbClr val="2D2DB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D0DF375C-4606-4B8D-B7B4-2C1F8D48F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349" y="2395511"/>
            <a:ext cx="287338" cy="287338"/>
          </a:xfrm>
          <a:prstGeom prst="ellipse">
            <a:avLst/>
          </a:prstGeom>
          <a:noFill/>
          <a:ln w="9525">
            <a:solidFill>
              <a:srgbClr val="2D2DB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13151753-0A3D-4D7E-A730-F2233FD53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288" y="2539975"/>
            <a:ext cx="287337" cy="287337"/>
          </a:xfrm>
          <a:prstGeom prst="ellipse">
            <a:avLst/>
          </a:prstGeom>
          <a:noFill/>
          <a:ln w="9525">
            <a:solidFill>
              <a:srgbClr val="2D2DB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35" name="AutoShape 21">
            <a:extLst>
              <a:ext uri="{FF2B5EF4-FFF2-40B4-BE49-F238E27FC236}">
                <a16:creationId xmlns:a16="http://schemas.microsoft.com/office/drawing/2014/main" id="{6C407073-434D-4BF6-90A6-986E6FF7B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362" y="2111350"/>
            <a:ext cx="360362" cy="73025"/>
          </a:xfrm>
          <a:prstGeom prst="rightArrow">
            <a:avLst>
              <a:gd name="adj1" fmla="val 50000"/>
              <a:gd name="adj2" fmla="val 123369"/>
            </a:avLst>
          </a:prstGeom>
          <a:solidFill>
            <a:srgbClr val="CC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graphicFrame>
        <p:nvGraphicFramePr>
          <p:cNvPr id="36" name="Object 22">
            <a:extLst>
              <a:ext uri="{FF2B5EF4-FFF2-40B4-BE49-F238E27FC236}">
                <a16:creationId xmlns:a16="http://schemas.microsoft.com/office/drawing/2014/main" id="{6B8AC493-95EC-4618-82AC-8D7D79558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13925"/>
              </p:ext>
            </p:extLst>
          </p:nvPr>
        </p:nvGraphicFramePr>
        <p:xfrm>
          <a:off x="3886200" y="1806575"/>
          <a:ext cx="6842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53" name="Equation" r:id="rId7" imgW="482400" imgH="253800" progId="Equation.DSMT4">
                  <p:embed/>
                </p:oleObj>
              </mc:Choice>
              <mc:Fallback>
                <p:oleObj name="Equation" r:id="rId7" imgW="48240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B8AC493-95EC-4618-82AC-8D7D79558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06575"/>
                        <a:ext cx="684213" cy="304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23">
            <a:extLst>
              <a:ext uri="{FF2B5EF4-FFF2-40B4-BE49-F238E27FC236}">
                <a16:creationId xmlns:a16="http://schemas.microsoft.com/office/drawing/2014/main" id="{33BC1EEF-FC61-4727-8C5F-E429B852B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700" y="1747811"/>
            <a:ext cx="100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CKE  </a:t>
            </a:r>
          </a:p>
        </p:txBody>
      </p:sp>
      <p:sp>
        <p:nvSpPr>
          <p:cNvPr id="38" name="Text Box 24">
            <a:extLst>
              <a:ext uri="{FF2B5EF4-FFF2-40B4-BE49-F238E27FC236}">
                <a16:creationId xmlns:a16="http://schemas.microsoft.com/office/drawing/2014/main" id="{CA7A3D6F-5CA6-45BC-8D26-874B0E7E9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436" y="1819249"/>
            <a:ext cx="9586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TKE  </a:t>
            </a:r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028E43EE-7D7B-40A5-9FB5-9F6AF53E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7" y="1462295"/>
            <a:ext cx="3043558" cy="231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har char="•"/>
              <a:tabLst>
                <a:tab pos="2079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har char="–"/>
              <a:tabLst>
                <a:tab pos="2079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tabLst>
                <a:tab pos="207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tabLst>
                <a:tab pos="2079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828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production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terms </a:t>
            </a:r>
            <a:r>
              <a:rPr kumimoji="0" lang="en-US" altLang="de-DE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dependent on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:</a:t>
            </a:r>
          </a:p>
          <a:p>
            <a:pPr marL="0" marR="0" lvl="0" indent="0" algn="l" defTabSz="828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  <a:defRPr/>
            </a:pP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DejaVu Sans"/>
              <a:cs typeface="DejaVu Sans"/>
            </a:endParaRPr>
          </a:p>
          <a:p>
            <a:pPr marL="0" marR="0" lvl="0" indent="0" algn="l" defTabSz="828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specific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length scales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     </a:t>
            </a:r>
          </a:p>
          <a:p>
            <a:pPr marL="0" marR="0" lvl="0" indent="0" algn="l" defTabSz="828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and a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specific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velocity </a:t>
            </a:r>
          </a:p>
          <a:p>
            <a:pPr marL="0" marR="0" lvl="0" indent="0" algn="l" defTabSz="828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scale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(                        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)</a:t>
            </a:r>
          </a:p>
          <a:p>
            <a:pPr marL="0" marR="0" lvl="0" indent="0" algn="l" defTabSz="828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  <a:defRPr/>
            </a:pPr>
            <a:endParaRPr lang="en-US" altLang="de-DE" sz="1400" b="1" dirty="0">
              <a:solidFill>
                <a:srgbClr val="000000"/>
              </a:solidFill>
              <a:latin typeface="Arial Narrow" panose="020B0606020202030204" pitchFamily="34" charset="0"/>
              <a:ea typeface="DejaVu Sans"/>
              <a:cs typeface="DejaVu Sans"/>
            </a:endParaRPr>
          </a:p>
          <a:p>
            <a:pPr marL="0" marR="0" lvl="0" indent="0" algn="l" defTabSz="828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  <a:defRPr/>
            </a:pPr>
            <a:r>
              <a:rPr lang="en-US" altLang="de-DE" sz="1400" b="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r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elated to NTCs,</a:t>
            </a:r>
            <a:r>
              <a:rPr kumimoji="0" lang="en-US" altLang="de-DE" sz="1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such as:</a:t>
            </a:r>
          </a:p>
          <a:p>
            <a:pPr marL="285750" marR="0" lvl="0" indent="-285750" algn="l" defTabSz="8286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07963" algn="l"/>
              </a:tabLst>
              <a:defRPr/>
            </a:pPr>
            <a:r>
              <a:rPr lang="en-US" altLang="de-DE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SSO-generated </a:t>
            </a:r>
            <a:r>
              <a:rPr lang="en-US" altLang="de-DE" sz="1400" b="1" dirty="0" smtClean="0">
                <a:solidFill>
                  <a:srgbClr val="1B10B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wakes</a:t>
            </a:r>
            <a:r>
              <a:rPr lang="en-US" altLang="de-DE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 and </a:t>
            </a:r>
            <a:r>
              <a:rPr lang="en-US" altLang="de-DE" sz="1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thermals</a:t>
            </a:r>
            <a:r>
              <a:rPr lang="en-US" altLang="de-DE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, </a:t>
            </a:r>
          </a:p>
          <a:p>
            <a:pPr marL="285750" marR="0" lvl="0" indent="-285750" algn="l" defTabSz="8286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07963" algn="l"/>
              </a:tabLst>
              <a:defRPr/>
            </a:pPr>
            <a:r>
              <a:rPr lang="en-US" altLang="de-DE" sz="14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separated horizontal shear-eddies</a:t>
            </a:r>
            <a:r>
              <a:rPr lang="en-US" altLang="de-DE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,</a:t>
            </a:r>
          </a:p>
          <a:p>
            <a:pPr marL="285750" marR="0" lvl="0" indent="-285750" algn="l" defTabSz="8286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07963" algn="l"/>
              </a:tabLst>
              <a:defRPr/>
            </a:pPr>
            <a:r>
              <a:rPr lang="en-US" altLang="de-DE" sz="1400" b="1" noProof="0" dirty="0" smtClean="0">
                <a:solidFill>
                  <a:srgbClr val="C0000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convective</a:t>
            </a:r>
            <a:r>
              <a:rPr kumimoji="0" lang="en-US" altLang="de-DE" sz="1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vertical currents</a:t>
            </a:r>
            <a:endParaRPr kumimoji="0" lang="en-US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DejaVu Sans"/>
              <a:cs typeface="DejaVu Sans"/>
            </a:endParaRPr>
          </a:p>
        </p:txBody>
      </p:sp>
      <p:sp>
        <p:nvSpPr>
          <p:cNvPr id="40" name="Line 29">
            <a:extLst>
              <a:ext uri="{FF2B5EF4-FFF2-40B4-BE49-F238E27FC236}">
                <a16:creationId xmlns:a16="http://schemas.microsoft.com/office/drawing/2014/main" id="{FF680AC4-A82F-4F0B-88A6-3266F5CD5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4172" y="2352686"/>
            <a:ext cx="865705" cy="682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1078E165-D8C0-4319-BAB7-D036A2411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9341" y="1484784"/>
            <a:ext cx="2143026" cy="116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har char="•"/>
              <a:tabLst>
                <a:tab pos="2079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Char char="–"/>
              <a:tabLst>
                <a:tab pos="2079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tabLst>
                <a:tab pos="207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tabLst>
                <a:tab pos="2079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828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production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terms </a:t>
            </a:r>
            <a:r>
              <a:rPr kumimoji="0" lang="en-US" altLang="de-DE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depend on: </a:t>
            </a:r>
          </a:p>
          <a:p>
            <a:pPr marL="0" marR="0" lvl="0" indent="0" algn="l" defTabSz="828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  <a:defRPr/>
            </a:pPr>
            <a:endParaRPr kumimoji="0" lang="en-US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 Narrow" panose="020B0606020202030204" pitchFamily="34" charset="0"/>
              <a:ea typeface="DejaVu Sans"/>
              <a:cs typeface="DejaVu Sans"/>
            </a:endParaRPr>
          </a:p>
          <a:p>
            <a:pPr marL="0" marR="0" lvl="0" indent="0" algn="l" defTabSz="828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turbulent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length scale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     and the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turbulent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velocity scale (                      )</a:t>
            </a:r>
          </a:p>
        </p:txBody>
      </p:sp>
      <p:graphicFrame>
        <p:nvGraphicFramePr>
          <p:cNvPr id="42" name="Object 31">
            <a:extLst>
              <a:ext uri="{FF2B5EF4-FFF2-40B4-BE49-F238E27FC236}">
                <a16:creationId xmlns:a16="http://schemas.microsoft.com/office/drawing/2014/main" id="{BAB8C744-A6BA-4611-A574-F97639DBBB9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0507" y="2369616"/>
          <a:ext cx="938431" cy="26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54" name="Equation" r:id="rId9" imgW="876240" imgH="253800" progId="Equation.DSMT4">
                  <p:embed/>
                </p:oleObj>
              </mc:Choice>
              <mc:Fallback>
                <p:oleObj name="Equation" r:id="rId9" imgW="876240" imgH="253800" progId="Equation.DSMT4">
                  <p:embed/>
                  <p:pic>
                    <p:nvPicPr>
                      <p:cNvPr id="29" name="Object 31">
                        <a:extLst>
                          <a:ext uri="{FF2B5EF4-FFF2-40B4-BE49-F238E27FC236}">
                            <a16:creationId xmlns:a16="http://schemas.microsoft.com/office/drawing/2014/main" id="{BAB8C744-A6BA-4611-A574-F97639DBB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07" y="2369616"/>
                        <a:ext cx="938431" cy="268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2">
            <a:extLst>
              <a:ext uri="{FF2B5EF4-FFF2-40B4-BE49-F238E27FC236}">
                <a16:creationId xmlns:a16="http://schemas.microsoft.com/office/drawing/2014/main" id="{461B2859-3D26-439A-821F-3BB94339ECF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79253" y="2371121"/>
          <a:ext cx="86995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55" name="Equation" r:id="rId11" imgW="799920" imgH="253800" progId="Equation.DSMT4">
                  <p:embed/>
                </p:oleObj>
              </mc:Choice>
              <mc:Fallback>
                <p:oleObj name="Equation" r:id="rId11" imgW="799920" imgH="253800" progId="Equation.DSMT4">
                  <p:embed/>
                  <p:pic>
                    <p:nvPicPr>
                      <p:cNvPr id="30" name="Object 32">
                        <a:extLst>
                          <a:ext uri="{FF2B5EF4-FFF2-40B4-BE49-F238E27FC236}">
                            <a16:creationId xmlns:a16="http://schemas.microsoft.com/office/drawing/2014/main" id="{461B2859-3D26-439A-821F-3BB94339E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9253" y="2371121"/>
                        <a:ext cx="869950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Line 33">
            <a:extLst>
              <a:ext uri="{FF2B5EF4-FFF2-40B4-BE49-F238E27FC236}">
                <a16:creationId xmlns:a16="http://schemas.microsoft.com/office/drawing/2014/main" id="{5A1BEF5B-FF12-4AB4-904C-457055392A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5223" y="2331044"/>
            <a:ext cx="428116" cy="2073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29C504B0-935C-4FB2-9B70-83D300465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7662" y="2466949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46" name="Line 37">
            <a:extLst>
              <a:ext uri="{FF2B5EF4-FFF2-40B4-BE49-F238E27FC236}">
                <a16:creationId xmlns:a16="http://schemas.microsoft.com/office/drawing/2014/main" id="{22FACC8D-49CE-422E-B9AB-B8C0E1286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8387" y="2466949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graphicFrame>
        <p:nvGraphicFramePr>
          <p:cNvPr id="47" name="Object 38">
            <a:extLst>
              <a:ext uri="{FF2B5EF4-FFF2-40B4-BE49-F238E27FC236}">
                <a16:creationId xmlns:a16="http://schemas.microsoft.com/office/drawing/2014/main" id="{76C72BFA-7ACF-4B72-AFD5-3DFFF9B8D63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75520" y="1944374"/>
          <a:ext cx="243858" cy="28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56" name="Formel" r:id="rId13" imgW="164957" imgH="190335" progId="Equation.3">
                  <p:embed/>
                </p:oleObj>
              </mc:Choice>
              <mc:Fallback>
                <p:oleObj name="Formel" r:id="rId13" imgW="164957" imgH="190335" progId="Equation.3">
                  <p:embed/>
                  <p:pic>
                    <p:nvPicPr>
                      <p:cNvPr id="36" name="Object 38">
                        <a:extLst>
                          <a:ext uri="{FF2B5EF4-FFF2-40B4-BE49-F238E27FC236}">
                            <a16:creationId xmlns:a16="http://schemas.microsoft.com/office/drawing/2014/main" id="{76C72BFA-7ACF-4B72-AFD5-3DFFF9B8D6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1944374"/>
                        <a:ext cx="243858" cy="283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Line 41">
            <a:extLst>
              <a:ext uri="{FF2B5EF4-FFF2-40B4-BE49-F238E27FC236}">
                <a16:creationId xmlns:a16="http://schemas.microsoft.com/office/drawing/2014/main" id="{C60AC1CE-B415-473A-94B2-C8B94C082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6087" y="2682849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49" name="Line 42">
            <a:extLst>
              <a:ext uri="{FF2B5EF4-FFF2-40B4-BE49-F238E27FC236}">
                <a16:creationId xmlns:a16="http://schemas.microsoft.com/office/drawing/2014/main" id="{811F3FFF-188E-4F2B-9114-066D039D7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3424" y="2682849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graphicFrame>
        <p:nvGraphicFramePr>
          <p:cNvPr id="50" name="Object 43">
            <a:extLst>
              <a:ext uri="{FF2B5EF4-FFF2-40B4-BE49-F238E27FC236}">
                <a16:creationId xmlns:a16="http://schemas.microsoft.com/office/drawing/2014/main" id="{DEECBEFC-0942-4DAD-8E8B-10305E8437B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554582" y="1947633"/>
          <a:ext cx="176623" cy="23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57" name="Equation" r:id="rId15" imgW="126720" imgH="164880" progId="Equation.DSMT4">
                  <p:embed/>
                </p:oleObj>
              </mc:Choice>
              <mc:Fallback>
                <p:oleObj name="Equation" r:id="rId15" imgW="126720" imgH="164880" progId="Equation.DSMT4">
                  <p:embed/>
                  <p:pic>
                    <p:nvPicPr>
                      <p:cNvPr id="41" name="Object 43">
                        <a:extLst>
                          <a:ext uri="{FF2B5EF4-FFF2-40B4-BE49-F238E27FC236}">
                            <a16:creationId xmlns:a16="http://schemas.microsoft.com/office/drawing/2014/main" id="{DEECBEFC-0942-4DAD-8E8B-10305E8437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582" y="1947633"/>
                        <a:ext cx="176623" cy="231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10">
            <a:extLst>
              <a:ext uri="{FF2B5EF4-FFF2-40B4-BE49-F238E27FC236}">
                <a16:creationId xmlns:a16="http://schemas.microsoft.com/office/drawing/2014/main" id="{5E0D1B96-387A-4084-9984-6432B6B10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394" y="1947633"/>
            <a:ext cx="4257598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The </a:t>
            </a:r>
            <a:r>
              <a:rPr kumimoji="0" lang="en-US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scale interaction term</a:t>
            </a: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                 </a:t>
            </a: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shifts </a:t>
            </a:r>
            <a:r>
              <a:rPr kumimoji="0" lang="en-US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</a:t>
            </a: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ub-</a:t>
            </a:r>
            <a:r>
              <a:rPr lang="en-US" altLang="de-DE" sz="14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g</a:t>
            </a: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rid </a:t>
            </a:r>
            <a:r>
              <a:rPr kumimoji="0" lang="en-US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KE</a:t>
            </a: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from the </a:t>
            </a:r>
            <a:r>
              <a:rPr kumimoji="0" lang="en-US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NTC part of the spectrum (</a:t>
            </a:r>
            <a:r>
              <a:rPr kumimoji="0" lang="en-US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C</a:t>
            </a: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irculation </a:t>
            </a:r>
            <a:r>
              <a:rPr kumimoji="0" lang="en-US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KE</a:t>
            </a:r>
            <a:r>
              <a:rPr kumimoji="0" lang="en-US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)</a:t>
            </a:r>
          </a:p>
          <a:p>
            <a:pPr marL="27305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towards the </a:t>
            </a:r>
            <a:r>
              <a:rPr kumimoji="0" lang="en-US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turbulent part (TKE)</a:t>
            </a: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  <a:r>
              <a:rPr kumimoji="0" lang="en-US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by virtue of shear</a:t>
            </a: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</a:p>
          <a:p>
            <a:pPr marL="273050" marR="0" lvl="0" indent="0" algn="l" defTabSz="273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generated by </a:t>
            </a: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the </a:t>
            </a:r>
            <a:r>
              <a:rPr kumimoji="0" lang="en-US" altLang="de-DE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sub-grid</a:t>
            </a: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  <a:r>
              <a:rPr kumimoji="0" lang="en-US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circulation flow patterns</a:t>
            </a: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.</a:t>
            </a:r>
          </a:p>
        </p:txBody>
      </p:sp>
      <p:sp>
        <p:nvSpPr>
          <p:cNvPr id="52" name="Oval 14">
            <a:extLst>
              <a:ext uri="{FF2B5EF4-FFF2-40B4-BE49-F238E27FC236}">
                <a16:creationId xmlns:a16="http://schemas.microsoft.com/office/drawing/2014/main" id="{D3373292-6ABA-4CFE-8B88-E08FD845A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763" y="1603350"/>
            <a:ext cx="719137" cy="649287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53" name="Oval 19">
            <a:extLst>
              <a:ext uri="{FF2B5EF4-FFF2-40B4-BE49-F238E27FC236}">
                <a16:creationId xmlns:a16="http://schemas.microsoft.com/office/drawing/2014/main" id="{31D37D81-90BC-415D-85E5-F4C4172F2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319" y="1908765"/>
            <a:ext cx="287337" cy="287337"/>
          </a:xfrm>
          <a:prstGeom prst="ellipse">
            <a:avLst/>
          </a:prstGeom>
          <a:noFill/>
          <a:ln w="9525">
            <a:solidFill>
              <a:srgbClr val="2D2DB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54" name="Text Box 96">
            <a:extLst>
              <a:ext uri="{FF2B5EF4-FFF2-40B4-BE49-F238E27FC236}">
                <a16:creationId xmlns:a16="http://schemas.microsoft.com/office/drawing/2014/main" id="{5F5D51B3-FDE9-4F29-9338-0A4715D1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199" y="1515048"/>
            <a:ext cx="3007745" cy="37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NTC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: 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N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on-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T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urbulent SGS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C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irculation</a:t>
            </a:r>
          </a:p>
        </p:txBody>
      </p:sp>
      <p:sp>
        <p:nvSpPr>
          <p:cNvPr id="55" name="Text Box 96">
            <a:extLst>
              <a:ext uri="{FF2B5EF4-FFF2-40B4-BE49-F238E27FC236}">
                <a16:creationId xmlns:a16="http://schemas.microsoft.com/office/drawing/2014/main" id="{4BBA618B-3953-4E7F-89AC-1C85DC1F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391" y="1036466"/>
            <a:ext cx="3576327" cy="37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STIC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: 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S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eparated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T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urbulence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I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nteracting with 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NT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C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s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5F5D51B3-FDE9-4F29-9338-0A4715D1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627" y="3645024"/>
            <a:ext cx="2896269" cy="41549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TKE 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needs to be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 </a:t>
            </a:r>
            <a:r>
              <a:rPr kumimoji="0" lang="en-US" altLang="de-DE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adapted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 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to          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!</a:t>
            </a:r>
          </a:p>
        </p:txBody>
      </p:sp>
      <p:graphicFrame>
        <p:nvGraphicFramePr>
          <p:cNvPr id="58" name="Objek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77879"/>
              </p:ext>
            </p:extLst>
          </p:nvPr>
        </p:nvGraphicFramePr>
        <p:xfrm>
          <a:off x="9596365" y="3730858"/>
          <a:ext cx="388938" cy="32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58" name="Equation" r:id="rId17" imgW="291960" imgH="241200" progId="Equation.DSMT4">
                  <p:embed/>
                </p:oleObj>
              </mc:Choice>
              <mc:Fallback>
                <p:oleObj name="Equation" r:id="rId17" imgW="291960" imgH="241200" progId="Equation.DSMT4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596365" y="3730858"/>
                        <a:ext cx="388938" cy="321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96">
            <a:extLst>
              <a:ext uri="{FF2B5EF4-FFF2-40B4-BE49-F238E27FC236}">
                <a16:creationId xmlns:a16="http://schemas.microsoft.com/office/drawing/2014/main" id="{5F5D51B3-FDE9-4F29-9338-0A4715D1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26" y="4027492"/>
            <a:ext cx="4564346" cy="37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Excess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 of            over            is due to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missing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shear 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by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 NTCs</a:t>
            </a:r>
          </a:p>
        </p:txBody>
      </p:sp>
      <p:graphicFrame>
        <p:nvGraphicFramePr>
          <p:cNvPr id="60" name="Objek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685293"/>
              </p:ext>
            </p:extLst>
          </p:nvPr>
        </p:nvGraphicFramePr>
        <p:xfrm>
          <a:off x="9315693" y="4118293"/>
          <a:ext cx="280672" cy="26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59" name="Equation" r:id="rId19" imgW="203040" imgH="190440" progId="Equation.DSMT4">
                  <p:embed/>
                </p:oleObj>
              </mc:Choice>
              <mc:Fallback>
                <p:oleObj name="Equation" r:id="rId19" imgW="203040" imgH="190440" progId="Equation.DSMT4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315693" y="4118293"/>
                        <a:ext cx="280672" cy="262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k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292139"/>
              </p:ext>
            </p:extLst>
          </p:nvPr>
        </p:nvGraphicFramePr>
        <p:xfrm>
          <a:off x="8594410" y="4118293"/>
          <a:ext cx="3889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60" name="Equation" r:id="rId21" imgW="388829" imgH="321852" progId="Equation.DSMT4">
                  <p:embed/>
                </p:oleObj>
              </mc:Choice>
              <mc:Fallback>
                <p:oleObj name="Equation" r:id="rId21" imgW="388829" imgH="321852" progId="Equation.DSMT4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594410" y="4118293"/>
                        <a:ext cx="388937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96">
            <a:extLst>
              <a:ext uri="{FF2B5EF4-FFF2-40B4-BE49-F238E27FC236}">
                <a16:creationId xmlns:a16="http://schemas.microsoft.com/office/drawing/2014/main" id="{5F5D51B3-FDE9-4F29-9338-0A4715D1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54" y="4440376"/>
            <a:ext cx="453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Excess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 of            over           is due to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missing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1B10B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SGS pressure-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1B10B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                                                   forces 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in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B10B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1B10B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momentum budget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!!</a:t>
            </a:r>
          </a:p>
        </p:txBody>
      </p:sp>
      <p:graphicFrame>
        <p:nvGraphicFramePr>
          <p:cNvPr id="63" name="Objek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535302"/>
              </p:ext>
            </p:extLst>
          </p:nvPr>
        </p:nvGraphicFramePr>
        <p:xfrm>
          <a:off x="8612752" y="4478788"/>
          <a:ext cx="353971" cy="29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61" name="Equation" r:id="rId23" imgW="291960" imgH="241200" progId="Equation.DSMT4">
                  <p:embed/>
                </p:oleObj>
              </mc:Choice>
              <mc:Fallback>
                <p:oleObj name="Equation" r:id="rId23" imgW="291960" imgH="241200" progId="Equation.DSMT4">
                  <p:embed/>
                  <p:pic>
                    <p:nvPicPr>
                      <p:cNvPr id="77" name="Objekt 7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612752" y="4478788"/>
                        <a:ext cx="353971" cy="292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96">
            <a:extLst>
              <a:ext uri="{FF2B5EF4-FFF2-40B4-BE49-F238E27FC236}">
                <a16:creationId xmlns:a16="http://schemas.microsoft.com/office/drawing/2014/main" id="{5F5D51B3-FDE9-4F29-9338-0A4715D1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861" y="5126901"/>
            <a:ext cx="29726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w</a:t>
            </a:r>
            <a:r>
              <a:rPr kumimoji="0" lang="en-US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ith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 some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empirical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conditional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 scaling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DejaVu Sans"/>
              <a:cs typeface="DejaVu Sans"/>
              <a:sym typeface="Symbol" pitchFamily="18" charset="2"/>
            </a:endParaRPr>
          </a:p>
        </p:txBody>
      </p:sp>
      <p:graphicFrame>
        <p:nvGraphicFramePr>
          <p:cNvPr id="69" name="Object 34">
            <a:extLst>
              <a:ext uri="{FF2B5EF4-FFF2-40B4-BE49-F238E27FC236}">
                <a16:creationId xmlns:a16="http://schemas.microsoft.com/office/drawing/2014/main" id="{6EE4F024-9014-4695-8C00-0836268FFE9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82124" y="2987649"/>
          <a:ext cx="20478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62" name="Formel" r:id="rId25" imgW="203024" imgH="266469" progId="Equation.3">
                  <p:embed/>
                </p:oleObj>
              </mc:Choice>
              <mc:Fallback>
                <p:oleObj name="Formel" r:id="rId25" imgW="203024" imgH="266469" progId="Equation.3">
                  <p:embed/>
                  <p:pic>
                    <p:nvPicPr>
                      <p:cNvPr id="32" name="Object 34">
                        <a:extLst>
                          <a:ext uri="{FF2B5EF4-FFF2-40B4-BE49-F238E27FC236}">
                            <a16:creationId xmlns:a16="http://schemas.microsoft.com/office/drawing/2014/main" id="{6EE4F024-9014-4695-8C00-0836268FFE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124" y="2987649"/>
                        <a:ext cx="204788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35">
            <a:extLst>
              <a:ext uri="{FF2B5EF4-FFF2-40B4-BE49-F238E27FC236}">
                <a16:creationId xmlns:a16="http://schemas.microsoft.com/office/drawing/2014/main" id="{B6A78F71-48A8-451F-8748-BA792BCB249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686912" y="3019663"/>
          <a:ext cx="227013" cy="263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63" name="Formel" r:id="rId27" imgW="164957" imgH="190335" progId="Equation.3">
                  <p:embed/>
                </p:oleObj>
              </mc:Choice>
              <mc:Fallback>
                <p:oleObj name="Formel" r:id="rId27" imgW="164957" imgH="190335" progId="Equation.3">
                  <p:embed/>
                  <p:pic>
                    <p:nvPicPr>
                      <p:cNvPr id="33" name="Object 35">
                        <a:extLst>
                          <a:ext uri="{FF2B5EF4-FFF2-40B4-BE49-F238E27FC236}">
                            <a16:creationId xmlns:a16="http://schemas.microsoft.com/office/drawing/2014/main" id="{B6A78F71-48A8-451F-8748-BA792BCB24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912" y="3019663"/>
                        <a:ext cx="227013" cy="263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39">
            <a:extLst>
              <a:ext uri="{FF2B5EF4-FFF2-40B4-BE49-F238E27FC236}">
                <a16:creationId xmlns:a16="http://schemas.microsoft.com/office/drawing/2014/main" id="{5D115A1D-E450-4CEE-A965-B86755AD948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06088" y="2971774"/>
          <a:ext cx="204787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64" name="Formel" r:id="rId28" imgW="203024" imgH="266469" progId="Equation.3">
                  <p:embed/>
                </p:oleObj>
              </mc:Choice>
              <mc:Fallback>
                <p:oleObj name="Formel" r:id="rId28" imgW="203024" imgH="266469" progId="Equation.3">
                  <p:embed/>
                  <p:pic>
                    <p:nvPicPr>
                      <p:cNvPr id="37" name="Object 39">
                        <a:extLst>
                          <a:ext uri="{FF2B5EF4-FFF2-40B4-BE49-F238E27FC236}">
                            <a16:creationId xmlns:a16="http://schemas.microsoft.com/office/drawing/2014/main" id="{5D115A1D-E450-4CEE-A965-B86755AD9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088" y="2971774"/>
                        <a:ext cx="204787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40">
            <a:extLst>
              <a:ext uri="{FF2B5EF4-FFF2-40B4-BE49-F238E27FC236}">
                <a16:creationId xmlns:a16="http://schemas.microsoft.com/office/drawing/2014/main" id="{AB33011A-D84E-45D2-8886-0D49E06F219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15093" y="3031106"/>
          <a:ext cx="142875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65" name="Equation" r:id="rId29" imgW="126720" imgH="164880" progId="Equation.DSMT4">
                  <p:embed/>
                </p:oleObj>
              </mc:Choice>
              <mc:Fallback>
                <p:oleObj name="Equation" r:id="rId29" imgW="126720" imgH="164880" progId="Equation.DSMT4">
                  <p:embed/>
                  <p:pic>
                    <p:nvPicPr>
                      <p:cNvPr id="38" name="Object 40">
                        <a:extLst>
                          <a:ext uri="{FF2B5EF4-FFF2-40B4-BE49-F238E27FC236}">
                            <a16:creationId xmlns:a16="http://schemas.microsoft.com/office/drawing/2014/main" id="{AB33011A-D84E-45D2-8886-0D49E06F21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093" y="3031106"/>
                        <a:ext cx="142875" cy="18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9">
            <a:extLst>
              <a:ext uri="{FF2B5EF4-FFF2-40B4-BE49-F238E27FC236}">
                <a16:creationId xmlns:a16="http://schemas.microsoft.com/office/drawing/2014/main" id="{A66CA0FE-9199-43B3-9261-26F622FC8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148" y="4550996"/>
            <a:ext cx="23198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</a:rPr>
              <a:t>turbulent diffusion 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</a:rPr>
              <a:t>coefficient:</a:t>
            </a:r>
            <a:endParaRPr kumimoji="0" lang="en-US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DejaVu Sans"/>
              <a:cs typeface="DejaVu Sans"/>
            </a:endParaRPr>
          </a:p>
        </p:txBody>
      </p:sp>
      <p:sp>
        <p:nvSpPr>
          <p:cNvPr id="74" name="Line 10">
            <a:extLst>
              <a:ext uri="{FF2B5EF4-FFF2-40B4-BE49-F238E27FC236}">
                <a16:creationId xmlns:a16="http://schemas.microsoft.com/office/drawing/2014/main" id="{5E0CD5CE-20CF-41AF-A2BF-C399FB6E87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536" y="4855796"/>
            <a:ext cx="0" cy="493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DejaVu Sans"/>
              <a:cs typeface="DejaVu Sans"/>
            </a:endParaRPr>
          </a:p>
        </p:txBody>
      </p:sp>
      <p:sp>
        <p:nvSpPr>
          <p:cNvPr id="75" name="Text Box 13">
            <a:extLst>
              <a:ext uri="{FF2B5EF4-FFF2-40B4-BE49-F238E27FC236}">
                <a16:creationId xmlns:a16="http://schemas.microsoft.com/office/drawing/2014/main" id="{D0D367BE-6FEF-4BB6-A03B-BAADEBACF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505" y="5359033"/>
            <a:ext cx="1222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</a:rPr>
              <a:t>stability function</a:t>
            </a:r>
          </a:p>
        </p:txBody>
      </p:sp>
      <p:sp>
        <p:nvSpPr>
          <p:cNvPr id="76" name="Text Box 14">
            <a:extLst>
              <a:ext uri="{FF2B5EF4-FFF2-40B4-BE49-F238E27FC236}">
                <a16:creationId xmlns:a16="http://schemas.microsoft.com/office/drawing/2014/main" id="{BB94DBA4-FD45-4171-94E6-6FFEDE80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99" y="4046170"/>
            <a:ext cx="2060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</a:rPr>
              <a:t>turbulent master length scale</a:t>
            </a:r>
          </a:p>
        </p:txBody>
      </p:sp>
      <p:sp>
        <p:nvSpPr>
          <p:cNvPr id="77" name="Line 15">
            <a:extLst>
              <a:ext uri="{FF2B5EF4-FFF2-40B4-BE49-F238E27FC236}">
                <a16:creationId xmlns:a16="http://schemas.microsoft.com/office/drawing/2014/main" id="{F78111E4-EA35-4C11-9523-5E0007B28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504" y="4307616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DejaVu Sans"/>
              <a:cs typeface="DejaVu Sans"/>
            </a:endParaRPr>
          </a:p>
        </p:txBody>
      </p:sp>
      <p:sp>
        <p:nvSpPr>
          <p:cNvPr id="78" name="Text Box 16">
            <a:extLst>
              <a:ext uri="{FF2B5EF4-FFF2-40B4-BE49-F238E27FC236}">
                <a16:creationId xmlns:a16="http://schemas.microsoft.com/office/drawing/2014/main" id="{59F0BE9C-5ECF-4E53-8334-487E678D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537" y="5044708"/>
            <a:ext cx="166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</a:rPr>
              <a:t>turbulent velocity scale</a:t>
            </a:r>
          </a:p>
        </p:txBody>
      </p:sp>
      <p:graphicFrame>
        <p:nvGraphicFramePr>
          <p:cNvPr id="79" name="Object 110">
            <a:extLst>
              <a:ext uri="{FF2B5EF4-FFF2-40B4-BE49-F238E27FC236}">
                <a16:creationId xmlns:a16="http://schemas.microsoft.com/office/drawing/2014/main" id="{E169CEC7-D7EF-4F7B-B248-59CF2499F52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80456" y="4811345"/>
          <a:ext cx="1295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66" name="Equation" r:id="rId31" imgW="901440" imgH="507960" progId="Equation.DSMT4">
                  <p:embed/>
                </p:oleObj>
              </mc:Choice>
              <mc:Fallback>
                <p:oleObj name="Equation" r:id="rId31" imgW="901440" imgH="507960" progId="Equation.DSMT4">
                  <p:embed/>
                  <p:pic>
                    <p:nvPicPr>
                      <p:cNvPr id="65" name="Object 110">
                        <a:extLst>
                          <a:ext uri="{FF2B5EF4-FFF2-40B4-BE49-F238E27FC236}">
                            <a16:creationId xmlns:a16="http://schemas.microsoft.com/office/drawing/2014/main" id="{E169CEC7-D7EF-4F7B-B248-59CF2499F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456" y="4811345"/>
                        <a:ext cx="1295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Line 111">
            <a:extLst>
              <a:ext uri="{FF2B5EF4-FFF2-40B4-BE49-F238E27FC236}">
                <a16:creationId xmlns:a16="http://schemas.microsoft.com/office/drawing/2014/main" id="{0BCF4CBC-CFE8-4EA4-A36F-B0B5BCE3C6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4173" y="4855795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DejaVu Sans"/>
              <a:cs typeface="DejaVu Sans"/>
            </a:endParaRPr>
          </a:p>
        </p:txBody>
      </p:sp>
      <p:sp>
        <p:nvSpPr>
          <p:cNvPr id="81" name="AutoShape 114">
            <a:extLst>
              <a:ext uri="{FF2B5EF4-FFF2-40B4-BE49-F238E27FC236}">
                <a16:creationId xmlns:a16="http://schemas.microsoft.com/office/drawing/2014/main" id="{B71E2128-3023-4625-99A1-B4563146BC02}"/>
              </a:ext>
            </a:extLst>
          </p:cNvPr>
          <p:cNvSpPr>
            <a:spLocks/>
          </p:cNvSpPr>
          <p:nvPr/>
        </p:nvSpPr>
        <p:spPr bwMode="auto">
          <a:xfrm rot="16200000">
            <a:off x="3441958" y="5282832"/>
            <a:ext cx="131762" cy="576265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DejaVu Sans"/>
              <a:cs typeface="DejaVu Sans"/>
            </a:endParaRPr>
          </a:p>
        </p:txBody>
      </p:sp>
      <p:sp>
        <p:nvSpPr>
          <p:cNvPr id="82" name="Rectangle 41">
            <a:extLst>
              <a:ext uri="{FF2B5EF4-FFF2-40B4-BE49-F238E27FC236}">
                <a16:creationId xmlns:a16="http://schemas.microsoft.com/office/drawing/2014/main" id="{39BBD22B-0E18-4771-B98B-A16E832B5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138" y="4537501"/>
            <a:ext cx="2207419" cy="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Font typeface="Arial" charset="0"/>
              <a:buChar char="•"/>
              <a:tabLst>
                <a:tab pos="2079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>
              <a:spcBef>
                <a:spcPct val="20000"/>
              </a:spcBef>
              <a:buFont typeface="Arial" charset="0"/>
              <a:buChar char="–"/>
              <a:tabLst>
                <a:tab pos="2079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>
              <a:spcBef>
                <a:spcPct val="20000"/>
              </a:spcBef>
              <a:buFont typeface="Arial" charset="0"/>
              <a:buChar char="•"/>
              <a:tabLst>
                <a:tab pos="2079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>
              <a:spcBef>
                <a:spcPct val="20000"/>
              </a:spcBef>
              <a:buFont typeface="Arial" charset="0"/>
              <a:buChar char="–"/>
              <a:tabLst>
                <a:tab pos="2079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>
              <a:spcBef>
                <a:spcPct val="20000"/>
              </a:spcBef>
              <a:buFont typeface="Arial" charset="0"/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828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07963" algn="l"/>
              </a:tabLst>
              <a:defRPr/>
            </a:pP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Arial" charset="0"/>
              </a:rPr>
              <a:t>artificially limited by a 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Arial" charset="0"/>
              </a:rPr>
              <a:t>LLDC</a:t>
            </a:r>
            <a:endParaRPr kumimoji="0" lang="en-US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DejaVu Sans"/>
              <a:cs typeface="Arial" charset="0"/>
            </a:endParaRPr>
          </a:p>
        </p:txBody>
      </p:sp>
      <p:sp>
        <p:nvSpPr>
          <p:cNvPr id="83" name="AutoShape 28">
            <a:extLst>
              <a:ext uri="{FF2B5EF4-FFF2-40B4-BE49-F238E27FC236}">
                <a16:creationId xmlns:a16="http://schemas.microsoft.com/office/drawing/2014/main" id="{B5A70AC0-8138-4FFD-82DC-B06ABAD88CCF}"/>
              </a:ext>
            </a:extLst>
          </p:cNvPr>
          <p:cNvSpPr>
            <a:spLocks/>
          </p:cNvSpPr>
          <p:nvPr/>
        </p:nvSpPr>
        <p:spPr bwMode="auto">
          <a:xfrm flipH="1">
            <a:off x="-1152609" y="791993"/>
            <a:ext cx="180975" cy="863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DejaVu Sans"/>
              <a:cs typeface="DejaVu Sans"/>
            </a:endParaRPr>
          </a:p>
        </p:txBody>
      </p:sp>
      <p:graphicFrame>
        <p:nvGraphicFramePr>
          <p:cNvPr id="84" name="Objekt 83">
            <a:extLst>
              <a:ext uri="{FF2B5EF4-FFF2-40B4-BE49-F238E27FC236}">
                <a16:creationId xmlns:a16="http://schemas.microsoft.com/office/drawing/2014/main" id="{D2EA6B0A-6FF1-4218-9F0A-92BFCDA21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89223"/>
              </p:ext>
            </p:extLst>
          </p:nvPr>
        </p:nvGraphicFramePr>
        <p:xfrm>
          <a:off x="191344" y="4457222"/>
          <a:ext cx="1506628" cy="423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67" name="Equation" r:id="rId33" imgW="812520" imgH="228600" progId="Equation.DSMT4">
                  <p:embed/>
                </p:oleObj>
              </mc:Choice>
              <mc:Fallback>
                <p:oleObj name="Equation" r:id="rId33" imgW="812520" imgH="228600" progId="Equation.DSMT4">
                  <p:embed/>
                  <p:pic>
                    <p:nvPicPr>
                      <p:cNvPr id="70" name="Objekt 69">
                        <a:extLst>
                          <a:ext uri="{FF2B5EF4-FFF2-40B4-BE49-F238E27FC236}">
                            <a16:creationId xmlns:a16="http://schemas.microsoft.com/office/drawing/2014/main" id="{D2EA6B0A-6FF1-4218-9F0A-92BFCDA21E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91344" y="4457222"/>
                        <a:ext cx="1506628" cy="423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kt 84">
            <a:extLst>
              <a:ext uri="{FF2B5EF4-FFF2-40B4-BE49-F238E27FC236}">
                <a16:creationId xmlns:a16="http://schemas.microsoft.com/office/drawing/2014/main" id="{2C4F245C-19B5-49D5-8EDA-D000B2CB3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910545"/>
              </p:ext>
            </p:extLst>
          </p:nvPr>
        </p:nvGraphicFramePr>
        <p:xfrm>
          <a:off x="6058654" y="4525412"/>
          <a:ext cx="426249" cy="353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68" name="Equation" r:id="rId35" imgW="291960" imgH="241200" progId="Equation.DSMT4">
                  <p:embed/>
                </p:oleObj>
              </mc:Choice>
              <mc:Fallback>
                <p:oleObj name="Equation" r:id="rId35" imgW="291960" imgH="241200" progId="Equation.DSMT4">
                  <p:embed/>
                  <p:pic>
                    <p:nvPicPr>
                      <p:cNvPr id="71" name="Objekt 70">
                        <a:extLst>
                          <a:ext uri="{FF2B5EF4-FFF2-40B4-BE49-F238E27FC236}">
                            <a16:creationId xmlns:a16="http://schemas.microsoft.com/office/drawing/2014/main" id="{2C4F245C-19B5-49D5-8EDA-D000B2CB34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058654" y="4525412"/>
                        <a:ext cx="426249" cy="353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kt 85">
            <a:extLst>
              <a:ext uri="{FF2B5EF4-FFF2-40B4-BE49-F238E27FC236}">
                <a16:creationId xmlns:a16="http://schemas.microsoft.com/office/drawing/2014/main" id="{1DE9CD08-B407-4D68-A5A0-8EA52F4B5B8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21482" y="5676557"/>
          <a:ext cx="623566" cy="253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69" name="Equation" r:id="rId37" imgW="527439" imgH="214928" progId="Equation.DSMT4">
                  <p:embed/>
                </p:oleObj>
              </mc:Choice>
              <mc:Fallback>
                <p:oleObj name="Equation" r:id="rId37" imgW="527439" imgH="214928" progId="Equation.DSMT4">
                  <p:embed/>
                  <p:pic>
                    <p:nvPicPr>
                      <p:cNvPr id="72" name="Objekt 71">
                        <a:extLst>
                          <a:ext uri="{FF2B5EF4-FFF2-40B4-BE49-F238E27FC236}">
                            <a16:creationId xmlns:a16="http://schemas.microsoft.com/office/drawing/2014/main" id="{1DE9CD08-B407-4D68-A5A0-8EA52F4B5B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221482" y="5676557"/>
                        <a:ext cx="623566" cy="253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Gerade Verbindung mit Pfeil 86"/>
          <p:cNvCxnSpPr/>
          <p:nvPr/>
        </p:nvCxnSpPr>
        <p:spPr>
          <a:xfrm>
            <a:off x="6149858" y="4238592"/>
            <a:ext cx="0" cy="272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Objekt 87">
            <a:extLst>
              <a:ext uri="{FF2B5EF4-FFF2-40B4-BE49-F238E27FC236}">
                <a16:creationId xmlns:a16="http://schemas.microsoft.com/office/drawing/2014/main" id="{699118A2-EC6F-40BC-B449-E1F27B1F1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031708"/>
              </p:ext>
            </p:extLst>
          </p:nvPr>
        </p:nvGraphicFramePr>
        <p:xfrm>
          <a:off x="9349266" y="4459540"/>
          <a:ext cx="3889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70" name="Equation" r:id="rId21" imgW="388829" imgH="321852" progId="Equation.DSMT4">
                  <p:embed/>
                </p:oleObj>
              </mc:Choice>
              <mc:Fallback>
                <p:oleObj name="Equation" r:id="rId21" imgW="388829" imgH="321852" progId="Equation.DSMT4">
                  <p:embed/>
                  <p:pic>
                    <p:nvPicPr>
                      <p:cNvPr id="83" name="Objekt 82">
                        <a:extLst>
                          <a:ext uri="{FF2B5EF4-FFF2-40B4-BE49-F238E27FC236}">
                            <a16:creationId xmlns:a16="http://schemas.microsoft.com/office/drawing/2014/main" id="{699118A2-EC6F-40BC-B449-E1F27B1F16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349266" y="4459540"/>
                        <a:ext cx="388937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41">
            <a:extLst>
              <a:ext uri="{FF2B5EF4-FFF2-40B4-BE49-F238E27FC236}">
                <a16:creationId xmlns:a16="http://schemas.microsoft.com/office/drawing/2014/main" id="{39BBD22B-0E18-4771-B98B-A16E832B5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191" y="3618705"/>
            <a:ext cx="2207419" cy="5146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Font typeface="Arial" charset="0"/>
              <a:buChar char="•"/>
              <a:tabLst>
                <a:tab pos="2079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>
              <a:spcBef>
                <a:spcPct val="20000"/>
              </a:spcBef>
              <a:buFont typeface="Arial" charset="0"/>
              <a:buChar char="–"/>
              <a:tabLst>
                <a:tab pos="2079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>
              <a:spcBef>
                <a:spcPct val="20000"/>
              </a:spcBef>
              <a:buFont typeface="Arial" charset="0"/>
              <a:buChar char="•"/>
              <a:tabLst>
                <a:tab pos="2079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>
              <a:spcBef>
                <a:spcPct val="20000"/>
              </a:spcBef>
              <a:buFont typeface="Arial" charset="0"/>
              <a:buChar char="–"/>
              <a:tabLst>
                <a:tab pos="2079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>
              <a:spcBef>
                <a:spcPct val="20000"/>
              </a:spcBef>
              <a:buFont typeface="Arial" charset="0"/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79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828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07963" algn="l"/>
              </a:tabLst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Arial" charset="0"/>
              </a:rPr>
              <a:t>substituting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Arial" charset="0"/>
              </a:rPr>
              <a:t>not  yet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Arial" charset="0"/>
              </a:rPr>
              <a:t>properly represented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Arial" charset="0"/>
              </a:rPr>
              <a:t>STIC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Arial" charset="0"/>
              </a:rPr>
              <a:t>-terms!</a:t>
            </a:r>
          </a:p>
        </p:txBody>
      </p:sp>
      <p:graphicFrame>
        <p:nvGraphicFramePr>
          <p:cNvPr id="90" name="Objek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086975"/>
              </p:ext>
            </p:extLst>
          </p:nvPr>
        </p:nvGraphicFramePr>
        <p:xfrm>
          <a:off x="4283167" y="5779109"/>
          <a:ext cx="618580" cy="530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71" name="Equation" r:id="rId39" imgW="533160" imgH="457200" progId="Equation.DSMT4">
                  <p:embed/>
                </p:oleObj>
              </mc:Choice>
              <mc:Fallback>
                <p:oleObj name="Equation" r:id="rId39" imgW="533160" imgH="457200" progId="Equation.DSMT4">
                  <p:embed/>
                  <p:pic>
                    <p:nvPicPr>
                      <p:cNvPr id="45" name="Objekt 44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283167" y="5779109"/>
                        <a:ext cx="618580" cy="530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 Box 14">
            <a:extLst>
              <a:ext uri="{FF2B5EF4-FFF2-40B4-BE49-F238E27FC236}">
                <a16:creationId xmlns:a16="http://schemas.microsoft.com/office/drawing/2014/main" id="{BB94DBA4-FD45-4171-94E6-6FFEDE80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944" y="5713511"/>
            <a:ext cx="12650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</a:rPr>
              <a:t>s</a:t>
            </a:r>
            <a:r>
              <a:rPr kumimoji="0" lang="en-US" alt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</a:rPr>
              <a:t>calars</a:t>
            </a: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</a:rPr>
              <a:t> like 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DejaVu Sans"/>
                <a:cs typeface="DejaVu Sans"/>
              </a:rPr>
              <a:t>H</a:t>
            </a: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</a:rPr>
              <a:t>eat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Narrow" pitchFamily="34" charset="0"/>
              <a:ea typeface="DejaVu Sans"/>
              <a:cs typeface="DejaVu Sans"/>
            </a:endParaRPr>
          </a:p>
        </p:txBody>
      </p:sp>
      <p:sp>
        <p:nvSpPr>
          <p:cNvPr id="92" name="Text Box 14">
            <a:extLst>
              <a:ext uri="{FF2B5EF4-FFF2-40B4-BE49-F238E27FC236}">
                <a16:creationId xmlns:a16="http://schemas.microsoft.com/office/drawing/2014/main" id="{BB94DBA4-FD45-4171-94E6-6FFEDE80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944" y="5997561"/>
            <a:ext cx="9236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DejaVu Sans"/>
                <a:cs typeface="DejaVu Sans"/>
              </a:rPr>
              <a:t>M</a:t>
            </a: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</a:rPr>
              <a:t>omentum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Narrow" pitchFamily="34" charset="0"/>
              <a:ea typeface="DejaVu Sans"/>
              <a:cs typeface="DejaVu Sans"/>
            </a:endParaRPr>
          </a:p>
        </p:txBody>
      </p:sp>
      <p:sp>
        <p:nvSpPr>
          <p:cNvPr id="95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00" y="6309320"/>
            <a:ext cx="2442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de-DE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r>
              <a:rPr kumimoji="0" lang="de-DE" altLang="de-DE" sz="1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(DWD)</a:t>
            </a:r>
            <a:endParaRPr kumimoji="0" lang="en-GB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Text Box 96">
            <a:extLst>
              <a:ext uri="{FF2B5EF4-FFF2-40B4-BE49-F238E27FC236}">
                <a16:creationId xmlns:a16="http://schemas.microsoft.com/office/drawing/2014/main" id="{5F5D51B3-FDE9-4F29-9338-0A4715D1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26" y="4950536"/>
            <a:ext cx="4152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Additional 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TKE-production</a:t>
            </a:r>
            <a:r>
              <a:rPr kumimoji="0" lang="en-US" altLang="de-DE" sz="1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 and 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DejaVu Sans"/>
                <a:cs typeface="DejaVu Sans"/>
                <a:sym typeface="Symbol" pitchFamily="18" charset="2"/>
              </a:rPr>
              <a:t>dissipative heating</a:t>
            </a:r>
            <a:endParaRPr kumimoji="0" lang="en-US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DejaVu Sans"/>
              <a:cs typeface="DejaVu Sans"/>
              <a:sym typeface="Symbol" pitchFamily="18" charset="2"/>
            </a:endParaRPr>
          </a:p>
        </p:txBody>
      </p:sp>
      <p:cxnSp>
        <p:nvCxnSpPr>
          <p:cNvPr id="93" name="Gerade Verbindung mit Pfeil 92"/>
          <p:cNvCxnSpPr/>
          <p:nvPr/>
        </p:nvCxnSpPr>
        <p:spPr>
          <a:xfrm flipV="1">
            <a:off x="6126668" y="4823096"/>
            <a:ext cx="8674" cy="248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925101"/>
              </p:ext>
            </p:extLst>
          </p:nvPr>
        </p:nvGraphicFramePr>
        <p:xfrm>
          <a:off x="9790834" y="1955775"/>
          <a:ext cx="6842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72" name="Equation" r:id="rId41" imgW="684411" imgH="304931" progId="Equation.DSMT4">
                  <p:embed/>
                </p:oleObj>
              </mc:Choice>
              <mc:Fallback>
                <p:oleObj name="Equation" r:id="rId41" imgW="684411" imgH="3049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9790834" y="1955775"/>
                        <a:ext cx="684213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/>
      <p:bldP spid="62" grpId="0"/>
      <p:bldP spid="66" grpId="0"/>
      <p:bldP spid="73" grpId="0"/>
      <p:bldP spid="74" grpId="0" animBg="1"/>
      <p:bldP spid="75" grpId="0"/>
      <p:bldP spid="76" grpId="0"/>
      <p:bldP spid="77" grpId="0" animBg="1"/>
      <p:bldP spid="78" grpId="0"/>
      <p:bldP spid="80" grpId="0" animBg="1"/>
      <p:bldP spid="81" grpId="0" animBg="1"/>
      <p:bldP spid="82" grpId="0"/>
      <p:bldP spid="83" grpId="0" animBg="1"/>
      <p:bldP spid="89" grpId="0" animBg="1"/>
      <p:bldP spid="91" grpId="0"/>
      <p:bldP spid="92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106EA-ACC3-4718-8424-EDD24B4BD7D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kumimoji="0" lang="en-GB" alt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5" y="-1926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6" name="Rectangle 73">
            <a:extLst>
              <a:ext uri="{FF2B5EF4-FFF2-40B4-BE49-F238E27FC236}">
                <a16:creationId xmlns:a16="http://schemas.microsoft.com/office/drawing/2014/main" id="{2348782E-1AFC-41D3-9D28-49123E72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50" y="1185276"/>
            <a:ext cx="10643928" cy="119263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571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GB" altLang="de-DE" sz="1600" b="1" noProof="0" dirty="0" smtClean="0">
                <a:solidFill>
                  <a:srgbClr val="000000"/>
                </a:solidFill>
                <a:latin typeface="Arial Narrow" pitchFamily="34" charset="0"/>
              </a:rPr>
              <a:t>Quite </a:t>
            </a:r>
            <a:r>
              <a:rPr lang="en-GB" altLang="de-DE" sz="1600" b="1" u="sng" noProof="0" dirty="0" smtClean="0">
                <a:solidFill>
                  <a:srgbClr val="000000"/>
                </a:solidFill>
                <a:latin typeface="Arial Narrow" pitchFamily="34" charset="0"/>
              </a:rPr>
              <a:t>large positive</a:t>
            </a:r>
            <a:r>
              <a:rPr lang="en-GB" altLang="de-DE" sz="1600" b="1" noProof="0" dirty="0" smtClean="0">
                <a:solidFill>
                  <a:srgbClr val="000000"/>
                </a:solidFill>
                <a:latin typeface="Arial Narrow" pitchFamily="34" charset="0"/>
              </a:rPr>
              <a:t> impact of “</a:t>
            </a:r>
            <a:r>
              <a:rPr lang="en-GB" altLang="de-DE" sz="1600" b="1" dirty="0" smtClean="0">
                <a:solidFill>
                  <a:srgbClr val="3333FF"/>
                </a:solidFill>
                <a:latin typeface="Arial Narrow" pitchFamily="34" charset="0"/>
              </a:rPr>
              <a:t>consideration of dissipative heating” </a:t>
            </a:r>
            <a:r>
              <a:rPr lang="en-GB" altLang="de-DE" sz="1600" b="1" u="sng" dirty="0" smtClean="0">
                <a:latin typeface="Arial Narrow" pitchFamily="34" charset="0"/>
              </a:rPr>
              <a:t>in combination with</a:t>
            </a:r>
            <a:r>
              <a:rPr lang="en-GB" altLang="de-DE" sz="1600" b="1" dirty="0" smtClean="0">
                <a:solidFill>
                  <a:srgbClr val="3333FF"/>
                </a:solidFill>
                <a:latin typeface="Arial Narrow" pitchFamily="34" charset="0"/>
              </a:rPr>
              <a:t> “TKE-adaptation to LLDCs” </a:t>
            </a:r>
            <a:r>
              <a:rPr lang="en-GB" altLang="de-DE" sz="1600" b="1" noProof="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  <a:p>
            <a:pPr marL="360363" lvl="1" indent="0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GB" altLang="de-DE" sz="1600" b="1" noProof="0" dirty="0" smtClean="0">
                <a:solidFill>
                  <a:srgbClr val="000000"/>
                </a:solidFill>
                <a:latin typeface="Arial Narrow" pitchFamily="34" charset="0"/>
              </a:rPr>
              <a:t>(much more than expected)!</a:t>
            </a:r>
          </a:p>
          <a:p>
            <a:pPr marL="627063" marR="0" lvl="1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de-DE" sz="1600" b="1" i="0" strike="noStrike" kern="120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Narrow" pitchFamily="34" charset="0"/>
              </a:rPr>
              <a:t>Stron</a:t>
            </a:r>
            <a:r>
              <a:rPr lang="en-GB" altLang="de-DE" sz="1600" b="1" dirty="0" smtClean="0">
                <a:solidFill>
                  <a:srgbClr val="3333FF"/>
                </a:solidFill>
                <a:latin typeface="Arial Narrow" pitchFamily="34" charset="0"/>
              </a:rPr>
              <a:t>g reduction</a:t>
            </a:r>
            <a:r>
              <a:rPr lang="en-GB" altLang="de-DE" sz="16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GB" altLang="de-DE" sz="1600" dirty="0" smtClean="0">
                <a:solidFill>
                  <a:srgbClr val="000000"/>
                </a:solidFill>
                <a:latin typeface="Arial Narrow" pitchFamily="34" charset="0"/>
              </a:rPr>
              <a:t>of the </a:t>
            </a:r>
            <a:r>
              <a:rPr lang="en-GB" altLang="de-DE" sz="1600" b="1" dirty="0" smtClean="0">
                <a:solidFill>
                  <a:srgbClr val="000000"/>
                </a:solidFill>
                <a:latin typeface="Arial Narrow" pitchFamily="34" charset="0"/>
              </a:rPr>
              <a:t>long-standing </a:t>
            </a:r>
            <a:r>
              <a:rPr lang="en-GB" altLang="de-DE" sz="1600" b="1" dirty="0" smtClean="0">
                <a:solidFill>
                  <a:srgbClr val="FF0000"/>
                </a:solidFill>
                <a:latin typeface="Arial Narrow" pitchFamily="34" charset="0"/>
              </a:rPr>
              <a:t>cold-bias </a:t>
            </a:r>
            <a:r>
              <a:rPr lang="en-GB" altLang="de-DE" sz="1600" dirty="0" smtClean="0">
                <a:latin typeface="Arial Narrow" pitchFamily="34" charset="0"/>
              </a:rPr>
              <a:t>along the</a:t>
            </a:r>
            <a:r>
              <a:rPr lang="en-GB" altLang="de-DE" sz="16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altLang="de-DE" sz="1600" b="1" dirty="0" smtClean="0">
                <a:latin typeface="Arial Narrow" pitchFamily="34" charset="0"/>
              </a:rPr>
              <a:t>Antarctic cost</a:t>
            </a:r>
            <a:r>
              <a:rPr lang="en-GB" altLang="de-DE" sz="16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altLang="de-DE" sz="1600" dirty="0" smtClean="0">
                <a:latin typeface="Arial Narrow" pitchFamily="34" charset="0"/>
              </a:rPr>
              <a:t>during </a:t>
            </a:r>
            <a:r>
              <a:rPr lang="en-GB" altLang="de-DE" sz="1600" b="1" dirty="0" smtClean="0">
                <a:latin typeface="Arial Narrow" pitchFamily="34" charset="0"/>
              </a:rPr>
              <a:t>winter time</a:t>
            </a:r>
          </a:p>
          <a:p>
            <a:pPr marL="627063" marR="0" lvl="1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de-DE" sz="1600" b="1" i="0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Narrow" pitchFamily="34" charset="0"/>
              </a:rPr>
              <a:t>Strong reduction </a:t>
            </a:r>
            <a:r>
              <a:rPr kumimoji="0" lang="en-GB" altLang="de-DE" sz="160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of</a:t>
            </a:r>
            <a:r>
              <a:rPr kumimoji="0" lang="en-GB" altLang="de-DE" sz="16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 regional </a:t>
            </a:r>
            <a:r>
              <a:rPr kumimoji="0" lang="en-GB" altLang="de-DE" sz="1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cold-bias </a:t>
            </a:r>
            <a:r>
              <a:rPr kumimoji="0" lang="en-GB" altLang="de-DE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during winter</a:t>
            </a:r>
            <a:r>
              <a:rPr kumimoji="0" lang="en-GB" altLang="de-DE" sz="1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GB" altLang="de-DE" sz="16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at the </a:t>
            </a:r>
            <a:r>
              <a:rPr kumimoji="0" lang="en-GB" altLang="de-DE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Northern</a:t>
            </a:r>
            <a:r>
              <a:rPr kumimoji="0" lang="en-GB" altLang="de-DE" sz="1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 Hemisphere </a:t>
            </a:r>
            <a:endParaRPr kumimoji="0" lang="en-GB" altLang="de-DE" sz="16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1" y="-29618"/>
            <a:ext cx="8927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tabLst>
                <a:tab pos="808038" algn="l"/>
              </a:tabLst>
              <a:defRPr/>
            </a:pP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Con</a:t>
            </a:r>
            <a:r>
              <a:rPr lang="en-GB" altLang="de-DE" sz="2400" dirty="0" smtClean="0">
                <a:latin typeface="Arial" panose="020B0604020202020204" pitchFamily="34" charset="0"/>
              </a:rPr>
              <a:t>solidation of</a:t>
            </a:r>
            <a:r>
              <a:rPr lang="en-GB" altLang="de-DE" sz="2400" b="1" dirty="0" smtClean="0">
                <a:latin typeface="Arial" panose="020B0604020202020204" pitchFamily="34" charset="0"/>
              </a:rPr>
              <a:t> </a:t>
            </a: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GB" altLang="de-DE" sz="2400" dirty="0" smtClean="0">
                <a:latin typeface="Arial" panose="020B0604020202020204" pitchFamily="34" charset="0"/>
              </a:rPr>
              <a:t>urface-to-</a:t>
            </a: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GB" altLang="de-DE" sz="2400" dirty="0" smtClean="0">
                <a:latin typeface="Arial" panose="020B0604020202020204" pitchFamily="34" charset="0"/>
              </a:rPr>
              <a:t>tmosphere </a:t>
            </a: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GB" altLang="de-DE" sz="2400" dirty="0" smtClean="0">
                <a:latin typeface="Arial" panose="020B0604020202020204" pitchFamily="34" charset="0"/>
              </a:rPr>
              <a:t>ransfer</a:t>
            </a:r>
            <a:r>
              <a:rPr lang="en-GB" altLang="de-DE" sz="2400" b="1" dirty="0" smtClean="0">
                <a:latin typeface="Arial" panose="020B0604020202020204" pitchFamily="34" charset="0"/>
              </a:rPr>
              <a:t> (</a:t>
            </a:r>
            <a:r>
              <a:rPr lang="en-GB" altLang="de-DE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ConSAT</a:t>
            </a:r>
            <a:r>
              <a:rPr lang="en-GB" altLang="de-DE" sz="2400" b="1" dirty="0" smtClean="0">
                <a:latin typeface="Arial" panose="020B0604020202020204" pitchFamily="34" charset="0"/>
              </a:rPr>
              <a:t>)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526105" y="620251"/>
            <a:ext cx="38722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en-GB" altLang="de-DE" sz="2000" b="1" i="0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Impact of </a:t>
            </a:r>
            <a:r>
              <a:rPr kumimoji="0" lang="en-GB" altLang="de-DE" sz="2000" b="1" i="0" strike="noStrike" kern="1200" cap="none" spc="0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STIC</a:t>
            </a:r>
            <a:r>
              <a:rPr kumimoji="0" lang="en-GB" altLang="de-DE" sz="2000" b="1" i="0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-corrections to NWP:</a:t>
            </a:r>
            <a:endParaRPr kumimoji="0" lang="en-GB" altLang="de-DE" sz="2000" b="0" i="0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9" name="Picture 4" descr="Plot object">
            <a:extLst>
              <a:ext uri="{FF2B5EF4-FFF2-40B4-BE49-F238E27FC236}">
                <a16:creationId xmlns:a16="http://schemas.microsoft.com/office/drawing/2014/main" id="{1494B417-F0D1-438A-8AC8-B235E37D3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" y="2638859"/>
            <a:ext cx="12088115" cy="36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4C98A2A8-C4EF-48BD-A6A5-D9D18A1EC2B0}"/>
              </a:ext>
            </a:extLst>
          </p:cNvPr>
          <p:cNvSpPr/>
          <p:nvPr/>
        </p:nvSpPr>
        <p:spPr>
          <a:xfrm>
            <a:off x="3297560" y="2852936"/>
            <a:ext cx="6382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C98A2A8-C4EF-48BD-A6A5-D9D18A1EC2B0}"/>
              </a:ext>
            </a:extLst>
          </p:cNvPr>
          <p:cNvSpPr/>
          <p:nvPr/>
        </p:nvSpPr>
        <p:spPr>
          <a:xfrm>
            <a:off x="4105160" y="2886362"/>
            <a:ext cx="6382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395FAC-6E6F-43DA-8E5B-8C5957555BC1}"/>
              </a:ext>
            </a:extLst>
          </p:cNvPr>
          <p:cNvSpPr txBox="1"/>
          <p:nvPr/>
        </p:nvSpPr>
        <p:spPr>
          <a:xfrm>
            <a:off x="3203882" y="2835632"/>
            <a:ext cx="65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REF better</a:t>
            </a:r>
            <a:endParaRPr lang="en-GB" sz="8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4395FAC-6E6F-43DA-8E5B-8C5957555BC1}"/>
              </a:ext>
            </a:extLst>
          </p:cNvPr>
          <p:cNvSpPr txBox="1"/>
          <p:nvPr/>
        </p:nvSpPr>
        <p:spPr>
          <a:xfrm>
            <a:off x="4029438" y="2835632"/>
            <a:ext cx="591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 better</a:t>
            </a:r>
            <a:endParaRPr lang="en-GB" sz="8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fik 6"/>
          <p:cNvPicPr/>
          <p:nvPr/>
        </p:nvPicPr>
        <p:blipFill>
          <a:blip r:embed="rId6"/>
          <a:srcRect l="3588" t="6926" r="3537" b="7215"/>
          <a:stretch/>
        </p:blipFill>
        <p:spPr>
          <a:xfrm>
            <a:off x="119336" y="134269"/>
            <a:ext cx="797591" cy="331512"/>
          </a:xfrm>
          <a:prstGeom prst="rect">
            <a:avLst/>
          </a:prstGeom>
          <a:ln w="0">
            <a:noFill/>
          </a:ln>
        </p:spPr>
      </p:pic>
      <p:sp>
        <p:nvSpPr>
          <p:cNvPr id="35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280" y="6311669"/>
            <a:ext cx="35283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kumimoji="0" lang="de-DE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r>
              <a:rPr lang="de-DE" altLang="de-DE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Günther Zängl (DWD)</a:t>
            </a:r>
            <a:endParaRPr kumimoji="0" lang="en-GB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106EA-ACC3-4718-8424-EDD24B4BD7D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kumimoji="0" lang="en-GB" alt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5" y="-1926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pic>
        <p:nvPicPr>
          <p:cNvPr id="16" name="Picture 2" descr="Plot object">
            <a:extLst>
              <a:ext uri="{FF2B5EF4-FFF2-40B4-BE49-F238E27FC236}">
                <a16:creationId xmlns:a16="http://schemas.microsoft.com/office/drawing/2014/main" id="{686CD9F7-A041-4920-A3B9-16DDE0C8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062"/>
            <a:ext cx="11640616" cy="32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6"/>
          <p:cNvPicPr/>
          <p:nvPr/>
        </p:nvPicPr>
        <p:blipFill>
          <a:blip r:embed="rId6"/>
          <a:srcRect l="3588" t="6926" r="3537" b="7215"/>
          <a:stretch/>
        </p:blipFill>
        <p:spPr>
          <a:xfrm>
            <a:off x="119336" y="134269"/>
            <a:ext cx="797591" cy="331512"/>
          </a:xfrm>
          <a:prstGeom prst="rect">
            <a:avLst/>
          </a:prstGeom>
          <a:ln w="0">
            <a:noFill/>
          </a:ln>
        </p:spPr>
      </p:pic>
      <p:sp>
        <p:nvSpPr>
          <p:cNvPr id="19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1" y="-29618"/>
            <a:ext cx="8927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tabLst>
                <a:tab pos="808038" algn="l"/>
              </a:tabLst>
              <a:defRPr/>
            </a:pP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Con</a:t>
            </a:r>
            <a:r>
              <a:rPr lang="en-GB" altLang="de-DE" sz="2400" dirty="0" smtClean="0">
                <a:latin typeface="Arial" panose="020B0604020202020204" pitchFamily="34" charset="0"/>
              </a:rPr>
              <a:t>solidation of</a:t>
            </a:r>
            <a:r>
              <a:rPr lang="en-GB" altLang="de-DE" sz="2400" b="1" dirty="0" smtClean="0">
                <a:latin typeface="Arial" panose="020B0604020202020204" pitchFamily="34" charset="0"/>
              </a:rPr>
              <a:t> </a:t>
            </a: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GB" altLang="de-DE" sz="2400" dirty="0" smtClean="0">
                <a:latin typeface="Arial" panose="020B0604020202020204" pitchFamily="34" charset="0"/>
              </a:rPr>
              <a:t>urface-to-</a:t>
            </a: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GB" altLang="de-DE" sz="2400" dirty="0" smtClean="0">
                <a:latin typeface="Arial" panose="020B0604020202020204" pitchFamily="34" charset="0"/>
              </a:rPr>
              <a:t>tmosphere </a:t>
            </a:r>
            <a:r>
              <a:rPr lang="en-GB" altLang="de-D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GB" altLang="de-DE" sz="2400" dirty="0" smtClean="0">
                <a:latin typeface="Arial" panose="020B0604020202020204" pitchFamily="34" charset="0"/>
              </a:rPr>
              <a:t>ransfer</a:t>
            </a:r>
            <a:r>
              <a:rPr lang="en-GB" altLang="de-DE" sz="2400" b="1" dirty="0" smtClean="0">
                <a:latin typeface="Arial" panose="020B0604020202020204" pitchFamily="34" charset="0"/>
              </a:rPr>
              <a:t> (</a:t>
            </a:r>
            <a:r>
              <a:rPr lang="en-GB" altLang="de-DE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ConSAT</a:t>
            </a:r>
            <a:r>
              <a:rPr lang="en-GB" altLang="de-DE" sz="2400" b="1" dirty="0" smtClean="0">
                <a:latin typeface="Arial" panose="020B0604020202020204" pitchFamily="34" charset="0"/>
              </a:rPr>
              <a:t>)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380361" y="568867"/>
            <a:ext cx="38417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en-GB" altLang="de-DE" sz="2000" b="1" i="0" u="sng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Impact of </a:t>
            </a:r>
            <a:r>
              <a:rPr kumimoji="0" lang="en-GB" altLang="de-DE" sz="2000" b="1" i="0" u="sng" strike="noStrike" kern="1200" cap="none" spc="0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STIC</a:t>
            </a:r>
            <a:r>
              <a:rPr kumimoji="0" lang="en-GB" altLang="de-DE" sz="2000" b="1" i="0" u="sng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-corrections to NWP:</a:t>
            </a:r>
            <a:endParaRPr kumimoji="0" lang="en-GB" altLang="de-DE" sz="2000" b="0" i="0" u="sng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1" name="Picture 2" descr="Plot object">
            <a:extLst>
              <a:ext uri="{FF2B5EF4-FFF2-40B4-BE49-F238E27FC236}">
                <a16:creationId xmlns:a16="http://schemas.microsoft.com/office/drawing/2014/main" id="{95CC05BC-5133-4FAB-88BE-2E52BAAE7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" b="61387"/>
          <a:stretch/>
        </p:blipFill>
        <p:spPr bwMode="auto">
          <a:xfrm>
            <a:off x="586657" y="4270704"/>
            <a:ext cx="8784977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4C98A2A8-C4EF-48BD-A6A5-D9D18A1EC2B0}"/>
              </a:ext>
            </a:extLst>
          </p:cNvPr>
          <p:cNvSpPr/>
          <p:nvPr/>
        </p:nvSpPr>
        <p:spPr>
          <a:xfrm>
            <a:off x="10648876" y="2481403"/>
            <a:ext cx="842355" cy="449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4395FAC-6E6F-43DA-8E5B-8C5957555BC1}"/>
              </a:ext>
            </a:extLst>
          </p:cNvPr>
          <p:cNvSpPr txBox="1"/>
          <p:nvPr/>
        </p:nvSpPr>
        <p:spPr>
          <a:xfrm>
            <a:off x="10992544" y="2492896"/>
            <a:ext cx="5733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</a:t>
            </a:r>
            <a:r>
              <a:rPr lang="de-DE" sz="9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de-DE" sz="9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de-DE" sz="9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REF</a:t>
            </a: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Gerader Verbinder 23"/>
          <p:cNvCxnSpPr/>
          <p:nvPr/>
        </p:nvCxnSpPr>
        <p:spPr>
          <a:xfrm>
            <a:off x="10685454" y="2578027"/>
            <a:ext cx="311723" cy="7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10685454" y="2746861"/>
            <a:ext cx="311723" cy="74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865491" y="5157192"/>
            <a:ext cx="144016" cy="72008"/>
          </a:xfrm>
          <a:prstGeom prst="rect">
            <a:avLst/>
          </a:prstGeom>
          <a:solidFill>
            <a:srgbClr val="73D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hteck 25"/>
          <p:cNvSpPr/>
          <p:nvPr/>
        </p:nvSpPr>
        <p:spPr>
          <a:xfrm>
            <a:off x="8865491" y="5309592"/>
            <a:ext cx="144016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4395FAC-6E6F-43DA-8E5B-8C5957555BC1}"/>
              </a:ext>
            </a:extLst>
          </p:cNvPr>
          <p:cNvSpPr txBox="1"/>
          <p:nvPr/>
        </p:nvSpPr>
        <p:spPr>
          <a:xfrm>
            <a:off x="8976320" y="5224635"/>
            <a:ext cx="65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REF. better</a:t>
            </a:r>
            <a:endParaRPr lang="en-GB" sz="8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4395FAC-6E6F-43DA-8E5B-8C5957555BC1}"/>
              </a:ext>
            </a:extLst>
          </p:cNvPr>
          <p:cNvSpPr txBox="1"/>
          <p:nvPr/>
        </p:nvSpPr>
        <p:spPr>
          <a:xfrm>
            <a:off x="8976320" y="5085184"/>
            <a:ext cx="65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EXP. better</a:t>
            </a:r>
            <a:endParaRPr lang="en-GB" sz="8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280" y="6309320"/>
            <a:ext cx="35283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kumimoji="0" lang="de-DE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r>
              <a:rPr lang="de-DE" altLang="de-DE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Günther Zängl (DWD)</a:t>
            </a:r>
            <a:endParaRPr kumimoji="0" lang="en-GB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36304"/>
            <a:ext cx="91344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106EA-ACC3-4718-8424-EDD24B4BD7D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kumimoji="0" lang="en-GB" alt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5" y="-1926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pic>
        <p:nvPicPr>
          <p:cNvPr id="12" name="Grafik 6"/>
          <p:cNvPicPr/>
          <p:nvPr/>
        </p:nvPicPr>
        <p:blipFill>
          <a:blip r:embed="rId6"/>
          <a:srcRect l="3588" t="6926" r="3537" b="7215"/>
          <a:stretch/>
        </p:blipFill>
        <p:spPr>
          <a:xfrm>
            <a:off x="119336" y="134269"/>
            <a:ext cx="797591" cy="331512"/>
          </a:xfrm>
          <a:prstGeom prst="rect">
            <a:avLst/>
          </a:prstGeom>
          <a:ln w="0">
            <a:noFill/>
          </a:ln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1" y="-29618"/>
            <a:ext cx="8927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8038" algn="l"/>
              </a:tabLst>
              <a:defRPr/>
            </a:pP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</a:t>
            </a:r>
            <a:r>
              <a:rPr kumimoji="0" lang="en-GB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solidation of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GB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urface-to-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GB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tmosphere 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GB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ransfer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GB" alt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ConSAT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F577F-FD5C-4891-A818-2C1E60AA1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366" y="582397"/>
            <a:ext cx="94277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de-DE" sz="200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Treating the </a:t>
            </a:r>
            <a:r>
              <a:rPr kumimoji="0" lang="en-GB" altLang="de-DE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long-standing</a:t>
            </a:r>
            <a:r>
              <a:rPr kumimoji="0" lang="en-GB" altLang="de-DE" sz="200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 </a:t>
            </a:r>
            <a:r>
              <a:rPr lang="en-GB" sz="2000" b="1" dirty="0">
                <a:solidFill>
                  <a:srgbClr val="1B10B0"/>
                </a:solidFill>
                <a:latin typeface="Arial"/>
                <a:ea typeface="DejaVu Sans"/>
              </a:rPr>
              <a:t>moist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en-GB" sz="2000" b="1" dirty="0">
                <a:solidFill>
                  <a:srgbClr val="1B10B0"/>
                </a:solidFill>
                <a:latin typeface="Arial"/>
                <a:ea typeface="DejaVu Sans"/>
              </a:rPr>
              <a:t>cold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Arial"/>
                <a:ea typeface="DejaVu Sans"/>
              </a:rPr>
              <a:t>near-surface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DejaVu Sans"/>
              </a:rPr>
              <a:t>bias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DejaVu Sans"/>
              </a:rPr>
              <a:t> at </a:t>
            </a:r>
            <a:r>
              <a:rPr lang="en-GB" sz="2000" b="1" dirty="0">
                <a:solidFill>
                  <a:srgbClr val="000000"/>
                </a:solidFill>
                <a:latin typeface="Arial"/>
                <a:ea typeface="DejaVu Sans"/>
              </a:rPr>
              <a:t>late afternoon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kumimoji="0" lang="en-GB" altLang="de-DE" sz="2000" b="1" i="0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charset="0"/>
              <a:ea typeface="DejaVu Sans"/>
              <a:cs typeface="DejaVu Sans"/>
            </a:endParaRPr>
          </a:p>
        </p:txBody>
      </p:sp>
      <p:pic>
        <p:nvPicPr>
          <p:cNvPr id="9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546" y="6532719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CustomShape 2_ 6"/>
          <p:cNvSpPr/>
          <p:nvPr/>
        </p:nvSpPr>
        <p:spPr>
          <a:xfrm>
            <a:off x="623392" y="1232857"/>
            <a:ext cx="10156625" cy="5153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27960" defTabSz="914400">
              <a:lnSpc>
                <a:spcPct val="100000"/>
              </a:lnSpc>
              <a:spcBef>
                <a:spcPts val="799"/>
              </a:spcBef>
              <a:buFont typeface="Wingdings" panose="05000000000000000000" pitchFamily="2" charset="2"/>
              <a:buChar char="v"/>
            </a:pPr>
            <a:r>
              <a:rPr lang="en-GB" sz="1600" b="1" dirty="0" smtClean="0">
                <a:latin typeface="Arial"/>
                <a:ea typeface="DejaVu Sans"/>
              </a:rPr>
              <a:t>A prototypic </a:t>
            </a:r>
            <a:r>
              <a:rPr lang="en-GB" sz="1600" b="1" dirty="0" smtClean="0">
                <a:solidFill>
                  <a:srgbClr val="008000"/>
                </a:solidFill>
                <a:latin typeface="Arial"/>
                <a:ea typeface="DejaVu Sans"/>
              </a:rPr>
              <a:t>canopy scheme 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ea typeface="DejaVu Sans"/>
              </a:rPr>
              <a:t>in the </a:t>
            </a:r>
            <a:r>
              <a:rPr lang="en-GB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COSMO-mode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ea typeface="DejaVu Sans"/>
              </a:rPr>
              <a:t>l has already proven to </a:t>
            </a:r>
            <a:r>
              <a:rPr lang="en-GB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cure the problem</a:t>
            </a:r>
          </a:p>
          <a:p>
            <a:pPr marL="712788" indent="-327025" defTabSz="914400">
              <a:lnSpc>
                <a:spcPct val="100000"/>
              </a:lnSpc>
              <a:spcBef>
                <a:spcPts val="799"/>
              </a:spcBef>
              <a:buFont typeface="Symbol" panose="05050102010706020507" pitchFamily="18" charset="2"/>
              <a:buChar char="-"/>
            </a:pPr>
            <a:r>
              <a:rPr lang="en-GB" sz="1600" dirty="0" smtClean="0">
                <a:solidFill>
                  <a:srgbClr val="000000"/>
                </a:solidFill>
                <a:latin typeface="Arial"/>
                <a:ea typeface="DejaVu Sans"/>
              </a:rPr>
              <a:t>Has </a:t>
            </a:r>
            <a:r>
              <a:rPr lang="en-GB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not yet 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ea typeface="DejaVu Sans"/>
              </a:rPr>
              <a:t>been implemented into </a:t>
            </a:r>
            <a:r>
              <a:rPr lang="en-GB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ICON 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ea typeface="DejaVu Sans"/>
              </a:rPr>
              <a:t>due to </a:t>
            </a:r>
            <a:r>
              <a:rPr lang="en-GB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strategic reasons</a:t>
            </a:r>
            <a:endParaRPr lang="en-GB" sz="1600" dirty="0" smtClean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auto">
          <a:xfrm>
            <a:off x="5792372" y="5678243"/>
            <a:ext cx="4336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revised TURBDIFF imported from ICON   </a:t>
            </a:r>
            <a:endParaRPr kumimoji="0" lang="en-GB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 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</a:t>
            </a:r>
            <a:r>
              <a:rPr kumimoji="0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decoupled surface </a:t>
            </a:r>
            <a:r>
              <a:rPr kumimoji="0" lang="en-GB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cover </a:t>
            </a:r>
            <a:r>
              <a:rPr kumimoji="0" lang="en-GB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GB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canopy</a:t>
            </a:r>
            <a:r>
              <a:rPr kumimoji="0" lang="en-GB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-scheme)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5" name="Rectangle 25"/>
          <p:cNvSpPr>
            <a:spLocks noChangeArrowheads="1"/>
          </p:cNvSpPr>
          <p:nvPr/>
        </p:nvSpPr>
        <p:spPr bwMode="auto">
          <a:xfrm>
            <a:off x="761950" y="3084066"/>
            <a:ext cx="13541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amplitude </a:t>
            </a: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slightly overestimated</a:t>
            </a:r>
          </a:p>
        </p:txBody>
      </p:sp>
      <p:cxnSp>
        <p:nvCxnSpPr>
          <p:cNvPr id="86" name="Gerade Verbindung mit Pfeil 12"/>
          <p:cNvCxnSpPr>
            <a:cxnSpLocks noChangeShapeType="1"/>
          </p:cNvCxnSpPr>
          <p:nvPr/>
        </p:nvCxnSpPr>
        <p:spPr bwMode="auto">
          <a:xfrm flipH="1" flipV="1">
            <a:off x="1835253" y="4198414"/>
            <a:ext cx="696913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3054301" y="2996755"/>
            <a:ext cx="16367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removed cold bias in the afternoon!</a:t>
            </a:r>
          </a:p>
        </p:txBody>
      </p:sp>
      <p:sp>
        <p:nvSpPr>
          <p:cNvPr id="88" name="Rectangle 25"/>
          <p:cNvSpPr>
            <a:spLocks noChangeArrowheads="1"/>
          </p:cNvSpPr>
          <p:nvPr/>
        </p:nvSpPr>
        <p:spPr bwMode="auto">
          <a:xfrm>
            <a:off x="8150176" y="3055492"/>
            <a:ext cx="1566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almost perfect double wave! </a:t>
            </a:r>
          </a:p>
        </p:txBody>
      </p:sp>
      <p:sp>
        <p:nvSpPr>
          <p:cNvPr id="89" name="Rectangle 25"/>
          <p:cNvSpPr>
            <a:spLocks noChangeArrowheads="1"/>
          </p:cNvSpPr>
          <p:nvPr/>
        </p:nvSpPr>
        <p:spPr bwMode="auto">
          <a:xfrm>
            <a:off x="1838276" y="4398517"/>
            <a:ext cx="20351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still some </a:t>
            </a:r>
            <a:r>
              <a:rPr kumimoji="0" lang="en-GB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during heating of the cover </a:t>
            </a:r>
            <a:r>
              <a:rPr kumimoji="0" lang="en-GB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(stable stratification within the roughness layer)</a:t>
            </a: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2282775" y="2361755"/>
            <a:ext cx="8001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T_2m</a:t>
            </a:r>
          </a:p>
        </p:txBody>
      </p:sp>
      <p:sp>
        <p:nvSpPr>
          <p:cNvPr id="91" name="Rectangle 25"/>
          <p:cNvSpPr>
            <a:spLocks noChangeArrowheads="1"/>
          </p:cNvSpPr>
          <p:nvPr/>
        </p:nvSpPr>
        <p:spPr bwMode="auto">
          <a:xfrm>
            <a:off x="6984950" y="2360166"/>
            <a:ext cx="9731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TD_2m</a:t>
            </a:r>
          </a:p>
        </p:txBody>
      </p:sp>
      <p:sp>
        <p:nvSpPr>
          <p:cNvPr id="92" name="Rectangle 25"/>
          <p:cNvSpPr>
            <a:spLocks noChangeArrowheads="1"/>
          </p:cNvSpPr>
          <p:nvPr/>
        </p:nvSpPr>
        <p:spPr bwMode="auto">
          <a:xfrm>
            <a:off x="3572929" y="5661248"/>
            <a:ext cx="1831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revised TURBDIFF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imported from ICON</a:t>
            </a:r>
          </a:p>
        </p:txBody>
      </p:sp>
      <p:sp>
        <p:nvSpPr>
          <p:cNvPr id="95" name="Rectangle 25"/>
          <p:cNvSpPr>
            <a:spLocks noChangeArrowheads="1"/>
          </p:cNvSpPr>
          <p:nvPr/>
        </p:nvSpPr>
        <p:spPr bwMode="auto">
          <a:xfrm>
            <a:off x="836984" y="5661575"/>
            <a:ext cx="2067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dirty="0">
                <a:latin typeface="Arial" charset="0"/>
              </a:rPr>
              <a:t>d</a:t>
            </a:r>
            <a:r>
              <a:rPr lang="en-GB" altLang="de-DE" sz="1400" dirty="0" smtClean="0">
                <a:latin typeface="Arial" charset="0"/>
              </a:rPr>
              <a:t>irect analysis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dirty="0" smtClean="0">
                <a:latin typeface="Arial" charset="0"/>
              </a:rPr>
              <a:t>near-surface variables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96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00" y="6309320"/>
            <a:ext cx="2442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de-DE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r>
              <a:rPr kumimoji="0" lang="de-DE" altLang="de-DE" sz="1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(DWD)</a:t>
            </a:r>
            <a:endParaRPr kumimoji="0" lang="en-GB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9616014" y="3152569"/>
            <a:ext cx="250303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lang="en-GB" altLang="de-DE" sz="12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Cover</a:t>
            </a:r>
            <a:r>
              <a:rPr lang="en-GB" altLang="de-DE" sz="1200" b="1" dirty="0" smtClean="0">
                <a:latin typeface="Arial Narrow" panose="020B0606020202030204" pitchFamily="34" charset="0"/>
              </a:rPr>
              <a:t> from </a:t>
            </a:r>
            <a:r>
              <a:rPr lang="en-GB" altLang="de-DE" sz="12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roughness-elements</a:t>
            </a:r>
            <a:r>
              <a:rPr lang="en-GB" altLang="de-DE" sz="1200" b="1" dirty="0" smtClean="0">
                <a:latin typeface="Arial Narrow" panose="020B0606020202030204" pitchFamily="34" charset="0"/>
              </a:rPr>
              <a:t> </a:t>
            </a:r>
          </a:p>
          <a:p>
            <a:pPr marL="361950" marR="0" lvl="0" indent="-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de-DE" sz="1200" b="1" dirty="0" smtClean="0">
                <a:latin typeface="Arial Narrow" panose="020B0606020202030204" pitchFamily="34" charset="0"/>
              </a:rPr>
              <a:t>with its own </a:t>
            </a:r>
            <a:r>
              <a:rPr lang="en-GB" altLang="de-DE" sz="12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heat-budget</a:t>
            </a:r>
          </a:p>
          <a:p>
            <a:pPr marL="361950" marR="0" lvl="0" indent="-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de-DE" sz="12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SAI</a:t>
            </a:r>
            <a:r>
              <a:rPr lang="en-GB" altLang="de-DE" sz="1200" b="1" dirty="0" smtClean="0">
                <a:latin typeface="Arial Narrow" panose="020B0606020202030204" pitchFamily="34" charset="0"/>
              </a:rPr>
              <a:t>-dependent </a:t>
            </a:r>
            <a:r>
              <a:rPr lang="en-GB" altLang="de-DE" sz="12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number</a:t>
            </a:r>
            <a:r>
              <a:rPr lang="en-GB" altLang="de-DE" sz="1200" b="1" dirty="0" smtClean="0">
                <a:latin typeface="Arial Narrow" panose="020B0606020202030204" pitchFamily="34" charset="0"/>
              </a:rPr>
              <a:t> of   </a:t>
            </a:r>
            <a:r>
              <a:rPr lang="en-GB" altLang="de-DE" sz="12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semi-transparent</a:t>
            </a:r>
            <a:r>
              <a:rPr lang="en-GB" altLang="de-DE" sz="1200" b="1" dirty="0" smtClean="0">
                <a:latin typeface="Arial Narrow" panose="020B0606020202030204" pitchFamily="34" charset="0"/>
              </a:rPr>
              <a:t> layers</a:t>
            </a:r>
            <a:endParaRPr lang="en-GB" altLang="de-DE" sz="1200" b="1" dirty="0">
              <a:latin typeface="Arial Narrow" panose="020B0606020202030204" pitchFamily="34" charset="0"/>
            </a:endParaRPr>
          </a:p>
          <a:p>
            <a:pPr marL="361950" marR="0" lvl="0" indent="-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de-DE" sz="12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Thermal layer-coupling</a:t>
            </a:r>
            <a:r>
              <a:rPr lang="en-GB" altLang="de-DE" sz="1200" b="1" dirty="0" smtClean="0">
                <a:latin typeface="Arial Narrow" panose="020B0606020202030204" pitchFamily="34" charset="0"/>
              </a:rPr>
              <a:t> by</a:t>
            </a:r>
          </a:p>
          <a:p>
            <a:pPr marL="18097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de-DE" sz="1200" b="1" dirty="0">
                <a:latin typeface="Arial Narrow" panose="020B0606020202030204" pitchFamily="34" charset="0"/>
              </a:rPr>
              <a:t> </a:t>
            </a:r>
            <a:r>
              <a:rPr lang="en-GB" altLang="de-DE" sz="1200" b="1" dirty="0" smtClean="0">
                <a:latin typeface="Arial Narrow" panose="020B0606020202030204" pitchFamily="34" charset="0"/>
              </a:rPr>
              <a:t>    SHF and LRF</a:t>
            </a:r>
          </a:p>
          <a:p>
            <a:pPr marL="352425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de-DE" sz="1200" b="1" dirty="0" smtClean="0">
                <a:latin typeface="Arial Narrow" panose="020B0606020202030204" pitchFamily="34" charset="0"/>
              </a:rPr>
              <a:t>SAT from </a:t>
            </a:r>
            <a:r>
              <a:rPr lang="en-GB" altLang="de-DE" sz="12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cover-layers</a:t>
            </a:r>
            <a:r>
              <a:rPr lang="en-GB" altLang="de-DE" sz="1200" b="1" dirty="0" smtClean="0">
                <a:latin typeface="Arial Narrow" panose="020B0606020202030204" pitchFamily="34" charset="0"/>
              </a:rPr>
              <a:t>  according to </a:t>
            </a:r>
            <a:r>
              <a:rPr lang="en-GB" altLang="de-DE" sz="12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generalized BLA</a:t>
            </a:r>
          </a:p>
        </p:txBody>
      </p:sp>
      <p:sp>
        <p:nvSpPr>
          <p:cNvPr id="4" name="Rechteck 3"/>
          <p:cNvSpPr/>
          <p:nvPr/>
        </p:nvSpPr>
        <p:spPr>
          <a:xfrm>
            <a:off x="7608168" y="2963323"/>
            <a:ext cx="792088" cy="2553909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hteck 29"/>
          <p:cNvSpPr/>
          <p:nvPr/>
        </p:nvSpPr>
        <p:spPr>
          <a:xfrm>
            <a:off x="2762918" y="2963322"/>
            <a:ext cx="792088" cy="2553909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106EA-ACC3-4718-8424-EDD24B4BD7D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kumimoji="0" lang="en-GB" alt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5" y="-1926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pic>
        <p:nvPicPr>
          <p:cNvPr id="12" name="Grafik 6"/>
          <p:cNvPicPr/>
          <p:nvPr/>
        </p:nvPicPr>
        <p:blipFill>
          <a:blip r:embed="rId6"/>
          <a:srcRect l="3588" t="6926" r="3537" b="7215"/>
          <a:stretch/>
        </p:blipFill>
        <p:spPr>
          <a:xfrm>
            <a:off x="119336" y="134269"/>
            <a:ext cx="797591" cy="331512"/>
          </a:xfrm>
          <a:prstGeom prst="rect">
            <a:avLst/>
          </a:prstGeom>
          <a:ln w="0">
            <a:noFill/>
          </a:ln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1" y="-29618"/>
            <a:ext cx="8927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8038" algn="l"/>
              </a:tabLst>
              <a:defRPr/>
            </a:pP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</a:t>
            </a:r>
            <a:r>
              <a:rPr kumimoji="0" lang="en-GB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solidation of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GB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urface-to-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GB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tmosphere 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GB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ransfer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GB" altLang="de-DE" sz="24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ConSAT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F577F-FD5C-4891-A818-2C1E60AA1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55" y="612400"/>
            <a:ext cx="105407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Approaching </a:t>
            </a:r>
            <a:r>
              <a:rPr kumimoji="0" lang="en-GB" altLang="de-DE" sz="2000" b="1" i="0" strike="noStrike" kern="1200" cap="none" spc="0" normalizeH="0" baseline="0" noProof="0" dirty="0" smtClean="0">
                <a:ln>
                  <a:noFill/>
                </a:ln>
                <a:solidFill>
                  <a:srgbClr val="1B10B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Hyper-Parameterization</a:t>
            </a:r>
            <a:r>
              <a:rPr kumimoji="0" lang="en-GB" altLang="de-DE" sz="2000" b="1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 </a:t>
            </a:r>
            <a:r>
              <a:rPr kumimoji="0" lang="en-GB" altLang="de-DE" sz="2000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by</a:t>
            </a:r>
            <a:r>
              <a:rPr kumimoji="0" lang="en-GB" altLang="de-DE" sz="2000" b="1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 </a:t>
            </a:r>
            <a:r>
              <a:rPr kumimoji="0" lang="en-GB" altLang="de-DE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A</a:t>
            </a:r>
            <a:r>
              <a:rPr kumimoji="0" lang="en-GB" altLang="de-DE" sz="200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daptive </a:t>
            </a:r>
            <a:r>
              <a:rPr kumimoji="0" lang="en-GB" altLang="de-DE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P</a:t>
            </a:r>
            <a:r>
              <a:rPr kumimoji="0" lang="en-GB" altLang="de-DE" sz="200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arameter </a:t>
            </a:r>
            <a:r>
              <a:rPr kumimoji="0" lang="en-GB" altLang="de-DE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T</a:t>
            </a:r>
            <a:r>
              <a:rPr kumimoji="0" lang="en-GB" altLang="de-DE" sz="200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uning </a:t>
            </a:r>
            <a:r>
              <a:rPr kumimoji="0" lang="en-GB" altLang="de-DE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DejaVu Sans"/>
                <a:cs typeface="DejaVu Sans"/>
              </a:rPr>
              <a:t>(APT):</a:t>
            </a:r>
            <a:endParaRPr kumimoji="0" lang="en-GB" altLang="de-DE" sz="2000" b="1" i="0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charset="0"/>
              <a:ea typeface="DejaVu Sans"/>
              <a:cs typeface="DejaVu Sans"/>
            </a:endParaRPr>
          </a:p>
        </p:txBody>
      </p:sp>
      <p:pic>
        <p:nvPicPr>
          <p:cNvPr id="9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73">
            <a:extLst>
              <a:ext uri="{FF2B5EF4-FFF2-40B4-BE49-F238E27FC236}">
                <a16:creationId xmlns:a16="http://schemas.microsoft.com/office/drawing/2014/main" id="{BE71095E-582D-4E8C-BDBD-F57D5C4E6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920" y="1463512"/>
            <a:ext cx="121693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78631" marR="0" lvl="1" indent="-28575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de-DE" sz="16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Time-filtered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DA-increments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          </a:t>
            </a: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   </a:t>
            </a:r>
            <a:r>
              <a:rPr kumimoji="0" lang="en-GB" altLang="de-DE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kumimoji="0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of</a:t>
            </a: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                                              </a:t>
            </a:r>
            <a:r>
              <a:rPr kumimoji="0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and 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                           </a:t>
            </a:r>
            <a:r>
              <a:rPr kumimoji="0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at </a:t>
            </a:r>
            <a:r>
              <a:rPr kumimoji="0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the 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lowermost model level</a:t>
            </a:r>
          </a:p>
        </p:txBody>
      </p:sp>
      <p:sp>
        <p:nvSpPr>
          <p:cNvPr id="21" name="Rectangle 73">
            <a:extLst>
              <a:ext uri="{FF2B5EF4-FFF2-40B4-BE49-F238E27FC236}">
                <a16:creationId xmlns:a16="http://schemas.microsoft.com/office/drawing/2014/main" id="{AEE6DEF4-2480-4685-BDDC-CDBC90196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78" y="1730332"/>
            <a:ext cx="60522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97669" marR="0" lvl="1" indent="-204788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Dominated </a:t>
            </a:r>
            <a:r>
              <a:rPr kumimoji="0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by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measurements      </a:t>
            </a: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     </a:t>
            </a:r>
            <a:r>
              <a:rPr kumimoji="0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of</a:t>
            </a: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</a:t>
            </a:r>
            <a:endParaRPr kumimoji="0" lang="en-GB" alt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22" name="Rectangle 73">
            <a:extLst>
              <a:ext uri="{FF2B5EF4-FFF2-40B4-BE49-F238E27FC236}">
                <a16:creationId xmlns:a16="http://schemas.microsoft.com/office/drawing/2014/main" id="{D5226B88-77E4-4118-B866-342457C82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78" y="2082582"/>
            <a:ext cx="114666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97669" marR="0" lvl="1" indent="-204788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Proxies </a:t>
            </a:r>
            <a:r>
              <a:rPr kumimoji="0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for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local 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systematic error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kumimoji="0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of (</a:t>
            </a:r>
            <a:r>
              <a:rPr lang="en-GB" altLang="de-DE" sz="1100" noProof="0" dirty="0" smtClean="0">
                <a:solidFill>
                  <a:prstClr val="black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</a:t>
            </a:r>
            <a:r>
              <a:rPr lang="en-GB" altLang="de-DE" sz="1100" dirty="0" smtClean="0">
                <a:solidFill>
                  <a:prstClr val="black"/>
                </a:solidFill>
                <a:latin typeface="Arial Narrow" panose="020B0606020202030204" pitchFamily="34" charset="0"/>
                <a:ea typeface="DejaVu Sans"/>
                <a:cs typeface="Arial" panose="020B0604020202020204" pitchFamily="34" charset="0"/>
              </a:rPr>
              <a:t>ear-</a:t>
            </a:r>
            <a:r>
              <a:rPr lang="en-GB" altLang="de-DE" sz="1100" dirty="0">
                <a:solidFill>
                  <a:prstClr val="black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</a:t>
            </a:r>
            <a:r>
              <a:rPr lang="en-GB" altLang="de-DE" sz="1100" dirty="0" smtClean="0">
                <a:solidFill>
                  <a:prstClr val="black"/>
                </a:solidFill>
                <a:latin typeface="Arial Narrow" panose="020B0606020202030204" pitchFamily="34" charset="0"/>
                <a:ea typeface="DejaVu Sans"/>
                <a:cs typeface="Arial" panose="020B0604020202020204" pitchFamily="34" charset="0"/>
              </a:rPr>
              <a:t>urface</a:t>
            </a:r>
            <a:r>
              <a:rPr lang="en-GB" altLang="de-DE" sz="1600" dirty="0" smtClean="0">
                <a:solidFill>
                  <a:prstClr val="black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)</a:t>
            </a:r>
            <a:r>
              <a:rPr kumimoji="0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                                   </a:t>
            </a:r>
            <a:r>
              <a:rPr kumimoji="0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and   </a:t>
            </a: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 </a:t>
            </a: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0B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- amplitude</a:t>
            </a:r>
            <a:endParaRPr kumimoji="0" lang="en-GB" altLang="de-DE" sz="1600" b="1" i="0" u="none" strike="noStrike" kern="1200" cap="none" spc="0" normalizeH="0" baseline="0" noProof="0" dirty="0">
              <a:ln>
                <a:noFill/>
              </a:ln>
              <a:solidFill>
                <a:srgbClr val="1B10B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graphicFrame>
        <p:nvGraphicFramePr>
          <p:cNvPr id="23" name="Objekt 22">
            <a:extLst>
              <a:ext uri="{FF2B5EF4-FFF2-40B4-BE49-F238E27FC236}">
                <a16:creationId xmlns:a16="http://schemas.microsoft.com/office/drawing/2014/main" id="{528BD286-3565-4A0D-ACDD-BBCEFC5D25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062557"/>
              </p:ext>
            </p:extLst>
          </p:nvPr>
        </p:nvGraphicFramePr>
        <p:xfrm>
          <a:off x="7673801" y="1300698"/>
          <a:ext cx="150018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5" name="Equation" r:id="rId8" imgW="1104840" imgH="507960" progId="Equation.DSMT4">
                  <p:embed/>
                </p:oleObj>
              </mc:Choice>
              <mc:Fallback>
                <p:oleObj name="Equation" r:id="rId8" imgW="1104840" imgH="507960" progId="Equation.DSMT4">
                  <p:embed/>
                  <p:pic>
                    <p:nvPicPr>
                      <p:cNvPr id="23" name="Objekt 22">
                        <a:extLst>
                          <a:ext uri="{FF2B5EF4-FFF2-40B4-BE49-F238E27FC236}">
                            <a16:creationId xmlns:a16="http://schemas.microsoft.com/office/drawing/2014/main" id="{528BD286-3565-4A0D-ACDD-BBCEFC5D2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73801" y="1300698"/>
                        <a:ext cx="1500187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>
            <a:extLst>
              <a:ext uri="{FF2B5EF4-FFF2-40B4-BE49-F238E27FC236}">
                <a16:creationId xmlns:a16="http://schemas.microsoft.com/office/drawing/2014/main" id="{946638BF-32DC-4928-97CD-A18FA7AA9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210240"/>
              </p:ext>
            </p:extLst>
          </p:nvPr>
        </p:nvGraphicFramePr>
        <p:xfrm>
          <a:off x="5542012" y="2166323"/>
          <a:ext cx="288908" cy="19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6" name="Equation" r:id="rId10" imgW="241200" imgH="164880" progId="Equation.DSMT4">
                  <p:embed/>
                </p:oleObj>
              </mc:Choice>
              <mc:Fallback>
                <p:oleObj name="Equation" r:id="rId10" imgW="241200" imgH="164880" progId="Equation.DSMT4">
                  <p:embed/>
                  <p:pic>
                    <p:nvPicPr>
                      <p:cNvPr id="24" name="Objekt 23">
                        <a:extLst>
                          <a:ext uri="{FF2B5EF4-FFF2-40B4-BE49-F238E27FC236}">
                            <a16:creationId xmlns:a16="http://schemas.microsoft.com/office/drawing/2014/main" id="{946638BF-32DC-4928-97CD-A18FA7AA9D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42012" y="2166323"/>
                        <a:ext cx="288908" cy="197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>
            <a:extLst>
              <a:ext uri="{FF2B5EF4-FFF2-40B4-BE49-F238E27FC236}">
                <a16:creationId xmlns:a16="http://schemas.microsoft.com/office/drawing/2014/main" id="{DABDE0DC-4DD4-429B-B8D9-5CA730A85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035337"/>
              </p:ext>
            </p:extLst>
          </p:nvPr>
        </p:nvGraphicFramePr>
        <p:xfrm>
          <a:off x="6805034" y="2172746"/>
          <a:ext cx="299243" cy="17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7" name="Equation" r:id="rId12" imgW="279360" imgH="164880" progId="Equation.DSMT4">
                  <p:embed/>
                </p:oleObj>
              </mc:Choice>
              <mc:Fallback>
                <p:oleObj name="Equation" r:id="rId12" imgW="279360" imgH="164880" progId="Equation.DSMT4">
                  <p:embed/>
                  <p:pic>
                    <p:nvPicPr>
                      <p:cNvPr id="25" name="Objekt 24">
                        <a:extLst>
                          <a:ext uri="{FF2B5EF4-FFF2-40B4-BE49-F238E27FC236}">
                            <a16:creationId xmlns:a16="http://schemas.microsoft.com/office/drawing/2014/main" id="{DABDE0DC-4DD4-429B-B8D9-5CA730A85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05034" y="2172746"/>
                        <a:ext cx="299243" cy="177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>
            <a:extLst>
              <a:ext uri="{FF2B5EF4-FFF2-40B4-BE49-F238E27FC236}">
                <a16:creationId xmlns:a16="http://schemas.microsoft.com/office/drawing/2014/main" id="{A293BE1C-B4D7-4CDB-84B2-113A2CAC98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018861"/>
              </p:ext>
            </p:extLst>
          </p:nvPr>
        </p:nvGraphicFramePr>
        <p:xfrm>
          <a:off x="6251124" y="2163986"/>
          <a:ext cx="184620" cy="1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8" name="Equation" r:id="rId14" imgW="152280" imgH="164880" progId="Equation.DSMT4">
                  <p:embed/>
                </p:oleObj>
              </mc:Choice>
              <mc:Fallback>
                <p:oleObj name="Equation" r:id="rId14" imgW="152280" imgH="164880" progId="Equation.DSMT4">
                  <p:embed/>
                  <p:pic>
                    <p:nvPicPr>
                      <p:cNvPr id="26" name="Objekt 25">
                        <a:extLst>
                          <a:ext uri="{FF2B5EF4-FFF2-40B4-BE49-F238E27FC236}">
                            <a16:creationId xmlns:a16="http://schemas.microsoft.com/office/drawing/2014/main" id="{A293BE1C-B4D7-4CDB-84B2-113A2CAC98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51124" y="2163986"/>
                        <a:ext cx="184620" cy="19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>
            <a:extLst>
              <a:ext uri="{FF2B5EF4-FFF2-40B4-BE49-F238E27FC236}">
                <a16:creationId xmlns:a16="http://schemas.microsoft.com/office/drawing/2014/main" id="{1D02DA50-F905-473F-9BB6-748140326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151441"/>
              </p:ext>
            </p:extLst>
          </p:nvPr>
        </p:nvGraphicFramePr>
        <p:xfrm>
          <a:off x="5544588" y="1525230"/>
          <a:ext cx="18161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9" name="Equation" r:id="rId16" imgW="1600200" imgH="507960" progId="Equation.DSMT4">
                  <p:embed/>
                </p:oleObj>
              </mc:Choice>
              <mc:Fallback>
                <p:oleObj name="Equation" r:id="rId16" imgW="1600200" imgH="507960" progId="Equation.DSMT4">
                  <p:embed/>
                  <p:pic>
                    <p:nvPicPr>
                      <p:cNvPr id="27" name="Objekt 26">
                        <a:extLst>
                          <a:ext uri="{FF2B5EF4-FFF2-40B4-BE49-F238E27FC236}">
                            <a16:creationId xmlns:a16="http://schemas.microsoft.com/office/drawing/2014/main" id="{1D02DA50-F905-473F-9BB6-7481403265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44588" y="1525230"/>
                        <a:ext cx="1816100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>
            <a:extLst>
              <a:ext uri="{FF2B5EF4-FFF2-40B4-BE49-F238E27FC236}">
                <a16:creationId xmlns:a16="http://schemas.microsoft.com/office/drawing/2014/main" id="{8EBC5858-5C88-4018-8533-CB80A19F12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337688"/>
              </p:ext>
            </p:extLst>
          </p:nvPr>
        </p:nvGraphicFramePr>
        <p:xfrm>
          <a:off x="7717646" y="2140314"/>
          <a:ext cx="250562" cy="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0" name="Equation" r:id="rId18" imgW="152280" imgH="164880" progId="Equation.DSMT4">
                  <p:embed/>
                </p:oleObj>
              </mc:Choice>
              <mc:Fallback>
                <p:oleObj name="Equation" r:id="rId18" imgW="152280" imgH="164880" progId="Equation.DSMT4">
                  <p:embed/>
                  <p:pic>
                    <p:nvPicPr>
                      <p:cNvPr id="28" name="Objekt 27">
                        <a:extLst>
                          <a:ext uri="{FF2B5EF4-FFF2-40B4-BE49-F238E27FC236}">
                            <a16:creationId xmlns:a16="http://schemas.microsoft.com/office/drawing/2014/main" id="{8EBC5858-5C88-4018-8533-CB80A19F1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17646" y="2140314"/>
                        <a:ext cx="250562" cy="2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73">
            <a:extLst>
              <a:ext uri="{FF2B5EF4-FFF2-40B4-BE49-F238E27FC236}">
                <a16:creationId xmlns:a16="http://schemas.microsoft.com/office/drawing/2014/main" id="{4FE67435-F1B5-470E-8CEA-90E085AFC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72" y="2424931"/>
            <a:ext cx="1159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97669" marR="0" lvl="1" indent="-204788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Used </a:t>
            </a:r>
            <a:r>
              <a:rPr kumimoji="0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as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predictors </a:t>
            </a:r>
            <a:r>
              <a:rPr kumimoji="0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for 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multiplicative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empirical </a:t>
            </a:r>
            <a:r>
              <a:rPr kumimoji="0" lang="en-GB" altLang="de-DE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correction-factors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                     </a:t>
            </a: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for</a:t>
            </a: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kumimoji="0" lang="en-GB" altLang="de-DE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non-confident</a:t>
            </a: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parameters</a:t>
            </a: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:</a:t>
            </a:r>
            <a:endParaRPr kumimoji="0" lang="en-GB" alt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30" name="Rectangle 73">
            <a:extLst>
              <a:ext uri="{FF2B5EF4-FFF2-40B4-BE49-F238E27FC236}">
                <a16:creationId xmlns:a16="http://schemas.microsoft.com/office/drawing/2014/main" id="{BB78FAF5-3E65-4B59-9129-5B29EB4E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1617" y="2082334"/>
            <a:ext cx="3301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2881" marR="0" lvl="1" indent="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adapting to </a:t>
            </a:r>
            <a:r>
              <a:rPr kumimoji="0" lang="en-GB" altLang="de-DE" sz="16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weather condition</a:t>
            </a:r>
          </a:p>
        </p:txBody>
      </p:sp>
      <p:graphicFrame>
        <p:nvGraphicFramePr>
          <p:cNvPr id="31" name="Objekt 30">
            <a:extLst>
              <a:ext uri="{FF2B5EF4-FFF2-40B4-BE49-F238E27FC236}">
                <a16:creationId xmlns:a16="http://schemas.microsoft.com/office/drawing/2014/main" id="{8A0CE09D-25B7-4ECD-96D3-3732BC1F4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19736"/>
              </p:ext>
            </p:extLst>
          </p:nvPr>
        </p:nvGraphicFramePr>
        <p:xfrm>
          <a:off x="7023323" y="2348880"/>
          <a:ext cx="13049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1" name="Equation" r:id="rId20" imgW="787320" imgH="279360" progId="Equation.DSMT4">
                  <p:embed/>
                </p:oleObj>
              </mc:Choice>
              <mc:Fallback>
                <p:oleObj name="Equation" r:id="rId20" imgW="787320" imgH="279360" progId="Equation.DSMT4">
                  <p:embed/>
                  <p:pic>
                    <p:nvPicPr>
                      <p:cNvPr id="31" name="Objekt 30">
                        <a:extLst>
                          <a:ext uri="{FF2B5EF4-FFF2-40B4-BE49-F238E27FC236}">
                            <a16:creationId xmlns:a16="http://schemas.microsoft.com/office/drawing/2014/main" id="{8A0CE09D-25B7-4ECD-96D3-3732BC1F4F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23323" y="2348880"/>
                        <a:ext cx="130492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 31">
            <a:extLst>
              <a:ext uri="{FF2B5EF4-FFF2-40B4-BE49-F238E27FC236}">
                <a16:creationId xmlns:a16="http://schemas.microsoft.com/office/drawing/2014/main" id="{65AB9232-724F-4808-85C2-B59677B66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18480"/>
              </p:ext>
            </p:extLst>
          </p:nvPr>
        </p:nvGraphicFramePr>
        <p:xfrm>
          <a:off x="4883100" y="1440918"/>
          <a:ext cx="49282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2" name="Equation" r:id="rId22" imgW="304560" imgH="228600" progId="Equation.DSMT4">
                  <p:embed/>
                </p:oleObj>
              </mc:Choice>
              <mc:Fallback>
                <p:oleObj name="Equation" r:id="rId22" imgW="304560" imgH="228600" progId="Equation.DSMT4">
                  <p:embed/>
                  <p:pic>
                    <p:nvPicPr>
                      <p:cNvPr id="32" name="Objekt 31">
                        <a:extLst>
                          <a:ext uri="{FF2B5EF4-FFF2-40B4-BE49-F238E27FC236}">
                            <a16:creationId xmlns:a16="http://schemas.microsoft.com/office/drawing/2014/main" id="{65AB9232-724F-4808-85C2-B59677B66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83100" y="1440918"/>
                        <a:ext cx="49282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>
            <a:extLst>
              <a:ext uri="{FF2B5EF4-FFF2-40B4-BE49-F238E27FC236}">
                <a16:creationId xmlns:a16="http://schemas.microsoft.com/office/drawing/2014/main" id="{021E1FEB-9B2C-4AF3-B70B-560CE27ED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435516"/>
              </p:ext>
            </p:extLst>
          </p:nvPr>
        </p:nvGraphicFramePr>
        <p:xfrm>
          <a:off x="3359696" y="1429012"/>
          <a:ext cx="4619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3" name="Equation" r:id="rId24" imgW="266400" imgH="228600" progId="Equation.DSMT4">
                  <p:embed/>
                </p:oleObj>
              </mc:Choice>
              <mc:Fallback>
                <p:oleObj name="Equation" r:id="rId24" imgW="266400" imgH="228600" progId="Equation.DSMT4">
                  <p:embed/>
                  <p:pic>
                    <p:nvPicPr>
                      <p:cNvPr id="33" name="Objekt 32">
                        <a:extLst>
                          <a:ext uri="{FF2B5EF4-FFF2-40B4-BE49-F238E27FC236}">
                            <a16:creationId xmlns:a16="http://schemas.microsoft.com/office/drawing/2014/main" id="{021E1FEB-9B2C-4AF3-B70B-560CE27ED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359696" y="1429012"/>
                        <a:ext cx="461963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8">
            <a:extLst>
              <a:ext uri="{FF2B5EF4-FFF2-40B4-BE49-F238E27FC236}">
                <a16:creationId xmlns:a16="http://schemas.microsoft.com/office/drawing/2014/main" id="{DED4B908-0138-4A57-BF7B-B2D7953F1B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782" y="2850450"/>
            <a:ext cx="2970361" cy="3255798"/>
            <a:chOff x="567" y="799"/>
            <a:chExt cx="2279" cy="2498"/>
          </a:xfrm>
        </p:grpSpPr>
        <p:sp>
          <p:nvSpPr>
            <p:cNvPr id="35" name="AutoShape 7">
              <a:extLst>
                <a:ext uri="{FF2B5EF4-FFF2-40B4-BE49-F238E27FC236}">
                  <a16:creationId xmlns:a16="http://schemas.microsoft.com/office/drawing/2014/main" id="{1686B455-BBC8-490F-8F61-B7DC6CAD564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7" y="799"/>
              <a:ext cx="2279" cy="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endParaRPr>
            </a:p>
          </p:txBody>
        </p:sp>
        <p:pic>
          <p:nvPicPr>
            <p:cNvPr id="36" name="Picture 9">
              <a:extLst>
                <a:ext uri="{FF2B5EF4-FFF2-40B4-BE49-F238E27FC236}">
                  <a16:creationId xmlns:a16="http://schemas.microsoft.com/office/drawing/2014/main" id="{BC6D7FD3-1949-426B-BB02-2F147C5E0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799"/>
              <a:ext cx="2285" cy="2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7" name="Gewinkelter Verbinder 30">
            <a:extLst>
              <a:ext uri="{FF2B5EF4-FFF2-40B4-BE49-F238E27FC236}">
                <a16:creationId xmlns:a16="http://schemas.microsoft.com/office/drawing/2014/main" id="{8DB32EE9-42DD-4A11-951E-A14D22D55C33}"/>
              </a:ext>
            </a:extLst>
          </p:cNvPr>
          <p:cNvCxnSpPr/>
          <p:nvPr/>
        </p:nvCxnSpPr>
        <p:spPr>
          <a:xfrm>
            <a:off x="896102" y="4434626"/>
            <a:ext cx="2690149" cy="3910"/>
          </a:xfrm>
          <a:prstGeom prst="bentConnector3">
            <a:avLst>
              <a:gd name="adj1" fmla="val 96423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3A819148-B54E-4B65-9F1D-F7BF9EC800C8}"/>
              </a:ext>
            </a:extLst>
          </p:cNvPr>
          <p:cNvCxnSpPr/>
          <p:nvPr/>
        </p:nvCxnSpPr>
        <p:spPr>
          <a:xfrm flipH="1">
            <a:off x="2181123" y="2850450"/>
            <a:ext cx="3911" cy="309634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aphicFrame>
        <p:nvGraphicFramePr>
          <p:cNvPr id="39" name="Objekt 38">
            <a:extLst>
              <a:ext uri="{FF2B5EF4-FFF2-40B4-BE49-F238E27FC236}">
                <a16:creationId xmlns:a16="http://schemas.microsoft.com/office/drawing/2014/main" id="{54EF2F31-40D0-4A58-A86B-3AE4530DC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875653"/>
              </p:ext>
            </p:extLst>
          </p:nvPr>
        </p:nvGraphicFramePr>
        <p:xfrm>
          <a:off x="263525" y="4253031"/>
          <a:ext cx="3857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4" name="Equation" r:id="rId28" imgW="203040" imgH="190440" progId="Equation.DSMT4">
                  <p:embed/>
                </p:oleObj>
              </mc:Choice>
              <mc:Fallback>
                <p:oleObj name="Equation" r:id="rId28" imgW="203040" imgH="190440" progId="Equation.DSMT4">
                  <p:embed/>
                  <p:pic>
                    <p:nvPicPr>
                      <p:cNvPr id="39" name="Objekt 38">
                        <a:extLst>
                          <a:ext uri="{FF2B5EF4-FFF2-40B4-BE49-F238E27FC236}">
                            <a16:creationId xmlns:a16="http://schemas.microsoft.com/office/drawing/2014/main" id="{54EF2F31-40D0-4A58-A86B-3AE4530DC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63525" y="4253031"/>
                        <a:ext cx="385763" cy="36195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>
            <a:extLst>
              <a:ext uri="{FF2B5EF4-FFF2-40B4-BE49-F238E27FC236}">
                <a16:creationId xmlns:a16="http://schemas.microsoft.com/office/drawing/2014/main" id="{A60F339A-6AED-4327-8DCB-2642FBE492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26633"/>
              </p:ext>
            </p:extLst>
          </p:nvPr>
        </p:nvGraphicFramePr>
        <p:xfrm>
          <a:off x="1807975" y="6091873"/>
          <a:ext cx="874999" cy="28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5" name="Equation" r:id="rId30" imgW="698400" imgH="228600" progId="Equation.DSMT4">
                  <p:embed/>
                </p:oleObj>
              </mc:Choice>
              <mc:Fallback>
                <p:oleObj name="Equation" r:id="rId30" imgW="698400" imgH="228600" progId="Equation.DSMT4">
                  <p:embed/>
                  <p:pic>
                    <p:nvPicPr>
                      <p:cNvPr id="40" name="Objekt 39">
                        <a:extLst>
                          <a:ext uri="{FF2B5EF4-FFF2-40B4-BE49-F238E27FC236}">
                            <a16:creationId xmlns:a16="http://schemas.microsoft.com/office/drawing/2014/main" id="{A60F339A-6AED-4327-8DCB-2642FBE492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07975" y="6091873"/>
                        <a:ext cx="874999" cy="286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73">
            <a:extLst>
              <a:ext uri="{FF2B5EF4-FFF2-40B4-BE49-F238E27FC236}">
                <a16:creationId xmlns:a16="http://schemas.microsoft.com/office/drawing/2014/main" id="{BA49236A-186D-4ABA-B4E7-058EEE7E5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618" y="3031112"/>
            <a:ext cx="55405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2881" marR="0" lvl="1" indent="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Land-use roughness </a:t>
            </a:r>
            <a:r>
              <a:rPr kumimoji="0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and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SSO blocking tendency</a:t>
            </a:r>
          </a:p>
        </p:txBody>
      </p:sp>
      <p:graphicFrame>
        <p:nvGraphicFramePr>
          <p:cNvPr id="42" name="Objekt 41">
            <a:extLst>
              <a:ext uri="{FF2B5EF4-FFF2-40B4-BE49-F238E27FC236}">
                <a16:creationId xmlns:a16="http://schemas.microsoft.com/office/drawing/2014/main" id="{D55D93D5-82D9-490D-A8B3-9584068EB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01762"/>
              </p:ext>
            </p:extLst>
          </p:nvPr>
        </p:nvGraphicFramePr>
        <p:xfrm>
          <a:off x="10666836" y="3025730"/>
          <a:ext cx="4302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6" name="Equation" r:id="rId32" imgW="279360" imgH="228600" progId="Equation.DSMT4">
                  <p:embed/>
                </p:oleObj>
              </mc:Choice>
              <mc:Fallback>
                <p:oleObj name="Equation" r:id="rId32" imgW="279360" imgH="228600" progId="Equation.DSMT4">
                  <p:embed/>
                  <p:pic>
                    <p:nvPicPr>
                      <p:cNvPr id="42" name="Objekt 41">
                        <a:extLst>
                          <a:ext uri="{FF2B5EF4-FFF2-40B4-BE49-F238E27FC236}">
                            <a16:creationId xmlns:a16="http://schemas.microsoft.com/office/drawing/2014/main" id="{D55D93D5-82D9-490D-A8B3-9584068EB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666836" y="3025730"/>
                        <a:ext cx="430213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73">
            <a:extLst>
              <a:ext uri="{FF2B5EF4-FFF2-40B4-BE49-F238E27FC236}">
                <a16:creationId xmlns:a16="http://schemas.microsoft.com/office/drawing/2014/main" id="{2F8D1394-1ECD-4696-8690-B6304A67D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62" y="3278277"/>
            <a:ext cx="6984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2881" marR="0" lvl="1" indent="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Minimal evaporation resistances of bare soil </a:t>
            </a:r>
            <a:r>
              <a:rPr kumimoji="0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and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kumimoji="0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plant-stomata</a:t>
            </a:r>
            <a:endParaRPr kumimoji="0" lang="en-GB" alt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44" name="Rectangle 73">
            <a:extLst>
              <a:ext uri="{FF2B5EF4-FFF2-40B4-BE49-F238E27FC236}">
                <a16:creationId xmlns:a16="http://schemas.microsoft.com/office/drawing/2014/main" id="{65E200F8-2803-4A34-B20A-B433E574A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62" y="3537328"/>
            <a:ext cx="5117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2881" marR="0" lvl="1" indent="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Heat-conductivity </a:t>
            </a:r>
            <a:r>
              <a:rPr kumimoji="0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and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-capacity </a:t>
            </a:r>
          </a:p>
        </p:txBody>
      </p:sp>
      <p:sp>
        <p:nvSpPr>
          <p:cNvPr id="45" name="Rectangle 73">
            <a:extLst>
              <a:ext uri="{FF2B5EF4-FFF2-40B4-BE49-F238E27FC236}">
                <a16:creationId xmlns:a16="http://schemas.microsoft.com/office/drawing/2014/main" id="{80DBA6C0-06B2-402C-949B-B323FD17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618" y="3801247"/>
            <a:ext cx="5117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2881" marR="0" lvl="1" indent="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Snow-albedo </a:t>
            </a:r>
          </a:p>
        </p:txBody>
      </p:sp>
      <p:sp>
        <p:nvSpPr>
          <p:cNvPr id="46" name="Rectangle 73">
            <a:extLst>
              <a:ext uri="{FF2B5EF4-FFF2-40B4-BE49-F238E27FC236}">
                <a16:creationId xmlns:a16="http://schemas.microsoft.com/office/drawing/2014/main" id="{E29F248D-9608-473C-94C7-3FD6CDC30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618" y="4075334"/>
            <a:ext cx="5117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2881" marR="0" lvl="1" indent="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Minimal diffusion coefficient</a:t>
            </a:r>
          </a:p>
        </p:txBody>
      </p:sp>
      <p:graphicFrame>
        <p:nvGraphicFramePr>
          <p:cNvPr id="47" name="Objekt 46">
            <a:extLst>
              <a:ext uri="{FF2B5EF4-FFF2-40B4-BE49-F238E27FC236}">
                <a16:creationId xmlns:a16="http://schemas.microsoft.com/office/drawing/2014/main" id="{65258233-7E9C-4D66-A235-39F3BF9BA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97773"/>
              </p:ext>
            </p:extLst>
          </p:nvPr>
        </p:nvGraphicFramePr>
        <p:xfrm>
          <a:off x="10660624" y="3537329"/>
          <a:ext cx="490775" cy="383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7" name="Equation" r:id="rId34" imgW="291960" imgH="228600" progId="Equation.DSMT4">
                  <p:embed/>
                </p:oleObj>
              </mc:Choice>
              <mc:Fallback>
                <p:oleObj name="Equation" r:id="rId34" imgW="291960" imgH="228600" progId="Equation.DSMT4">
                  <p:embed/>
                  <p:pic>
                    <p:nvPicPr>
                      <p:cNvPr id="47" name="Objekt 46">
                        <a:extLst>
                          <a:ext uri="{FF2B5EF4-FFF2-40B4-BE49-F238E27FC236}">
                            <a16:creationId xmlns:a16="http://schemas.microsoft.com/office/drawing/2014/main" id="{65258233-7E9C-4D66-A235-39F3BF9BA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0660624" y="3537329"/>
                        <a:ext cx="490775" cy="383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kt 47">
            <a:extLst>
              <a:ext uri="{FF2B5EF4-FFF2-40B4-BE49-F238E27FC236}">
                <a16:creationId xmlns:a16="http://schemas.microsoft.com/office/drawing/2014/main" id="{E399FC01-4672-4E52-B612-D41102D5D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538903"/>
              </p:ext>
            </p:extLst>
          </p:nvPr>
        </p:nvGraphicFramePr>
        <p:xfrm>
          <a:off x="10660624" y="3801247"/>
          <a:ext cx="4778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8" name="Equation" r:id="rId36" imgW="291960" imgH="228600" progId="Equation.DSMT4">
                  <p:embed/>
                </p:oleObj>
              </mc:Choice>
              <mc:Fallback>
                <p:oleObj name="Equation" r:id="rId36" imgW="291960" imgH="228600" progId="Equation.DSMT4">
                  <p:embed/>
                  <p:pic>
                    <p:nvPicPr>
                      <p:cNvPr id="48" name="Objekt 47">
                        <a:extLst>
                          <a:ext uri="{FF2B5EF4-FFF2-40B4-BE49-F238E27FC236}">
                            <a16:creationId xmlns:a16="http://schemas.microsoft.com/office/drawing/2014/main" id="{E399FC01-4672-4E52-B612-D41102D5D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0660624" y="3801247"/>
                        <a:ext cx="47783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 48">
            <a:extLst>
              <a:ext uri="{FF2B5EF4-FFF2-40B4-BE49-F238E27FC236}">
                <a16:creationId xmlns:a16="http://schemas.microsoft.com/office/drawing/2014/main" id="{19C7CD12-4C5B-4D5E-A3F1-1095BC2CA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12590"/>
              </p:ext>
            </p:extLst>
          </p:nvPr>
        </p:nvGraphicFramePr>
        <p:xfrm>
          <a:off x="10660624" y="4075334"/>
          <a:ext cx="6286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9" name="Equation" r:id="rId38" imgW="368280" imgH="241200" progId="Equation.DSMT4">
                  <p:embed/>
                </p:oleObj>
              </mc:Choice>
              <mc:Fallback>
                <p:oleObj name="Equation" r:id="rId38" imgW="368280" imgH="241200" progId="Equation.DSMT4">
                  <p:embed/>
                  <p:pic>
                    <p:nvPicPr>
                      <p:cNvPr id="49" name="Objekt 48">
                        <a:extLst>
                          <a:ext uri="{FF2B5EF4-FFF2-40B4-BE49-F238E27FC236}">
                            <a16:creationId xmlns:a16="http://schemas.microsoft.com/office/drawing/2014/main" id="{19C7CD12-4C5B-4D5E-A3F1-1095BC2CAD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0660624" y="4075334"/>
                        <a:ext cx="628650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 49">
            <a:extLst>
              <a:ext uri="{FF2B5EF4-FFF2-40B4-BE49-F238E27FC236}">
                <a16:creationId xmlns:a16="http://schemas.microsoft.com/office/drawing/2014/main" id="{6EC90F1C-FDD6-429C-A919-00ABB35D0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388065"/>
              </p:ext>
            </p:extLst>
          </p:nvPr>
        </p:nvGraphicFramePr>
        <p:xfrm>
          <a:off x="10639759" y="3249296"/>
          <a:ext cx="727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0" name="Equation" r:id="rId40" imgW="444240" imgH="241200" progId="Equation.DSMT4">
                  <p:embed/>
                </p:oleObj>
              </mc:Choice>
              <mc:Fallback>
                <p:oleObj name="Equation" r:id="rId40" imgW="444240" imgH="241200" progId="Equation.DSMT4">
                  <p:embed/>
                  <p:pic>
                    <p:nvPicPr>
                      <p:cNvPr id="50" name="Objekt 49">
                        <a:extLst>
                          <a:ext uri="{FF2B5EF4-FFF2-40B4-BE49-F238E27FC236}">
                            <a16:creationId xmlns:a16="http://schemas.microsoft.com/office/drawing/2014/main" id="{6EC90F1C-FDD6-429C-A919-00ABB35D0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0639759" y="3249296"/>
                        <a:ext cx="72707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 50">
            <a:extLst>
              <a:ext uri="{FF2B5EF4-FFF2-40B4-BE49-F238E27FC236}">
                <a16:creationId xmlns:a16="http://schemas.microsoft.com/office/drawing/2014/main" id="{01C362E5-175A-4B8C-9750-8F1842EAB1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46997"/>
              </p:ext>
            </p:extLst>
          </p:nvPr>
        </p:nvGraphicFramePr>
        <p:xfrm>
          <a:off x="11324975" y="2420888"/>
          <a:ext cx="243633" cy="384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1" name="Equation" r:id="rId42" imgW="152280" imgH="241200" progId="Equation.DSMT4">
                  <p:embed/>
                </p:oleObj>
              </mc:Choice>
              <mc:Fallback>
                <p:oleObj name="Equation" r:id="rId42" imgW="152280" imgH="241200" progId="Equation.DSMT4">
                  <p:embed/>
                  <p:pic>
                    <p:nvPicPr>
                      <p:cNvPr id="51" name="Objekt 50">
                        <a:extLst>
                          <a:ext uri="{FF2B5EF4-FFF2-40B4-BE49-F238E27FC236}">
                            <a16:creationId xmlns:a16="http://schemas.microsoft.com/office/drawing/2014/main" id="{01C362E5-175A-4B8C-9750-8F1842EAB1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1324975" y="2420888"/>
                        <a:ext cx="243633" cy="384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kt 51">
            <a:extLst>
              <a:ext uri="{FF2B5EF4-FFF2-40B4-BE49-F238E27FC236}">
                <a16:creationId xmlns:a16="http://schemas.microsoft.com/office/drawing/2014/main" id="{8D7C1D9C-D2F5-4423-89FC-8FA486350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00076"/>
              </p:ext>
            </p:extLst>
          </p:nvPr>
        </p:nvGraphicFramePr>
        <p:xfrm>
          <a:off x="3723593" y="3045050"/>
          <a:ext cx="310257" cy="32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2" name="Equation" r:id="rId44" imgW="215640" imgH="228600" progId="Equation.DSMT4">
                  <p:embed/>
                </p:oleObj>
              </mc:Choice>
              <mc:Fallback>
                <p:oleObj name="Equation" r:id="rId44" imgW="215640" imgH="228600" progId="Equation.DSMT4">
                  <p:embed/>
                  <p:pic>
                    <p:nvPicPr>
                      <p:cNvPr id="52" name="Objekt 51">
                        <a:extLst>
                          <a:ext uri="{FF2B5EF4-FFF2-40B4-BE49-F238E27FC236}">
                            <a16:creationId xmlns:a16="http://schemas.microsoft.com/office/drawing/2014/main" id="{8D7C1D9C-D2F5-4423-89FC-8FA486350C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723593" y="3045050"/>
                        <a:ext cx="310257" cy="328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kt 52">
            <a:extLst>
              <a:ext uri="{FF2B5EF4-FFF2-40B4-BE49-F238E27FC236}">
                <a16:creationId xmlns:a16="http://schemas.microsoft.com/office/drawing/2014/main" id="{6E9AEC45-420F-4874-8C61-3EDDEB2A6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284834"/>
              </p:ext>
            </p:extLst>
          </p:nvPr>
        </p:nvGraphicFramePr>
        <p:xfrm>
          <a:off x="3726257" y="3285076"/>
          <a:ext cx="342169" cy="32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3" name="Equation" r:id="rId46" imgW="241200" imgH="228600" progId="Equation.DSMT4">
                  <p:embed/>
                </p:oleObj>
              </mc:Choice>
              <mc:Fallback>
                <p:oleObj name="Equation" r:id="rId46" imgW="241200" imgH="228600" progId="Equation.DSMT4">
                  <p:embed/>
                  <p:pic>
                    <p:nvPicPr>
                      <p:cNvPr id="53" name="Objekt 52">
                        <a:extLst>
                          <a:ext uri="{FF2B5EF4-FFF2-40B4-BE49-F238E27FC236}">
                            <a16:creationId xmlns:a16="http://schemas.microsoft.com/office/drawing/2014/main" id="{6E9AEC45-420F-4874-8C61-3EDDEB2A6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3726257" y="3285076"/>
                        <a:ext cx="342169" cy="324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kt 53">
            <a:extLst>
              <a:ext uri="{FF2B5EF4-FFF2-40B4-BE49-F238E27FC236}">
                <a16:creationId xmlns:a16="http://schemas.microsoft.com/office/drawing/2014/main" id="{4E7C49E8-2866-4755-9783-026D0A10A5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158469"/>
              </p:ext>
            </p:extLst>
          </p:nvPr>
        </p:nvGraphicFramePr>
        <p:xfrm>
          <a:off x="3725018" y="3555825"/>
          <a:ext cx="324160" cy="32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4" name="Equation" r:id="rId48" imgW="228600" imgH="228600" progId="Equation.DSMT4">
                  <p:embed/>
                </p:oleObj>
              </mc:Choice>
              <mc:Fallback>
                <p:oleObj name="Equation" r:id="rId48" imgW="228600" imgH="228600" progId="Equation.DSMT4">
                  <p:embed/>
                  <p:pic>
                    <p:nvPicPr>
                      <p:cNvPr id="54" name="Objekt 53">
                        <a:extLst>
                          <a:ext uri="{FF2B5EF4-FFF2-40B4-BE49-F238E27FC236}">
                            <a16:creationId xmlns:a16="http://schemas.microsoft.com/office/drawing/2014/main" id="{4E7C49E8-2866-4755-9783-026D0A10A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3725018" y="3555825"/>
                        <a:ext cx="324160" cy="324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kt 54">
            <a:extLst>
              <a:ext uri="{FF2B5EF4-FFF2-40B4-BE49-F238E27FC236}">
                <a16:creationId xmlns:a16="http://schemas.microsoft.com/office/drawing/2014/main" id="{53F2733F-EFB7-44E3-BEAF-4242E61FC2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452170"/>
              </p:ext>
            </p:extLst>
          </p:nvPr>
        </p:nvGraphicFramePr>
        <p:xfrm>
          <a:off x="3707009" y="3818245"/>
          <a:ext cx="342169" cy="32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5" name="Equation" r:id="rId50" imgW="241200" imgH="228600" progId="Equation.DSMT4">
                  <p:embed/>
                </p:oleObj>
              </mc:Choice>
              <mc:Fallback>
                <p:oleObj name="Equation" r:id="rId50" imgW="241200" imgH="228600" progId="Equation.DSMT4">
                  <p:embed/>
                  <p:pic>
                    <p:nvPicPr>
                      <p:cNvPr id="55" name="Objekt 54">
                        <a:extLst>
                          <a:ext uri="{FF2B5EF4-FFF2-40B4-BE49-F238E27FC236}">
                            <a16:creationId xmlns:a16="http://schemas.microsoft.com/office/drawing/2014/main" id="{53F2733F-EFB7-44E3-BEAF-4242E61FC2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3707009" y="3818245"/>
                        <a:ext cx="342169" cy="324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kt 55">
            <a:extLst>
              <a:ext uri="{FF2B5EF4-FFF2-40B4-BE49-F238E27FC236}">
                <a16:creationId xmlns:a16="http://schemas.microsoft.com/office/drawing/2014/main" id="{FFF2D314-A040-4D21-9517-6F62F9C8D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932629"/>
              </p:ext>
            </p:extLst>
          </p:nvPr>
        </p:nvGraphicFramePr>
        <p:xfrm>
          <a:off x="3714751" y="4092126"/>
          <a:ext cx="324160" cy="32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6" name="Equation" r:id="rId52" imgW="228600" imgH="228600" progId="Equation.DSMT4">
                  <p:embed/>
                </p:oleObj>
              </mc:Choice>
              <mc:Fallback>
                <p:oleObj name="Equation" r:id="rId52" imgW="228600" imgH="228600" progId="Equation.DSMT4">
                  <p:embed/>
                  <p:pic>
                    <p:nvPicPr>
                      <p:cNvPr id="56" name="Objekt 55">
                        <a:extLst>
                          <a:ext uri="{FF2B5EF4-FFF2-40B4-BE49-F238E27FC236}">
                            <a16:creationId xmlns:a16="http://schemas.microsoft.com/office/drawing/2014/main" id="{FFF2D314-A040-4D21-9517-6F62F9C8D1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3714751" y="4092126"/>
                        <a:ext cx="324160" cy="324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hteck 56">
            <a:extLst>
              <a:ext uri="{FF2B5EF4-FFF2-40B4-BE49-F238E27FC236}">
                <a16:creationId xmlns:a16="http://schemas.microsoft.com/office/drawing/2014/main" id="{B88C0BD9-49D3-43C8-9D61-9533F52D1069}"/>
              </a:ext>
            </a:extLst>
          </p:cNvPr>
          <p:cNvSpPr/>
          <p:nvPr/>
        </p:nvSpPr>
        <p:spPr>
          <a:xfrm>
            <a:off x="456234" y="2991860"/>
            <a:ext cx="330276" cy="2186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graphicFrame>
        <p:nvGraphicFramePr>
          <p:cNvPr id="58" name="Objekt 57">
            <a:extLst>
              <a:ext uri="{FF2B5EF4-FFF2-40B4-BE49-F238E27FC236}">
                <a16:creationId xmlns:a16="http://schemas.microsoft.com/office/drawing/2014/main" id="{E6E1121A-DBF5-426A-AE1B-A5CB76DEB2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8089"/>
              </p:ext>
            </p:extLst>
          </p:nvPr>
        </p:nvGraphicFramePr>
        <p:xfrm>
          <a:off x="3792834" y="5278873"/>
          <a:ext cx="32813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7" name="Equation" r:id="rId54" imgW="1968480" imgH="330120" progId="Equation.DSMT4">
                  <p:embed/>
                </p:oleObj>
              </mc:Choice>
              <mc:Fallback>
                <p:oleObj name="Equation" r:id="rId54" imgW="1968480" imgH="330120" progId="Equation.DSMT4">
                  <p:embed/>
                  <p:pic>
                    <p:nvPicPr>
                      <p:cNvPr id="58" name="Objekt 57">
                        <a:extLst>
                          <a:ext uri="{FF2B5EF4-FFF2-40B4-BE49-F238E27FC236}">
                            <a16:creationId xmlns:a16="http://schemas.microsoft.com/office/drawing/2014/main" id="{E6E1121A-DBF5-426A-AE1B-A5CB76DEB2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3792834" y="5278873"/>
                        <a:ext cx="32813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73">
            <a:extLst>
              <a:ext uri="{FF2B5EF4-FFF2-40B4-BE49-F238E27FC236}">
                <a16:creationId xmlns:a16="http://schemas.microsoft.com/office/drawing/2014/main" id="{F6F072A5-3ADB-4573-B120-DF7958B4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251" y="5927049"/>
            <a:ext cx="5268502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default value 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of</a:t>
            </a:r>
            <a:r>
              <a:rPr kumimoji="0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(</a:t>
            </a:r>
            <a:r>
              <a:rPr kumimoji="0" lang="en-GB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internal-global  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or</a:t>
            </a:r>
            <a:r>
              <a:rPr kumimoji="0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kumimoji="0" lang="en-GB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external-local</a:t>
            </a:r>
            <a:r>
              <a:rPr kumimoji="0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) parameter   </a:t>
            </a:r>
            <a:endParaRPr kumimoji="0" lang="en-GB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EC89F771-CE1A-4D04-8CE6-D18DFED02542}"/>
              </a:ext>
            </a:extLst>
          </p:cNvPr>
          <p:cNvCxnSpPr/>
          <p:nvPr/>
        </p:nvCxnSpPr>
        <p:spPr>
          <a:xfrm flipV="1">
            <a:off x="6888088" y="5651543"/>
            <a:ext cx="0" cy="27390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08C28B57-976E-4240-AD62-7B4F11E16E38}"/>
              </a:ext>
            </a:extLst>
          </p:cNvPr>
          <p:cNvCxnSpPr/>
          <p:nvPr/>
        </p:nvCxnSpPr>
        <p:spPr>
          <a:xfrm flipH="1">
            <a:off x="6155381" y="1161353"/>
            <a:ext cx="4064" cy="125730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2DD24A20-D8FB-4DBF-BDD9-8A90C24ACEBE}"/>
              </a:ext>
            </a:extLst>
          </p:cNvPr>
          <p:cNvCxnSpPr/>
          <p:nvPr/>
        </p:nvCxnSpPr>
        <p:spPr>
          <a:xfrm>
            <a:off x="7648698" y="1116523"/>
            <a:ext cx="13043" cy="123798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4" name="Rectangle 73">
            <a:extLst>
              <a:ext uri="{FF2B5EF4-FFF2-40B4-BE49-F238E27FC236}">
                <a16:creationId xmlns:a16="http://schemas.microsoft.com/office/drawing/2014/main" id="{608FA45D-DA88-4D6F-8B30-88D9ADC84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005" y="4350302"/>
            <a:ext cx="5117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2881" marR="0" lvl="1" indent="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Hydraulic diffusivity </a:t>
            </a:r>
            <a:r>
              <a:rPr kumimoji="0" lang="en-GB" alt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of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uppermost soil layer</a:t>
            </a:r>
          </a:p>
        </p:txBody>
      </p:sp>
      <p:graphicFrame>
        <p:nvGraphicFramePr>
          <p:cNvPr id="65" name="Objekt 64">
            <a:extLst>
              <a:ext uri="{FF2B5EF4-FFF2-40B4-BE49-F238E27FC236}">
                <a16:creationId xmlns:a16="http://schemas.microsoft.com/office/drawing/2014/main" id="{2A55CFCE-2E0D-496C-BBE3-AA8E1CD590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329382"/>
              </p:ext>
            </p:extLst>
          </p:nvPr>
        </p:nvGraphicFramePr>
        <p:xfrm>
          <a:off x="3724609" y="4367020"/>
          <a:ext cx="323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8" name="Equation" r:id="rId56" imgW="228600" imgH="228600" progId="Equation.DSMT4">
                  <p:embed/>
                </p:oleObj>
              </mc:Choice>
              <mc:Fallback>
                <p:oleObj name="Equation" r:id="rId56" imgW="228600" imgH="228600" progId="Equation.DSMT4">
                  <p:embed/>
                  <p:pic>
                    <p:nvPicPr>
                      <p:cNvPr id="66" name="Objekt 65">
                        <a:extLst>
                          <a:ext uri="{FF2B5EF4-FFF2-40B4-BE49-F238E27FC236}">
                            <a16:creationId xmlns:a16="http://schemas.microsoft.com/office/drawing/2014/main" id="{2A55CFCE-2E0D-496C-BBE3-AA8E1CD590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3724609" y="4367020"/>
                        <a:ext cx="3238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73">
            <a:extLst>
              <a:ext uri="{FF2B5EF4-FFF2-40B4-BE49-F238E27FC236}">
                <a16:creationId xmlns:a16="http://schemas.microsoft.com/office/drawing/2014/main" id="{E098BB3F-17F2-4144-9CEB-F6C90C5BA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61" y="4646091"/>
            <a:ext cx="5117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2881" marR="0" lvl="1" indent="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Albedo </a:t>
            </a:r>
            <a:r>
              <a:rPr kumimoji="0" lang="en-GB" alt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of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snow-free land-fraction</a:t>
            </a:r>
          </a:p>
        </p:txBody>
      </p:sp>
      <p:graphicFrame>
        <p:nvGraphicFramePr>
          <p:cNvPr id="67" name="Objekt 66">
            <a:extLst>
              <a:ext uri="{FF2B5EF4-FFF2-40B4-BE49-F238E27FC236}">
                <a16:creationId xmlns:a16="http://schemas.microsoft.com/office/drawing/2014/main" id="{0F0DF552-D6B1-48E4-80C2-7843F3210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008519"/>
              </p:ext>
            </p:extLst>
          </p:nvPr>
        </p:nvGraphicFramePr>
        <p:xfrm>
          <a:off x="10621328" y="4617448"/>
          <a:ext cx="6286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9" name="Equation" r:id="rId58" imgW="368280" imgH="241200" progId="Equation.DSMT4">
                  <p:embed/>
                </p:oleObj>
              </mc:Choice>
              <mc:Fallback>
                <p:oleObj name="Equation" r:id="rId58" imgW="368280" imgH="241200" progId="Equation.DSMT4">
                  <p:embed/>
                  <p:pic>
                    <p:nvPicPr>
                      <p:cNvPr id="68" name="Objekt 67">
                        <a:extLst>
                          <a:ext uri="{FF2B5EF4-FFF2-40B4-BE49-F238E27FC236}">
                            <a16:creationId xmlns:a16="http://schemas.microsoft.com/office/drawing/2014/main" id="{0F0DF552-D6B1-48E4-80C2-7843F32104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0621328" y="4617448"/>
                        <a:ext cx="628650" cy="411162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23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kt 67">
            <a:extLst>
              <a:ext uri="{FF2B5EF4-FFF2-40B4-BE49-F238E27FC236}">
                <a16:creationId xmlns:a16="http://schemas.microsoft.com/office/drawing/2014/main" id="{6AA226B9-0A1F-4C14-AF01-2CBB93776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78075"/>
              </p:ext>
            </p:extLst>
          </p:nvPr>
        </p:nvGraphicFramePr>
        <p:xfrm>
          <a:off x="3728923" y="4653196"/>
          <a:ext cx="3413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0" name="Equation" r:id="rId60" imgW="241200" imgH="228600" progId="Equation.DSMT4">
                  <p:embed/>
                </p:oleObj>
              </mc:Choice>
              <mc:Fallback>
                <p:oleObj name="Equation" r:id="rId60" imgW="241200" imgH="228600" progId="Equation.DSMT4">
                  <p:embed/>
                  <p:pic>
                    <p:nvPicPr>
                      <p:cNvPr id="69" name="Objekt 68">
                        <a:extLst>
                          <a:ext uri="{FF2B5EF4-FFF2-40B4-BE49-F238E27FC236}">
                            <a16:creationId xmlns:a16="http://schemas.microsoft.com/office/drawing/2014/main" id="{6AA226B9-0A1F-4C14-AF01-2CBB93776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3728923" y="4653196"/>
                        <a:ext cx="3413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73">
            <a:extLst>
              <a:ext uri="{FF2B5EF4-FFF2-40B4-BE49-F238E27FC236}">
                <a16:creationId xmlns:a16="http://schemas.microsoft.com/office/drawing/2014/main" id="{20244CD5-9FC0-4FD0-836E-D5BC1961B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393" y="4918763"/>
            <a:ext cx="5117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2881" marR="0" lvl="1" indent="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Scaling factor </a:t>
            </a:r>
            <a:r>
              <a:rPr kumimoji="0" lang="en-GB" alt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in</a:t>
            </a:r>
            <a:r>
              <a:rPr kumimoji="0" lang="en-GB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snow-fraction diagnostics</a:t>
            </a:r>
          </a:p>
        </p:txBody>
      </p:sp>
      <p:graphicFrame>
        <p:nvGraphicFramePr>
          <p:cNvPr id="70" name="Objekt 69">
            <a:extLst>
              <a:ext uri="{FF2B5EF4-FFF2-40B4-BE49-F238E27FC236}">
                <a16:creationId xmlns:a16="http://schemas.microsoft.com/office/drawing/2014/main" id="{988CC5DD-7C30-41F4-9A4A-0BE1245FF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940496"/>
              </p:ext>
            </p:extLst>
          </p:nvPr>
        </p:nvGraphicFramePr>
        <p:xfrm>
          <a:off x="3724609" y="4915054"/>
          <a:ext cx="323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1" name="Equation" r:id="rId62" imgW="228600" imgH="228600" progId="Equation.DSMT4">
                  <p:embed/>
                </p:oleObj>
              </mc:Choice>
              <mc:Fallback>
                <p:oleObj name="Equation" r:id="rId62" imgW="228600" imgH="228600" progId="Equation.DSMT4">
                  <p:embed/>
                  <p:pic>
                    <p:nvPicPr>
                      <p:cNvPr id="71" name="Objekt 70">
                        <a:extLst>
                          <a:ext uri="{FF2B5EF4-FFF2-40B4-BE49-F238E27FC236}">
                            <a16:creationId xmlns:a16="http://schemas.microsoft.com/office/drawing/2014/main" id="{988CC5DD-7C30-41F4-9A4A-0BE1245FF9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3724609" y="4915054"/>
                        <a:ext cx="3238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Geschweifte Klammer rechts 70">
            <a:extLst>
              <a:ext uri="{FF2B5EF4-FFF2-40B4-BE49-F238E27FC236}">
                <a16:creationId xmlns:a16="http://schemas.microsoft.com/office/drawing/2014/main" id="{2369816D-A58D-4251-A196-C4198359C61A}"/>
              </a:ext>
            </a:extLst>
          </p:cNvPr>
          <p:cNvSpPr/>
          <p:nvPr/>
        </p:nvSpPr>
        <p:spPr>
          <a:xfrm>
            <a:off x="8505165" y="4425586"/>
            <a:ext cx="80725" cy="794410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72" name="Rectangle 73">
            <a:extLst>
              <a:ext uri="{FF2B5EF4-FFF2-40B4-BE49-F238E27FC236}">
                <a16:creationId xmlns:a16="http://schemas.microsoft.com/office/drawing/2014/main" id="{99901FB0-70F4-45D7-8315-1D5E1A071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248" y="4508261"/>
            <a:ext cx="14125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2881" marR="0" lvl="1" indent="0" algn="ctr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noProof="0" dirty="0" smtClean="0">
                <a:solidFill>
                  <a:srgbClr val="008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introduced</a:t>
            </a:r>
            <a:r>
              <a:rPr kumimoji="0" lang="en-GB" altLang="de-DE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last year</a:t>
            </a:r>
            <a:endParaRPr kumimoji="0" lang="en-GB" altLang="de-DE" sz="160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73" name="Rectangle 73">
            <a:extLst>
              <a:ext uri="{FF2B5EF4-FFF2-40B4-BE49-F238E27FC236}">
                <a16:creationId xmlns:a16="http://schemas.microsoft.com/office/drawing/2014/main" id="{C01E18A6-C5B5-4004-A08B-437DB4125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876" y="1055222"/>
            <a:ext cx="45191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2881" marR="0" lvl="1" indent="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</a:t>
            </a:r>
            <a:r>
              <a:rPr kumimoji="0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=      1          2        3                   4</a:t>
            </a:r>
            <a:endParaRPr kumimoji="0" lang="en-GB" altLang="de-DE" sz="16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B41D361E-59E1-407E-837D-46711095409B}"/>
              </a:ext>
            </a:extLst>
          </p:cNvPr>
          <p:cNvCxnSpPr/>
          <p:nvPr/>
        </p:nvCxnSpPr>
        <p:spPr>
          <a:xfrm>
            <a:off x="5091937" y="1335352"/>
            <a:ext cx="407998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" name="Rechteck 1"/>
          <p:cNvSpPr/>
          <p:nvPr/>
        </p:nvSpPr>
        <p:spPr>
          <a:xfrm>
            <a:off x="6267247" y="1109475"/>
            <a:ext cx="775643" cy="200966"/>
          </a:xfrm>
          <a:prstGeom prst="rect">
            <a:avLst/>
          </a:prstGeom>
          <a:solidFill>
            <a:schemeClr val="accent1">
              <a:alpha val="19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361" y="6326858"/>
            <a:ext cx="27363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en-GB" altLang="de-DE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according to</a:t>
            </a:r>
            <a:r>
              <a:rPr lang="de-DE" altLang="de-DE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Günther Zängl (DWD)</a:t>
            </a:r>
            <a:endParaRPr kumimoji="0" lang="en-GB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1B10B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3" name="Rectangle 73">
            <a:extLst>
              <a:ext uri="{FF2B5EF4-FFF2-40B4-BE49-F238E27FC236}">
                <a16:creationId xmlns:a16="http://schemas.microsoft.com/office/drawing/2014/main" id="{BB78FAF5-3E65-4B59-9129-5B29EB4E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2" y="2761550"/>
            <a:ext cx="3451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2881" marR="0" lvl="1" indent="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Arial" panose="020B0604020202020204" pitchFamily="34" charset="0"/>
              </a:rPr>
              <a:t>that</a:t>
            </a:r>
            <a:r>
              <a:rPr kumimoji="0" lang="en-GB" altLang="de-DE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Arial" panose="020B0604020202020204" pitchFamily="34" charset="0"/>
              </a:rPr>
              <a:t> appear to be </a:t>
            </a:r>
            <a:r>
              <a:rPr kumimoji="0" lang="en-GB" altLang="de-DE" sz="1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Arial" panose="020B0604020202020204" pitchFamily="34" charset="0"/>
              </a:rPr>
              <a:t>dependent</a:t>
            </a:r>
            <a:r>
              <a:rPr kumimoji="0" lang="en-GB" altLang="de-DE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Arial" panose="020B0604020202020204" pitchFamily="34" charset="0"/>
              </a:rPr>
              <a:t> on the </a:t>
            </a:r>
            <a:r>
              <a:rPr kumimoji="0" lang="en-GB" altLang="de-DE" sz="1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Arial" panose="020B0604020202020204" pitchFamily="34" charset="0"/>
              </a:rPr>
              <a:t>model state</a:t>
            </a:r>
            <a:endParaRPr kumimoji="0" lang="en-GB" altLang="de-DE" sz="12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DejaVu Sans"/>
              <a:cs typeface="Arial" panose="020B0604020202020204" pitchFamily="34" charset="0"/>
            </a:endParaRPr>
          </a:p>
        </p:txBody>
      </p:sp>
      <p:cxnSp>
        <p:nvCxnSpPr>
          <p:cNvPr id="5" name="Gewinkelter Verbinder 4"/>
          <p:cNvCxnSpPr/>
          <p:nvPr/>
        </p:nvCxnSpPr>
        <p:spPr>
          <a:xfrm rot="5400000">
            <a:off x="11499360" y="2610240"/>
            <a:ext cx="591288" cy="153068"/>
          </a:xfrm>
          <a:prstGeom prst="bentConnector3">
            <a:avLst>
              <a:gd name="adj1" fmla="val 101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k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928653"/>
              </p:ext>
            </p:extLst>
          </p:nvPr>
        </p:nvGraphicFramePr>
        <p:xfrm>
          <a:off x="11246086" y="2741302"/>
          <a:ext cx="426634" cy="35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2" name="Equation" r:id="rId64" imgW="368280" imgH="304560" progId="Equation.DSMT4">
                  <p:embed/>
                </p:oleObj>
              </mc:Choice>
              <mc:Fallback>
                <p:oleObj name="Equation" r:id="rId64" imgW="3682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1246086" y="2741302"/>
                        <a:ext cx="426634" cy="357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73">
            <a:extLst>
              <a:ext uri="{FF2B5EF4-FFF2-40B4-BE49-F238E27FC236}">
                <a16:creationId xmlns:a16="http://schemas.microsoft.com/office/drawing/2014/main" id="{99901FB0-70F4-45D7-8315-1D5E1A071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944" y="5414111"/>
            <a:ext cx="46964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function of model state: </a:t>
            </a:r>
            <a:r>
              <a:rPr lang="en-GB" altLang="de-DE" sz="1600" b="1" dirty="0" smtClean="0">
                <a:solidFill>
                  <a:srgbClr val="1B10B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hyper-parameterization</a:t>
            </a:r>
            <a:r>
              <a:rPr lang="en-GB" altLang="de-DE" sz="1600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kumimoji="0" lang="en-GB" altLang="de-D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775376" y="5298722"/>
            <a:ext cx="3441155" cy="542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EC89F771-CE1A-4D04-8CE6-D18DFED02542}"/>
              </a:ext>
            </a:extLst>
          </p:cNvPr>
          <p:cNvCxnSpPr/>
          <p:nvPr/>
        </p:nvCxnSpPr>
        <p:spPr>
          <a:xfrm flipV="1">
            <a:off x="3863752" y="5649914"/>
            <a:ext cx="0" cy="27390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82" name="Rechteck 81">
            <a:extLst>
              <a:ext uri="{FF2B5EF4-FFF2-40B4-BE49-F238E27FC236}">
                <a16:creationId xmlns:a16="http://schemas.microsoft.com/office/drawing/2014/main" id="{9C7279E9-7D8E-4BA2-B8B1-C01715522807}"/>
              </a:ext>
            </a:extLst>
          </p:cNvPr>
          <p:cNvSpPr/>
          <p:nvPr/>
        </p:nvSpPr>
        <p:spPr>
          <a:xfrm>
            <a:off x="3674888" y="6237312"/>
            <a:ext cx="5362786" cy="307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hlinkClick r:id="rId66"/>
              </a:rPr>
              <a:t>https://rmets.onlinelibrary.wiley.com/doi/10.1002/qj.4535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  <p:bldP spid="41" grpId="0"/>
      <p:bldP spid="43" grpId="0"/>
      <p:bldP spid="44" grpId="0"/>
      <p:bldP spid="45" grpId="0"/>
      <p:bldP spid="46" grpId="0"/>
      <p:bldP spid="57" grpId="0" animBg="1"/>
      <p:bldP spid="59" grpId="0" animBg="1"/>
      <p:bldP spid="64" grpId="0"/>
      <p:bldP spid="66" grpId="0"/>
      <p:bldP spid="69" grpId="0"/>
      <p:bldP spid="71" grpId="0" animBg="1"/>
      <p:bldP spid="72" grpId="0"/>
      <p:bldP spid="83" grpId="0"/>
      <p:bldP spid="76" grpId="0"/>
      <p:bldP spid="10" grpId="0" animBg="1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/>
          <p:nvPr/>
        </p:nvPicPr>
        <p:blipFill rotWithShape="1">
          <a:blip r:embed="rId4"/>
          <a:srcRect t="41887" b="-41887"/>
          <a:stretch/>
        </p:blipFill>
        <p:spPr>
          <a:xfrm>
            <a:off x="0" y="2813798"/>
            <a:ext cx="4272480" cy="6274080"/>
          </a:xfrm>
          <a:prstGeom prst="rect">
            <a:avLst/>
          </a:prstGeom>
          <a:ln w="0">
            <a:noFill/>
          </a:ln>
        </p:spPr>
      </p:pic>
      <p:sp>
        <p:nvSpPr>
          <p:cNvPr id="6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106EA-ACC3-4718-8424-EDD24B4BD7D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kumimoji="0" lang="en-GB" alt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5" y="-1926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pic>
        <p:nvPicPr>
          <p:cNvPr id="12" name="Grafik 6"/>
          <p:cNvPicPr/>
          <p:nvPr/>
        </p:nvPicPr>
        <p:blipFill>
          <a:blip r:embed="rId7"/>
          <a:srcRect l="3588" t="6926" r="3537" b="7215"/>
          <a:stretch/>
        </p:blipFill>
        <p:spPr>
          <a:xfrm>
            <a:off x="119336" y="134269"/>
            <a:ext cx="797591" cy="331512"/>
          </a:xfrm>
          <a:prstGeom prst="rect">
            <a:avLst/>
          </a:prstGeom>
          <a:ln w="0">
            <a:noFill/>
          </a:ln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1" y="-29618"/>
            <a:ext cx="8927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8038" algn="l"/>
              </a:tabLst>
              <a:defRPr/>
            </a:pP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</a:t>
            </a:r>
            <a:r>
              <a:rPr kumimoji="0" lang="en-GB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solidation of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GB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urface-to-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GB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tmosphere 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GB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ransfer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GB" alt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ConSAT</a:t>
            </a:r>
            <a:r>
              <a:rPr kumimoji="0" lang="en-GB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F577F-FD5C-4891-A818-2C1E60AA1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19" y="612854"/>
            <a:ext cx="102645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2000" dirty="0" smtClean="0">
                <a:latin typeface="Arial"/>
                <a:ea typeface="DejaVu Sans"/>
              </a:rPr>
              <a:t>Reducing the</a:t>
            </a:r>
            <a:r>
              <a:rPr lang="en-GB" sz="2000" b="1" dirty="0" smtClean="0">
                <a:solidFill>
                  <a:srgbClr val="1B10B0"/>
                </a:solidFill>
                <a:latin typeface="Arial"/>
                <a:ea typeface="DejaVu Sans"/>
              </a:rPr>
              <a:t> moist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DejaVu Sans"/>
              </a:rPr>
              <a:t>and </a:t>
            </a:r>
            <a:r>
              <a:rPr lang="en-GB" sz="2000" b="1" dirty="0">
                <a:solidFill>
                  <a:srgbClr val="1B10B0"/>
                </a:solidFill>
                <a:latin typeface="Arial"/>
                <a:ea typeface="DejaVu Sans"/>
              </a:rPr>
              <a:t>cold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Arial"/>
                <a:ea typeface="DejaVu Sans"/>
              </a:rPr>
              <a:t>near-surface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DejaVu Sans"/>
              </a:rPr>
              <a:t>bias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DejaVu Sans"/>
              </a:rPr>
              <a:t> at </a:t>
            </a:r>
            <a:r>
              <a:rPr lang="en-GB" sz="2000" b="1" dirty="0">
                <a:solidFill>
                  <a:srgbClr val="000000"/>
                </a:solidFill>
                <a:latin typeface="Arial"/>
                <a:ea typeface="DejaVu Sans"/>
              </a:rPr>
              <a:t>late 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ea typeface="DejaVu Sans"/>
              </a:rPr>
              <a:t>afternoon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ea typeface="DejaVu Sans"/>
              </a:rPr>
              <a:t>by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2000" b="1" dirty="0" smtClean="0">
                <a:solidFill>
                  <a:srgbClr val="1B10B0"/>
                </a:solidFill>
                <a:latin typeface="Arial"/>
                <a:ea typeface="DejaVu Sans"/>
              </a:rPr>
              <a:t>conditional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ea typeface="DejaVu Sans"/>
              </a:rPr>
              <a:t> APT</a:t>
            </a:r>
            <a:r>
              <a:rPr lang="en-GB" altLang="de-DE" sz="2000" b="1" dirty="0" smtClean="0">
                <a:solidFill>
                  <a:srgbClr val="000000"/>
                </a:solidFill>
                <a:latin typeface="Arial" charset="0"/>
                <a:ea typeface="DejaVu Sans"/>
                <a:cs typeface="DejaVu Sans"/>
              </a:rPr>
              <a:t>:</a:t>
            </a:r>
            <a:endParaRPr kumimoji="0" lang="en-GB" altLang="de-DE" sz="2000" b="1" i="0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charset="0"/>
              <a:ea typeface="DejaVu Sans"/>
              <a:cs typeface="DejaVu Sans"/>
            </a:endParaRPr>
          </a:p>
        </p:txBody>
      </p:sp>
      <p:pic>
        <p:nvPicPr>
          <p:cNvPr id="9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778662"/>
              </p:ext>
            </p:extLst>
          </p:nvPr>
        </p:nvGraphicFramePr>
        <p:xfrm>
          <a:off x="11388923" y="1465858"/>
          <a:ext cx="6286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38" name="Equation" r:id="rId9" imgW="627887" imgH="411495" progId="Equation.DSMT4">
                  <p:embed/>
                </p:oleObj>
              </mc:Choice>
              <mc:Fallback>
                <p:oleObj name="Equation" r:id="rId9" imgW="627887" imgH="4114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88923" y="1465858"/>
                        <a:ext cx="628650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ustomShape 2_ 6"/>
          <p:cNvSpPr/>
          <p:nvPr/>
        </p:nvSpPr>
        <p:spPr>
          <a:xfrm>
            <a:off x="353850" y="1124744"/>
            <a:ext cx="10696739" cy="72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00870" indent="-285750">
              <a:spcBef>
                <a:spcPts val="799"/>
              </a:spcBef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srgbClr val="1B10B0"/>
                </a:solidFill>
                <a:latin typeface="Arial"/>
                <a:ea typeface="DejaVu Sans"/>
              </a:rPr>
              <a:t>(</a:t>
            </a:r>
            <a:r>
              <a:rPr lang="de-DE" sz="1600" b="1" dirty="0">
                <a:solidFill>
                  <a:srgbClr val="1B10B0"/>
                </a:solidFill>
                <a:latin typeface="Arial"/>
                <a:ea typeface="DejaVu Sans"/>
              </a:rPr>
              <a:t>SHFL+LHFL</a:t>
            </a:r>
            <a:r>
              <a:rPr lang="de-DE" sz="1600" b="1" dirty="0" smtClean="0">
                <a:solidFill>
                  <a:srgbClr val="1B10B0"/>
                </a:solidFill>
                <a:latin typeface="Arial"/>
                <a:ea typeface="DejaVu Sans"/>
              </a:rPr>
              <a:t>) &lt; 0 .AND. SHFL &gt; 0</a:t>
            </a:r>
            <a:r>
              <a:rPr lang="de-DE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                                    =&gt; </a:t>
            </a:r>
            <a:r>
              <a:rPr lang="de-DE" sz="1600" b="1" dirty="0" err="1" smtClean="0">
                <a:solidFill>
                  <a:srgbClr val="000000"/>
                </a:solidFill>
                <a:latin typeface="Arial"/>
                <a:ea typeface="DejaVu Sans"/>
              </a:rPr>
              <a:t>increasing</a:t>
            </a:r>
            <a:r>
              <a:rPr lang="de-DE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de-DE" sz="16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dirty="0" smtClean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de-DE" sz="1600" b="1" dirty="0" smtClean="0">
                <a:solidFill>
                  <a:srgbClr val="C00000"/>
                </a:solidFill>
                <a:latin typeface="Arial"/>
                <a:ea typeface="DejaVu Sans"/>
              </a:rPr>
              <a:t>laminar </a:t>
            </a:r>
            <a:r>
              <a:rPr lang="de-DE" sz="1600" b="1" dirty="0" err="1" smtClean="0">
                <a:solidFill>
                  <a:srgbClr val="C00000"/>
                </a:solidFill>
                <a:latin typeface="Arial"/>
                <a:ea typeface="DejaVu Sans"/>
              </a:rPr>
              <a:t>resistance</a:t>
            </a:r>
            <a:r>
              <a:rPr lang="de-DE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1" dirty="0" err="1" smtClean="0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1" dirty="0" err="1" smtClean="0">
                <a:solidFill>
                  <a:srgbClr val="000000"/>
                </a:solidFill>
                <a:latin typeface="Arial"/>
                <a:ea typeface="DejaVu Sans"/>
              </a:rPr>
              <a:t>scalar</a:t>
            </a:r>
            <a:r>
              <a:rPr lang="de-DE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 SAT</a:t>
            </a:r>
          </a:p>
          <a:p>
            <a:pPr marL="300870" indent="-285750">
              <a:spcBef>
                <a:spcPts val="799"/>
              </a:spcBef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srgbClr val="1B10B0"/>
                </a:solidFill>
                <a:latin typeface="Arial"/>
                <a:ea typeface="DejaVu Sans"/>
              </a:rPr>
              <a:t>(</a:t>
            </a:r>
            <a:r>
              <a:rPr lang="de-DE" sz="1600" b="1" dirty="0">
                <a:solidFill>
                  <a:srgbClr val="1B10B0"/>
                </a:solidFill>
                <a:latin typeface="Arial"/>
                <a:ea typeface="DejaVu Sans"/>
              </a:rPr>
              <a:t>SHFL+LHFL</a:t>
            </a:r>
            <a:r>
              <a:rPr lang="de-DE" sz="1600" b="1" dirty="0" smtClean="0">
                <a:solidFill>
                  <a:srgbClr val="1B10B0"/>
                </a:solidFill>
                <a:latin typeface="Arial"/>
                <a:ea typeface="DejaVu Sans"/>
              </a:rPr>
              <a:t>) &lt; 0</a:t>
            </a:r>
            <a:r>
              <a:rPr lang="de-DE" sz="1600" b="1" dirty="0" smtClean="0">
                <a:solidFill>
                  <a:srgbClr val="1B10B0"/>
                </a:solidFill>
                <a:ea typeface="Cambria Math" panose="02040503050406030204" pitchFamily="18" charset="0"/>
              </a:rPr>
              <a:t> </a:t>
            </a:r>
            <a:r>
              <a:rPr lang="de-DE" sz="1600" b="1" dirty="0" smtClean="0">
                <a:solidFill>
                  <a:srgbClr val="1B10B0"/>
                </a:solidFill>
                <a:latin typeface="Arial"/>
                <a:ea typeface="DejaVu Sans"/>
              </a:rPr>
              <a:t>.AND. </a:t>
            </a:r>
            <a:r>
              <a:rPr lang="de-DE" sz="1600" b="1" dirty="0" err="1" smtClean="0">
                <a:solidFill>
                  <a:srgbClr val="1B10B0"/>
                </a:solidFill>
                <a:latin typeface="Arial"/>
                <a:ea typeface="DejaVu Sans"/>
              </a:rPr>
              <a:t>LHFL_bare_soil</a:t>
            </a:r>
            <a:r>
              <a:rPr lang="de-DE" sz="1600" b="1" dirty="0" smtClean="0">
                <a:solidFill>
                  <a:srgbClr val="1B10B0"/>
                </a:solidFill>
                <a:latin typeface="Arial"/>
                <a:ea typeface="DejaVu Sans"/>
              </a:rPr>
              <a:t> </a:t>
            </a:r>
            <a:r>
              <a:rPr lang="de-DE" sz="1600" b="1" dirty="0">
                <a:solidFill>
                  <a:srgbClr val="1B10B0"/>
                </a:solidFill>
                <a:latin typeface="Arial"/>
                <a:ea typeface="DejaVu Sans"/>
              </a:rPr>
              <a:t>&lt; </a:t>
            </a:r>
            <a:r>
              <a:rPr lang="de-DE" sz="1600" b="1" dirty="0" smtClean="0">
                <a:solidFill>
                  <a:srgbClr val="1B10B0"/>
                </a:solidFill>
                <a:latin typeface="Arial"/>
                <a:ea typeface="DejaVu Sans"/>
              </a:rPr>
              <a:t>0.25*SHFL</a:t>
            </a:r>
            <a:r>
              <a:rPr lang="de-DE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   =&gt; </a:t>
            </a:r>
            <a:r>
              <a:rPr lang="de-DE" sz="1600" b="1" dirty="0" err="1" smtClean="0">
                <a:solidFill>
                  <a:srgbClr val="000000"/>
                </a:solidFill>
                <a:latin typeface="Arial"/>
                <a:ea typeface="DejaVu Sans"/>
              </a:rPr>
              <a:t>increasing</a:t>
            </a:r>
            <a:r>
              <a:rPr lang="de-DE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lang="de-DE" sz="1600" b="1" dirty="0" err="1" smtClean="0">
                <a:solidFill>
                  <a:srgbClr val="C00000"/>
                </a:solidFill>
                <a:latin typeface="Arial"/>
                <a:ea typeface="DejaVu Sans"/>
              </a:rPr>
              <a:t>pore</a:t>
            </a:r>
            <a:r>
              <a:rPr lang="de-DE" sz="1600" b="1" dirty="0" smtClean="0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/>
                <a:ea typeface="DejaVu Sans"/>
              </a:rPr>
              <a:t>resistance</a:t>
            </a:r>
            <a:r>
              <a:rPr lang="de-DE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lang="de-DE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 bare-</a:t>
            </a:r>
            <a:r>
              <a:rPr lang="de-DE" sz="1600" b="1" dirty="0" err="1" smtClean="0">
                <a:solidFill>
                  <a:srgbClr val="000000"/>
                </a:solidFill>
                <a:latin typeface="Arial"/>
                <a:ea typeface="DejaVu Sans"/>
              </a:rPr>
              <a:t>soil</a:t>
            </a:r>
            <a:r>
              <a:rPr lang="de-DE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1" dirty="0" err="1" smtClean="0">
                <a:solidFill>
                  <a:srgbClr val="000000"/>
                </a:solidFill>
                <a:latin typeface="Arial"/>
                <a:ea typeface="DejaVu Sans"/>
              </a:rPr>
              <a:t>evap</a:t>
            </a:r>
            <a:r>
              <a:rPr lang="de-DE" sz="1600" b="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CustomShape 2_ 6"/>
          <p:cNvSpPr/>
          <p:nvPr/>
        </p:nvSpPr>
        <p:spPr>
          <a:xfrm>
            <a:off x="335360" y="1844824"/>
            <a:ext cx="6281305" cy="323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27960" defTabSz="914400">
              <a:lnSpc>
                <a:spcPct val="100000"/>
              </a:lnSpc>
              <a:spcBef>
                <a:spcPts val="799"/>
              </a:spcBef>
              <a:buFont typeface="Wingdings" panose="05000000000000000000" pitchFamily="2" charset="2"/>
              <a:buChar char="Ø"/>
            </a:pPr>
            <a:r>
              <a:rPr lang="en-GB" sz="1600" b="1" u="none" strike="noStrike" dirty="0" smtClean="0">
                <a:solidFill>
                  <a:srgbClr val="000000"/>
                </a:solidFill>
                <a:uFillTx/>
                <a:latin typeface="Arial"/>
                <a:ea typeface="DejaVu Sans"/>
              </a:rPr>
              <a:t>Reduced (upward) evaporation (LHFL &lt; 0) at late afternoon</a:t>
            </a:r>
          </a:p>
        </p:txBody>
      </p:sp>
      <p:pic>
        <p:nvPicPr>
          <p:cNvPr id="26" name="Grafik 25"/>
          <p:cNvPicPr/>
          <p:nvPr/>
        </p:nvPicPr>
        <p:blipFill>
          <a:blip r:embed="rId11"/>
          <a:stretch/>
        </p:blipFill>
        <p:spPr>
          <a:xfrm>
            <a:off x="4380095" y="2286162"/>
            <a:ext cx="7822080" cy="4121280"/>
          </a:xfrm>
          <a:prstGeom prst="rect">
            <a:avLst/>
          </a:prstGeom>
          <a:ln w="0">
            <a:noFill/>
          </a:ln>
        </p:spPr>
      </p:pic>
      <p:pic>
        <p:nvPicPr>
          <p:cNvPr id="28" name="Grafik 27"/>
          <p:cNvPicPr/>
          <p:nvPr/>
        </p:nvPicPr>
        <p:blipFill rotWithShape="1">
          <a:blip r:embed="rId4"/>
          <a:srcRect t="-1" b="90248"/>
          <a:stretch/>
        </p:blipFill>
        <p:spPr>
          <a:xfrm>
            <a:off x="0" y="2204864"/>
            <a:ext cx="4272480" cy="612000"/>
          </a:xfrm>
          <a:prstGeom prst="rect">
            <a:avLst/>
          </a:prstGeom>
          <a:ln w="0">
            <a:noFill/>
          </a:ln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C98A2A8-C4EF-48BD-A6A5-D9D18A1EC2B0}"/>
              </a:ext>
            </a:extLst>
          </p:cNvPr>
          <p:cNvSpPr/>
          <p:nvPr/>
        </p:nvSpPr>
        <p:spPr>
          <a:xfrm>
            <a:off x="11372407" y="4736199"/>
            <a:ext cx="842355" cy="449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395FAC-6E6F-43DA-8E5B-8C5957555BC1}"/>
              </a:ext>
            </a:extLst>
          </p:cNvPr>
          <p:cNvSpPr txBox="1"/>
          <p:nvPr/>
        </p:nvSpPr>
        <p:spPr>
          <a:xfrm>
            <a:off x="11716075" y="4747692"/>
            <a:ext cx="428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</a:t>
            </a:r>
            <a:r>
              <a:rPr lang="de-DE" sz="9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de-DE" sz="9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de-DE" sz="9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REF</a:t>
            </a: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Gerader Verbinder 30"/>
          <p:cNvCxnSpPr/>
          <p:nvPr/>
        </p:nvCxnSpPr>
        <p:spPr>
          <a:xfrm>
            <a:off x="11408985" y="4832823"/>
            <a:ext cx="311723" cy="7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>
            <a:off x="11408985" y="5001657"/>
            <a:ext cx="311723" cy="74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4C98A2A8-C4EF-48BD-A6A5-D9D18A1EC2B0}"/>
              </a:ext>
            </a:extLst>
          </p:cNvPr>
          <p:cNvSpPr/>
          <p:nvPr/>
        </p:nvSpPr>
        <p:spPr>
          <a:xfrm>
            <a:off x="534184" y="2510864"/>
            <a:ext cx="536829" cy="113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C98A2A8-C4EF-48BD-A6A5-D9D18A1EC2B0}"/>
              </a:ext>
            </a:extLst>
          </p:cNvPr>
          <p:cNvSpPr/>
          <p:nvPr/>
        </p:nvSpPr>
        <p:spPr>
          <a:xfrm>
            <a:off x="1239928" y="2503381"/>
            <a:ext cx="510917" cy="210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4395FAC-6E6F-43DA-8E5B-8C5957555BC1}"/>
              </a:ext>
            </a:extLst>
          </p:cNvPr>
          <p:cNvSpPr txBox="1"/>
          <p:nvPr/>
        </p:nvSpPr>
        <p:spPr>
          <a:xfrm>
            <a:off x="493365" y="2459644"/>
            <a:ext cx="6978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REF. better</a:t>
            </a:r>
            <a:endParaRPr lang="en-GB" sz="8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4395FAC-6E6F-43DA-8E5B-8C5957555BC1}"/>
              </a:ext>
            </a:extLst>
          </p:cNvPr>
          <p:cNvSpPr txBox="1"/>
          <p:nvPr/>
        </p:nvSpPr>
        <p:spPr>
          <a:xfrm>
            <a:off x="1168453" y="2468699"/>
            <a:ext cx="591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 better</a:t>
            </a:r>
            <a:endParaRPr lang="en-GB" sz="8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480" y="6320968"/>
            <a:ext cx="17035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de-DE" altLang="de-DE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Günther Zängl (DWD)</a:t>
            </a:r>
            <a:endParaRPr kumimoji="0" lang="en-GB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 73">
            <a:extLst>
              <a:ext uri="{FF2B5EF4-FFF2-40B4-BE49-F238E27FC236}">
                <a16:creationId xmlns:a16="http://schemas.microsoft.com/office/drawing/2014/main" id="{99901FB0-70F4-45D7-8315-1D5E1A071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0536" y="983166"/>
            <a:ext cx="13483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73050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2881" marR="0" lvl="1" indent="0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dirty="0">
                <a:latin typeface="Arial Narrow" panose="020B0606020202030204" pitchFamily="34" charset="0"/>
                <a:ea typeface="DejaVu Sans"/>
                <a:cs typeface="Arial" panose="020B0604020202020204" pitchFamily="34" charset="0"/>
              </a:rPr>
              <a:t>b</a:t>
            </a:r>
            <a:r>
              <a:rPr lang="en-GB" altLang="de-DE" sz="1600" noProof="0" dirty="0" smtClean="0">
                <a:latin typeface="Arial Narrow" panose="020B0606020202030204" pitchFamily="34" charset="0"/>
                <a:ea typeface="DejaVu Sans"/>
                <a:cs typeface="Arial" panose="020B0604020202020204" pitchFamily="34" charset="0"/>
              </a:rPr>
              <a:t>y means of the predictor</a:t>
            </a:r>
            <a:endParaRPr kumimoji="0" lang="en-GB" altLang="de-DE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4" name="Geschweifte Klammer rechts 3"/>
          <p:cNvSpPr/>
          <p:nvPr/>
        </p:nvSpPr>
        <p:spPr>
          <a:xfrm>
            <a:off x="10992544" y="1064897"/>
            <a:ext cx="130479" cy="6546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363480"/>
              </p:ext>
            </p:extLst>
          </p:nvPr>
        </p:nvGraphicFramePr>
        <p:xfrm>
          <a:off x="7247051" y="1096236"/>
          <a:ext cx="3762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39" name="Equation" r:id="rId12" imgW="241200" imgH="228600" progId="Equation.DSMT4">
                  <p:embed/>
                </p:oleObj>
              </mc:Choice>
              <mc:Fallback>
                <p:oleObj name="Equation" r:id="rId12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47051" y="1096236"/>
                        <a:ext cx="376238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7598"/>
              </p:ext>
            </p:extLst>
          </p:nvPr>
        </p:nvGraphicFramePr>
        <p:xfrm>
          <a:off x="7248128" y="1443181"/>
          <a:ext cx="394837" cy="33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40" name="Equation" r:id="rId14" imgW="266400" imgH="228600" progId="Equation.DSMT4">
                  <p:embed/>
                </p:oleObj>
              </mc:Choice>
              <mc:Fallback>
                <p:oleObj name="Equation" r:id="rId14" imgW="266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48128" y="1443181"/>
                        <a:ext cx="394837" cy="33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2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extLst>
              <a:ext uri="{FF2B5EF4-FFF2-40B4-BE49-F238E27FC236}">
                <a16:creationId xmlns:a16="http://schemas.microsoft.com/office/drawing/2014/main" id="{7258B0B2-0F93-4ABC-A6F0-7A958E15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9" name="Picture 44" descr="logo">
            <a:extLst>
              <a:ext uri="{FF2B5EF4-FFF2-40B4-BE49-F238E27FC236}">
                <a16:creationId xmlns:a16="http://schemas.microsoft.com/office/drawing/2014/main" id="{4ADE4F54-66F8-419A-A843-65A754781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kumimoji="0" lang="en-GB" alt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747" y="183275"/>
            <a:ext cx="6480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Some recent physics developments in COSMO for the ICON model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84F4061-A3CD-4235-93F6-B342BFCB8321}"/>
              </a:ext>
            </a:extLst>
          </p:cNvPr>
          <p:cNvSpPr/>
          <p:nvPr/>
        </p:nvSpPr>
        <p:spPr>
          <a:xfrm>
            <a:off x="381443" y="4331608"/>
            <a:ext cx="6502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Actions around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erosols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eactive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race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gases (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ART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833FDD8-DEEB-41AE-B7BF-AF8FADA27F0A}"/>
              </a:ext>
            </a:extLst>
          </p:cNvPr>
          <p:cNvSpPr/>
          <p:nvPr/>
        </p:nvSpPr>
        <p:spPr>
          <a:xfrm>
            <a:off x="387904" y="2379905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Updated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droplet activation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in connection with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new aerosol input</a:t>
            </a:r>
          </a:p>
        </p:txBody>
      </p:sp>
      <p:sp>
        <p:nvSpPr>
          <p:cNvPr id="16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F84F4061-A3CD-4235-93F6-B342BFCB8321}"/>
              </a:ext>
            </a:extLst>
          </p:cNvPr>
          <p:cNvSpPr/>
          <p:nvPr/>
        </p:nvSpPr>
        <p:spPr>
          <a:xfrm>
            <a:off x="387904" y="3501008"/>
            <a:ext cx="722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Implementation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pectral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in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icrophysics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(SBM)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as a reference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E9F9A90E-065A-4FBB-8CF2-9D3E9653FECA}"/>
              </a:ext>
            </a:extLst>
          </p:cNvPr>
          <p:cNvSpPr/>
          <p:nvPr/>
        </p:nvSpPr>
        <p:spPr>
          <a:xfrm>
            <a:off x="417655" y="5867980"/>
            <a:ext cx="8774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Empirical Hyper-Parameterization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by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Conditional 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daptive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arameter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uning (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APT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)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833FDD8-DEEB-41AE-B7BF-AF8FADA27F0A}"/>
              </a:ext>
            </a:extLst>
          </p:cNvPr>
          <p:cNvSpPr/>
          <p:nvPr/>
        </p:nvSpPr>
        <p:spPr>
          <a:xfrm>
            <a:off x="129126" y="2052609"/>
            <a:ext cx="8773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Parameterization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micro-physical source terms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(mainly at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homogeneous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conditions):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BDE40F4-F9FE-4A6E-8318-8ED12280B5EE}"/>
              </a:ext>
            </a:extLst>
          </p:cNvPr>
          <p:cNvSpPr/>
          <p:nvPr/>
        </p:nvSpPr>
        <p:spPr>
          <a:xfrm>
            <a:off x="56557" y="5968721"/>
            <a:ext cx="12192000" cy="313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082" y="1020665"/>
            <a:ext cx="6480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Conclusion (1):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833FDD8-DEEB-41AE-B7BF-AF8FADA27F0A}"/>
              </a:ext>
            </a:extLst>
          </p:cNvPr>
          <p:cNvSpPr/>
          <p:nvPr/>
        </p:nvSpPr>
        <p:spPr>
          <a:xfrm>
            <a:off x="640848" y="2690777"/>
            <a:ext cx="1144506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More sophisticated activation according to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Segal/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Khain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with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CAMS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aerosol-input: Significant impact on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clouds and precipitation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ML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-emulated parcel model  ‘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pyrc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’ is promising  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DejaVu Sans"/>
              <a:cs typeface="DejaVu San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833FDD8-DEEB-41AE-B7BF-AF8FADA27F0A}"/>
              </a:ext>
            </a:extLst>
          </p:cNvPr>
          <p:cNvSpPr/>
          <p:nvPr/>
        </p:nvSpPr>
        <p:spPr>
          <a:xfrm>
            <a:off x="640848" y="3865002"/>
            <a:ext cx="7111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Mixed-phase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SBM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fully implemented: technically working with reasonable results   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DejaVu Sans"/>
              <a:cs typeface="DejaVu San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833FDD8-DEEB-41AE-B7BF-AF8FADA27F0A}"/>
              </a:ext>
            </a:extLst>
          </p:cNvPr>
          <p:cNvSpPr/>
          <p:nvPr/>
        </p:nvSpPr>
        <p:spPr>
          <a:xfrm>
            <a:off x="665850" y="4654877"/>
            <a:ext cx="11190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ICON-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SmART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: Preliminary results of </a:t>
            </a:r>
            <a:r>
              <a:rPr lang="en-US" b="1" noProof="0" dirty="0" smtClean="0">
                <a:solidFill>
                  <a:srgbClr val="0070C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seamless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multi-year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simulations of Aerosol and Reactive Tracer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emissions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related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chemistry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and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dynamics, </a:t>
            </a:r>
            <a:r>
              <a:rPr lang="en-US" dirty="0" smtClean="0">
                <a:solidFill>
                  <a:srgbClr val="0070C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aided by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ML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components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DejaVu Sans"/>
              <a:cs typeface="DejaVu San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DCBB722-FDAE-46F0-A044-BC106813D1EB}"/>
              </a:ext>
            </a:extLst>
          </p:cNvPr>
          <p:cNvSpPr/>
          <p:nvPr/>
        </p:nvSpPr>
        <p:spPr>
          <a:xfrm>
            <a:off x="9192219" y="1159997"/>
            <a:ext cx="289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COSMO-PP CAIIR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ART-component of ICON</a:t>
            </a:r>
          </a:p>
        </p:txBody>
      </p:sp>
    </p:spTree>
    <p:extLst>
      <p:ext uri="{BB962C8B-B14F-4D97-AF65-F5344CB8AC3E}">
        <p14:creationId xmlns:p14="http://schemas.microsoft.com/office/powerpoint/2010/main" val="2781598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extLst>
              <a:ext uri="{FF2B5EF4-FFF2-40B4-BE49-F238E27FC236}">
                <a16:creationId xmlns:a16="http://schemas.microsoft.com/office/drawing/2014/main" id="{7258B0B2-0F93-4ABC-A6F0-7A958E15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9" name="Picture 44" descr="logo">
            <a:extLst>
              <a:ext uri="{FF2B5EF4-FFF2-40B4-BE49-F238E27FC236}">
                <a16:creationId xmlns:a16="http://schemas.microsoft.com/office/drawing/2014/main" id="{4ADE4F54-66F8-419A-A843-65A754781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kumimoji="0" lang="en-GB" alt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747" y="183275"/>
            <a:ext cx="6480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Some recent physics developments in COSMO for the ICON model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16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E9F9A90E-065A-4FBB-8CF2-9D3E9653FECA}"/>
              </a:ext>
            </a:extLst>
          </p:cNvPr>
          <p:cNvSpPr/>
          <p:nvPr/>
        </p:nvSpPr>
        <p:spPr>
          <a:xfrm>
            <a:off x="417655" y="5867980"/>
            <a:ext cx="8774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Empirical Hyper-Parameterization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by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Conditional 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daptive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arameter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uning (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APT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)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BDE40F4-F9FE-4A6E-8318-8ED12280B5EE}"/>
              </a:ext>
            </a:extLst>
          </p:cNvPr>
          <p:cNvSpPr/>
          <p:nvPr/>
        </p:nvSpPr>
        <p:spPr>
          <a:xfrm>
            <a:off x="56557" y="5968721"/>
            <a:ext cx="12192000" cy="313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082" y="1020665"/>
            <a:ext cx="6480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Conclusion (2):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9F9A90E-065A-4FBB-8CF2-9D3E9653FECA}"/>
              </a:ext>
            </a:extLst>
          </p:cNvPr>
          <p:cNvSpPr/>
          <p:nvPr/>
        </p:nvSpPr>
        <p:spPr>
          <a:xfrm>
            <a:off x="405968" y="2091755"/>
            <a:ext cx="5048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Consideration of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dissipation heating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9F9A90E-065A-4FBB-8CF2-9D3E9653FECA}"/>
              </a:ext>
            </a:extLst>
          </p:cNvPr>
          <p:cNvSpPr/>
          <p:nvPr/>
        </p:nvSpPr>
        <p:spPr>
          <a:xfrm>
            <a:off x="417655" y="3179301"/>
            <a:ext cx="691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TKE-feedback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on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ower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L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imits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iffusion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C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oefficients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(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LLDC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9F9A90E-065A-4FBB-8CF2-9D3E9653FECA}"/>
              </a:ext>
            </a:extLst>
          </p:cNvPr>
          <p:cNvSpPr/>
          <p:nvPr/>
        </p:nvSpPr>
        <p:spPr>
          <a:xfrm>
            <a:off x="405968" y="4357325"/>
            <a:ext cx="965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Towards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Empirical Hyper-Parameterization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by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Conditional 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daptive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arameter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uning (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APT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)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833FDD8-DEEB-41AE-B7BF-AF8FADA27F0A}"/>
              </a:ext>
            </a:extLst>
          </p:cNvPr>
          <p:cNvSpPr/>
          <p:nvPr/>
        </p:nvSpPr>
        <p:spPr>
          <a:xfrm>
            <a:off x="130434" y="1722423"/>
            <a:ext cx="8773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Parameterization of macroscopic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sub-grid heterogeneity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: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833FDD8-DEEB-41AE-B7BF-AF8FADA27F0A}"/>
              </a:ext>
            </a:extLst>
          </p:cNvPr>
          <p:cNvSpPr/>
          <p:nvPr/>
        </p:nvSpPr>
        <p:spPr>
          <a:xfrm>
            <a:off x="551384" y="2416080"/>
            <a:ext cx="1101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Dissipation heat-source due to conversions from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MKE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: Significant reduction of temperature-bias at winter time,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  particularly along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Antarctic coast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  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DejaVu Sans"/>
              <a:cs typeface="DejaVu San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833FDD8-DEEB-41AE-B7BF-AF8FADA27F0A}"/>
              </a:ext>
            </a:extLst>
          </p:cNvPr>
          <p:cNvSpPr/>
          <p:nvPr/>
        </p:nvSpPr>
        <p:spPr>
          <a:xfrm>
            <a:off x="571813" y="3540780"/>
            <a:ext cx="721117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Missing link according to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STIC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-concept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Increases the positive impact from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dissipation heating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DejaVu Sans"/>
              <a:cs typeface="DejaVu Sans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833FDD8-DEEB-41AE-B7BF-AF8FADA27F0A}"/>
              </a:ext>
            </a:extLst>
          </p:cNvPr>
          <p:cNvSpPr/>
          <p:nvPr/>
        </p:nvSpPr>
        <p:spPr>
          <a:xfrm>
            <a:off x="551384" y="4732982"/>
            <a:ext cx="7992888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“Verification-based”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adaptations of parameters with 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DA-increments </a:t>
            </a:r>
            <a:r>
              <a:rPr lang="en-US" dirty="0" smtClean="0">
                <a:solidFill>
                  <a:srgbClr val="0070C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as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 predictors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DejaVu Sans"/>
              <a:cs typeface="DejaVu San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mpact of a missing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canopy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scheme can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partly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be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emulated:</a:t>
            </a:r>
          </a:p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Significant reduction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cold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and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moist near-surface bias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at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late afternoon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Should be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extended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by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ML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-&gt;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possible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hybrid AI-WP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approach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DejaVu Sans"/>
                <a:cs typeface="DejaVu Sans"/>
              </a:rPr>
              <a:t> 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DejaVu Sans"/>
              <a:cs typeface="DejaVu Sans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7020606-7967-48FC-914E-870071C1FF54}"/>
              </a:ext>
            </a:extLst>
          </p:cNvPr>
          <p:cNvSpPr/>
          <p:nvPr/>
        </p:nvSpPr>
        <p:spPr>
          <a:xfrm>
            <a:off x="9336360" y="1445424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COSMO-action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ConSAT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Particular DWD initiative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85086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3143672" y="1804193"/>
            <a:ext cx="71003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September 2024 - August 2027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Total planed FTEs </a:t>
            </a:r>
            <a:r>
              <a:rPr 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: 6.1  </a:t>
            </a:r>
          </a:p>
        </p:txBody>
      </p:sp>
      <p:sp>
        <p:nvSpPr>
          <p:cNvPr id="3" name="Textfeld 4">
            <a:extLst>
              <a:ext uri="{FF2B5EF4-FFF2-40B4-BE49-F238E27FC236}">
                <a16:creationId xmlns:a16="http://schemas.microsoft.com/office/drawing/2014/main" id="{2447EA55-8003-F4B8-1563-9C6423CF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2882547"/>
            <a:ext cx="494899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de-DE" sz="2000" b="1" u="sng" dirty="0">
                <a:solidFill>
                  <a:srgbClr val="0000FF"/>
                </a:solidFill>
                <a:cs typeface="Arial" panose="020B0604020202020204" pitchFamily="34" charset="0"/>
              </a:rPr>
              <a:t>Participants</a:t>
            </a:r>
            <a:r>
              <a:rPr lang="en-US" altLang="de-DE" sz="2000" b="1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de-DE" sz="1200" u="sng" dirty="0">
              <a:solidFill>
                <a:srgbClr val="0000FF"/>
              </a:solidFill>
              <a:latin typeface="Calibri"/>
              <a:cs typeface="Angsana New" panose="02020603050405020304" pitchFamily="18" charset="-34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prstClr val="black"/>
                </a:solidFill>
                <a:cs typeface="Arial" panose="020B0604020202020204" pitchFamily="34" charset="0"/>
              </a:rPr>
              <a:t>Harel Muskatel (</a:t>
            </a:r>
            <a:r>
              <a:rPr lang="en-US" altLang="de-DE" sz="2000" dirty="0">
                <a:solidFill>
                  <a:srgbClr val="00B050"/>
                </a:solidFill>
                <a:cs typeface="Arial" panose="020B0604020202020204" pitchFamily="34" charset="0"/>
              </a:rPr>
              <a:t>IMS</a:t>
            </a:r>
            <a:r>
              <a:rPr lang="en-US" altLang="de-DE" sz="20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prstClr val="black"/>
                </a:solidFill>
                <a:cs typeface="Arial" panose="020B0604020202020204" pitchFamily="34" charset="0"/>
              </a:rPr>
              <a:t>Pavel Khain (</a:t>
            </a:r>
            <a:r>
              <a:rPr lang="de-DE" altLang="de-DE" sz="2000" dirty="0">
                <a:solidFill>
                  <a:srgbClr val="00B050"/>
                </a:solidFill>
                <a:cs typeface="Arial" panose="020B0604020202020204" pitchFamily="34" charset="0"/>
              </a:rPr>
              <a:t>IMS</a:t>
            </a:r>
            <a:r>
              <a:rPr lang="de-DE" altLang="de-DE" sz="20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</a:t>
            </a:r>
            <a:r>
              <a:rPr lang="en-US" sz="2000" dirty="0">
                <a:solidFill>
                  <a:prstClr val="black"/>
                </a:solidFill>
                <a:cs typeface="Angsana New" panose="02020603050405020304" pitchFamily="18" charset="-34"/>
              </a:rPr>
              <a:t>uripides </a:t>
            </a:r>
            <a:r>
              <a:rPr lang="en-US" sz="2000" dirty="0" err="1">
                <a:solidFill>
                  <a:prstClr val="black"/>
                </a:solidFill>
                <a:cs typeface="Angsana New" panose="02020603050405020304" pitchFamily="18" charset="-34"/>
              </a:rPr>
              <a:t>Avgoustoglou</a:t>
            </a:r>
            <a:r>
              <a:rPr lang="en-US" sz="2000" dirty="0">
                <a:solidFill>
                  <a:prstClr val="black"/>
                </a:solidFill>
                <a:cs typeface="Angsana New" panose="02020603050405020304" pitchFamily="18" charset="-34"/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dirty="0">
                <a:solidFill>
                  <a:srgbClr val="9900CC"/>
                </a:solidFill>
              </a:rPr>
              <a:t>HNMS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prstClr val="black"/>
                </a:solidFill>
                <a:cs typeface="Angsana New" panose="02020603050405020304" pitchFamily="18" charset="-34"/>
              </a:rPr>
              <a:t>Daniel Rieger (</a:t>
            </a:r>
            <a:r>
              <a:rPr lang="de-DE" altLang="de-DE" sz="2000" dirty="0">
                <a:solidFill>
                  <a:srgbClr val="00B0F0"/>
                </a:solidFill>
                <a:cs typeface="Angsana New" panose="02020603050405020304" pitchFamily="18" charset="-34"/>
              </a:rPr>
              <a:t>DWD</a:t>
            </a:r>
            <a:r>
              <a:rPr lang="de-DE" altLang="de-DE" sz="2000" dirty="0">
                <a:solidFill>
                  <a:prstClr val="black"/>
                </a:solidFill>
                <a:cs typeface="Angsana New" panose="02020603050405020304" pitchFamily="18" charset="-34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prstClr val="black"/>
                </a:solidFill>
                <a:cs typeface="Angsana New" panose="02020603050405020304" pitchFamily="18" charset="-34"/>
              </a:rPr>
              <a:t>Alberto de Lozar (</a:t>
            </a:r>
            <a:r>
              <a:rPr lang="de-DE" altLang="de-DE" sz="2000" dirty="0">
                <a:solidFill>
                  <a:srgbClr val="00B0F0"/>
                </a:solidFill>
                <a:cs typeface="Angsana New" panose="02020603050405020304" pitchFamily="18" charset="-34"/>
              </a:rPr>
              <a:t>DWD</a:t>
            </a:r>
            <a:r>
              <a:rPr lang="de-DE" altLang="de-DE" sz="2000" dirty="0">
                <a:solidFill>
                  <a:prstClr val="black"/>
                </a:solidFill>
                <a:cs typeface="Angsana New" panose="02020603050405020304" pitchFamily="18" charset="-34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prstClr val="black"/>
                </a:solidFill>
                <a:cs typeface="Angsana New" panose="02020603050405020304" pitchFamily="18" charset="-34"/>
              </a:rPr>
              <a:t>Piero Serafini (</a:t>
            </a:r>
            <a:r>
              <a:rPr lang="de-DE" altLang="de-DE" sz="2000" dirty="0">
                <a:solidFill>
                  <a:srgbClr val="FF0000"/>
                </a:solidFill>
                <a:cs typeface="Angsana New" panose="02020603050405020304" pitchFamily="18" charset="-34"/>
              </a:rPr>
              <a:t>CETEMPS</a:t>
            </a:r>
            <a:r>
              <a:rPr lang="de-DE" altLang="de-DE" sz="2000" dirty="0">
                <a:solidFill>
                  <a:prstClr val="black"/>
                </a:solidFill>
                <a:cs typeface="Angsana New" panose="02020603050405020304" pitchFamily="18" charset="-34"/>
              </a:rPr>
              <a:t>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158EE2-35AD-B96B-1A7F-5892EC90EA0A}"/>
              </a:ext>
            </a:extLst>
          </p:cNvPr>
          <p:cNvGrpSpPr/>
          <p:nvPr/>
        </p:nvGrpSpPr>
        <p:grpSpPr>
          <a:xfrm>
            <a:off x="-24680" y="-27384"/>
            <a:ext cx="3096344" cy="599651"/>
            <a:chOff x="4380782" y="5883398"/>
            <a:chExt cx="3914198" cy="7598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FD3788-1931-84A5-621B-103BAE1EBE2B}"/>
                </a:ext>
              </a:extLst>
            </p:cNvPr>
            <p:cNvGrpSpPr/>
            <p:nvPr/>
          </p:nvGrpSpPr>
          <p:grpSpPr>
            <a:xfrm>
              <a:off x="4380782" y="5925707"/>
              <a:ext cx="2818727" cy="717588"/>
              <a:chOff x="4476153" y="545461"/>
              <a:chExt cx="3061982" cy="936104"/>
            </a:xfrm>
          </p:grpSpPr>
          <p:grpSp>
            <p:nvGrpSpPr>
              <p:cNvPr id="6" name="קבוצה 11">
                <a:extLst>
                  <a:ext uri="{FF2B5EF4-FFF2-40B4-BE49-F238E27FC236}">
                    <a16:creationId xmlns:a16="http://schemas.microsoft.com/office/drawing/2014/main" id="{D9E62723-108C-B848-347E-A8B924974AB6}"/>
                  </a:ext>
                </a:extLst>
              </p:cNvPr>
              <p:cNvGrpSpPr/>
              <p:nvPr/>
            </p:nvGrpSpPr>
            <p:grpSpPr>
              <a:xfrm>
                <a:off x="4476153" y="545461"/>
                <a:ext cx="1890219" cy="936104"/>
                <a:chOff x="3801391" y="188640"/>
                <a:chExt cx="1890219" cy="936104"/>
              </a:xfrm>
            </p:grpSpPr>
            <p:pic>
              <p:nvPicPr>
                <p:cNvPr id="8" name="תמונה 5">
                  <a:extLst>
                    <a:ext uri="{FF2B5EF4-FFF2-40B4-BE49-F238E27FC236}">
                      <a16:creationId xmlns:a16="http://schemas.microsoft.com/office/drawing/2014/main" id="{E1CD748C-B03F-EEAE-DB78-BF4648851A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01391" y="188640"/>
                  <a:ext cx="857250" cy="914399"/>
                </a:xfrm>
                <a:prstGeom prst="rect">
                  <a:avLst/>
                </a:prstGeom>
              </p:spPr>
            </p:pic>
            <p:pic>
              <p:nvPicPr>
                <p:cNvPr id="10" name="תמונה 7">
                  <a:extLst>
                    <a:ext uri="{FF2B5EF4-FFF2-40B4-BE49-F238E27FC236}">
                      <a16:creationId xmlns:a16="http://schemas.microsoft.com/office/drawing/2014/main" id="{0565AF36-CD44-392E-9774-5B00CF3A51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71530" y="229123"/>
                  <a:ext cx="720080" cy="895621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8691ABE-BF86-773E-5B93-B39CBBD78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3181" y="564239"/>
                <a:ext cx="874954" cy="895622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5D6B3C0-E42E-EE5E-85C1-5AA98175B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83936" y="5883398"/>
              <a:ext cx="811044" cy="759897"/>
            </a:xfrm>
            <a:prstGeom prst="rect">
              <a:avLst/>
            </a:prstGeom>
          </p:spPr>
        </p:pic>
      </p:grpSp>
      <p:pic>
        <p:nvPicPr>
          <p:cNvPr id="19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046" y="-948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pic>
        <p:nvPicPr>
          <p:cNvPr id="22" name="Picture 28" descr="Bundesadler_klei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6405564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4" descr="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6597476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7">
            <a:extLst>
              <a:ext uri="{FF2B5EF4-FFF2-40B4-BE49-F238E27FC236}">
                <a16:creationId xmlns:a16="http://schemas.microsoft.com/office/drawing/2014/main" id="{7258B0B2-0F93-4ABC-A6F0-7A958E15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lang="en-GB" altLang="de-DE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EE185AF-7BF5-4E14-985A-2EB2A5631F2C}"/>
              </a:ext>
            </a:extLst>
          </p:cNvPr>
          <p:cNvSpPr txBox="1">
            <a:spLocks/>
          </p:cNvSpPr>
          <p:nvPr/>
        </p:nvSpPr>
        <p:spPr>
          <a:xfrm>
            <a:off x="720328" y="881159"/>
            <a:ext cx="10428252" cy="62332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200" b="1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erosol-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CL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oud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nteractions in 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odel (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ACLIIM</a:t>
            </a:r>
            <a:r>
              <a:rPr lang="en-US" sz="3200" b="1" dirty="0" smtClean="0">
                <a:latin typeface="Calibri"/>
              </a:rPr>
              <a:t>):</a:t>
            </a:r>
            <a:endParaRPr lang="he-IL" sz="3200" b="1" dirty="0">
              <a:latin typeface="Calibri"/>
              <a:cs typeface="Angsana New" panose="02020603050405020304" pitchFamily="18" charset="-34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6" y="-70391"/>
            <a:ext cx="5328592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de-DE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COSMO-Priority-Project</a:t>
            </a:r>
            <a:endParaRPr lang="de-DE" altLang="de-DE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480383" y="3470757"/>
            <a:ext cx="689980" cy="41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2000" b="1" kern="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endParaRPr lang="en-US" altLang="de-DE" sz="2000" b="1" kern="0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1825" y="2205662"/>
            <a:ext cx="10302647" cy="2019714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4722303" y="1998490"/>
            <a:ext cx="749045" cy="691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878006" y="1324798"/>
            <a:ext cx="25799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de-DE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de-DE" sz="1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xtended </a:t>
            </a:r>
            <a:r>
              <a:rPr lang="en-US" altLang="de-DE" sz="1400" b="1" kern="0" dirty="0" smtClean="0">
                <a:solidFill>
                  <a:srgbClr val="1B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particle-size </a:t>
            </a:r>
            <a:r>
              <a:rPr lang="en-US" altLang="de-DE" sz="1400" b="1" kern="0" dirty="0">
                <a:solidFill>
                  <a:srgbClr val="1B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</a:t>
            </a:r>
            <a:r>
              <a:rPr lang="en-US" altLang="de-DE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de-DE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en-US" altLang="de-DE" sz="1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snow-flakes,</a:t>
            </a:r>
            <a:r>
              <a:rPr lang="en-US" altLang="de-DE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hail-stones </a:t>
            </a:r>
            <a:r>
              <a:rPr lang="en-US" altLang="de-DE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n-US" altLang="de-DE" sz="1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2" name="Picture 28" descr="Bundesadler_kle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6405564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3391" y="6093296"/>
            <a:ext cx="5887837" cy="344587"/>
          </a:xfrm>
          <a:prstGeom prst="rect">
            <a:avLst/>
          </a:prstGeom>
          <a:solidFill>
            <a:srgbClr val="0000FF">
              <a:alpha val="33000"/>
            </a:srgbClr>
          </a:solidFill>
          <a:ln>
            <a:solidFill>
              <a:schemeClr val="tx1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AOD-550nm climatology (</a:t>
            </a:r>
            <a:r>
              <a:rPr lang="en-US" altLang="de-DE" sz="1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Tanre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sz="1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Tegen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MACv2 (</a:t>
            </a:r>
            <a:r>
              <a:rPr lang="en-US" altLang="de-DE" sz="14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Kinne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56189" y="5667527"/>
            <a:ext cx="307317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assumed extinction coefficient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23392" y="5214446"/>
            <a:ext cx="3389947" cy="305074"/>
          </a:xfrm>
          <a:prstGeom prst="rect">
            <a:avLst/>
          </a:prstGeom>
          <a:solidFill>
            <a:srgbClr val="0000FF">
              <a:alpha val="12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grid-column integrated mass per m</a:t>
            </a:r>
            <a:r>
              <a:rPr lang="en-US" altLang="de-DE" sz="1400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de-DE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2528" y="4638382"/>
            <a:ext cx="360040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particle-radius </a:t>
            </a:r>
            <a:r>
              <a:rPr lang="en-US" altLang="de-DE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-density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91072" y="4849709"/>
            <a:ext cx="3327809" cy="25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assumed (exponent.) vertical decay 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289" y="4282216"/>
            <a:ext cx="9750070" cy="283861"/>
          </a:xfrm>
          <a:prstGeom prst="rect">
            <a:avLst/>
          </a:prstGeom>
          <a:solidFill>
            <a:srgbClr val="00B050">
              <a:alpha val="1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aerosol/dust 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concentration 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de-DE" sz="1400" b="1" kern="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de-DE" sz="1400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 particle size distribution (</a:t>
            </a: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standard-deviation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de-DE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1344" y="3146242"/>
            <a:ext cx="5239002" cy="29659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concentration of activated </a:t>
            </a:r>
            <a:r>
              <a:rPr lang="en-US" altLang="de-DE" sz="14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</a:t>
            </a:r>
            <a:r>
              <a:rPr lang="en-US" altLang="de-DE" sz="1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droplets (CDNC)</a:t>
            </a:r>
            <a:endParaRPr lang="en-US" altLang="de-DE" sz="1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998664" y="3499623"/>
            <a:ext cx="2936108" cy="20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</a:t>
            </a:r>
            <a:r>
              <a:rPr lang="en-US" altLang="de-DE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updraft </a:t>
            </a: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wind-speed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de-DE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83432" y="2262119"/>
            <a:ext cx="3332351" cy="301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radius 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de-DE" sz="14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de-DE" sz="1400" b="1" kern="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of 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clouds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76507" y="2693086"/>
            <a:ext cx="2154982" cy="27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cloud 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content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74206" y="351326"/>
            <a:ext cx="10406370" cy="2954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 algn="ctr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u="sng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properties </a:t>
            </a:r>
            <a:r>
              <a:rPr lang="en-US" altLang="de-DE" sz="1400" b="1" u="sng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input for radiation):</a:t>
            </a:r>
            <a:r>
              <a:rPr lang="en-US" altLang="de-DE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ext. </a:t>
            </a:r>
            <a:r>
              <a:rPr lang="en-US" altLang="de-DE" sz="1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</a:t>
            </a: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l-GR" altLang="de-DE" sz="1400" b="1" kern="0" dirty="0" smtClean="0">
                <a:solidFill>
                  <a:srgbClr val="FF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β</a:t>
            </a:r>
            <a:r>
              <a:rPr lang="de-DE" altLang="de-DE" sz="1400" b="1" kern="0" baseline="-25000" dirty="0" smtClean="0">
                <a:solidFill>
                  <a:srgbClr val="FF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ext</a:t>
            </a: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de-DE" sz="1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altLang="de-DE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scat. alb</a:t>
            </a: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l-GR" altLang="de-DE" sz="1400" b="1" kern="0" dirty="0" smtClean="0">
                <a:solidFill>
                  <a:srgbClr val="FF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ω</a:t>
            </a: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de-DE" sz="1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de-DE" sz="1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</a:t>
            </a:r>
            <a:r>
              <a:rPr lang="en-US" altLang="de-DE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fact</a:t>
            </a: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(g)</a:t>
            </a:r>
            <a:r>
              <a:rPr lang="en-US" altLang="de-DE" sz="1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de-DE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delta-</a:t>
            </a:r>
            <a:r>
              <a:rPr lang="en-US" altLang="de-DE" sz="1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</a:t>
            </a:r>
            <a:r>
              <a:rPr lang="en-US" altLang="de-DE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de-DE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altLang="de-DE" sz="14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de-DE" sz="1400" b="1" kern="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de-DE" sz="1400" b="1" u="sng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888689" y="3739270"/>
            <a:ext cx="3495343" cy="26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Segal/</a:t>
            </a:r>
            <a:r>
              <a:rPr lang="en-US" altLang="de-DE" sz="1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Khain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2006: </a:t>
            </a: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4D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Look-Up-Table</a:t>
            </a:r>
            <a:endParaRPr lang="en-US" altLang="de-DE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361207" y="764704"/>
            <a:ext cx="2414436" cy="514863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et </a:t>
            </a:r>
            <a:r>
              <a:rPr lang="en-US" altLang="de-DE" sz="1400" b="1" kern="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Stamnes</a:t>
            </a:r>
            <a:r>
              <a:rPr lang="en-US" altLang="de-DE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1993 </a:t>
            </a:r>
            <a:endParaRPr lang="en-US" altLang="de-DE" sz="1400" b="1" kern="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(RG-COSMO</a:t>
            </a:r>
            <a:r>
              <a:rPr lang="en-US" altLang="de-DE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RRTM-ICON)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343472" y="1342828"/>
            <a:ext cx="2443755" cy="7144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Hogan et </a:t>
            </a:r>
            <a:r>
              <a:rPr lang="en-US" altLang="de-DE" sz="1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Bozzo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de-DE" sz="1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ecRAD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-ICON: </a:t>
            </a:r>
            <a:endParaRPr lang="en-US" altLang="de-DE" sz="14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SOCRATES-package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456040" y="2608598"/>
            <a:ext cx="2628293" cy="30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particle-size 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268386" y="3129274"/>
            <a:ext cx="3241775" cy="5009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 algn="ctr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concentration of activated </a:t>
            </a:r>
            <a:r>
              <a:rPr lang="en-US" altLang="de-DE" sz="1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particles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457992" y="2848175"/>
            <a:ext cx="2158288" cy="22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mass-size 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879976" y="2262119"/>
            <a:ext cx="4349403" cy="374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radius (</a:t>
            </a:r>
            <a:r>
              <a:rPr lang="en-US" altLang="de-DE" sz="1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de-DE" sz="1400" b="1" kern="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 ratio of particles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474836" y="875653"/>
            <a:ext cx="3280870" cy="65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Ray-tracing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randomly </a:t>
            </a:r>
            <a:r>
              <a:rPr lang="en-US" altLang="de-DE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hexagonal </a:t>
            </a:r>
            <a:r>
              <a:rPr lang="en-US" altLang="de-DE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ellipsoidal </a:t>
            </a:r>
            <a:r>
              <a:rPr lang="en-US" altLang="de-DE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de-DE" sz="14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bands, 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Fu, 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2007)</a:t>
            </a:r>
          </a:p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endParaRPr lang="en-US" altLang="de-DE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491946" y="1634936"/>
            <a:ext cx="3348470" cy="27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Mie-scattering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de-DE" sz="14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bands, Fu, 1998)</a:t>
            </a:r>
          </a:p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endParaRPr lang="en-US" altLang="de-DE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feil nach oben 23"/>
          <p:cNvSpPr/>
          <p:nvPr/>
        </p:nvSpPr>
        <p:spPr>
          <a:xfrm>
            <a:off x="1191071" y="4710390"/>
            <a:ext cx="77266" cy="374224"/>
          </a:xfrm>
          <a:prstGeom prst="upArrow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Pfeil nach oben 24"/>
          <p:cNvSpPr/>
          <p:nvPr/>
        </p:nvSpPr>
        <p:spPr>
          <a:xfrm>
            <a:off x="2567549" y="3606704"/>
            <a:ext cx="76905" cy="482215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Pfeil nach oben 25"/>
          <p:cNvSpPr/>
          <p:nvPr/>
        </p:nvSpPr>
        <p:spPr>
          <a:xfrm>
            <a:off x="1199161" y="2620615"/>
            <a:ext cx="66934" cy="45207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600056" y="3658935"/>
            <a:ext cx="3168861" cy="58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20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temperature:</a:t>
            </a:r>
          </a:p>
          <a:p>
            <a:pPr marL="0" lvl="1" indent="0">
              <a:spcBef>
                <a:spcPts val="20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DeMott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 cloud-ice activation</a:t>
            </a:r>
            <a:endParaRPr lang="en-US" altLang="de-DE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feil nach oben 27"/>
          <p:cNvSpPr/>
          <p:nvPr/>
        </p:nvSpPr>
        <p:spPr>
          <a:xfrm>
            <a:off x="6444737" y="3796022"/>
            <a:ext cx="77266" cy="374224"/>
          </a:xfrm>
          <a:prstGeom prst="up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Pfeil nach oben 28"/>
          <p:cNvSpPr/>
          <p:nvPr/>
        </p:nvSpPr>
        <p:spPr>
          <a:xfrm>
            <a:off x="6442398" y="2708920"/>
            <a:ext cx="77266" cy="374224"/>
          </a:xfrm>
          <a:prstGeom prst="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Pfeil nach oben 30"/>
          <p:cNvSpPr/>
          <p:nvPr/>
        </p:nvSpPr>
        <p:spPr>
          <a:xfrm>
            <a:off x="9896252" y="2701404"/>
            <a:ext cx="49686" cy="1481167"/>
          </a:xfrm>
          <a:prstGeom prst="upArrow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Pfeil nach oben 31"/>
          <p:cNvSpPr/>
          <p:nvPr/>
        </p:nvSpPr>
        <p:spPr>
          <a:xfrm flipH="1">
            <a:off x="9880654" y="772704"/>
            <a:ext cx="45719" cy="1417406"/>
          </a:xfrm>
          <a:prstGeom prst="upArrow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Pfeil nach oben 32"/>
          <p:cNvSpPr/>
          <p:nvPr/>
        </p:nvSpPr>
        <p:spPr>
          <a:xfrm>
            <a:off x="6456040" y="716460"/>
            <a:ext cx="72008" cy="1344388"/>
          </a:xfrm>
          <a:prstGeom prst="up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Pfeil nach oben 33"/>
          <p:cNvSpPr/>
          <p:nvPr/>
        </p:nvSpPr>
        <p:spPr>
          <a:xfrm>
            <a:off x="1199456" y="728703"/>
            <a:ext cx="72008" cy="1344388"/>
          </a:xfrm>
          <a:prstGeom prst="upArrow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Pfeil nach oben 36"/>
          <p:cNvSpPr/>
          <p:nvPr/>
        </p:nvSpPr>
        <p:spPr>
          <a:xfrm>
            <a:off x="5962171" y="4663618"/>
            <a:ext cx="45719" cy="391292"/>
          </a:xfrm>
          <a:prstGeom prst="upArrow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10416480" y="2800976"/>
            <a:ext cx="1681295" cy="9731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being further </a:t>
            </a:r>
            <a:r>
              <a:rPr lang="en-US" alt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harmonized </a:t>
            </a:r>
            <a:r>
              <a:rPr lang="en-US" alt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alt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2- moment microphysics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endParaRPr lang="en-US" altLang="de-DE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9768408" y="950284"/>
            <a:ext cx="960896" cy="74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altLang="de-DE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aerosol effect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802722" y="6078543"/>
            <a:ext cx="2754428" cy="27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prognostic correction </a:t>
            </a:r>
          </a:p>
        </p:txBody>
      </p:sp>
      <p:sp>
        <p:nvSpPr>
          <p:cNvPr id="59" name="Pfeil nach rechts 58"/>
          <p:cNvSpPr/>
          <p:nvPr/>
        </p:nvSpPr>
        <p:spPr>
          <a:xfrm>
            <a:off x="6672064" y="6226565"/>
            <a:ext cx="261316" cy="45719"/>
          </a:xfrm>
          <a:prstGeom prst="rightArrow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Freihandform 59"/>
          <p:cNvSpPr/>
          <p:nvPr/>
        </p:nvSpPr>
        <p:spPr>
          <a:xfrm>
            <a:off x="9482574" y="6267764"/>
            <a:ext cx="273133" cy="177570"/>
          </a:xfrm>
          <a:custGeom>
            <a:avLst/>
            <a:gdLst>
              <a:gd name="connsiteX0" fmla="*/ 0 w 285008"/>
              <a:gd name="connsiteY0" fmla="*/ 0 h 142504"/>
              <a:gd name="connsiteX1" fmla="*/ 285008 w 285008"/>
              <a:gd name="connsiteY1" fmla="*/ 0 h 142504"/>
              <a:gd name="connsiteX2" fmla="*/ 273133 w 285008"/>
              <a:gd name="connsiteY2" fmla="*/ 142504 h 142504"/>
              <a:gd name="connsiteX3" fmla="*/ 273133 w 285008"/>
              <a:gd name="connsiteY3" fmla="*/ 142504 h 14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08" h="142504">
                <a:moveTo>
                  <a:pt x="0" y="0"/>
                </a:moveTo>
                <a:lnTo>
                  <a:pt x="285008" y="0"/>
                </a:lnTo>
                <a:lnTo>
                  <a:pt x="273133" y="142504"/>
                </a:lnTo>
                <a:lnTo>
                  <a:pt x="273133" y="142504"/>
                </a:lnTo>
              </a:path>
            </a:pathLst>
          </a:custGeom>
          <a:noFill/>
          <a:ln w="381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4" name="Gerade Verbindung mit Pfeil 63"/>
          <p:cNvCxnSpPr/>
          <p:nvPr/>
        </p:nvCxnSpPr>
        <p:spPr>
          <a:xfrm flipH="1" flipV="1">
            <a:off x="6672064" y="6418184"/>
            <a:ext cx="3083642" cy="20399"/>
          </a:xfrm>
          <a:prstGeom prst="straightConnector1">
            <a:avLst/>
          </a:prstGeom>
          <a:ln w="38100">
            <a:solidFill>
              <a:srgbClr val="99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4111855" y="5149570"/>
            <a:ext cx="4897051" cy="742851"/>
          </a:xfrm>
          <a:prstGeom prst="rect">
            <a:avLst/>
          </a:prstGeom>
          <a:solidFill>
            <a:srgbClr val="13A92C">
              <a:alpha val="16000"/>
            </a:srgbClr>
          </a:solidFill>
          <a:ln w="28575">
            <a:solidFill>
              <a:srgbClr val="FF0000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u="sng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prognostic </a:t>
            </a:r>
            <a:r>
              <a:rPr lang="en-US" altLang="de-DE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climatologic 4D CAMS aerosols: </a:t>
            </a:r>
          </a:p>
          <a:p>
            <a:pPr marL="114300" lvl="1" indent="0">
              <a:spcBef>
                <a:spcPts val="30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Sulphate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Mineral Dust </a:t>
            </a:r>
            <a:r>
              <a:rPr lang="en-US" altLang="de-DE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Sea-Salt (3 size-bins </a:t>
            </a:r>
            <a:r>
              <a:rPr lang="en-US" altLang="de-DE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Black Carbon, Organic Matter (hydro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phil. and -</a:t>
            </a:r>
            <a:r>
              <a:rPr lang="en-US" altLang="de-DE" sz="14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phob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altLang="de-DE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2"/>
          <p:cNvSpPr txBox="1">
            <a:spLocks noChangeArrowheads="1"/>
          </p:cNvSpPr>
          <p:nvPr/>
        </p:nvSpPr>
        <p:spPr bwMode="auto">
          <a:xfrm>
            <a:off x="6007890" y="4708666"/>
            <a:ext cx="2789980" cy="30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interpolation </a:t>
            </a:r>
            <a:r>
              <a:rPr lang="en-US" altLang="de-DE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</a:t>
            </a:r>
            <a:r>
              <a:rPr lang="en-US" altLang="de-DE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5" name="Rechteck 34"/>
          <p:cNvSpPr/>
          <p:nvPr/>
        </p:nvSpPr>
        <p:spPr>
          <a:xfrm>
            <a:off x="7005388" y="6159318"/>
            <a:ext cx="2448273" cy="179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6620741" y="859896"/>
            <a:ext cx="3054973" cy="1056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flipH="1" flipV="1">
            <a:off x="4079776" y="814587"/>
            <a:ext cx="268217" cy="3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V="1">
            <a:off x="5990478" y="829023"/>
            <a:ext cx="321546" cy="4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2007436" y="3645024"/>
            <a:ext cx="1144246" cy="5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 algn="ctr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SGS variability</a:t>
            </a: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 bwMode="auto">
          <a:xfrm>
            <a:off x="609288" y="2621196"/>
            <a:ext cx="1144246" cy="4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 algn="ctr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SGS variability</a:t>
            </a:r>
          </a:p>
        </p:txBody>
      </p:sp>
      <p:pic>
        <p:nvPicPr>
          <p:cNvPr id="61" name="Picture 44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6597476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7">
            <a:extLst>
              <a:ext uri="{FF2B5EF4-FFF2-40B4-BE49-F238E27FC236}">
                <a16:creationId xmlns:a16="http://schemas.microsoft.com/office/drawing/2014/main" id="{7258B0B2-0F93-4ABC-A6F0-7A958E15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70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lang="en-GB" altLang="de-DE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72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9120336" y="5151471"/>
            <a:ext cx="2997165" cy="740951"/>
          </a:xfrm>
          <a:prstGeom prst="rect">
            <a:avLst/>
          </a:prstGeom>
          <a:solidFill>
            <a:srgbClr val="00B050">
              <a:alpha val="16000"/>
            </a:srgbClr>
          </a:solidFill>
          <a:ln w="28575">
            <a:solidFill>
              <a:schemeClr val="tx1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u="sng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prognostic 4D ICON-ART: </a:t>
            </a:r>
          </a:p>
          <a:p>
            <a:pPr marL="0" lvl="1" indent="0">
              <a:spcBef>
                <a:spcPts val="30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dust, sea-salt</a:t>
            </a:r>
            <a:r>
              <a:rPr lang="en-US" altLang="de-DE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>
              <a:spcBef>
                <a:spcPts val="30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Biomass-Burning-aerosols</a:t>
            </a:r>
            <a:endParaRPr lang="en-US" altLang="de-DE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Pfeil nach oben 73"/>
          <p:cNvSpPr/>
          <p:nvPr/>
        </p:nvSpPr>
        <p:spPr>
          <a:xfrm>
            <a:off x="9905476" y="4653136"/>
            <a:ext cx="45719" cy="374224"/>
          </a:xfrm>
          <a:prstGeom prst="upArrow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4270094" y="635082"/>
            <a:ext cx="17377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de-DE" sz="1400" b="1" kern="0" dirty="0">
                <a:solidFill>
                  <a:srgbClr val="1B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de-DE" sz="1400" b="1" kern="0" dirty="0" smtClean="0">
                <a:solidFill>
                  <a:srgbClr val="1B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ndirect </a:t>
            </a:r>
            <a:r>
              <a:rPr lang="en-US" alt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aerosol effect </a:t>
            </a:r>
            <a:r>
              <a:rPr lang="en-US" alt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introduced </a:t>
            </a:r>
            <a:r>
              <a:rPr lang="en-US" altLang="de-DE" sz="1400" kern="0" dirty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n-US" altLang="de-DE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ecRAD</a:t>
            </a:r>
            <a:r>
              <a:rPr lang="en-US" altLang="de-DE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400" dirty="0">
              <a:latin typeface="Calibri"/>
            </a:endParaRPr>
          </a:p>
        </p:txBody>
      </p:sp>
      <p:sp>
        <p:nvSpPr>
          <p:cNvPr id="76" name="Pfeil nach oben 75"/>
          <p:cNvSpPr/>
          <p:nvPr/>
        </p:nvSpPr>
        <p:spPr>
          <a:xfrm>
            <a:off x="1191071" y="5646494"/>
            <a:ext cx="77266" cy="374224"/>
          </a:xfrm>
          <a:prstGeom prst="upArrow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7" name="Grafik 6"/>
          <p:cNvPicPr/>
          <p:nvPr/>
        </p:nvPicPr>
        <p:blipFill>
          <a:blip r:embed="rId5"/>
          <a:srcRect l="3588" t="6926" r="3537" b="7215"/>
          <a:stretch/>
        </p:blipFill>
        <p:spPr>
          <a:xfrm>
            <a:off x="41825" y="44624"/>
            <a:ext cx="650520" cy="213480"/>
          </a:xfrm>
          <a:prstGeom prst="rect">
            <a:avLst/>
          </a:prstGeom>
          <a:ln w="0">
            <a:noFill/>
          </a:ln>
        </p:spPr>
      </p:pic>
      <p:sp>
        <p:nvSpPr>
          <p:cNvPr id="78" name="Title 1">
            <a:extLst>
              <a:ext uri="{FF2B5EF4-FFF2-40B4-BE49-F238E27FC236}">
                <a16:creationId xmlns:a16="http://schemas.microsoft.com/office/drawing/2014/main" id="{BEE185AF-7BF5-4E14-985A-2EB2A5631F2C}"/>
              </a:ext>
            </a:extLst>
          </p:cNvPr>
          <p:cNvSpPr txBox="1">
            <a:spLocks/>
          </p:cNvSpPr>
          <p:nvPr/>
        </p:nvSpPr>
        <p:spPr>
          <a:xfrm>
            <a:off x="1135916" y="-64581"/>
            <a:ext cx="9937103" cy="41768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000" b="1" u="sng" dirty="0">
                <a:solidFill>
                  <a:srgbClr val="1B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u="sng" dirty="0">
                <a:solidFill>
                  <a:srgbClr val="1B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erosol-</a:t>
            </a:r>
            <a:r>
              <a:rPr lang="en-US" sz="2000" b="1" u="sng" dirty="0" err="1">
                <a:solidFill>
                  <a:srgbClr val="1B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000" u="sng" dirty="0" err="1">
                <a:solidFill>
                  <a:srgbClr val="1B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</a:t>
            </a:r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nteractions in 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odel (</a:t>
            </a:r>
            <a:r>
              <a:rPr lang="en-US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ACLIIM</a:t>
            </a:r>
            <a:r>
              <a:rPr lang="en-US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connection with </a:t>
            </a:r>
            <a:r>
              <a:rPr lang="en-US" sz="20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ICON-ART</a:t>
            </a:r>
            <a:r>
              <a:rPr lang="en-US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he-IL" sz="2000" b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תמונה 7">
            <a:extLst>
              <a:ext uri="{FF2B5EF4-FFF2-40B4-BE49-F238E27FC236}">
                <a16:creationId xmlns:a16="http://schemas.microsoft.com/office/drawing/2014/main" id="{0565AF36-CD44-392E-9774-5B00CF3A5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103" y="-2380"/>
            <a:ext cx="601577" cy="623068"/>
          </a:xfrm>
          <a:prstGeom prst="rect">
            <a:avLst/>
          </a:prstGeom>
        </p:spPr>
      </p:pic>
      <p:sp>
        <p:nvSpPr>
          <p:cNvPr id="82" name="Rectangle 2"/>
          <p:cNvSpPr txBox="1">
            <a:spLocks noChangeArrowheads="1"/>
          </p:cNvSpPr>
          <p:nvPr/>
        </p:nvSpPr>
        <p:spPr bwMode="auto">
          <a:xfrm>
            <a:off x="112030" y="3499806"/>
            <a:ext cx="2383570" cy="42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hygroscopicity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‘</a:t>
            </a:r>
            <a:r>
              <a:rPr lang="en-US" altLang="de-DE" sz="1400" b="1" kern="0" dirty="0" err="1" smtClean="0">
                <a:solidFill>
                  <a:srgbClr val="1B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pyrcl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’:</a:t>
            </a:r>
          </a:p>
          <a:p>
            <a:pPr marL="0" lvl="1" indent="0">
              <a:spcBef>
                <a:spcPts val="30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Rothenberg/Wang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</a:p>
        </p:txBody>
      </p:sp>
      <p:sp>
        <p:nvSpPr>
          <p:cNvPr id="83" name="Rechteck 82"/>
          <p:cNvSpPr/>
          <p:nvPr/>
        </p:nvSpPr>
        <p:spPr>
          <a:xfrm>
            <a:off x="3863752" y="1970256"/>
            <a:ext cx="24716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de-DE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de-DE" sz="1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altLang="de-DE" sz="1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sub-grid </a:t>
            </a:r>
            <a:endParaRPr lang="en-US" altLang="de-DE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de-DE" sz="1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endParaRPr lang="en-US" altLang="de-DE" sz="1400" b="1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4" name="Rectangle 2"/>
          <p:cNvSpPr txBox="1">
            <a:spLocks noChangeArrowheads="1"/>
          </p:cNvSpPr>
          <p:nvPr/>
        </p:nvSpPr>
        <p:spPr bwMode="auto">
          <a:xfrm>
            <a:off x="10665353" y="758375"/>
            <a:ext cx="1452147" cy="121919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altLang="de-DE" sz="1400" b="1" kern="0" dirty="0" smtClean="0">
                <a:solidFill>
                  <a:srgbClr val="1B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-AI</a:t>
            </a:r>
            <a:r>
              <a:rPr lang="en-US" alt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1" kern="0" dirty="0" smtClean="0">
                <a:solidFill>
                  <a:srgbClr val="1B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alt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-based </a:t>
            </a:r>
            <a:r>
              <a:rPr lang="en-US" altLang="de-DE" sz="1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altLang="de-DE" sz="14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-scattering</a:t>
            </a:r>
            <a:r>
              <a:rPr lang="en-US" alt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 part of </a:t>
            </a:r>
            <a:r>
              <a:rPr lang="en-US" alt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ICON-ART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endParaRPr lang="en-US" altLang="de-DE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4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4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5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7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8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0" grpId="0" animBg="1"/>
      <p:bldP spid="43" grpId="0"/>
      <p:bldP spid="43" grpId="1"/>
      <p:bldP spid="3" grpId="0" animBg="1"/>
      <p:bldP spid="3" grpId="1" animBg="1"/>
      <p:bldP spid="5" grpId="0"/>
      <p:bldP spid="5" grpId="1"/>
      <p:bldP spid="6" grpId="0" animBg="1"/>
      <p:bldP spid="6" grpId="1" animBg="1"/>
      <p:bldP spid="7" grpId="0"/>
      <p:bldP spid="7" grpId="1"/>
      <p:bldP spid="8" grpId="0"/>
      <p:bldP spid="8" grpId="1"/>
      <p:bldP spid="9" grpId="0" animBg="1"/>
      <p:bldP spid="10" grpId="0" animBg="1"/>
      <p:bldP spid="11" grpId="0"/>
      <p:bldP spid="11" grpId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/>
      <p:bldP spid="20" grpId="1"/>
      <p:bldP spid="21" grpId="0" animBg="1"/>
      <p:bldP spid="22" grpId="0"/>
      <p:bldP spid="22" grpId="1"/>
      <p:bldP spid="23" grpId="0"/>
      <p:bldP spid="23" grpId="1"/>
      <p:bldP spid="24" grpId="0" animBg="1"/>
      <p:bldP spid="24" grpId="1" animBg="1"/>
      <p:bldP spid="25" grpId="0" animBg="1"/>
      <p:bldP spid="26" grpId="0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7" grpId="0" animBg="1"/>
      <p:bldP spid="37" grpId="1" animBg="1"/>
      <p:bldP spid="47" grpId="0" animBg="1"/>
      <p:bldP spid="47" grpId="1" animBg="1"/>
      <p:bldP spid="49" grpId="0"/>
      <p:bldP spid="49" grpId="1"/>
      <p:bldP spid="52" grpId="0"/>
      <p:bldP spid="52" grpId="1"/>
      <p:bldP spid="59" grpId="0" animBg="1"/>
      <p:bldP spid="59" grpId="1" animBg="1"/>
      <p:bldP spid="60" grpId="0" animBg="1"/>
      <p:bldP spid="60" grpId="1" animBg="1"/>
      <p:bldP spid="68" grpId="0" animBg="1"/>
      <p:bldP spid="68" grpId="1" animBg="1"/>
      <p:bldP spid="71" grpId="0"/>
      <p:bldP spid="71" grpId="1"/>
      <p:bldP spid="35" grpId="0" animBg="1"/>
      <p:bldP spid="35" grpId="1" animBg="1"/>
      <p:bldP spid="53" grpId="0" animBg="1"/>
      <p:bldP spid="53" grpId="1" animBg="1"/>
      <p:bldP spid="66" grpId="0"/>
      <p:bldP spid="66" grpId="1"/>
      <p:bldP spid="67" grpId="0"/>
      <p:bldP spid="67" grpId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 animBg="1"/>
      <p:bldP spid="76" grpId="1" animBg="1"/>
      <p:bldP spid="82" grpId="0"/>
      <p:bldP spid="83" grpId="0"/>
      <p:bldP spid="83" grpId="1"/>
      <p:bldP spid="84" grpId="0" animBg="1"/>
      <p:bldP spid="8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8" descr="A graph of a graph&#10;&#10;AI-generated content may be incorrect.">
            <a:extLst>
              <a:ext uri="{FF2B5EF4-FFF2-40B4-BE49-F238E27FC236}">
                <a16:creationId xmlns:a16="http://schemas.microsoft.com/office/drawing/2014/main" id="{87A06B2F-28EF-7D6C-A92C-6ADF3A55D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" t="-6" r="49666" b="50085"/>
          <a:stretch/>
        </p:blipFill>
        <p:spPr>
          <a:xfrm>
            <a:off x="8472640" y="3212976"/>
            <a:ext cx="3384000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106EA-ACC3-4718-8424-EDD24B4BD7D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kumimoji="0" lang="en-GB" alt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2" name="תמונה 5">
            <a:extLst>
              <a:ext uri="{FF2B5EF4-FFF2-40B4-BE49-F238E27FC236}">
                <a16:creationId xmlns:a16="http://schemas.microsoft.com/office/drawing/2014/main" id="{3ADF77FD-B764-4F04-B777-60FCDECC2F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0"/>
            <a:ext cx="622214" cy="575275"/>
          </a:xfrm>
          <a:prstGeom prst="rect">
            <a:avLst/>
          </a:prstGeom>
        </p:spPr>
      </p:pic>
      <p:pic>
        <p:nvPicPr>
          <p:cNvPr id="1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5" y="-1926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201" y="6289932"/>
            <a:ext cx="2441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provided by Harel </a:t>
            </a:r>
            <a:r>
              <a:rPr kumimoji="0" lang="en-GB" altLang="de-D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Muskatel</a:t>
            </a:r>
            <a:r>
              <a:rPr kumimoji="0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(IMS)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50" y="-97175"/>
            <a:ext cx="8822832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ACLIIM</a:t>
            </a:r>
            <a:r>
              <a:rPr lang="en-GB" altLang="de-DE" sz="2800" b="1" dirty="0" smtClean="0">
                <a:latin typeface="Arial" panose="020B0604020202020204" pitchFamily="34" charset="0"/>
              </a:rPr>
              <a:t>:</a:t>
            </a:r>
            <a:r>
              <a:rPr lang="en-GB" altLang="de-DE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Optional</a:t>
            </a:r>
            <a:r>
              <a:rPr lang="en-GB" altLang="de-DE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0" lang="en-GB" alt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Droplet Activation </a:t>
            </a:r>
            <a:r>
              <a:rPr kumimoji="0" lang="en-GB" altLang="de-DE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</a:t>
            </a:r>
            <a:r>
              <a:rPr kumimoji="0" lang="en-GB" alt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de-DE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‘</a:t>
            </a:r>
            <a:r>
              <a:rPr kumimoji="0" lang="en-GB" alt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10B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pyrcl</a:t>
            </a:r>
            <a:r>
              <a:rPr kumimoji="0" lang="en-GB" altLang="de-DE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’</a:t>
            </a:r>
            <a:r>
              <a:rPr kumimoji="0" lang="en-GB" alt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de-DE" altLang="de-DE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BC83139-96F6-33ED-23A5-D7CB2F420A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" r="20316" b="-144"/>
          <a:stretch/>
        </p:blipFill>
        <p:spPr>
          <a:xfrm>
            <a:off x="1475929" y="1913488"/>
            <a:ext cx="7092000" cy="2229021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BC83139-96F6-33ED-23A5-D7CB2F420A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056" r="3992"/>
          <a:stretch/>
        </p:blipFill>
        <p:spPr>
          <a:xfrm>
            <a:off x="135561" y="1913660"/>
            <a:ext cx="1332000" cy="2228850"/>
          </a:xfrm>
          <a:prstGeom prst="rect">
            <a:avLst/>
          </a:prstGeom>
        </p:spPr>
      </p:pic>
      <p:cxnSp>
        <p:nvCxnSpPr>
          <p:cNvPr id="3" name="Gerader Verbinder 2"/>
          <p:cNvCxnSpPr/>
          <p:nvPr/>
        </p:nvCxnSpPr>
        <p:spPr>
          <a:xfrm>
            <a:off x="7631179" y="1886107"/>
            <a:ext cx="23502" cy="11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119337" y="1886107"/>
            <a:ext cx="0" cy="2228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114">
            <a:extLst>
              <a:ext uri="{FF2B5EF4-FFF2-40B4-BE49-F238E27FC236}">
                <a16:creationId xmlns:a16="http://schemas.microsoft.com/office/drawing/2014/main" id="{B71E2128-3023-4625-99A1-B4563146BC0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478765" y="-1672006"/>
            <a:ext cx="245193" cy="6964051"/>
          </a:xfrm>
          <a:prstGeom prst="leftBrace">
            <a:avLst>
              <a:gd name="adj1" fmla="val 37363"/>
              <a:gd name="adj2" fmla="val 51165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DejaVu Sans"/>
              <a:cs typeface="DejaVu Sans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669424" y="1139208"/>
            <a:ext cx="2022417" cy="38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Segal/</a:t>
            </a:r>
            <a:r>
              <a:rPr lang="en-US" altLang="de-DE" sz="1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Khain</a:t>
            </a: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2006: </a:t>
            </a:r>
            <a:r>
              <a:rPr lang="en-US" altLang="de-DE" sz="1400" b="1" kern="0" dirty="0" smtClean="0">
                <a:solidFill>
                  <a:srgbClr val="1B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4D Look-Up-Table</a:t>
            </a:r>
            <a:endParaRPr lang="en-US" altLang="de-DE" sz="1400" b="1" kern="0" dirty="0">
              <a:solidFill>
                <a:srgbClr val="1B10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911424" y="1186663"/>
            <a:ext cx="2838081" cy="33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effective </a:t>
            </a:r>
            <a:r>
              <a:rPr lang="en-US" altLang="de-DE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updraft </a:t>
            </a:r>
            <a:r>
              <a:rPr lang="en-US" alt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wind-speed</a:t>
            </a:r>
            <a:endParaRPr lang="en-US" altLang="de-DE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114">
            <a:extLst>
              <a:ext uri="{FF2B5EF4-FFF2-40B4-BE49-F238E27FC236}">
                <a16:creationId xmlns:a16="http://schemas.microsoft.com/office/drawing/2014/main" id="{B71E2128-3023-4625-99A1-B4563146BC02}"/>
              </a:ext>
            </a:extLst>
          </p:cNvPr>
          <p:cNvSpPr>
            <a:spLocks/>
          </p:cNvSpPr>
          <p:nvPr/>
        </p:nvSpPr>
        <p:spPr bwMode="auto">
          <a:xfrm rot="16200000">
            <a:off x="4200134" y="59439"/>
            <a:ext cx="292901" cy="8424812"/>
          </a:xfrm>
          <a:prstGeom prst="leftBrace">
            <a:avLst>
              <a:gd name="adj1" fmla="val 37363"/>
              <a:gd name="adj2" fmla="val 42254"/>
            </a:avLst>
          </a:prstGeom>
          <a:noFill/>
          <a:ln w="28575">
            <a:solidFill>
              <a:srgbClr val="1B10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DejaVu Sans"/>
              <a:cs typeface="DejaVu Sans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3252763" y="692696"/>
            <a:ext cx="852760" cy="38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CDNC</a:t>
            </a:r>
            <a:endParaRPr lang="en-US" altLang="de-DE" sz="14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3780456" y="4391709"/>
            <a:ext cx="4554977" cy="71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de-DE" sz="1400" b="1" kern="0" dirty="0" err="1" smtClean="0">
                <a:solidFill>
                  <a:srgbClr val="1B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pyrcel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’: adiabatic cloud-parcel model,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Rothenberg/Wang, 2016:</a:t>
            </a:r>
          </a:p>
          <a:p>
            <a:pPr marL="182563" lvl="1" indent="-182563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Font typeface="Symbol" panose="05050102010706020507" pitchFamily="18" charset="2"/>
              <a:buChar char="-"/>
              <a:tabLst>
                <a:tab pos="182563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solution of 5 ordinary differential-</a:t>
            </a:r>
            <a:r>
              <a:rPr lang="en-US" altLang="de-DE" sz="14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equs</a:t>
            </a: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de-DE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886878" y="4325890"/>
            <a:ext cx="1836008" cy="12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initial state: </a:t>
            </a:r>
          </a:p>
          <a:p>
            <a:pPr marL="176213" lvl="1" indent="-176213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Font typeface="Symbol" panose="05050102010706020507" pitchFamily="18" charset="2"/>
              <a:buChar char="-"/>
              <a:tabLst>
                <a:tab pos="176213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updraft speed</a:t>
            </a:r>
          </a:p>
          <a:p>
            <a:pPr marL="176213" lvl="1" indent="-176213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Font typeface="Symbol" panose="05050102010706020507" pitchFamily="18" charset="2"/>
              <a:buChar char="-"/>
              <a:tabLst>
                <a:tab pos="176213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  <a:p>
            <a:pPr marL="176213" lvl="1" indent="-176213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Font typeface="Symbol" panose="05050102010706020507" pitchFamily="18" charset="2"/>
              <a:buChar char="-"/>
              <a:tabLst>
                <a:tab pos="176213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marL="176213" lvl="1" indent="-176213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Font typeface="Symbol" panose="05050102010706020507" pitchFamily="18" charset="2"/>
              <a:buChar char="-"/>
              <a:tabLst>
                <a:tab pos="176213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super-saturation</a:t>
            </a:r>
          </a:p>
        </p:txBody>
      </p:sp>
      <p:cxnSp>
        <p:nvCxnSpPr>
          <p:cNvPr id="45" name="Gerade Verbindung mit Pfeil 44"/>
          <p:cNvCxnSpPr>
            <a:stCxn id="24" idx="1"/>
            <a:endCxn id="38" idx="2"/>
          </p:cNvCxnSpPr>
          <p:nvPr/>
        </p:nvCxnSpPr>
        <p:spPr>
          <a:xfrm flipH="1" flipV="1">
            <a:off x="3679143" y="1077193"/>
            <a:ext cx="3350" cy="6102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3713436" y="5774975"/>
            <a:ext cx="9720" cy="273301"/>
          </a:xfrm>
          <a:prstGeom prst="straightConnector1">
            <a:avLst/>
          </a:prstGeom>
          <a:ln w="28575">
            <a:solidFill>
              <a:srgbClr val="1B10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2466963" y="5991350"/>
            <a:ext cx="3037523" cy="38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indent="0">
              <a:spcAft>
                <a:spcPts val="575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CDNC &amp; max. super-saturation</a:t>
            </a:r>
            <a:endParaRPr lang="en-US" altLang="de-DE" sz="14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2702956" y="5171124"/>
            <a:ext cx="2001523" cy="4901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ML-emulation: 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Clr>
                <a:srgbClr val="2D4B9B"/>
              </a:buClr>
              <a:buSzPct val="80000"/>
              <a:buNone/>
              <a:tabLst>
                <a:tab pos="250825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  <a:defRPr/>
            </a:pPr>
            <a:r>
              <a:rPr lang="en-US" altLang="de-DE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&amp; Deep Model</a:t>
            </a:r>
            <a:endParaRPr lang="en-US" altLang="de-DE" sz="14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Gerader Verbinder 60"/>
          <p:cNvCxnSpPr/>
          <p:nvPr/>
        </p:nvCxnSpPr>
        <p:spPr>
          <a:xfrm>
            <a:off x="3703717" y="4403654"/>
            <a:ext cx="9719" cy="699488"/>
          </a:xfrm>
          <a:prstGeom prst="line">
            <a:avLst/>
          </a:prstGeom>
          <a:ln w="28575">
            <a:solidFill>
              <a:srgbClr val="1B1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1">
            <a:extLst>
              <a:ext uri="{FF2B5EF4-FFF2-40B4-BE49-F238E27FC236}">
                <a16:creationId xmlns:a16="http://schemas.microsoft.com/office/drawing/2014/main" id="{B4D2EEC6-20B6-2BD1-405E-B55CA3A5A658}"/>
              </a:ext>
            </a:extLst>
          </p:cNvPr>
          <p:cNvSpPr txBox="1">
            <a:spLocks/>
          </p:cNvSpPr>
          <p:nvPr/>
        </p:nvSpPr>
        <p:spPr>
          <a:xfrm>
            <a:off x="8780834" y="2492896"/>
            <a:ext cx="3213013" cy="8938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and </a:t>
            </a:r>
            <a:r>
              <a:rPr lang="en-GB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ML architecture results:</a:t>
            </a:r>
            <a:endParaRPr lang="he-IL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31" grpId="0" animBg="1"/>
      <p:bldP spid="38" grpId="0"/>
      <p:bldP spid="40" grpId="0"/>
      <p:bldP spid="43" grpId="0"/>
      <p:bldP spid="50" grpId="0"/>
      <p:bldP spid="59" grpId="0" animBg="1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fld id="{0E5106EA-ACC3-4718-8424-EDD24B4BD7D7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5</a:t>
            </a:fld>
            <a:endParaRPr lang="he-IL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lang="en-GB" altLang="de-DE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2" name="תמונה 5">
            <a:extLst>
              <a:ext uri="{FF2B5EF4-FFF2-40B4-BE49-F238E27FC236}">
                <a16:creationId xmlns:a16="http://schemas.microsoft.com/office/drawing/2014/main" id="{3ADF77FD-B764-4F04-B777-60FCDECC2F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-9487"/>
            <a:ext cx="651832" cy="602659"/>
          </a:xfrm>
          <a:prstGeom prst="rect">
            <a:avLst/>
          </a:prstGeom>
        </p:spPr>
      </p:pic>
      <p:pic>
        <p:nvPicPr>
          <p:cNvPr id="1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046" y="-948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-27384"/>
            <a:ext cx="6401671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de-DE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ACLIIM</a:t>
            </a:r>
            <a:r>
              <a:rPr lang="en-GB" altLang="de-DE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 General Aerosol-Effect:</a:t>
            </a:r>
            <a:endParaRPr lang="de-DE" altLang="de-DE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B1029EE-E969-4CD1-BC76-33928C33342F}"/>
              </a:ext>
            </a:extLst>
          </p:cNvPr>
          <p:cNvSpPr/>
          <p:nvPr/>
        </p:nvSpPr>
        <p:spPr>
          <a:xfrm>
            <a:off x="0" y="5971634"/>
            <a:ext cx="12177918" cy="337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7" name="תמונה 8">
            <a:extLst>
              <a:ext uri="{FF2B5EF4-FFF2-40B4-BE49-F238E27FC236}">
                <a16:creationId xmlns:a16="http://schemas.microsoft.com/office/drawing/2014/main" id="{EB334023-0121-4B45-A5F7-A597339BBE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96" y="1196752"/>
            <a:ext cx="6141292" cy="251237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4">
                <a:extLst>
                  <a:ext uri="{FF2B5EF4-FFF2-40B4-BE49-F238E27FC236}">
                    <a16:creationId xmlns:a16="http://schemas.microsoft.com/office/drawing/2014/main" id="{3F239EDE-4170-4A7D-B0A6-5412157D90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068" y="4150821"/>
                <a:ext cx="479985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285750" lvl="1" algn="just">
                  <a:lnSpc>
                    <a:spcPct val="150000"/>
                  </a:lnSpc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→"/>
                </a:pPr>
                <a:r>
                  <a:rPr lang="en-US" kern="0" dirty="0" smtClean="0">
                    <a:solidFill>
                      <a:prstClr val="black"/>
                    </a:solidFill>
                    <a:latin typeface="+mj-lt"/>
                  </a:rPr>
                  <a:t>(</a:t>
                </a:r>
                <a:r>
                  <a:rPr lang="en-US" b="1" kern="0" dirty="0" smtClean="0">
                    <a:solidFill>
                      <a:srgbClr val="FF0000"/>
                    </a:solidFill>
                    <a:latin typeface="+mj-lt"/>
                  </a:rPr>
                  <a:t>scattering</a:t>
                </a:r>
                <a:r>
                  <a:rPr lang="en-US" kern="0" dirty="0" smtClean="0">
                    <a:solidFill>
                      <a:prstClr val="black"/>
                    </a:solidFill>
                    <a:latin typeface="+mj-lt"/>
                  </a:rPr>
                  <a:t> and </a:t>
                </a:r>
                <a:r>
                  <a:rPr lang="en-US" b="1" kern="0" dirty="0" smtClean="0">
                    <a:solidFill>
                      <a:srgbClr val="FF0000"/>
                    </a:solidFill>
                    <a:latin typeface="+mj-lt"/>
                  </a:rPr>
                  <a:t>absorption</a:t>
                </a:r>
                <a:r>
                  <a:rPr lang="en-US" kern="0" dirty="0" smtClean="0">
                    <a:solidFill>
                      <a:prstClr val="black"/>
                    </a:solidFill>
                    <a:latin typeface="+mj-lt"/>
                  </a:rPr>
                  <a:t> of LW/SW)</a:t>
                </a:r>
                <a14:m>
                  <m:oMath xmlns:m="http://schemas.openxmlformats.org/officeDocument/2006/math">
                    <m:r>
                      <a:rPr lang="en-US" altLang="de-DE" sz="24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↑</m:t>
                    </m:r>
                  </m:oMath>
                </a14:m>
                <a:endParaRPr lang="en-US" sz="2400" kern="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Textfeld 4">
                <a:extLst>
                  <a:ext uri="{FF2B5EF4-FFF2-40B4-BE49-F238E27FC236}">
                    <a16:creationId xmlns:a16="http://schemas.microsoft.com/office/drawing/2014/main" id="{3F239EDE-4170-4A7D-B0A6-5412157D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68" y="4150821"/>
                <a:ext cx="4799856" cy="646331"/>
              </a:xfrm>
              <a:prstGeom prst="rect">
                <a:avLst/>
              </a:prstGeom>
              <a:blipFill>
                <a:blip r:embed="rId8"/>
                <a:stretch>
                  <a:fillRect l="-761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4">
                <a:extLst>
                  <a:ext uri="{FF2B5EF4-FFF2-40B4-BE49-F238E27FC236}">
                    <a16:creationId xmlns:a16="http://schemas.microsoft.com/office/drawing/2014/main" id="{3F239EDE-4170-4A7D-B0A6-5412157D90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9896" y="4077072"/>
                <a:ext cx="6543352" cy="1007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285750" lvl="1" algn="just">
                  <a:lnSpc>
                    <a:spcPct val="150000"/>
                  </a:lnSpc>
                  <a:spcBef>
                    <a:spcPct val="0"/>
                  </a:spcBef>
                  <a:buClrTx/>
                  <a:buSzTx/>
                  <a:buFontTx/>
                  <a:buChar char="→"/>
                </a:pPr>
                <a:r>
                  <a:rPr lang="en-US" kern="0" noProof="0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b="1" kern="0" noProof="0" dirty="0" smtClean="0">
                    <a:solidFill>
                      <a:srgbClr val="FF0000"/>
                    </a:solidFill>
                  </a:rPr>
                  <a:t>cloud albedo</a:t>
                </a:r>
                <a:r>
                  <a:rPr lang="en-US" kern="0" noProof="0" dirty="0" smtClean="0">
                    <a:solidFill>
                      <a:prstClr val="black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de-DE" sz="24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↑</m:t>
                    </m:r>
                  </m:oMath>
                </a14:m>
                <a:endParaRPr lang="en-US" sz="2400" kern="0" noProof="0" dirty="0" smtClean="0">
                  <a:solidFill>
                    <a:prstClr val="black"/>
                  </a:solidFill>
                </a:endParaRPr>
              </a:p>
              <a:p>
                <a:pPr marL="285750" lvl="1" algn="just">
                  <a:spcBef>
                    <a:spcPct val="0"/>
                  </a:spcBef>
                  <a:buClrTx/>
                  <a:buSzTx/>
                  <a:buFontTx/>
                  <a:buChar char="→"/>
                </a:pPr>
                <a:r>
                  <a:rPr kumimoji="0" lang="en-US" b="1" i="0" u="none" strike="noStrike" kern="0" cap="none" spc="0" normalizeH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</a:rPr>
                  <a:t>(</a:t>
                </a:r>
                <a:r>
                  <a:rPr kumimoji="0" lang="en-US" b="1" i="0" u="none" strike="noStrike" kern="0" cap="none" spc="0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</a:rPr>
                  <a:t>R</a:t>
                </a:r>
                <a:r>
                  <a:rPr kumimoji="0" lang="en-US" b="1" i="0" u="none" strike="noStrike" kern="0" cap="none" spc="0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</a:rPr>
                  <a:t>eff</a:t>
                </a:r>
                <a:r>
                  <a:rPr kumimoji="0" lang="en-US" b="1" i="0" u="none" strike="noStrike" kern="0" cap="none" spc="0" normalizeH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de-DE" sz="2400" b="1" i="1" ker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↓ </m:t>
                    </m:r>
                  </m:oMath>
                </a14:m>
                <a:r>
                  <a:rPr kumimoji="0" lang="en-US" b="0" i="0" u="none" strike="noStrike" kern="0" cap="none" spc="0" normalizeH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</a:rPr>
                  <a:t>&gt; </a:t>
                </a:r>
                <a:r>
                  <a:rPr lang="en-US" altLang="de-DE" b="1" kern="0" dirty="0" smtClean="0">
                    <a:cs typeface="Arial" panose="020B0604020202020204" pitchFamily="34" charset="0"/>
                  </a:rPr>
                  <a:t>(</a:t>
                </a:r>
                <a:r>
                  <a:rPr lang="el-GR" altLang="de-DE" b="1" kern="0" dirty="0">
                    <a:solidFill>
                      <a:srgbClr val="FF0000"/>
                    </a:solidFill>
                    <a:latin typeface="Sylfaen" panose="010A0502050306030303" pitchFamily="18" charset="0"/>
                    <a:cs typeface="Arial" panose="020B0604020202020204" pitchFamily="34" charset="0"/>
                  </a:rPr>
                  <a:t>β</a:t>
                </a:r>
                <a:r>
                  <a:rPr lang="de-DE" altLang="de-DE" b="1" kern="0" baseline="-25000" dirty="0" smtClean="0">
                    <a:solidFill>
                      <a:srgbClr val="FF0000"/>
                    </a:solidFill>
                    <a:latin typeface="Sylfaen" panose="010A0502050306030303" pitchFamily="18" charset="0"/>
                    <a:cs typeface="Arial" panose="020B0604020202020204" pitchFamily="34" charset="0"/>
                  </a:rPr>
                  <a:t>ext</a:t>
                </a:r>
                <a:r>
                  <a:rPr lang="en-US" altLang="de-DE" b="1" kern="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de-DE" b="1" kern="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, </a:t>
                </a:r>
                <a:r>
                  <a:rPr lang="el-GR" altLang="de-DE" b="1" kern="0" dirty="0" smtClean="0">
                    <a:solidFill>
                      <a:srgbClr val="FF0000"/>
                    </a:solidFill>
                    <a:latin typeface="Sylfaen" panose="010A0502050306030303" pitchFamily="18" charset="0"/>
                    <a:cs typeface="Arial" panose="020B0604020202020204" pitchFamily="34" charset="0"/>
                  </a:rPr>
                  <a:t>ω</a:t>
                </a:r>
                <a:r>
                  <a:rPr lang="en-US" altLang="de-DE" b="1" kern="0" dirty="0" smtClean="0"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de-DE" sz="2400" b="1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↑</m:t>
                    </m:r>
                    <m:r>
                      <a:rPr lang="de-DE" altLang="de-DE" sz="2400" b="1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de-DE" sz="2400" b="1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altLang="de-DE" b="1" kern="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de-DE" b="1" kern="0" dirty="0">
                    <a:cs typeface="Arial" panose="020B0604020202020204" pitchFamily="34" charset="0"/>
                  </a:rPr>
                  <a:t>(</a:t>
                </a:r>
                <a:r>
                  <a:rPr lang="en-US" altLang="de-DE" b="1" kern="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g</a:t>
                </a:r>
                <a:r>
                  <a:rPr lang="en-US" altLang="de-DE" b="1" kern="0" dirty="0" smtClean="0"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de-DE" sz="24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↓</m:t>
                    </m:r>
                  </m:oMath>
                </a14:m>
                <a:r>
                  <a:rPr kumimoji="0" lang="en-US" b="0" i="0" u="none" strike="noStrike" kern="0" cap="none" spc="0" normalizeH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</a:rPr>
                  <a:t> =&gt; </a:t>
                </a:r>
                <a:r>
                  <a:rPr kumimoji="0" lang="en-US" b="1" i="0" u="none" strike="noStrike" kern="0" cap="none" spc="0" normalizeH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</a:rPr>
                  <a:t>(optical depth</a:t>
                </a:r>
                <a14:m>
                  <m:oMath xmlns:m="http://schemas.openxmlformats.org/officeDocument/2006/math">
                    <m:r>
                      <a:rPr lang="de-DE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𝐶𝐷𝑁𝐶</m:t>
                        </m:r>
                      </m:e>
                      <m:sup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b="1" i="0" u="none" strike="noStrike" kern="0" cap="none" spc="0" normalizeH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de-DE" sz="24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↑</m:t>
                    </m:r>
                  </m:oMath>
                </a14:m>
                <a:r>
                  <a:rPr kumimoji="0" lang="en-US" b="0" i="0" u="none" strike="noStrike" kern="0" cap="none" spc="0" normalizeH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</a:rPr>
                  <a:t>  </a:t>
                </a:r>
                <a:endParaRPr kumimoji="0" lang="en-US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9" name="Textfeld 4">
                <a:extLst>
                  <a:ext uri="{FF2B5EF4-FFF2-40B4-BE49-F238E27FC236}">
                    <a16:creationId xmlns:a16="http://schemas.microsoft.com/office/drawing/2014/main" id="{3F239EDE-4170-4A7D-B0A6-5412157D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9896" y="4077072"/>
                <a:ext cx="6543352" cy="1007135"/>
              </a:xfrm>
              <a:prstGeom prst="rect">
                <a:avLst/>
              </a:prstGeom>
              <a:blipFill>
                <a:blip r:embed="rId9"/>
                <a:stretch>
                  <a:fillRect l="-559" b="-9091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4">
                <a:extLst>
                  <a:ext uri="{FF2B5EF4-FFF2-40B4-BE49-F238E27FC236}">
                    <a16:creationId xmlns:a16="http://schemas.microsoft.com/office/drawing/2014/main" id="{3F239EDE-4170-4A7D-B0A6-5412157D90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1416" y="5626067"/>
                <a:ext cx="7816960" cy="743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40000"/>
                  </a:spcBef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lvl="1" algn="just">
                  <a:spcBef>
                    <a:spcPts val="600"/>
                  </a:spcBef>
                  <a:buClrTx/>
                  <a:buSzTx/>
                  <a:buFont typeface="Arial" panose="020B0604020202020204" pitchFamily="34" charset="0"/>
                  <a:buChar char="→"/>
                </a:pPr>
                <a:r>
                  <a:rPr lang="en-US" b="1" kern="0" dirty="0" smtClean="0">
                    <a:solidFill>
                      <a:prstClr val="black"/>
                    </a:solidFill>
                  </a:rPr>
                  <a:t>reduced/delayed</a:t>
                </a:r>
                <a:r>
                  <a:rPr lang="en-US" kern="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b="1" kern="0" dirty="0" smtClean="0">
                    <a:solidFill>
                      <a:srgbClr val="FF0000"/>
                    </a:solidFill>
                  </a:rPr>
                  <a:t>auto-conversion</a:t>
                </a:r>
                <a:r>
                  <a:rPr lang="en-US" kern="0" dirty="0" smtClean="0">
                    <a:solidFill>
                      <a:prstClr val="black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type m:val="skw"/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𝐶𝐷𝑁𝐶</m:t>
                            </m:r>
                          </m:e>
                          <m:sup>
                            <m: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kern="0" dirty="0" smtClean="0">
                    <a:solidFill>
                      <a:prstClr val="black"/>
                    </a:solidFill>
                  </a:rPr>
                  <a:t>) and </a:t>
                </a:r>
                <a:r>
                  <a:rPr lang="en-US" b="1" kern="0" dirty="0" smtClean="0">
                    <a:solidFill>
                      <a:srgbClr val="FF0000"/>
                    </a:solidFill>
                  </a:rPr>
                  <a:t>precipitation</a:t>
                </a:r>
                <a:r>
                  <a:rPr lang="en-US" kern="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marL="0" lvl="1" algn="just">
                  <a:spcBef>
                    <a:spcPts val="600"/>
                  </a:spcBef>
                  <a:buClrTx/>
                  <a:buSzTx/>
                  <a:buFont typeface="Arial" panose="020B0604020202020204" pitchFamily="34" charset="0"/>
                  <a:buChar char="→"/>
                </a:pPr>
                <a:r>
                  <a:rPr lang="en-US" b="1" kern="0" dirty="0" smtClean="0">
                    <a:solidFill>
                      <a:prstClr val="black"/>
                    </a:solidFill>
                  </a:rPr>
                  <a:t>longer</a:t>
                </a:r>
                <a:r>
                  <a:rPr lang="en-US" kern="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b="1" kern="0" dirty="0" smtClean="0">
                    <a:solidFill>
                      <a:srgbClr val="FF0000"/>
                    </a:solidFill>
                  </a:rPr>
                  <a:t>cloud life</a:t>
                </a:r>
                <a:r>
                  <a:rPr lang="en-US" kern="0" dirty="0" smtClean="0">
                    <a:solidFill>
                      <a:prstClr val="black"/>
                    </a:solidFill>
                  </a:rPr>
                  <a:t> 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0" name="Textfeld 4">
                <a:extLst>
                  <a:ext uri="{FF2B5EF4-FFF2-40B4-BE49-F238E27FC236}">
                    <a16:creationId xmlns:a16="http://schemas.microsoft.com/office/drawing/2014/main" id="{3F239EDE-4170-4A7D-B0A6-5412157D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1416" y="5626067"/>
                <a:ext cx="7816960" cy="743217"/>
              </a:xfrm>
              <a:prstGeom prst="rect">
                <a:avLst/>
              </a:prstGeom>
              <a:blipFill>
                <a:blip r:embed="rId10"/>
                <a:stretch>
                  <a:fillRect l="-468" t="-54918" b="-409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hteck 20"/>
          <p:cNvSpPr/>
          <p:nvPr/>
        </p:nvSpPr>
        <p:spPr>
          <a:xfrm>
            <a:off x="3411092" y="1196752"/>
            <a:ext cx="43204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feld 4">
            <a:extLst>
              <a:ext uri="{FF2B5EF4-FFF2-40B4-BE49-F238E27FC236}">
                <a16:creationId xmlns:a16="http://schemas.microsoft.com/office/drawing/2014/main" id="{3F239EDE-4170-4A7D-B0A6-5412157D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82416"/>
            <a:ext cx="2708028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1" indent="0" algn="just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b="1" u="sng" kern="0" dirty="0" smtClean="0">
                <a:solidFill>
                  <a:schemeClr val="accent2">
                    <a:lumMod val="75000"/>
                  </a:schemeClr>
                </a:solidFill>
              </a:rPr>
              <a:t>direct</a:t>
            </a: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kern="0" dirty="0" smtClean="0"/>
              <a:t>radiation effect:</a:t>
            </a:r>
            <a:endParaRPr kumimoji="0" lang="en-US" b="1" i="0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Textfeld 4">
            <a:extLst>
              <a:ext uri="{FF2B5EF4-FFF2-40B4-BE49-F238E27FC236}">
                <a16:creationId xmlns:a16="http://schemas.microsoft.com/office/drawing/2014/main" id="{3F239EDE-4170-4A7D-B0A6-5412157D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468" y="1190502"/>
            <a:ext cx="3017808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1" indent="0" algn="just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b="1" u="sng" kern="0" dirty="0">
                <a:solidFill>
                  <a:srgbClr val="1B10B0"/>
                </a:solidFill>
              </a:rPr>
              <a:t>i</a:t>
            </a:r>
            <a:r>
              <a:rPr lang="en-US" b="1" u="sng" kern="0" dirty="0" smtClean="0">
                <a:solidFill>
                  <a:srgbClr val="1B10B0"/>
                </a:solidFill>
              </a:rPr>
              <a:t>ndirect</a:t>
            </a:r>
            <a:r>
              <a:rPr lang="en-US" b="1" kern="0" dirty="0" smtClean="0">
                <a:solidFill>
                  <a:srgbClr val="1B10B0"/>
                </a:solidFill>
              </a:rPr>
              <a:t> </a:t>
            </a:r>
            <a:r>
              <a:rPr lang="en-US" b="1" kern="0" dirty="0" smtClean="0"/>
              <a:t>radiation effect:</a:t>
            </a:r>
            <a:endParaRPr kumimoji="0" lang="en-US" b="1" i="0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4" name="Textfeld 4">
            <a:extLst>
              <a:ext uri="{FF2B5EF4-FFF2-40B4-BE49-F238E27FC236}">
                <a16:creationId xmlns:a16="http://schemas.microsoft.com/office/drawing/2014/main" id="{3F239EDE-4170-4A7D-B0A6-5412157D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964" y="5067285"/>
            <a:ext cx="2592288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1" indent="0" algn="just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b="1" u="sng" kern="0" dirty="0" smtClean="0">
                <a:solidFill>
                  <a:srgbClr val="1B10B0"/>
                </a:solidFill>
              </a:rPr>
              <a:t>microphysical</a:t>
            </a:r>
            <a:r>
              <a:rPr lang="en-US" b="1" kern="0" dirty="0" smtClean="0">
                <a:solidFill>
                  <a:srgbClr val="1B10B0"/>
                </a:solidFill>
              </a:rPr>
              <a:t> </a:t>
            </a:r>
            <a:r>
              <a:rPr lang="en-US" b="1" kern="0" dirty="0" smtClean="0"/>
              <a:t>effect:</a:t>
            </a:r>
            <a:endParaRPr kumimoji="0" lang="en-US" b="1" i="0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590" y="6324999"/>
            <a:ext cx="203144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200" b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kumimoji="0" lang="en-GB" alt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ccording</a:t>
            </a:r>
            <a:r>
              <a:rPr kumimoji="0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ACLIIM-Plan </a:t>
            </a:r>
            <a:endParaRPr kumimoji="0" lang="en-GB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590800" y="3393000"/>
            <a:ext cx="5017368" cy="24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727848" y="4228589"/>
            <a:ext cx="0" cy="838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4">
            <a:extLst>
              <a:ext uri="{FF2B5EF4-FFF2-40B4-BE49-F238E27FC236}">
                <a16:creationId xmlns:a16="http://schemas.microsoft.com/office/drawing/2014/main" id="{3F239EDE-4170-4A7D-B0A6-5412157D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530" y="3859257"/>
            <a:ext cx="186915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1" indent="0" algn="just" defTabSz="91440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b="1" u="sng" kern="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b="1" u="sng" kern="0" dirty="0" smtClean="0">
                <a:solidFill>
                  <a:schemeClr val="accent2">
                    <a:lumMod val="75000"/>
                  </a:schemeClr>
                </a:solidFill>
              </a:rPr>
              <a:t>ore aerosols</a:t>
            </a:r>
            <a:endParaRPr kumimoji="0" lang="en-US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34" name="Gerader Verbinder 33"/>
          <p:cNvCxnSpPr/>
          <p:nvPr/>
        </p:nvCxnSpPr>
        <p:spPr>
          <a:xfrm>
            <a:off x="4727848" y="1034442"/>
            <a:ext cx="0" cy="2760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4760837" y="868763"/>
            <a:ext cx="4105620" cy="2918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 animBg="1"/>
      <p:bldP spid="2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E1076CB4-FDC4-4C5B-88AF-D5D31FD114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63"/>
          <a:stretch/>
        </p:blipFill>
        <p:spPr>
          <a:xfrm>
            <a:off x="1114982" y="285370"/>
            <a:ext cx="440954" cy="3623776"/>
          </a:xfrm>
          <a:prstGeom prst="rect">
            <a:avLst/>
          </a:prstGeom>
        </p:spPr>
      </p:pic>
      <p:sp>
        <p:nvSpPr>
          <p:cNvPr id="5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fld id="{0E5106EA-ACC3-4718-8424-EDD24B4BD7D7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6</a:t>
            </a:fld>
            <a:endParaRPr lang="he-IL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076CB4-FDC4-4C5B-88AF-D5D31FD114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r="-5785"/>
          <a:stretch/>
        </p:blipFill>
        <p:spPr>
          <a:xfrm>
            <a:off x="1656000" y="647585"/>
            <a:ext cx="9144000" cy="292543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EF0F42A2-8F97-40F3-B4F8-DFCA4E4D8E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" b="-10660"/>
          <a:stretch/>
        </p:blipFill>
        <p:spPr>
          <a:xfrm>
            <a:off x="1175942" y="3785243"/>
            <a:ext cx="9144000" cy="3072757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201" y="6289932"/>
            <a:ext cx="2441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provided by Harel </a:t>
            </a:r>
            <a:r>
              <a:rPr kumimoji="0" lang="en-GB" altLang="de-D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Muskatel</a:t>
            </a:r>
            <a:r>
              <a:rPr kumimoji="0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(IMS)</a:t>
            </a:r>
          </a:p>
        </p:txBody>
      </p:sp>
      <p:pic>
        <p:nvPicPr>
          <p:cNvPr id="11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lang="en-GB" altLang="de-DE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4" name="תמונה 5">
            <a:extLst>
              <a:ext uri="{FF2B5EF4-FFF2-40B4-BE49-F238E27FC236}">
                <a16:creationId xmlns:a16="http://schemas.microsoft.com/office/drawing/2014/main" id="{3ADF77FD-B764-4F04-B777-60FCDECC2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-27384"/>
            <a:ext cx="651832" cy="602659"/>
          </a:xfrm>
          <a:prstGeom prst="rect">
            <a:avLst/>
          </a:prstGeom>
        </p:spPr>
      </p:pic>
      <p:pic>
        <p:nvPicPr>
          <p:cNvPr id="15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046" y="-27384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7AC93DC6-DAA6-42B4-A20C-85110C5DF5D6}"/>
              </a:ext>
            </a:extLst>
          </p:cNvPr>
          <p:cNvSpPr/>
          <p:nvPr/>
        </p:nvSpPr>
        <p:spPr>
          <a:xfrm>
            <a:off x="8100787" y="1224271"/>
            <a:ext cx="936104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2BF0908E-59FA-4419-8240-087E9BAB79C7}"/>
              </a:ext>
            </a:extLst>
          </p:cNvPr>
          <p:cNvSpPr/>
          <p:nvPr/>
        </p:nvSpPr>
        <p:spPr>
          <a:xfrm>
            <a:off x="5436491" y="1224271"/>
            <a:ext cx="936104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73D70C4A-F59B-4301-8349-0BE2D83FD25B}"/>
              </a:ext>
            </a:extLst>
          </p:cNvPr>
          <p:cNvSpPr/>
          <p:nvPr/>
        </p:nvSpPr>
        <p:spPr>
          <a:xfrm>
            <a:off x="2711624" y="1196752"/>
            <a:ext cx="936104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feld 4">
            <a:extLst>
              <a:ext uri="{FF2B5EF4-FFF2-40B4-BE49-F238E27FC236}">
                <a16:creationId xmlns:a16="http://schemas.microsoft.com/office/drawing/2014/main" id="{3F239EDE-4170-4A7D-B0A6-5412157D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315" y="3515675"/>
            <a:ext cx="4248472" cy="3231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1" indent="0" algn="just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000" b="1" kern="0" dirty="0" smtClean="0"/>
              <a:t>CDNC (cm</a:t>
            </a:r>
            <a:r>
              <a:rPr lang="en-US" sz="1000" b="1" kern="0" baseline="30000" dirty="0" smtClean="0"/>
              <a:t>-3</a:t>
            </a:r>
            <a:r>
              <a:rPr lang="en-US" sz="1000" b="1" kern="0" dirty="0" smtClean="0"/>
              <a:t>) at 35.0°N (15.0 – 26.0)°E – 06.09.2023 06:00</a:t>
            </a:r>
            <a:endParaRPr kumimoji="0" lang="en-US" sz="1000" b="1" i="0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151" y="-110155"/>
            <a:ext cx="6001739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de-DE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ACLIIM</a:t>
            </a:r>
            <a:r>
              <a:rPr lang="en-GB" altLang="de-DE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 Precipitation and CNCD </a:t>
            </a:r>
            <a:endParaRPr lang="de-DE" altLang="de-DE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849301" y="4005644"/>
            <a:ext cx="17246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de-DE" sz="11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2D AOD-550nm </a:t>
            </a:r>
            <a:r>
              <a:rPr lang="en-US" altLang="de-DE" sz="1100" b="1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climatology (with prognostic correction and constant </a:t>
            </a:r>
            <a:r>
              <a:rPr lang="en-US" altLang="de-DE" sz="1100" b="1" kern="0" dirty="0" err="1" smtClean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en-US" altLang="de-DE" sz="1100" b="1" kern="0" baseline="-25000" dirty="0" err="1" smtClean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eff</a:t>
            </a:r>
            <a:r>
              <a:rPr lang="en-US" altLang="de-DE" sz="1100" b="1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endParaRPr lang="en-GB" sz="1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2" name="Object 35">
            <a:extLst>
              <a:ext uri="{FF2B5EF4-FFF2-40B4-BE49-F238E27FC236}">
                <a16:creationId xmlns:a16="http://schemas.microsoft.com/office/drawing/2014/main" id="{B6A78F71-48A8-451F-8748-BA792BCB2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813503"/>
              </p:ext>
            </p:extLst>
          </p:nvPr>
        </p:nvGraphicFramePr>
        <p:xfrm>
          <a:off x="1683256" y="3520233"/>
          <a:ext cx="92264" cy="7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36" name="Equation" r:id="rId9" imgW="215640" imgH="177480" progId="Equation.DSMT4">
                  <p:embed/>
                </p:oleObj>
              </mc:Choice>
              <mc:Fallback>
                <p:oleObj name="Equation" r:id="rId9" imgW="215640" imgH="177480" progId="Equation.DSMT4">
                  <p:embed/>
                  <p:pic>
                    <p:nvPicPr>
                      <p:cNvPr id="70" name="Object 35">
                        <a:extLst>
                          <a:ext uri="{FF2B5EF4-FFF2-40B4-BE49-F238E27FC236}">
                            <a16:creationId xmlns:a16="http://schemas.microsoft.com/office/drawing/2014/main" id="{B6A78F71-48A8-451F-8748-BA792BCB24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256" y="3520233"/>
                        <a:ext cx="92264" cy="720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72269"/>
              </p:ext>
            </p:extLst>
          </p:nvPr>
        </p:nvGraphicFramePr>
        <p:xfrm>
          <a:off x="1412381" y="1377979"/>
          <a:ext cx="153988" cy="9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37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12381" y="1377979"/>
                        <a:ext cx="153988" cy="95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k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469563"/>
              </p:ext>
            </p:extLst>
          </p:nvPr>
        </p:nvGraphicFramePr>
        <p:xfrm>
          <a:off x="1417557" y="1243402"/>
          <a:ext cx="155575" cy="9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38" name="Equation" r:id="rId13" imgW="291960" imgH="177480" progId="Equation.DSMT4">
                  <p:embed/>
                </p:oleObj>
              </mc:Choice>
              <mc:Fallback>
                <p:oleObj name="Equation" r:id="rId13" imgW="291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17557" y="1243402"/>
                        <a:ext cx="155575" cy="93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24397"/>
              </p:ext>
            </p:extLst>
          </p:nvPr>
        </p:nvGraphicFramePr>
        <p:xfrm>
          <a:off x="6062663" y="3379788"/>
          <a:ext cx="66675" cy="9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39" name="Equation" r:id="rId15" imgW="67325" imgH="94683" progId="Equation.DSMT4">
                  <p:embed/>
                </p:oleObj>
              </mc:Choice>
              <mc:Fallback>
                <p:oleObj name="Equation" r:id="rId15" imgW="67325" imgH="946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62663" y="3379788"/>
                        <a:ext cx="66675" cy="9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34132" y="2031232"/>
            <a:ext cx="244146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Precipitation (mm)</a:t>
            </a:r>
            <a:endParaRPr kumimoji="0" lang="en-GB" alt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40165" y="2471635"/>
            <a:ext cx="45719" cy="9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hteck 41"/>
          <p:cNvSpPr/>
          <p:nvPr/>
        </p:nvSpPr>
        <p:spPr>
          <a:xfrm>
            <a:off x="1531082" y="3103256"/>
            <a:ext cx="45719" cy="9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hteck 42"/>
          <p:cNvSpPr/>
          <p:nvPr/>
        </p:nvSpPr>
        <p:spPr>
          <a:xfrm>
            <a:off x="1545528" y="1840014"/>
            <a:ext cx="45719" cy="9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hteck 43"/>
          <p:cNvSpPr/>
          <p:nvPr/>
        </p:nvSpPr>
        <p:spPr>
          <a:xfrm>
            <a:off x="1542549" y="617470"/>
            <a:ext cx="45719" cy="9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5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47152"/>
              </p:ext>
            </p:extLst>
          </p:nvPr>
        </p:nvGraphicFramePr>
        <p:xfrm>
          <a:off x="1417633" y="1118581"/>
          <a:ext cx="155697" cy="9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0" name="Equation" r:id="rId17" imgW="304560" imgH="177480" progId="Equation.DSMT4">
                  <p:embed/>
                </p:oleObj>
              </mc:Choice>
              <mc:Fallback>
                <p:oleObj name="Equation" r:id="rId17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17633" y="1118581"/>
                        <a:ext cx="155697" cy="908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4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fld id="{0E5106EA-ACC3-4718-8424-EDD24B4BD7D7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7</a:t>
            </a:fld>
            <a:endParaRPr lang="he-IL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A887FF7-B21E-43FB-904B-317CA31C6F53}"/>
              </a:ext>
            </a:extLst>
          </p:cNvPr>
          <p:cNvSpPr/>
          <p:nvPr/>
        </p:nvSpPr>
        <p:spPr>
          <a:xfrm>
            <a:off x="1772055" y="1085124"/>
            <a:ext cx="25135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"/>
                <a:cs typeface="Angsana New" panose="02020603050405020304" pitchFamily="18" charset="-34"/>
              </a:rPr>
              <a:t>Aerosols-Radiation: </a:t>
            </a:r>
            <a:br>
              <a:rPr lang="en-US" sz="1400" b="1" dirty="0">
                <a:solidFill>
                  <a:srgbClr val="FF0000"/>
                </a:solidFill>
                <a:latin typeface="Calibri"/>
                <a:cs typeface="Angsana New" panose="02020603050405020304" pitchFamily="18" charset="-34"/>
              </a:rPr>
            </a:br>
            <a:r>
              <a:rPr lang="en-US" altLang="de-DE" sz="1400" b="1" kern="0" dirty="0">
                <a:solidFill>
                  <a:srgbClr val="FF0000"/>
                </a:solidFill>
                <a:cs typeface="Arial" panose="020B0604020202020204" pitchFamily="34" charset="0"/>
              </a:rPr>
              <a:t>2D AOD-550nm </a:t>
            </a:r>
            <a:r>
              <a:rPr lang="en-US" altLang="de-DE" sz="14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climatology</a:t>
            </a:r>
          </a:p>
          <a:p>
            <a:pPr algn="ctr"/>
            <a:r>
              <a:rPr lang="en-US" sz="1400" b="1" kern="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(</a:t>
            </a:r>
            <a:r>
              <a:rPr lang="en-US" sz="1400" kern="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with</a:t>
            </a:r>
            <a:r>
              <a:rPr lang="en-US" sz="1400" b="1" kern="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400" b="1" kern="0" dirty="0" smtClean="0">
                <a:solidFill>
                  <a:srgbClr val="1B10B0"/>
                </a:solidFill>
                <a:latin typeface="Calibri"/>
                <a:cs typeface="Arial" panose="020B0604020202020204" pitchFamily="34" charset="0"/>
              </a:rPr>
              <a:t>prognostic correction</a:t>
            </a:r>
            <a:r>
              <a:rPr lang="en-US" sz="1400" b="1" kern="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400" kern="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and </a:t>
            </a:r>
            <a:r>
              <a:rPr lang="en-US" sz="1400" b="1" kern="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constant </a:t>
            </a:r>
            <a:r>
              <a:rPr lang="en-US" altLang="de-DE" sz="1400" b="1" kern="0" dirty="0" err="1">
                <a:solidFill>
                  <a:srgbClr val="FF0000"/>
                </a:solidFill>
                <a:cs typeface="Arial" panose="020B0604020202020204" pitchFamily="34" charset="0"/>
              </a:rPr>
              <a:t>R</a:t>
            </a:r>
            <a:r>
              <a:rPr lang="en-US" altLang="de-DE" sz="1400" b="1" kern="0" baseline="-25000" dirty="0" err="1">
                <a:solidFill>
                  <a:srgbClr val="FF0000"/>
                </a:solidFill>
                <a:cs typeface="Arial" panose="020B0604020202020204" pitchFamily="34" charset="0"/>
              </a:rPr>
              <a:t>eff</a:t>
            </a:r>
            <a:r>
              <a:rPr lang="en-US" altLang="de-DE" sz="1400" b="1" kern="0" dirty="0">
                <a:solidFill>
                  <a:srgbClr val="FF0000"/>
                </a:solidFill>
                <a:cs typeface="Arial" panose="020B0604020202020204" pitchFamily="34" charset="0"/>
              </a:rPr>
              <a:t>) </a:t>
            </a:r>
            <a:endParaRPr lang="en-GB" sz="1400" dirty="0">
              <a:solidFill>
                <a:srgbClr val="FF0000"/>
              </a:solidFill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Calibri"/>
                <a:cs typeface="Angsana New" panose="02020603050405020304" pitchFamily="18" charset="-34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Calibri"/>
                <a:cs typeface="Angsana New" panose="02020603050405020304" pitchFamily="18" charset="-34"/>
              </a:rPr>
            </a:br>
            <a:endParaRPr lang="en-IL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0E346C8B-5452-4261-A6B2-4C7C05486769}"/>
              </a:ext>
            </a:extLst>
          </p:cNvPr>
          <p:cNvSpPr/>
          <p:nvPr/>
        </p:nvSpPr>
        <p:spPr>
          <a:xfrm>
            <a:off x="5087889" y="1196752"/>
            <a:ext cx="17277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Calibri"/>
                <a:cs typeface="Angsana New" panose="02020603050405020304" pitchFamily="18" charset="-34"/>
              </a:rPr>
              <a:t>Aerosols-Radiation: </a:t>
            </a:r>
            <a:br>
              <a:rPr lang="en-US" sz="1400" b="1" dirty="0">
                <a:latin typeface="Calibri"/>
                <a:cs typeface="Angsana New" panose="02020603050405020304" pitchFamily="18" charset="-34"/>
              </a:rPr>
            </a:br>
            <a:r>
              <a:rPr lang="en-US" sz="1400" b="1" dirty="0">
                <a:latin typeface="Calibri"/>
                <a:cs typeface="Angsana New" panose="02020603050405020304" pitchFamily="18" charset="-34"/>
              </a:rPr>
              <a:t>CASM climatology</a:t>
            </a:r>
            <a:br>
              <a:rPr lang="en-US" sz="1400" b="1" dirty="0">
                <a:latin typeface="Calibri"/>
                <a:cs typeface="Angsana New" panose="02020603050405020304" pitchFamily="18" charset="-34"/>
              </a:rPr>
            </a:br>
            <a:endParaRPr lang="en-IL" sz="1400" dirty="0">
              <a:latin typeface="Calibri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204CBBC-D780-4C5F-BF22-82DBBB75964A}"/>
              </a:ext>
            </a:extLst>
          </p:cNvPr>
          <p:cNvSpPr/>
          <p:nvPr/>
        </p:nvSpPr>
        <p:spPr>
          <a:xfrm>
            <a:off x="7877945" y="1196752"/>
            <a:ext cx="17277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9900CC"/>
                </a:solidFill>
                <a:latin typeface="Calibri"/>
                <a:cs typeface="Angsana New" panose="02020603050405020304" pitchFamily="18" charset="-34"/>
              </a:rPr>
              <a:t>Aerosols-Radiation: </a:t>
            </a:r>
            <a:br>
              <a:rPr lang="en-US" sz="1400" b="1" dirty="0">
                <a:solidFill>
                  <a:srgbClr val="9900CC"/>
                </a:solidFill>
                <a:latin typeface="Calibri"/>
                <a:cs typeface="Angsana New" panose="02020603050405020304" pitchFamily="18" charset="-34"/>
              </a:rPr>
            </a:br>
            <a:r>
              <a:rPr lang="en-US" sz="1400" b="1" dirty="0">
                <a:solidFill>
                  <a:srgbClr val="9900CC"/>
                </a:solidFill>
                <a:latin typeface="Calibri"/>
                <a:cs typeface="Angsana New" panose="02020603050405020304" pitchFamily="18" charset="-34"/>
              </a:rPr>
              <a:t>CASM forecast</a:t>
            </a:r>
            <a:r>
              <a:rPr lang="en-US" sz="1400" b="1" dirty="0">
                <a:solidFill>
                  <a:srgbClr val="FF0000"/>
                </a:solidFill>
                <a:latin typeface="Calibri"/>
                <a:cs typeface="Angsana New" panose="02020603050405020304" pitchFamily="18" charset="-34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Calibri"/>
                <a:cs typeface="Angsana New" panose="02020603050405020304" pitchFamily="18" charset="-34"/>
              </a:rPr>
            </a:br>
            <a:endParaRPr lang="en-IL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lang="en-GB" altLang="de-DE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33" name="תמונה 5">
            <a:extLst>
              <a:ext uri="{FF2B5EF4-FFF2-40B4-BE49-F238E27FC236}">
                <a16:creationId xmlns:a16="http://schemas.microsoft.com/office/drawing/2014/main" id="{3ADF77FD-B764-4F04-B777-60FCDECC2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0"/>
            <a:ext cx="622214" cy="575275"/>
          </a:xfrm>
          <a:prstGeom prst="rect">
            <a:avLst/>
          </a:prstGeom>
        </p:spPr>
      </p:pic>
      <p:pic>
        <p:nvPicPr>
          <p:cNvPr id="34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5" y="-1926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225" y="-98705"/>
            <a:ext cx="5328592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de-DE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ACLIIM</a:t>
            </a:r>
            <a:r>
              <a:rPr lang="en-GB" altLang="de-DE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 Surface-Radiation</a:t>
            </a:r>
            <a:endParaRPr lang="de-DE" altLang="de-DE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6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201" y="6289932"/>
            <a:ext cx="2441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provided by Harel </a:t>
            </a:r>
            <a:r>
              <a:rPr kumimoji="0" lang="en-GB" altLang="de-D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Muskatel</a:t>
            </a:r>
            <a:r>
              <a:rPr kumimoji="0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(IMS)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F0F42A2-8F97-40F3-B4F8-DFCA4E4D8E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9" t="10660" r="1584" b="-10660"/>
          <a:stretch/>
        </p:blipFill>
        <p:spPr>
          <a:xfrm>
            <a:off x="1667568" y="2516483"/>
            <a:ext cx="540000" cy="3072757"/>
          </a:xfrm>
          <a:prstGeom prst="rect">
            <a:avLst/>
          </a:prstGeom>
        </p:spPr>
      </p:pic>
      <p:sp>
        <p:nvSpPr>
          <p:cNvPr id="20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6219" y="3603354"/>
            <a:ext cx="244146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Surface Radiation (W/m</a:t>
            </a:r>
            <a:r>
              <a:rPr lang="en-GB" altLang="de-DE" sz="800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GB" altLang="de-DE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kumimoji="0" lang="en-GB" alt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-5900"/>
          <a:stretch/>
        </p:blipFill>
        <p:spPr>
          <a:xfrm>
            <a:off x="2380566" y="2118900"/>
            <a:ext cx="9433048" cy="32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fld id="{0E5106EA-ACC3-4718-8424-EDD24B4BD7D7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8</a:t>
            </a:fld>
            <a:endParaRPr lang="he-IL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lang="en-GB" altLang="de-DE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2" name="תמונה 5">
            <a:extLst>
              <a:ext uri="{FF2B5EF4-FFF2-40B4-BE49-F238E27FC236}">
                <a16:creationId xmlns:a16="http://schemas.microsoft.com/office/drawing/2014/main" id="{3ADF77FD-B764-4F04-B777-60FCDECC2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0"/>
            <a:ext cx="622214" cy="575275"/>
          </a:xfrm>
          <a:prstGeom prst="rect">
            <a:avLst/>
          </a:prstGeom>
        </p:spPr>
      </p:pic>
      <p:pic>
        <p:nvPicPr>
          <p:cNvPr id="1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5" y="-1926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5111" y="6271774"/>
            <a:ext cx="236945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provided by </a:t>
            </a:r>
            <a:r>
              <a:rPr lang="en-GB" altLang="de-DE" sz="1200" b="1" noProof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Pavel</a:t>
            </a:r>
            <a:r>
              <a:rPr lang="en-GB" altLang="de-DE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Khain</a:t>
            </a:r>
            <a:r>
              <a:rPr kumimoji="0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(IMS)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3ECA91E-72F9-4999-BD34-67E1E238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926" y="-114897"/>
            <a:ext cx="7702996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tabLst>
                <a:tab pos="808038" algn="l"/>
              </a:tabLst>
              <a:defRPr/>
            </a:pPr>
            <a:r>
              <a:rPr lang="en-GB" altLang="de-DE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ACLIIM</a:t>
            </a:r>
            <a:r>
              <a:rPr lang="en-GB" altLang="de-DE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 Spectral Bin Microphysics in ICON</a:t>
            </a:r>
            <a:endParaRPr lang="de-DE" altLang="de-DE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390630" y="1553117"/>
            <a:ext cx="7211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Mixed-Phase </a:t>
            </a: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Spectral-Bin Microphysics (</a:t>
            </a: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SBM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714375" lvl="1" indent="-350838">
              <a:buFont typeface="Symbol" panose="05050102010706020507" pitchFamily="18" charset="2"/>
              <a:buChar char="-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as a sophisticated </a:t>
            </a: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reference</a:t>
            </a:r>
          </a:p>
          <a:p>
            <a:pPr marL="714375" lvl="1" indent="-350838">
              <a:buFont typeface="Symbol" panose="05050102010706020507" pitchFamily="18" charset="2"/>
              <a:buChar char="-"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66 bins</a:t>
            </a:r>
            <a:r>
              <a:rPr lang="en-US" sz="2000" kern="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droplets</a:t>
            </a:r>
            <a:r>
              <a:rPr lang="en-US" sz="2000" kern="0" dirty="0">
                <a:solidFill>
                  <a:prstClr val="black"/>
                </a:solidFill>
                <a:latin typeface="Calibri"/>
              </a:rPr>
              <a:t> + </a:t>
            </a: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CCN </a:t>
            </a:r>
            <a:r>
              <a:rPr lang="en-US" sz="2000" kern="0" dirty="0">
                <a:solidFill>
                  <a:prstClr val="black"/>
                </a:solidFill>
                <a:latin typeface="Calibri"/>
              </a:rPr>
              <a:t>tracers </a:t>
            </a:r>
            <a:endParaRPr lang="en-US" sz="2000" kern="0" dirty="0" smtClean="0">
              <a:solidFill>
                <a:prstClr val="black"/>
              </a:solidFill>
              <a:latin typeface="Calibri"/>
            </a:endParaRPr>
          </a:p>
          <a:p>
            <a:pPr marL="714375" lvl="1" indent="-350838">
              <a:buFont typeface="Symbol" panose="05050102010706020507" pitchFamily="18" charset="2"/>
              <a:buChar char="-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uns about </a:t>
            </a: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7-times </a:t>
            </a: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slower</a:t>
            </a:r>
            <a:r>
              <a:rPr lang="en-US" sz="2000" kern="0" dirty="0">
                <a:solidFill>
                  <a:prstClr val="black"/>
                </a:solidFill>
                <a:latin typeface="Calibri"/>
              </a:rPr>
              <a:t> than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1-mom scheme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Comparison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SBM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against </a:t>
            </a: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2-mom scheme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:       </a:t>
            </a:r>
          </a:p>
          <a:p>
            <a:pPr marL="706438" indent="-342900">
              <a:buFont typeface="Symbol" panose="05050102010706020507" pitchFamily="18" charset="2"/>
              <a:buChar char="-"/>
              <a:tabLst>
                <a:tab pos="809625" algn="l"/>
              </a:tabLs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SBM </a:t>
            </a:r>
            <a:r>
              <a:rPr lang="en-US" sz="2000" kern="0" dirty="0">
                <a:solidFill>
                  <a:prstClr val="black"/>
                </a:solidFill>
                <a:latin typeface="Calibri"/>
              </a:rPr>
              <a:t>shows </a:t>
            </a: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reasonable </a:t>
            </a: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behavior</a:t>
            </a:r>
          </a:p>
          <a:p>
            <a:pPr marL="706438" indent="-342900">
              <a:buFont typeface="Symbol" panose="05050102010706020507" pitchFamily="18" charset="2"/>
              <a:buChar char="-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strong </a:t>
            </a:r>
            <a:r>
              <a:rPr lang="en-US" sz="2000" kern="0" dirty="0">
                <a:solidFill>
                  <a:prstClr val="black"/>
                </a:solidFill>
                <a:latin typeface="Calibri"/>
              </a:rPr>
              <a:t>sensitivity to </a:t>
            </a:r>
            <a:r>
              <a:rPr lang="en-US" sz="2000" b="1" kern="0" dirty="0" smtClean="0">
                <a:solidFill>
                  <a:prstClr val="black"/>
                </a:solidFill>
                <a:latin typeface="Calibri"/>
              </a:rPr>
              <a:t>CCN</a:t>
            </a:r>
            <a:endParaRPr lang="en-US" sz="2000" b="1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Example:</a:t>
            </a: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endParaRPr lang="en-US" sz="2000" kern="0" dirty="0" smtClean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Cumulonimbus </a:t>
            </a:r>
            <a:r>
              <a:rPr lang="en-US" sz="2000" kern="0" dirty="0">
                <a:solidFill>
                  <a:prstClr val="black"/>
                </a:solidFill>
                <a:latin typeface="Calibri"/>
              </a:rPr>
              <a:t>development (</a:t>
            </a: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Weisman-</a:t>
            </a:r>
            <a:r>
              <a:rPr lang="en-US" sz="2000" b="1" kern="0" dirty="0" err="1">
                <a:solidFill>
                  <a:prstClr val="black"/>
                </a:solidFill>
                <a:latin typeface="Calibri"/>
              </a:rPr>
              <a:t>Klemp</a:t>
            </a:r>
            <a:r>
              <a:rPr lang="en-US" sz="2000" kern="0" dirty="0">
                <a:solidFill>
                  <a:prstClr val="black"/>
                </a:solidFill>
                <a:latin typeface="Calibri"/>
              </a:rPr>
              <a:t> 1982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) 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קבוצה 34"/>
          <p:cNvGrpSpPr/>
          <p:nvPr/>
        </p:nvGrpSpPr>
        <p:grpSpPr>
          <a:xfrm>
            <a:off x="7712625" y="1294906"/>
            <a:ext cx="4008806" cy="4060655"/>
            <a:chOff x="8444434" y="-65359"/>
            <a:chExt cx="3725453" cy="4027707"/>
          </a:xfrm>
        </p:grpSpPr>
        <p:pic>
          <p:nvPicPr>
            <p:cNvPr id="20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237" y="0"/>
              <a:ext cx="2914650" cy="3657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1" name="Straight Arrow Connector 24"/>
            <p:cNvCxnSpPr/>
            <p:nvPr/>
          </p:nvCxnSpPr>
          <p:spPr>
            <a:xfrm>
              <a:off x="9255237" y="3767995"/>
              <a:ext cx="29146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6"/>
            <p:cNvPicPr>
              <a:picLocks noChangeAspect="1"/>
            </p:cNvPicPr>
            <p:nvPr/>
          </p:nvPicPr>
          <p:blipFill rotWithShape="1">
            <a:blip r:embed="rId7"/>
            <a:srcRect b="46963"/>
            <a:stretch/>
          </p:blipFill>
          <p:spPr>
            <a:xfrm rot="16200000" flipV="1">
              <a:off x="7134180" y="1692578"/>
              <a:ext cx="3657600" cy="2724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extBox 38"/>
            <p:cNvSpPr txBox="1"/>
            <p:nvPr/>
          </p:nvSpPr>
          <p:spPr>
            <a:xfrm rot="5400000">
              <a:off x="8661544" y="1619501"/>
              <a:ext cx="1641533" cy="34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b="1" dirty="0">
                  <a:solidFill>
                    <a:prstClr val="white"/>
                  </a:solidFill>
                  <a:latin typeface="Calibri"/>
                </a:rPr>
                <a:t>QC+QR (g/kg)</a:t>
              </a:r>
            </a:p>
          </p:txBody>
        </p:sp>
        <p:sp>
          <p:nvSpPr>
            <p:cNvPr id="24" name="TextBox 39"/>
            <p:cNvSpPr txBox="1"/>
            <p:nvPr/>
          </p:nvSpPr>
          <p:spPr>
            <a:xfrm>
              <a:off x="8529476" y="3376465"/>
              <a:ext cx="280362" cy="366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25" name="TextBox 40"/>
            <p:cNvSpPr txBox="1"/>
            <p:nvPr/>
          </p:nvSpPr>
          <p:spPr>
            <a:xfrm>
              <a:off x="8532585" y="2493166"/>
              <a:ext cx="280362" cy="366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26" name="TextBox 41"/>
            <p:cNvSpPr txBox="1"/>
            <p:nvPr/>
          </p:nvSpPr>
          <p:spPr>
            <a:xfrm>
              <a:off x="8532586" y="1653410"/>
              <a:ext cx="280362" cy="366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dirty="0">
                  <a:solidFill>
                    <a:prstClr val="black"/>
                  </a:solidFill>
                  <a:latin typeface="Calibri"/>
                </a:rPr>
                <a:t>8</a:t>
              </a:r>
            </a:p>
          </p:txBody>
        </p:sp>
        <p:sp>
          <p:nvSpPr>
            <p:cNvPr id="27" name="TextBox 42"/>
            <p:cNvSpPr txBox="1"/>
            <p:nvPr/>
          </p:nvSpPr>
          <p:spPr>
            <a:xfrm>
              <a:off x="8450656" y="788773"/>
              <a:ext cx="389109" cy="366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dirty="0">
                  <a:solidFill>
                    <a:prstClr val="black"/>
                  </a:solidFill>
                  <a:latin typeface="Calibri"/>
                </a:rPr>
                <a:t>12</a:t>
              </a:r>
            </a:p>
          </p:txBody>
        </p:sp>
        <p:sp>
          <p:nvSpPr>
            <p:cNvPr id="28" name="TextBox 43"/>
            <p:cNvSpPr txBox="1"/>
            <p:nvPr/>
          </p:nvSpPr>
          <p:spPr>
            <a:xfrm>
              <a:off x="8444434" y="-65359"/>
              <a:ext cx="389109" cy="36633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 rtl="1"/>
              <a:r>
                <a:rPr lang="en-US" dirty="0">
                  <a:solidFill>
                    <a:prstClr val="black"/>
                  </a:solidFill>
                  <a:latin typeface="Calibri"/>
                </a:rPr>
                <a:t>16</a:t>
              </a:r>
            </a:p>
          </p:txBody>
        </p:sp>
        <p:sp>
          <p:nvSpPr>
            <p:cNvPr id="29" name="TextBox 44"/>
            <p:cNvSpPr txBox="1"/>
            <p:nvPr/>
          </p:nvSpPr>
          <p:spPr>
            <a:xfrm>
              <a:off x="10358743" y="3596013"/>
              <a:ext cx="707245" cy="3663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pPr algn="r" rtl="1"/>
              <a:r>
                <a:rPr lang="en-US" dirty="0">
                  <a:solidFill>
                    <a:prstClr val="black"/>
                  </a:solidFill>
                  <a:latin typeface="Calibri"/>
                </a:rPr>
                <a:t>50km</a:t>
              </a:r>
            </a:p>
          </p:txBody>
        </p:sp>
      </p:grpSp>
      <p:sp>
        <p:nvSpPr>
          <p:cNvPr id="30" name="מלבן 18"/>
          <p:cNvSpPr/>
          <p:nvPr/>
        </p:nvSpPr>
        <p:spPr>
          <a:xfrm>
            <a:off x="2494167" y="5833538"/>
            <a:ext cx="8525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Khain, P., J.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Shpund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Y. Levi and A.P. Khain, 2022. Atmos. Res., 279, 106388.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35628F0D-88E2-4C26-8948-88256424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8" y="0"/>
            <a:ext cx="1222694" cy="628509"/>
          </a:xfrm>
          <a:prstGeom prst="rect">
            <a:avLst/>
          </a:prstGeom>
        </p:spPr>
      </p:pic>
      <p:sp>
        <p:nvSpPr>
          <p:cNvPr id="6" name="מציין מיקום של מספר שקופית 3"/>
          <p:cNvSpPr txBox="1">
            <a:spLocks/>
          </p:cNvSpPr>
          <p:nvPr/>
        </p:nvSpPr>
        <p:spPr>
          <a:xfrm>
            <a:off x="1524000" y="650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106EA-ACC3-4718-8424-EDD24B4BD7D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3C3C0E4-210E-4682-9954-B2FBA0FB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6597650"/>
            <a:ext cx="13545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Matthias Raschendorfer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44" descr="logo">
            <a:extLst>
              <a:ext uri="{FF2B5EF4-FFF2-40B4-BE49-F238E27FC236}">
                <a16:creationId xmlns:a16="http://schemas.microsoft.com/office/drawing/2014/main" id="{4C14A85A-9FBA-4904-B466-4A21DC8A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" y="6554354"/>
            <a:ext cx="98318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Bundesadler_kleiner">
            <a:extLst>
              <a:ext uri="{FF2B5EF4-FFF2-40B4-BE49-F238E27FC236}">
                <a16:creationId xmlns:a16="http://schemas.microsoft.com/office/drawing/2014/main" id="{E2C5E12D-FF0B-4F76-B98A-E8CA9AAF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" y="6309320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328" y="6525344"/>
            <a:ext cx="11424344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5896632A-5244-4313-A65B-026A81E0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9" y="6589812"/>
            <a:ext cx="295245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EWGLAM/SRNPW, </a:t>
            </a:r>
            <a:r>
              <a:rPr kumimoji="0" lang="en-GB" alt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Norrköping</a:t>
            </a:r>
            <a:r>
              <a:rPr kumimoji="0" lang="en-GB" alt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-Hybrid  2025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B4DF2E-18A7-4B93-ADE7-AC98C6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5" y="-19267"/>
            <a:ext cx="2257626" cy="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3">
            <a:extLst>
              <a:ext uri="{FF2B5EF4-FFF2-40B4-BE49-F238E27FC236}">
                <a16:creationId xmlns:a16="http://schemas.microsoft.com/office/drawing/2014/main" id="{F55B2EB0-6CE9-447D-9551-078C71C8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56" y="572267"/>
            <a:ext cx="10935592" cy="3007"/>
          </a:xfrm>
          <a:prstGeom prst="line">
            <a:avLst/>
          </a:prstGeom>
          <a:noFill/>
          <a:ln w="19050">
            <a:solidFill>
              <a:srgbClr val="1B10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16D4E3F2-42FE-4CAA-970E-1689E3C1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8368" y="6290922"/>
            <a:ext cx="26574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provided by </a:t>
            </a:r>
            <a:r>
              <a:rPr kumimoji="0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Ali </a:t>
            </a:r>
            <a:r>
              <a:rPr kumimoji="0" lang="en-GB" alt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Hoshyaripour</a:t>
            </a:r>
            <a:r>
              <a:rPr kumimoji="0" lang="en-GB" altLang="de-DE" sz="1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KIT)</a:t>
            </a:r>
            <a:endParaRPr kumimoji="0" lang="en-GB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2" descr="image">
            <a:extLst>
              <a:ext uri="{FF2B5EF4-FFF2-40B4-BE49-F238E27FC236}">
                <a16:creationId xmlns:a16="http://schemas.microsoft.com/office/drawing/2014/main" id="{7D74F7AF-E46E-4898-B8CB-D9E6B634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-99392"/>
            <a:ext cx="2920116" cy="96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50;p30">
            <a:extLst>
              <a:ext uri="{FF2B5EF4-FFF2-40B4-BE49-F238E27FC236}">
                <a16:creationId xmlns:a16="http://schemas.microsoft.com/office/drawing/2014/main" id="{2D2666EF-91F7-4DD2-AD07-EDC2ED72F37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040831" y="715421"/>
            <a:ext cx="3430053" cy="39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buSzPts val="1800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HErZ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(2023-2027)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5"/>
          <p:cNvSpPr txBox="1"/>
          <p:nvPr/>
        </p:nvSpPr>
        <p:spPr bwMode="auto">
          <a:xfrm>
            <a:off x="491222" y="1412776"/>
            <a:ext cx="8053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Preparing ICON-ART for 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seasonal to decadal 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climate predictions in 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seamless regional to global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model configurations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Wingdings" panose="05000000000000000000" pitchFamily="2" charset="2"/>
              </a:rPr>
              <a:t>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Wingdings" panose="05000000000000000000" pitchFamily="2" charset="2"/>
              </a:rPr>
              <a:t>ICON-Seamless + ART = ICON-</a:t>
            </a:r>
            <a:r>
              <a:rPr lang="en-US" sz="2000" kern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Wingdings" panose="05000000000000000000" pitchFamily="2" charset="2"/>
              </a:rPr>
              <a:t>SmART</a:t>
            </a:r>
            <a:endParaRPr lang="en-US" sz="2000" kern="0" dirty="0">
              <a:solidFill>
                <a:srgbClr val="000000"/>
              </a:solidFill>
              <a:latin typeface="Arial"/>
              <a:ea typeface="Calibri"/>
              <a:cs typeface="Arial"/>
              <a:sym typeface="Wingdings" panose="05000000000000000000" pitchFamily="2" charset="2"/>
            </a:endParaRPr>
          </a:p>
          <a:p>
            <a:pPr defTabSz="1219170">
              <a:buClr>
                <a:srgbClr val="000000"/>
              </a:buClr>
              <a:defRPr/>
            </a:pPr>
            <a:endParaRPr lang="en-US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52954" indent="-552954" defTabSz="1219170">
              <a:buClr>
                <a:srgbClr val="000000"/>
              </a:buClr>
              <a:buBlip>
                <a:blip r:embed="rId7"/>
              </a:buBlip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Emissions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of natural aerosols and trace gases from 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fully coupled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 interactive 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ocean and land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modules</a:t>
            </a:r>
          </a:p>
          <a:p>
            <a:pPr defTabSz="1219170">
              <a:buClr>
                <a:srgbClr val="000000"/>
              </a:buClr>
              <a:defRPr/>
            </a:pPr>
            <a:endParaRPr lang="en-US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52954" indent="-552954" defTabSz="1219170">
              <a:buClr>
                <a:srgbClr val="000000"/>
              </a:buClr>
              <a:buBlip>
                <a:blip r:embed="rId7"/>
              </a:buBlip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Comprehensive atmospheric chemistry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(troposphere and stratosphere)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→ optimization and acceleration</a:t>
            </a:r>
            <a:endParaRPr lang="en-US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52954" indent="-552954" defTabSz="1219170">
              <a:buClr>
                <a:srgbClr val="000000"/>
              </a:buClr>
              <a:buBlip>
                <a:blip r:embed="rId7"/>
              </a:buBlip>
              <a:defRPr/>
            </a:pPr>
            <a:endParaRPr lang="en-US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52954" indent="-552954" defTabSz="1219170">
              <a:buClr>
                <a:srgbClr val="000000"/>
              </a:buClr>
              <a:buBlip>
                <a:blip r:embed="rId7"/>
              </a:buBlip>
              <a:defRPr/>
            </a:pPr>
            <a:r>
              <a:rPr lang="en-US" sz="2000" b="1" kern="0" dirty="0">
                <a:solidFill>
                  <a:srgbClr val="1B10B0"/>
                </a:solidFill>
                <a:latin typeface="Arial"/>
                <a:cs typeface="Arial"/>
                <a:sym typeface="Arial"/>
              </a:rPr>
              <a:t>ML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-based and scale-aware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aerosol dynamics and washout</a:t>
            </a:r>
          </a:p>
          <a:p>
            <a:pPr defTabSz="1219170">
              <a:buClr>
                <a:srgbClr val="000000"/>
              </a:buClr>
              <a:defRPr/>
            </a:pPr>
            <a:endParaRPr lang="en-US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52954" indent="-552954" defTabSz="1219170">
              <a:buClr>
                <a:srgbClr val="000000"/>
              </a:buClr>
              <a:buBlip>
                <a:blip r:embed="rId7"/>
              </a:buBlip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Multi-year simulation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with full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chemistry-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aerosol-treatment                               </a:t>
            </a:r>
            <a:r>
              <a:rPr lang="en-US" sz="2000" i="1" kern="0" dirty="0" smtClean="0">
                <a:solidFill>
                  <a:srgbClr val="2E4B9B"/>
                </a:solidFill>
                <a:latin typeface="Arial"/>
                <a:ea typeface="Segoe UI Symbol"/>
                <a:cs typeface="Arial"/>
                <a:sym typeface="Arial"/>
              </a:rPr>
              <a:t>                </a:t>
            </a:r>
            <a:endParaRPr lang="en-US" sz="2000" i="1" kern="0" dirty="0">
              <a:solidFill>
                <a:srgbClr val="2E4B9B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2" name="Picture 49"/>
          <p:cNvPicPr>
            <a:picLocks noChangeAspect="1"/>
          </p:cNvPicPr>
          <p:nvPr/>
        </p:nvPicPr>
        <p:blipFill>
          <a:blip r:embed="rId8"/>
          <a:srcRect l="29716" t="18442" r="32484" b="15232"/>
          <a:stretch/>
        </p:blipFill>
        <p:spPr bwMode="auto">
          <a:xfrm>
            <a:off x="7974886" y="1610678"/>
            <a:ext cx="3888125" cy="3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urbgust_200710_jps">
  <a:themeElements>
    <a:clrScheme name="turbgust_200710_jp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urbgust_200710_jp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turbgust_200710_j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gust_200710_jp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2099</Words>
  <Application>Microsoft Office PowerPoint</Application>
  <PresentationFormat>Breitbild</PresentationFormat>
  <Paragraphs>375</Paragraphs>
  <Slides>19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16</vt:i4>
      </vt:variant>
      <vt:variant>
        <vt:lpstr>Design</vt:lpstr>
      </vt:variant>
      <vt:variant>
        <vt:i4>11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48" baseType="lpstr">
      <vt:lpstr>ＭＳ Ｐゴシック</vt:lpstr>
      <vt:lpstr>ＭＳ Ｐゴシック</vt:lpstr>
      <vt:lpstr>Angsana New</vt:lpstr>
      <vt:lpstr>Arabic Typesetting</vt:lpstr>
      <vt:lpstr>Arial</vt:lpstr>
      <vt:lpstr>Arial Black</vt:lpstr>
      <vt:lpstr>Arial Narrow</vt:lpstr>
      <vt:lpstr>Calibri</vt:lpstr>
      <vt:lpstr>Cambria Math</vt:lpstr>
      <vt:lpstr>Courier New</vt:lpstr>
      <vt:lpstr>DejaVu Sans</vt:lpstr>
      <vt:lpstr>Segoe UI Symbol</vt:lpstr>
      <vt:lpstr>Sylfaen</vt:lpstr>
      <vt:lpstr>Symbol</vt:lpstr>
      <vt:lpstr>Times New Roman</vt:lpstr>
      <vt:lpstr>Wingdings</vt:lpstr>
      <vt:lpstr>1_turbgust_200710_jps</vt:lpstr>
      <vt:lpstr>DWD Standard Master</vt:lpstr>
      <vt:lpstr>1_Office Theme</vt:lpstr>
      <vt:lpstr>2_Office Theme</vt:lpstr>
      <vt:lpstr>2_Larissa</vt:lpstr>
      <vt:lpstr>3_Office Theme</vt:lpstr>
      <vt:lpstr>ערכת נושא Office</vt:lpstr>
      <vt:lpstr>4_Office Theme</vt:lpstr>
      <vt:lpstr>1_DWD Standard Master</vt:lpstr>
      <vt:lpstr>6_Office Theme</vt:lpstr>
      <vt:lpstr>Office Theme</vt:lpstr>
      <vt:lpstr>Equation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 project (2023-2027)</vt:lpstr>
      <vt:lpstr>Preliminary results: aerosols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Raschendorfer Matthias</dc:creator>
  <cp:lastModifiedBy>Matthias Raschendorfer</cp:lastModifiedBy>
  <cp:revision>1906</cp:revision>
  <cp:lastPrinted>2021-10-01T13:05:13Z</cp:lastPrinted>
  <dcterms:created xsi:type="dcterms:W3CDTF">2017-09-08T15:59:42Z</dcterms:created>
  <dcterms:modified xsi:type="dcterms:W3CDTF">2025-09-30T14:42:53Z</dcterms:modified>
</cp:coreProperties>
</file>