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07b0c15b3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807b0c15b3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07b0c15b3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807b0c15b3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807b0c15b3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807b0c15b3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07b0c15b3_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807b0c15b3_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105032e5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8105032e5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80efa84ab3_2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380efa84ab3_2_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80efa84ab3_2_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0fd0852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80fd0852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64f99bc7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764f99bc7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807b0c15b3_1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g3807b0c15b3_1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07b0c15b3_2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07b0c15b3_2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64f99bc7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764f99bc7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7fda46d547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7fda46d547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81c6942c2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81c6942c2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f3f72715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7f3f72715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fa358ef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fa358ef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fda46d547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fda46d547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fda46d547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fda46d547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fda46d547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fda46d547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64f99bc7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764f99bc7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7fda46d547_22_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7fda46d547_22_0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741824" y="244939"/>
            <a:ext cx="70752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26551" y="1057647"/>
            <a:ext cx="8327100" cy="3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">
  <p:cSld name="TITLE_AND_BODY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5400000">
            <a:off x="4388289" y="356502"/>
            <a:ext cx="367425" cy="9159597"/>
          </a:xfrm>
          <a:custGeom>
            <a:rect b="b" l="l" r="r" t="t"/>
            <a:pathLst>
              <a:path extrusionOk="0" h="7713345" w="6390005">
                <a:moveTo>
                  <a:pt x="6389501" y="0"/>
                </a:moveTo>
                <a:lnTo>
                  <a:pt x="0" y="0"/>
                </a:lnTo>
                <a:lnTo>
                  <a:pt x="0" y="7713210"/>
                </a:lnTo>
                <a:lnTo>
                  <a:pt x="6389501" y="7713210"/>
                </a:lnTo>
                <a:lnTo>
                  <a:pt x="6389501" y="0"/>
                </a:lnTo>
                <a:close/>
              </a:path>
            </a:pathLst>
          </a:custGeom>
          <a:solidFill>
            <a:srgbClr val="1379C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73B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46635" y="4792300"/>
            <a:ext cx="1340798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type="title"/>
          </p:nvPr>
        </p:nvSpPr>
        <p:spPr>
          <a:xfrm>
            <a:off x="274350" y="1052700"/>
            <a:ext cx="8595300" cy="35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mpt"/>
              <a:buNone/>
              <a:defRPr sz="1800">
                <a:latin typeface="Prompt"/>
                <a:ea typeface="Prompt"/>
                <a:cs typeface="Prompt"/>
                <a:sym typeface="Promp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14"/>
          <p:cNvSpPr txBox="1"/>
          <p:nvPr>
            <p:ph idx="2" type="title"/>
          </p:nvPr>
        </p:nvSpPr>
        <p:spPr>
          <a:xfrm>
            <a:off x="274350" y="237400"/>
            <a:ext cx="85953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1379CC"/>
                </a:solidFill>
                <a:latin typeface="Prompt SemiBold"/>
                <a:ea typeface="Prompt SemiBold"/>
                <a:cs typeface="Prompt SemiBold"/>
                <a:sym typeface="Promp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nutzerdefiniertes Layout">
  <p:cSld name="Benutzerdefiniertes Layou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mit Bild">
  <p:cSld name="Titelfolie mit Bild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chmuckbild ohne inhaltlichen Bezug zum Vortrag." id="68" name="Google Shape;68;p17" title="Schmuckbild"/>
          <p:cNvSpPr/>
          <p:nvPr>
            <p:ph idx="2" type="pic"/>
          </p:nvPr>
        </p:nvSpPr>
        <p:spPr>
          <a:xfrm>
            <a:off x="468313" y="915988"/>
            <a:ext cx="8207375" cy="36004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9" name="Google Shape;69;p17"/>
          <p:cNvSpPr txBox="1"/>
          <p:nvPr>
            <p:ph type="ctrTitle"/>
          </p:nvPr>
        </p:nvSpPr>
        <p:spPr>
          <a:xfrm>
            <a:off x="395287" y="3984374"/>
            <a:ext cx="8353425" cy="65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0000" lIns="91425" spcFirstLastPara="1" rIns="91425" wrap="square" tIns="144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7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1" type="ftr"/>
          </p:nvPr>
        </p:nvSpPr>
        <p:spPr>
          <a:xfrm>
            <a:off x="3262312" y="4739302"/>
            <a:ext cx="5413375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ohne Bild mit Untertitel" type="title">
  <p:cSld name="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ctrTitle"/>
          </p:nvPr>
        </p:nvSpPr>
        <p:spPr>
          <a:xfrm>
            <a:off x="395287" y="2216974"/>
            <a:ext cx="8353425" cy="4154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8"/>
          <p:cNvSpPr txBox="1"/>
          <p:nvPr>
            <p:ph idx="1" type="subTitle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B9B"/>
              </a:buClr>
              <a:buSzPts val="1425"/>
              <a:buFont typeface="Noto Sans Symbols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2D4B9B"/>
              </a:buClr>
              <a:buSzPts val="1283"/>
              <a:buFont typeface="Noto Sans Symbols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D4B9B"/>
              </a:buClr>
              <a:buSzPts val="114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D4B9B"/>
              </a:buClr>
              <a:buSzPts val="114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3262312" y="4739302"/>
            <a:ext cx="5413375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9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2-Spaltig">
  <p:cSld name="Titel und Inhalt 2-Spaltig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0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20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. Rasterbalken">
  <p:cSld name="Titel und Inhalt m. Rasterbalke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395287" y="864000"/>
            <a:ext cx="7560713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21"/>
          <p:cNvSpPr txBox="1"/>
          <p:nvPr>
            <p:ph idx="1" type="body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reiter Balken am rechten Rand der Präsentation, der von oben nach unten aus Linien aufgebaut ist. Oben sind die Linien hellblau und verlaufen dann nach unten hin nach Weiß. " id="95" name="Google Shape;95;p21" title="Schmuckbild Rasterbalken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it Kernaussage">
  <p:cSld name="Titel und Inhalt mit Kernaussag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7185" lvl="1" marL="9144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D4B9B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7185" lvl="2" marL="13716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D4B9B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7185" lvl="3" marL="18288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D4B9B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7185" lvl="4" marL="22860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D4B9B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95287" y="3810000"/>
            <a:ext cx="8353425" cy="7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23"/>
          <p:cNvSpPr txBox="1"/>
          <p:nvPr>
            <p:ph idx="1" type="body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2" type="body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 zwei Inhalte">
  <p:cSld name="Vergleich zwei Inhalt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/>
          <p:nvPr>
            <p:ph type="title"/>
          </p:nvPr>
        </p:nvSpPr>
        <p:spPr>
          <a:xfrm>
            <a:off x="395287" y="864000"/>
            <a:ext cx="4176713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4"/>
          <p:cNvSpPr txBox="1"/>
          <p:nvPr>
            <p:ph idx="2" type="body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0"/>
              <a:buFont typeface="Noto Sans Symbols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B9B"/>
              </a:buClr>
              <a:buSzPts val="1425"/>
              <a:buFont typeface="Noto Sans Symbols"/>
              <a:buNone/>
              <a:defRPr b="1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2D4B9B"/>
              </a:buClr>
              <a:buSzPts val="1283"/>
              <a:buFont typeface="Noto Sans Symbols"/>
              <a:buNone/>
              <a:defRPr b="1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D4B9B"/>
              </a:buClr>
              <a:buSzPts val="1140"/>
              <a:buFont typeface="Noto Sans Symbols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D4B9B"/>
              </a:buClr>
              <a:buSzPts val="1140"/>
              <a:buFont typeface="Noto Sans Symbols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4"/>
          <p:cNvSpPr txBox="1"/>
          <p:nvPr>
            <p:ph idx="3" type="body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24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4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Inhalt u. Überschrift">
  <p:cSld name="Bild mit Inhalt u. Überschrif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/>
          <p:nvPr>
            <p:ph type="title"/>
          </p:nvPr>
        </p:nvSpPr>
        <p:spPr>
          <a:xfrm>
            <a:off x="395288" y="864000"/>
            <a:ext cx="3183732" cy="387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Google Shape;120;p25"/>
          <p:cNvSpPr txBox="1"/>
          <p:nvPr>
            <p:ph idx="1" type="body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descr="Schmuckbild ohne inhaltlichen Bezug zum Vortrag." id="121" name="Google Shape;121;p25" title="Schmuckbild"/>
          <p:cNvSpPr/>
          <p:nvPr>
            <p:ph idx="2" type="pic"/>
          </p:nvPr>
        </p:nvSpPr>
        <p:spPr>
          <a:xfrm>
            <a:off x="3887390" y="864000"/>
            <a:ext cx="4861323" cy="3652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2" name="Google Shape;122;p25"/>
          <p:cNvSpPr txBox="1"/>
          <p:nvPr>
            <p:ph idx="3" type="body"/>
          </p:nvPr>
        </p:nvSpPr>
        <p:spPr>
          <a:xfrm>
            <a:off x="3887388" y="4259069"/>
            <a:ext cx="4861323" cy="257369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40"/>
              <a:buFont typeface="Noto Sans Symbols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 und Infozeile">
  <p:cSld name="Inhalt mit Überschrift und Infozeil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title"/>
          </p:nvPr>
        </p:nvSpPr>
        <p:spPr>
          <a:xfrm>
            <a:off x="395287" y="864000"/>
            <a:ext cx="8353425" cy="387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8" name="Google Shape;128;p26"/>
          <p:cNvSpPr txBox="1"/>
          <p:nvPr>
            <p:ph idx="1" type="body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2" type="body"/>
          </p:nvPr>
        </p:nvSpPr>
        <p:spPr>
          <a:xfrm>
            <a:off x="395288" y="4259069"/>
            <a:ext cx="8353424" cy="257369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40"/>
              <a:buFont typeface="Noto Sans Symbols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Faktenbox klein">
  <p:cSld name="Inhalt mit Faktenbox klei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5" name="Google Shape;135;p27"/>
          <p:cNvSpPr txBox="1"/>
          <p:nvPr>
            <p:ph idx="1" type="body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7"/>
          <p:cNvSpPr txBox="1"/>
          <p:nvPr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D1051B"/>
                </a:solidFill>
                <a:latin typeface="Arial"/>
                <a:ea typeface="Arial"/>
                <a:cs typeface="Arial"/>
                <a:sym typeface="Arial"/>
              </a:rPr>
              <a:t>FAKTEN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7"/>
          <p:cNvSpPr txBox="1"/>
          <p:nvPr>
            <p:ph idx="2" type="body"/>
          </p:nvPr>
        </p:nvSpPr>
        <p:spPr>
          <a:xfrm>
            <a:off x="4686685" y="3618523"/>
            <a:ext cx="4062027" cy="897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8" name="Google Shape;13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1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Faktenbox groß">
  <p:cSld name="Inhalt mit Faktenbox groß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4" name="Google Shape;144;p28"/>
          <p:cNvSpPr txBox="1"/>
          <p:nvPr>
            <p:ph idx="1" type="body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5" name="Google Shape;145;p28"/>
          <p:cNvPicPr preferRelativeResize="0"/>
          <p:nvPr/>
        </p:nvPicPr>
        <p:blipFill rotWithShape="1">
          <a:blip r:embed="rId2">
            <a:alphaModFix/>
          </a:blip>
          <a:srcRect b="18337" l="6753" r="5606" t="4981"/>
          <a:stretch/>
        </p:blipFill>
        <p:spPr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/>
          <p:cNvSpPr txBox="1"/>
          <p:nvPr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</a:t>
            </a:r>
            <a:endParaRPr/>
          </a:p>
        </p:txBody>
      </p:sp>
      <p:sp>
        <p:nvSpPr>
          <p:cNvPr id="147" name="Google Shape;147;p28"/>
          <p:cNvSpPr txBox="1"/>
          <p:nvPr>
            <p:ph idx="2" type="body"/>
          </p:nvPr>
        </p:nvSpPr>
        <p:spPr>
          <a:xfrm>
            <a:off x="3568847" y="1965324"/>
            <a:ext cx="5106841" cy="2551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Char char="🡺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119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5119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512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Char char="🡺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8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28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daten">
  <p:cSld name="Kontaktdaten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/>
          <p:nvPr>
            <p:ph type="title"/>
          </p:nvPr>
        </p:nvSpPr>
        <p:spPr>
          <a:xfrm>
            <a:off x="395286" y="864000"/>
            <a:ext cx="5040000" cy="36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3" name="Google Shape;153;p29"/>
          <p:cNvSpPr txBox="1"/>
          <p:nvPr>
            <p:ph idx="1" type="body"/>
          </p:nvPr>
        </p:nvSpPr>
        <p:spPr>
          <a:xfrm>
            <a:off x="395288" y="1543050"/>
            <a:ext cx="5040000" cy="2973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1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D4B9B"/>
              </a:buClr>
              <a:buSzPts val="15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Das Bild soll zur Kontaktaufnahme anregen und zeigt Tippende Finger auf einem Laptop, Eine Hand an einem Telefonhörer und eine Dame beim Telefonieren." id="154" name="Google Shape;154;p29" title="Schmuckbild zur Kontaktaufnahm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>
            <p:ph idx="10" type="dt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29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idx="12" type="sldNum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2.pn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t-Bild-Marke des Deutschen Wetterdienst. Wetter und Klima aus einer Hand." id="60" name="Google Shape;60;p15" title="DWD-Logo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387610" y="144000"/>
            <a:ext cx="1612390" cy="43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b hier sollte der Inhalt der Folie beginnen." id="61" name="Google Shape;61;p15" title="Horizontale Linie"/>
          <p:cNvCxnSpPr/>
          <p:nvPr/>
        </p:nvCxnSpPr>
        <p:spPr>
          <a:xfrm>
            <a:off x="144000" y="720000"/>
            <a:ext cx="8856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descr="Ab hier sollte der Inhalt der Folie beginnen." id="62" name="Google Shape;62;p15" title="Horizontale Linie"/>
          <p:cNvCxnSpPr/>
          <p:nvPr/>
        </p:nvCxnSpPr>
        <p:spPr>
          <a:xfrm>
            <a:off x="144000" y="4658928"/>
            <a:ext cx="8856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Bundesadler_kleiner"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726832" y="4739303"/>
            <a:ext cx="777240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C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32.jpg"/><Relationship Id="rId9" Type="http://schemas.openxmlformats.org/officeDocument/2006/relationships/image" Target="../media/image36.png"/><Relationship Id="rId5" Type="http://schemas.openxmlformats.org/officeDocument/2006/relationships/image" Target="../media/image30.jpg"/><Relationship Id="rId6" Type="http://schemas.openxmlformats.org/officeDocument/2006/relationships/image" Target="../media/image35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63.png"/><Relationship Id="rId5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Relationship Id="rId5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39.png"/><Relationship Id="rId13" Type="http://schemas.openxmlformats.org/officeDocument/2006/relationships/image" Target="../media/image41.jp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51.png"/><Relationship Id="rId15" Type="http://schemas.openxmlformats.org/officeDocument/2006/relationships/image" Target="../media/image42.png"/><Relationship Id="rId14" Type="http://schemas.openxmlformats.org/officeDocument/2006/relationships/image" Target="../media/image49.jpg"/><Relationship Id="rId5" Type="http://schemas.openxmlformats.org/officeDocument/2006/relationships/image" Target="../media/image47.png"/><Relationship Id="rId6" Type="http://schemas.openxmlformats.org/officeDocument/2006/relationships/image" Target="../media/image44.png"/><Relationship Id="rId7" Type="http://schemas.openxmlformats.org/officeDocument/2006/relationships/image" Target="../media/image37.png"/><Relationship Id="rId8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5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ctrTitle"/>
          </p:nvPr>
        </p:nvSpPr>
        <p:spPr>
          <a:xfrm>
            <a:off x="311708" y="1735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/>
              <a:t>47th EWGLAM and 32nd SRNWP workshop</a:t>
            </a:r>
            <a:endParaRPr b="1"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/>
              <a:t>National and thematic posters</a:t>
            </a:r>
            <a:endParaRPr b="1" sz="3300"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900" y="56200"/>
            <a:ext cx="202882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5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/>
        </p:nvSpPr>
        <p:spPr>
          <a:xfrm>
            <a:off x="0" y="-242200"/>
            <a:ext cx="9226200" cy="5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Numerical Weather Prediction using ICON-LAM-2.8km for Romanian territory,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 </a:t>
            </a:r>
            <a:r>
              <a:rPr b="1" lang="en-GB" sz="1200">
                <a:solidFill>
                  <a:schemeClr val="dk1"/>
                </a:solidFill>
              </a:rPr>
              <a:t>Ștefan Dinicilă - National Meteorological Administration, Romania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• ICON RO -2.8km operational suite</a:t>
            </a:r>
            <a:r>
              <a:rPr lang="en-GB"/>
              <a:t>                                                                                          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• Verification results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• Testing dedicated products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                    for forecaster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0" title="WhatsApp Image 2025-09-08 at 15.20.1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0" y="2756038"/>
            <a:ext cx="2786224" cy="131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0" title="WhatsApp Image 2025-09-08 at 15.20.1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601" y="2597938"/>
            <a:ext cx="2566126" cy="11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 title="WhatsApp Image 2025-09-08 at 15.20.0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100" y="2584325"/>
            <a:ext cx="3016836" cy="12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750" y="1051700"/>
            <a:ext cx="1875824" cy="12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9025" y="1051700"/>
            <a:ext cx="1939151" cy="12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9075" y="1116175"/>
            <a:ext cx="2193825" cy="122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13475" y="1104050"/>
            <a:ext cx="2625674" cy="12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 rotWithShape="1">
          <a:blip r:embed="rId10">
            <a:alphaModFix/>
          </a:blip>
          <a:srcRect b="-7492" l="0" r="0" t="0"/>
          <a:stretch/>
        </p:blipFill>
        <p:spPr>
          <a:xfrm>
            <a:off x="5958325" y="3983375"/>
            <a:ext cx="2266850" cy="11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32263" y="3921825"/>
            <a:ext cx="2525333" cy="11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/>
        </p:nvSpPr>
        <p:spPr>
          <a:xfrm>
            <a:off x="286425" y="352200"/>
            <a:ext cx="681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NWP activities at CHMI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Alena TROJAKOVA</a:t>
            </a:r>
            <a:endParaRPr/>
          </a:p>
        </p:txBody>
      </p:sp>
      <p:cxnSp>
        <p:nvCxnSpPr>
          <p:cNvPr id="281" name="Google Shape;281;p41"/>
          <p:cNvCxnSpPr/>
          <p:nvPr/>
        </p:nvCxnSpPr>
        <p:spPr>
          <a:xfrm>
            <a:off x="236825" y="102706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41"/>
          <p:cNvSpPr txBox="1"/>
          <p:nvPr/>
        </p:nvSpPr>
        <p:spPr>
          <a:xfrm>
            <a:off x="449900" y="1185550"/>
            <a:ext cx="6810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-GB" sz="1800">
                <a:solidFill>
                  <a:schemeClr val="dk2"/>
                </a:solidFill>
              </a:rPr>
              <a:t>Operational </a:t>
            </a:r>
            <a:r>
              <a:rPr b="1" lang="en-GB" sz="1800">
                <a:solidFill>
                  <a:schemeClr val="dk2"/>
                </a:solidFill>
              </a:rPr>
              <a:t>configuration</a:t>
            </a:r>
            <a:r>
              <a:rPr b="1" lang="en-GB" sz="1800">
                <a:solidFill>
                  <a:schemeClr val="dk2"/>
                </a:solidFill>
              </a:rPr>
              <a:t> and recent upgrades</a:t>
            </a:r>
            <a:endParaRPr b="1"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additional production at 03, 09, 15, 21 UTC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d</a:t>
            </a:r>
            <a:r>
              <a:rPr lang="en-GB" sz="1800">
                <a:solidFill>
                  <a:schemeClr val="dk2"/>
                </a:solidFill>
              </a:rPr>
              <a:t>ata assimilation of OPERA radar reflectivity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SEVIRI WV channels reintroduced with updated VARBC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-GB" sz="1800">
                <a:solidFill>
                  <a:schemeClr val="dk2"/>
                </a:solidFill>
              </a:rPr>
              <a:t>Research highlights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3650" y="352199"/>
            <a:ext cx="1458605" cy="5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 title="t2m_bias_1151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700" y="3053419"/>
            <a:ext cx="3132300" cy="187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1"/>
          <p:cNvSpPr txBox="1"/>
          <p:nvPr/>
        </p:nvSpPr>
        <p:spPr>
          <a:xfrm>
            <a:off x="5094995" y="2628965"/>
            <a:ext cx="340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Validation of TEB configuration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6" name="Google Shape;286;p41"/>
          <p:cNvSpPr txBox="1"/>
          <p:nvPr/>
        </p:nvSpPr>
        <p:spPr>
          <a:xfrm>
            <a:off x="842992" y="2623075"/>
            <a:ext cx="438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Testing of turbulence mixing length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based on TKE in TOUCANS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7" name="Google Shape;287;p41" title="ws10m_bias_sigm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3650" y="3312965"/>
            <a:ext cx="2697075" cy="16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/>
          <p:nvPr/>
        </p:nvSpPr>
        <p:spPr>
          <a:xfrm>
            <a:off x="286425" y="176575"/>
            <a:ext cx="769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NWP activities in Romania - ACCORD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Mihail Oprea - National Meteorological Administration, Romania</a:t>
            </a:r>
            <a:endParaRPr sz="1200"/>
          </a:p>
        </p:txBody>
      </p:sp>
      <p:cxnSp>
        <p:nvCxnSpPr>
          <p:cNvPr id="293" name="Google Shape;293;p42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4" name="Google Shape;294;p42"/>
          <p:cNvSpPr txBox="1"/>
          <p:nvPr/>
        </p:nvSpPr>
        <p:spPr>
          <a:xfrm>
            <a:off x="257541" y="943011"/>
            <a:ext cx="68109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Operational configurations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Migration on new computer nodes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Verification for </a:t>
            </a:r>
            <a:r>
              <a:rPr lang="en-GB" sz="1800">
                <a:solidFill>
                  <a:schemeClr val="dk2"/>
                </a:solidFill>
              </a:rPr>
              <a:t>preoperational</a:t>
            </a:r>
            <a:r>
              <a:rPr lang="en-GB" sz="1800">
                <a:solidFill>
                  <a:schemeClr val="dk2"/>
                </a:solidFill>
              </a:rPr>
              <a:t> 2.5 km ALARO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Bias-correction for temperature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814" y="1204880"/>
            <a:ext cx="2520000" cy="35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357" y="3260903"/>
            <a:ext cx="1243724" cy="4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2" title="250_SURF_nexps2_2025082500_202509140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341" y="3164705"/>
            <a:ext cx="4320001" cy="15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/>
          <p:nvPr/>
        </p:nvSpPr>
        <p:spPr>
          <a:xfrm>
            <a:off x="286425" y="176575"/>
            <a:ext cx="7694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NWP activities in AEMET (Spain)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Javier Calvo</a:t>
            </a:r>
            <a:endParaRPr sz="1300"/>
          </a:p>
        </p:txBody>
      </p:sp>
      <p:cxnSp>
        <p:nvCxnSpPr>
          <p:cNvPr id="303" name="Google Shape;303;p43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43"/>
          <p:cNvSpPr txBox="1"/>
          <p:nvPr/>
        </p:nvSpPr>
        <p:spPr>
          <a:xfrm>
            <a:off x="257552" y="943000"/>
            <a:ext cx="8679900" cy="4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rgbClr val="FF0000"/>
                </a:solidFill>
              </a:rPr>
              <a:t>E-suite based on Cy46h1 </a:t>
            </a:r>
            <a:r>
              <a:rPr lang="en-GB" sz="1800">
                <a:solidFill>
                  <a:schemeClr val="dk1"/>
                </a:solidFill>
              </a:rPr>
              <a:t>is running in real time with the aim to become operational in January 2026.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1"/>
                </a:solidFill>
              </a:rPr>
              <a:t>Includes a </a:t>
            </a:r>
            <a:r>
              <a:rPr lang="en-GB" sz="1800">
                <a:solidFill>
                  <a:srgbClr val="FF0000"/>
                </a:solidFill>
              </a:rPr>
              <a:t>large unified domain</a:t>
            </a:r>
            <a:endParaRPr sz="1800">
              <a:solidFill>
                <a:srgbClr val="FF0000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1"/>
                </a:solidFill>
              </a:rPr>
              <a:t>Several updates in clear sky satellite DA as  </a:t>
            </a:r>
            <a:r>
              <a:rPr lang="en-GB" sz="1800">
                <a:solidFill>
                  <a:srgbClr val="FF0000"/>
                </a:solidFill>
              </a:rPr>
              <a:t>SEVIRI over land, ATMS, NWHS2 and  CrIS</a:t>
            </a:r>
            <a:r>
              <a:rPr lang="en-GB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rgbClr val="FF0000"/>
                </a:solidFill>
              </a:rPr>
              <a:t>Offline Surfex Validation System </a:t>
            </a:r>
            <a:r>
              <a:rPr lang="en-GB" sz="1800">
                <a:solidFill>
                  <a:schemeClr val="dk1"/>
                </a:solidFill>
              </a:rPr>
              <a:t>(OSVAS). A set of tools have been developed to facilitate the validation of Surface processes using data from  ICOS station network.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rgbClr val="FF0000"/>
                </a:solidFill>
              </a:rPr>
              <a:t>AI/ML forecasting</a:t>
            </a:r>
            <a:r>
              <a:rPr lang="en-GB" sz="1800">
                <a:solidFill>
                  <a:schemeClr val="dk1"/>
                </a:solidFill>
              </a:rPr>
              <a:t> first steps. Using </a:t>
            </a:r>
            <a:r>
              <a:rPr lang="en-GB" sz="1800">
                <a:solidFill>
                  <a:srgbClr val="FF0000"/>
                </a:solidFill>
              </a:rPr>
              <a:t>Anemoi framework</a:t>
            </a:r>
            <a:r>
              <a:rPr lang="en-GB" sz="1800">
                <a:solidFill>
                  <a:schemeClr val="dk1"/>
                </a:solidFill>
              </a:rPr>
              <a:t>, a </a:t>
            </a:r>
            <a:r>
              <a:rPr lang="en-GB" sz="1800">
                <a:solidFill>
                  <a:srgbClr val="FF0000"/>
                </a:solidFill>
              </a:rPr>
              <a:t>transfer learning technique </a:t>
            </a:r>
            <a:r>
              <a:rPr lang="en-GB" sz="1800">
                <a:solidFill>
                  <a:schemeClr val="dk1"/>
                </a:solidFill>
              </a:rPr>
              <a:t>and a </a:t>
            </a:r>
            <a:r>
              <a:rPr lang="en-GB" sz="1800">
                <a:solidFill>
                  <a:srgbClr val="FF0000"/>
                </a:solidFill>
              </a:rPr>
              <a:t>stretched-grid</a:t>
            </a:r>
            <a:r>
              <a:rPr lang="en-GB" sz="1800">
                <a:solidFill>
                  <a:schemeClr val="dk1"/>
                </a:solidFill>
              </a:rPr>
              <a:t>. Good results compared to the deterministic NWP forecasts at 2.5 km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518" y="3405522"/>
            <a:ext cx="3608713" cy="1829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hat.europeanweather.cloud/file-upload/68b02fc9c767346544392a79/Clipboard%20-%20August%2028,%202025%2012:30%20PM.png" id="311" name="Google Shape;31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430" y="2984632"/>
            <a:ext cx="2642840" cy="163897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4"/>
          <p:cNvSpPr/>
          <p:nvPr/>
        </p:nvSpPr>
        <p:spPr>
          <a:xfrm>
            <a:off x="140678" y="105509"/>
            <a:ext cx="56270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Numerical modelling at DWD:</a:t>
            </a:r>
            <a:br>
              <a:rPr b="0" i="1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Operational status and selected R&amp;D activities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8350" y="751841"/>
            <a:ext cx="1878491" cy="17750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/>
          <p:nvPr/>
        </p:nvSpPr>
        <p:spPr>
          <a:xfrm>
            <a:off x="323849" y="693290"/>
            <a:ext cx="37661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NWP model chain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 txBox="1"/>
          <p:nvPr/>
        </p:nvSpPr>
        <p:spPr>
          <a:xfrm>
            <a:off x="4111777" y="682049"/>
            <a:ext cx="14415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coupled ocean-atmosphere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4"/>
          <p:cNvSpPr txBox="1"/>
          <p:nvPr/>
        </p:nvSpPr>
        <p:spPr>
          <a:xfrm rot="-5400000">
            <a:off x="-435480" y="2938568"/>
            <a:ext cx="11012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ICON@500m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4"/>
          <p:cNvSpPr txBox="1"/>
          <p:nvPr/>
        </p:nvSpPr>
        <p:spPr>
          <a:xfrm>
            <a:off x="5953500" y="4286153"/>
            <a:ext cx="12333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ICON-WAVES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4"/>
          <p:cNvSpPr txBox="1"/>
          <p:nvPr/>
        </p:nvSpPr>
        <p:spPr>
          <a:xfrm>
            <a:off x="5767754" y="912881"/>
            <a:ext cx="12333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GLORI</a:t>
            </a:r>
            <a:b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twin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4"/>
          <p:cNvSpPr txBox="1"/>
          <p:nvPr>
            <p:ph idx="11" type="ftr"/>
          </p:nvPr>
        </p:nvSpPr>
        <p:spPr>
          <a:xfrm>
            <a:off x="454780" y="4784645"/>
            <a:ext cx="8689220" cy="230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4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47th EWGLAM &amp; 32nd SRWNP Workshop, 22 – 25 September  2025, Norrköping, Sweden                                            C.Gebhardt (DWD)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678" y="1001291"/>
            <a:ext cx="3302333" cy="148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678" y="3638811"/>
            <a:ext cx="1971126" cy="95768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4"/>
          <p:cNvSpPr txBox="1"/>
          <p:nvPr/>
        </p:nvSpPr>
        <p:spPr>
          <a:xfrm rot="-5400000">
            <a:off x="1624910" y="3733761"/>
            <a:ext cx="12333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AICON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2904" y="2509427"/>
            <a:ext cx="2202748" cy="1102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44"/>
          <p:cNvGrpSpPr/>
          <p:nvPr/>
        </p:nvGrpSpPr>
        <p:grpSpPr>
          <a:xfrm>
            <a:off x="19635329" y="16901958"/>
            <a:ext cx="9329560" cy="5231424"/>
            <a:chOff x="19635329" y="16901958"/>
            <a:chExt cx="9329560" cy="5231424"/>
          </a:xfrm>
        </p:grpSpPr>
        <p:grpSp>
          <p:nvGrpSpPr>
            <p:cNvPr id="325" name="Google Shape;325;p44"/>
            <p:cNvGrpSpPr/>
            <p:nvPr/>
          </p:nvGrpSpPr>
          <p:grpSpPr>
            <a:xfrm>
              <a:off x="19635329" y="20383782"/>
              <a:ext cx="9329560" cy="1749600"/>
              <a:chOff x="594049" y="954229"/>
              <a:chExt cx="7346293" cy="1749600"/>
            </a:xfrm>
          </p:grpSpPr>
          <p:sp>
            <p:nvSpPr>
              <p:cNvPr id="326" name="Google Shape;326;p44"/>
              <p:cNvSpPr/>
              <p:nvPr/>
            </p:nvSpPr>
            <p:spPr>
              <a:xfrm>
                <a:off x="1890040" y="954229"/>
                <a:ext cx="648000" cy="54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36000" spcFirstLastPara="1" rIns="3600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oce</a:t>
                </a:r>
                <a:endParaRPr b="1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sea-ice</a:t>
                </a:r>
                <a:endParaRPr/>
              </a:p>
            </p:txBody>
          </p:sp>
          <p:sp>
            <p:nvSpPr>
              <p:cNvPr id="327" name="Google Shape;327;p44"/>
              <p:cNvSpPr/>
              <p:nvPr/>
            </p:nvSpPr>
            <p:spPr>
              <a:xfrm>
                <a:off x="1880185" y="2162122"/>
                <a:ext cx="647898" cy="54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36000" spcFirstLastPara="1" rIns="3600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atm sma</a:t>
                </a:r>
                <a:endParaRPr b="1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snow</a:t>
                </a:r>
                <a:endParaRPr/>
              </a:p>
            </p:txBody>
          </p:sp>
          <p:cxnSp>
            <p:nvCxnSpPr>
              <p:cNvPr id="328" name="Google Shape;328;p44"/>
              <p:cNvCxnSpPr>
                <a:stCxn id="326" idx="2"/>
                <a:endCxn id="329" idx="2"/>
              </p:cNvCxnSpPr>
              <p:nvPr/>
            </p:nvCxnSpPr>
            <p:spPr>
              <a:xfrm flipH="1" rot="-5400000">
                <a:off x="2345440" y="1362829"/>
                <a:ext cx="182100" cy="444900"/>
              </a:xfrm>
              <a:prstGeom prst="curvedConnector2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30" name="Google Shape;330;p44"/>
              <p:cNvCxnSpPr>
                <a:stCxn id="327" idx="0"/>
                <a:endCxn id="331" idx="2"/>
              </p:cNvCxnSpPr>
              <p:nvPr/>
            </p:nvCxnSpPr>
            <p:spPr>
              <a:xfrm rot="-5400000">
                <a:off x="2353384" y="1856572"/>
                <a:ext cx="156300" cy="454800"/>
              </a:xfrm>
              <a:prstGeom prst="curvedConnector2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332" name="Google Shape;332;p44"/>
              <p:cNvSpPr/>
              <p:nvPr/>
            </p:nvSpPr>
            <p:spPr>
              <a:xfrm>
                <a:off x="3642254" y="2174458"/>
                <a:ext cx="509588" cy="439954"/>
              </a:xfrm>
              <a:prstGeom prst="roundRect">
                <a:avLst>
                  <a:gd fmla="val 16667" name="adj"/>
                </a:avLst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36000" spcFirstLastPara="1" rIns="3600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atm</a:t>
                </a:r>
                <a:endParaRPr b="1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snow</a:t>
                </a:r>
                <a:endParaRPr/>
              </a:p>
            </p:txBody>
          </p:sp>
          <p:cxnSp>
            <p:nvCxnSpPr>
              <p:cNvPr id="333" name="Google Shape;333;p44"/>
              <p:cNvCxnSpPr>
                <a:stCxn id="332" idx="0"/>
                <a:endCxn id="334" idx="2"/>
              </p:cNvCxnSpPr>
              <p:nvPr/>
            </p:nvCxnSpPr>
            <p:spPr>
              <a:xfrm rot="-5400000">
                <a:off x="3998898" y="1904008"/>
                <a:ext cx="168600" cy="372300"/>
              </a:xfrm>
              <a:prstGeom prst="curvedConnector2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35" name="Google Shape;335;p44"/>
              <p:cNvCxnSpPr/>
              <p:nvPr/>
            </p:nvCxnSpPr>
            <p:spPr>
              <a:xfrm flipH="1" rot="10800000">
                <a:off x="3525641" y="1669905"/>
                <a:ext cx="744558" cy="6317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36" name="Google Shape;336;p44"/>
              <p:cNvCxnSpPr>
                <a:stCxn id="331" idx="0"/>
                <a:endCxn id="332" idx="0"/>
              </p:cNvCxnSpPr>
              <p:nvPr/>
            </p:nvCxnSpPr>
            <p:spPr>
              <a:xfrm>
                <a:off x="3525641" y="2005909"/>
                <a:ext cx="371400" cy="168600"/>
              </a:xfrm>
              <a:prstGeom prst="curvedConnector2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grpSp>
            <p:nvGrpSpPr>
              <p:cNvPr id="337" name="Google Shape;337;p44"/>
              <p:cNvGrpSpPr/>
              <p:nvPr/>
            </p:nvGrpSpPr>
            <p:grpSpPr>
              <a:xfrm>
                <a:off x="2658865" y="1590047"/>
                <a:ext cx="866776" cy="502036"/>
                <a:chOff x="1246625" y="3425780"/>
                <a:chExt cx="866776" cy="502036"/>
              </a:xfrm>
            </p:grpSpPr>
            <p:sp>
              <p:nvSpPr>
                <p:cNvPr id="329" name="Google Shape;329;p44"/>
                <p:cNvSpPr/>
                <p:nvPr/>
              </p:nvSpPr>
              <p:spPr>
                <a:xfrm>
                  <a:off x="1246626" y="3425780"/>
                  <a:ext cx="866775" cy="172349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icon-o</a:t>
                  </a:r>
                  <a:endParaRPr/>
                </a:p>
              </p:txBody>
            </p:sp>
            <p:sp>
              <p:nvSpPr>
                <p:cNvPr id="331" name="Google Shape;331;p44"/>
                <p:cNvSpPr/>
                <p:nvPr/>
              </p:nvSpPr>
              <p:spPr>
                <a:xfrm>
                  <a:off x="1246626" y="3755467"/>
                  <a:ext cx="866775" cy="172349"/>
                </a:xfrm>
                <a:prstGeom prst="round2SameRect">
                  <a:avLst>
                    <a:gd fmla="val 16667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icon-nwp</a:t>
                  </a:r>
                  <a:endParaRPr b="1"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44"/>
                <p:cNvSpPr/>
                <p:nvPr/>
              </p:nvSpPr>
              <p:spPr>
                <a:xfrm>
                  <a:off x="1246625" y="3598129"/>
                  <a:ext cx="866775" cy="1573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91425" spcFirstLastPara="1" rIns="91425" wrap="square" tIns="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YAC</a:t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39" name="Google Shape;339;p44"/>
                <p:cNvCxnSpPr/>
                <p:nvPr/>
              </p:nvCxnSpPr>
              <p:spPr>
                <a:xfrm rot="10800000">
                  <a:off x="1346200" y="3605093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chemeClr val="accent1"/>
                  </a:solidFill>
                  <a:prstDash val="dash"/>
                  <a:round/>
                  <a:headEnd len="sm" w="sm" type="none"/>
                  <a:tailEnd len="sm" w="sm" type="stealth"/>
                </a:ln>
              </p:spPr>
            </p:cxnSp>
            <p:cxnSp>
              <p:nvCxnSpPr>
                <p:cNvPr id="340" name="Google Shape;340;p44"/>
                <p:cNvCxnSpPr/>
                <p:nvPr/>
              </p:nvCxnSpPr>
              <p:spPr>
                <a:xfrm rot="10800000">
                  <a:off x="1482725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  <p:cxnSp>
              <p:nvCxnSpPr>
                <p:cNvPr id="341" name="Google Shape;341;p44"/>
                <p:cNvCxnSpPr/>
                <p:nvPr/>
              </p:nvCxnSpPr>
              <p:spPr>
                <a:xfrm rot="10800000">
                  <a:off x="1876425" y="3605093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chemeClr val="accent1"/>
                  </a:solidFill>
                  <a:prstDash val="dash"/>
                  <a:round/>
                  <a:headEnd len="sm" w="sm" type="none"/>
                  <a:tailEnd len="sm" w="sm" type="stealth"/>
                </a:ln>
              </p:spPr>
            </p:cxnSp>
            <p:cxnSp>
              <p:nvCxnSpPr>
                <p:cNvPr id="342" name="Google Shape;342;p44"/>
                <p:cNvCxnSpPr/>
                <p:nvPr/>
              </p:nvCxnSpPr>
              <p:spPr>
                <a:xfrm rot="10800000">
                  <a:off x="2012950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  <p:cxnSp>
              <p:nvCxnSpPr>
                <p:cNvPr id="343" name="Google Shape;343;p44"/>
                <p:cNvCxnSpPr/>
                <p:nvPr/>
              </p:nvCxnSpPr>
              <p:spPr>
                <a:xfrm rot="10800000">
                  <a:off x="1411288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  <p:cxnSp>
              <p:nvCxnSpPr>
                <p:cNvPr id="344" name="Google Shape;344;p44"/>
                <p:cNvCxnSpPr/>
                <p:nvPr/>
              </p:nvCxnSpPr>
              <p:spPr>
                <a:xfrm rot="10800000">
                  <a:off x="1946275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</p:grpSp>
          <p:sp>
            <p:nvSpPr>
              <p:cNvPr id="345" name="Google Shape;345;p44"/>
              <p:cNvSpPr/>
              <p:nvPr/>
            </p:nvSpPr>
            <p:spPr>
              <a:xfrm>
                <a:off x="4269342" y="1590046"/>
                <a:ext cx="866775" cy="172349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0B0F0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icon-o</a:t>
                </a:r>
                <a:endParaRPr/>
              </a:p>
            </p:txBody>
          </p:sp>
          <p:sp>
            <p:nvSpPr>
              <p:cNvPr id="334" name="Google Shape;334;p44"/>
              <p:cNvSpPr/>
              <p:nvPr/>
            </p:nvSpPr>
            <p:spPr>
              <a:xfrm>
                <a:off x="4269342" y="1919733"/>
                <a:ext cx="866775" cy="172349"/>
              </a:xfrm>
              <a:prstGeom prst="round2SameRect">
                <a:avLst>
                  <a:gd fmla="val 16667" name="adj1"/>
                  <a:gd fmla="val 50000" name="adj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icon-nwp</a:t>
                </a:r>
                <a:endParaRPr b="1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44"/>
              <p:cNvSpPr/>
              <p:nvPr/>
            </p:nvSpPr>
            <p:spPr>
              <a:xfrm>
                <a:off x="4269341" y="1762395"/>
                <a:ext cx="866775" cy="157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91425" spcFirstLastPara="1" rIns="91425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YAC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47" name="Google Shape;347;p44"/>
              <p:cNvCxnSpPr/>
              <p:nvPr/>
            </p:nvCxnSpPr>
            <p:spPr>
              <a:xfrm rot="10800000">
                <a:off x="4368916" y="1769359"/>
                <a:ext cx="0" cy="144057"/>
              </a:xfrm>
              <a:prstGeom prst="straightConnector1">
                <a:avLst/>
              </a:prstGeom>
              <a:noFill/>
              <a:ln cap="rnd" cmpd="sng" w="127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stealth"/>
              </a:ln>
            </p:spPr>
          </p:cxnSp>
          <p:cxnSp>
            <p:nvCxnSpPr>
              <p:cNvPr id="348" name="Google Shape;348;p44"/>
              <p:cNvCxnSpPr/>
              <p:nvPr/>
            </p:nvCxnSpPr>
            <p:spPr>
              <a:xfrm rot="10800000">
                <a:off x="4505441" y="1769358"/>
                <a:ext cx="0" cy="144057"/>
              </a:xfrm>
              <a:prstGeom prst="straightConnector1">
                <a:avLst/>
              </a:prstGeom>
              <a:noFill/>
              <a:ln cap="rnd" cmpd="sng" w="12700">
                <a:solidFill>
                  <a:srgbClr val="00B0F0"/>
                </a:solidFill>
                <a:prstDash val="dash"/>
                <a:round/>
                <a:headEnd len="sm" w="sm" type="stealth"/>
                <a:tailEnd len="sm" w="sm" type="none"/>
              </a:ln>
            </p:spPr>
          </p:cxnSp>
          <p:cxnSp>
            <p:nvCxnSpPr>
              <p:cNvPr id="349" name="Google Shape;349;p44"/>
              <p:cNvCxnSpPr/>
              <p:nvPr/>
            </p:nvCxnSpPr>
            <p:spPr>
              <a:xfrm rot="10800000">
                <a:off x="4899141" y="1769359"/>
                <a:ext cx="0" cy="144057"/>
              </a:xfrm>
              <a:prstGeom prst="straightConnector1">
                <a:avLst/>
              </a:prstGeom>
              <a:noFill/>
              <a:ln cap="rnd" cmpd="sng" w="127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stealth"/>
              </a:ln>
            </p:spPr>
          </p:cxnSp>
          <p:cxnSp>
            <p:nvCxnSpPr>
              <p:cNvPr id="350" name="Google Shape;350;p44"/>
              <p:cNvCxnSpPr/>
              <p:nvPr/>
            </p:nvCxnSpPr>
            <p:spPr>
              <a:xfrm rot="10800000">
                <a:off x="5035666" y="1769358"/>
                <a:ext cx="0" cy="144057"/>
              </a:xfrm>
              <a:prstGeom prst="straightConnector1">
                <a:avLst/>
              </a:prstGeom>
              <a:noFill/>
              <a:ln cap="rnd" cmpd="sng" w="12700">
                <a:solidFill>
                  <a:srgbClr val="00B0F0"/>
                </a:solidFill>
                <a:prstDash val="dash"/>
                <a:round/>
                <a:headEnd len="sm" w="sm" type="stealth"/>
                <a:tailEnd len="sm" w="sm" type="none"/>
              </a:ln>
            </p:spPr>
          </p:cxnSp>
          <p:cxnSp>
            <p:nvCxnSpPr>
              <p:cNvPr id="351" name="Google Shape;351;p44"/>
              <p:cNvCxnSpPr/>
              <p:nvPr/>
            </p:nvCxnSpPr>
            <p:spPr>
              <a:xfrm rot="10800000">
                <a:off x="4434004" y="1769358"/>
                <a:ext cx="0" cy="144057"/>
              </a:xfrm>
              <a:prstGeom prst="straightConnector1">
                <a:avLst/>
              </a:prstGeom>
              <a:noFill/>
              <a:ln cap="rnd" cmpd="sng" w="12700">
                <a:solidFill>
                  <a:srgbClr val="00B0F0"/>
                </a:solidFill>
                <a:prstDash val="dash"/>
                <a:round/>
                <a:headEnd len="sm" w="sm" type="stealth"/>
                <a:tailEnd len="sm" w="sm" type="none"/>
              </a:ln>
            </p:spPr>
          </p:cxnSp>
          <p:cxnSp>
            <p:nvCxnSpPr>
              <p:cNvPr id="352" name="Google Shape;352;p44"/>
              <p:cNvCxnSpPr/>
              <p:nvPr/>
            </p:nvCxnSpPr>
            <p:spPr>
              <a:xfrm rot="10800000">
                <a:off x="4968991" y="1769358"/>
                <a:ext cx="0" cy="144057"/>
              </a:xfrm>
              <a:prstGeom prst="straightConnector1">
                <a:avLst/>
              </a:prstGeom>
              <a:noFill/>
              <a:ln cap="rnd" cmpd="sng" w="12700">
                <a:solidFill>
                  <a:srgbClr val="00B0F0"/>
                </a:solidFill>
                <a:prstDash val="dash"/>
                <a:round/>
                <a:headEnd len="sm" w="sm" type="stealth"/>
                <a:tailEnd len="sm" w="sm" type="none"/>
              </a:ln>
            </p:spPr>
          </p:cxnSp>
          <p:grpSp>
            <p:nvGrpSpPr>
              <p:cNvPr id="353" name="Google Shape;353;p44"/>
              <p:cNvGrpSpPr/>
              <p:nvPr/>
            </p:nvGrpSpPr>
            <p:grpSpPr>
              <a:xfrm>
                <a:off x="6294705" y="1590046"/>
                <a:ext cx="866776" cy="502036"/>
                <a:chOff x="1246625" y="3425780"/>
                <a:chExt cx="866776" cy="502036"/>
              </a:xfrm>
            </p:grpSpPr>
            <p:sp>
              <p:nvSpPr>
                <p:cNvPr id="354" name="Google Shape;354;p44"/>
                <p:cNvSpPr/>
                <p:nvPr/>
              </p:nvSpPr>
              <p:spPr>
                <a:xfrm>
                  <a:off x="1246626" y="3425780"/>
                  <a:ext cx="866775" cy="172349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icon-o</a:t>
                  </a:r>
                  <a:endParaRPr/>
                </a:p>
              </p:txBody>
            </p:sp>
            <p:sp>
              <p:nvSpPr>
                <p:cNvPr id="355" name="Google Shape;355;p44"/>
                <p:cNvSpPr/>
                <p:nvPr/>
              </p:nvSpPr>
              <p:spPr>
                <a:xfrm>
                  <a:off x="1246626" y="3755467"/>
                  <a:ext cx="866775" cy="172349"/>
                </a:xfrm>
                <a:prstGeom prst="round2SameRect">
                  <a:avLst>
                    <a:gd fmla="val 16667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2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icon-nwp</a:t>
                  </a:r>
                  <a:endParaRPr b="1"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44"/>
                <p:cNvSpPr/>
                <p:nvPr/>
              </p:nvSpPr>
              <p:spPr>
                <a:xfrm>
                  <a:off x="1246625" y="3598129"/>
                  <a:ext cx="866775" cy="1573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91425" spcFirstLastPara="1" rIns="91425" wrap="square" tIns="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YAC</a:t>
                  </a:r>
                  <a:endParaRPr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57" name="Google Shape;357;p44"/>
                <p:cNvCxnSpPr/>
                <p:nvPr/>
              </p:nvCxnSpPr>
              <p:spPr>
                <a:xfrm rot="10800000">
                  <a:off x="1346200" y="3605093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chemeClr val="accent1"/>
                  </a:solidFill>
                  <a:prstDash val="dash"/>
                  <a:round/>
                  <a:headEnd len="sm" w="sm" type="none"/>
                  <a:tailEnd len="sm" w="sm" type="stealth"/>
                </a:ln>
              </p:spPr>
            </p:cxnSp>
            <p:cxnSp>
              <p:nvCxnSpPr>
                <p:cNvPr id="358" name="Google Shape;358;p44"/>
                <p:cNvCxnSpPr/>
                <p:nvPr/>
              </p:nvCxnSpPr>
              <p:spPr>
                <a:xfrm rot="10800000">
                  <a:off x="1482725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  <p:cxnSp>
              <p:nvCxnSpPr>
                <p:cNvPr id="359" name="Google Shape;359;p44"/>
                <p:cNvCxnSpPr/>
                <p:nvPr/>
              </p:nvCxnSpPr>
              <p:spPr>
                <a:xfrm rot="10800000">
                  <a:off x="1876425" y="3605093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chemeClr val="accent1"/>
                  </a:solidFill>
                  <a:prstDash val="dash"/>
                  <a:round/>
                  <a:headEnd len="sm" w="sm" type="none"/>
                  <a:tailEnd len="sm" w="sm" type="stealth"/>
                </a:ln>
              </p:spPr>
            </p:cxnSp>
            <p:cxnSp>
              <p:nvCxnSpPr>
                <p:cNvPr id="360" name="Google Shape;360;p44"/>
                <p:cNvCxnSpPr/>
                <p:nvPr/>
              </p:nvCxnSpPr>
              <p:spPr>
                <a:xfrm rot="10800000">
                  <a:off x="2012950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  <p:cxnSp>
              <p:nvCxnSpPr>
                <p:cNvPr id="361" name="Google Shape;361;p44"/>
                <p:cNvCxnSpPr/>
                <p:nvPr/>
              </p:nvCxnSpPr>
              <p:spPr>
                <a:xfrm rot="10800000">
                  <a:off x="1411288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  <p:cxnSp>
              <p:nvCxnSpPr>
                <p:cNvPr id="362" name="Google Shape;362;p44"/>
                <p:cNvCxnSpPr/>
                <p:nvPr/>
              </p:nvCxnSpPr>
              <p:spPr>
                <a:xfrm rot="10800000">
                  <a:off x="1946275" y="3605092"/>
                  <a:ext cx="0" cy="144057"/>
                </a:xfrm>
                <a:prstGeom prst="straightConnector1">
                  <a:avLst/>
                </a:prstGeom>
                <a:noFill/>
                <a:ln cap="rnd" cmpd="sng" w="12700">
                  <a:solidFill>
                    <a:srgbClr val="00B0F0"/>
                  </a:solidFill>
                  <a:prstDash val="dash"/>
                  <a:round/>
                  <a:headEnd len="sm" w="sm" type="stealth"/>
                  <a:tailEnd len="sm" w="sm" type="none"/>
                </a:ln>
              </p:spPr>
            </p:cxnSp>
          </p:grpSp>
          <p:cxnSp>
            <p:nvCxnSpPr>
              <p:cNvPr id="363" name="Google Shape;363;p44"/>
              <p:cNvCxnSpPr>
                <a:stCxn id="355" idx="0"/>
                <a:endCxn id="364" idx="0"/>
              </p:cNvCxnSpPr>
              <p:nvPr/>
            </p:nvCxnSpPr>
            <p:spPr>
              <a:xfrm>
                <a:off x="7161481" y="2005908"/>
                <a:ext cx="454800" cy="157800"/>
              </a:xfrm>
              <a:prstGeom prst="curvedConnector2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65" name="Google Shape;365;p44"/>
              <p:cNvCxnSpPr>
                <a:stCxn id="354" idx="0"/>
                <a:endCxn id="366" idx="2"/>
              </p:cNvCxnSpPr>
              <p:nvPr/>
            </p:nvCxnSpPr>
            <p:spPr>
              <a:xfrm flipH="1" rot="10800000">
                <a:off x="7161481" y="1494121"/>
                <a:ext cx="454800" cy="182100"/>
              </a:xfrm>
              <a:prstGeom prst="curvedConnector2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67" name="Google Shape;367;p44"/>
              <p:cNvCxnSpPr>
                <a:stCxn id="345" idx="0"/>
              </p:cNvCxnSpPr>
              <p:nvPr/>
            </p:nvCxnSpPr>
            <p:spPr>
              <a:xfrm>
                <a:off x="5136117" y="1676221"/>
                <a:ext cx="292800" cy="12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68" name="Google Shape;368;p44"/>
              <p:cNvCxnSpPr>
                <a:stCxn id="334" idx="0"/>
              </p:cNvCxnSpPr>
              <p:nvPr/>
            </p:nvCxnSpPr>
            <p:spPr>
              <a:xfrm>
                <a:off x="5136117" y="2005908"/>
                <a:ext cx="292800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369" name="Google Shape;369;p44"/>
              <p:cNvSpPr txBox="1"/>
              <p:nvPr/>
            </p:nvSpPr>
            <p:spPr>
              <a:xfrm>
                <a:off x="5528361" y="1595814"/>
                <a:ext cx="407163" cy="430887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cxnSp>
            <p:nvCxnSpPr>
              <p:cNvPr id="370" name="Google Shape;370;p44"/>
              <p:cNvCxnSpPr/>
              <p:nvPr/>
            </p:nvCxnSpPr>
            <p:spPr>
              <a:xfrm>
                <a:off x="6002036" y="1687954"/>
                <a:ext cx="292670" cy="1189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371" name="Google Shape;371;p44"/>
              <p:cNvCxnSpPr/>
              <p:nvPr/>
            </p:nvCxnSpPr>
            <p:spPr>
              <a:xfrm>
                <a:off x="6002036" y="2017641"/>
                <a:ext cx="292670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372" name="Google Shape;372;p44"/>
              <p:cNvSpPr/>
              <p:nvPr/>
            </p:nvSpPr>
            <p:spPr>
              <a:xfrm>
                <a:off x="2117371" y="1690850"/>
                <a:ext cx="300428" cy="300428"/>
              </a:xfrm>
              <a:prstGeom prst="ellipse">
                <a:avLst/>
              </a:prstGeom>
              <a:solidFill>
                <a:schemeClr val="lt2"/>
              </a:solidFill>
              <a:ln cap="flat" cmpd="sng" w="12700">
                <a:solidFill>
                  <a:schemeClr val="l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00 UTC</a:t>
                </a:r>
                <a:endParaRPr/>
              </a:p>
            </p:txBody>
          </p:sp>
          <p:sp>
            <p:nvSpPr>
              <p:cNvPr id="373" name="Google Shape;373;p44"/>
              <p:cNvSpPr/>
              <p:nvPr/>
            </p:nvSpPr>
            <p:spPr>
              <a:xfrm>
                <a:off x="3727847" y="1699164"/>
                <a:ext cx="300428" cy="300428"/>
              </a:xfrm>
              <a:prstGeom prst="ellipse">
                <a:avLst/>
              </a:prstGeom>
              <a:solidFill>
                <a:schemeClr val="lt2"/>
              </a:solidFill>
              <a:ln cap="flat" cmpd="sng" w="12700">
                <a:solidFill>
                  <a:schemeClr val="l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03 UTC</a:t>
                </a:r>
                <a:endParaRPr/>
              </a:p>
            </p:txBody>
          </p:sp>
          <p:sp>
            <p:nvSpPr>
              <p:cNvPr id="374" name="Google Shape;374;p44"/>
              <p:cNvSpPr/>
              <p:nvPr/>
            </p:nvSpPr>
            <p:spPr>
              <a:xfrm>
                <a:off x="7445529" y="1690536"/>
                <a:ext cx="300428" cy="300428"/>
              </a:xfrm>
              <a:prstGeom prst="ellipse">
                <a:avLst/>
              </a:prstGeom>
              <a:solidFill>
                <a:schemeClr val="lt2"/>
              </a:solidFill>
              <a:ln cap="flat" cmpd="sng" w="12700">
                <a:solidFill>
                  <a:schemeClr val="lt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24 UTC</a:t>
                </a:r>
                <a:endParaRPr/>
              </a:p>
            </p:txBody>
          </p:sp>
          <p:grpSp>
            <p:nvGrpSpPr>
              <p:cNvPr id="375" name="Google Shape;375;p44"/>
              <p:cNvGrpSpPr/>
              <p:nvPr/>
            </p:nvGrpSpPr>
            <p:grpSpPr>
              <a:xfrm>
                <a:off x="594049" y="1224132"/>
                <a:ext cx="1204882" cy="1186983"/>
                <a:chOff x="594049" y="1224132"/>
                <a:chExt cx="1204882" cy="1186983"/>
              </a:xfrm>
            </p:grpSpPr>
            <p:sp>
              <p:nvSpPr>
                <p:cNvPr id="376" name="Google Shape;376;p44"/>
                <p:cNvSpPr txBox="1"/>
                <p:nvPr/>
              </p:nvSpPr>
              <p:spPr>
                <a:xfrm>
                  <a:off x="594049" y="1751832"/>
                  <a:ext cx="1042963" cy="161583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i="1" lang="en-GB" sz="105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data assimilation</a:t>
                  </a:r>
                  <a:endParaRPr/>
                </a:p>
              </p:txBody>
            </p:sp>
            <p:cxnSp>
              <p:nvCxnSpPr>
                <p:cNvPr id="377" name="Google Shape;377;p44"/>
                <p:cNvCxnSpPr>
                  <a:stCxn id="376" idx="0"/>
                </p:cNvCxnSpPr>
                <p:nvPr/>
              </p:nvCxnSpPr>
              <p:spPr>
                <a:xfrm rot="-5400000">
                  <a:off x="1193381" y="1146282"/>
                  <a:ext cx="527700" cy="683400"/>
                </a:xfrm>
                <a:prstGeom prst="curvedConnector2">
                  <a:avLst/>
                </a:prstGeom>
                <a:noFill/>
                <a:ln cap="flat" cmpd="sng" w="12700">
                  <a:solidFill>
                    <a:schemeClr val="dk2"/>
                  </a:solidFill>
                  <a:prstDash val="solid"/>
                  <a:miter lim="800000"/>
                  <a:headEnd len="sm" w="sm" type="none"/>
                  <a:tailEnd len="sm" w="sm" type="oval"/>
                </a:ln>
              </p:spPr>
            </p:cxnSp>
            <p:cxnSp>
              <p:nvCxnSpPr>
                <p:cNvPr id="378" name="Google Shape;378;p44"/>
                <p:cNvCxnSpPr>
                  <a:stCxn id="376" idx="2"/>
                </p:cNvCxnSpPr>
                <p:nvPr/>
              </p:nvCxnSpPr>
              <p:spPr>
                <a:xfrm flipH="1" rot="-5400000">
                  <a:off x="1202081" y="1826865"/>
                  <a:ext cx="497700" cy="670800"/>
                </a:xfrm>
                <a:prstGeom prst="curvedConnector2">
                  <a:avLst/>
                </a:prstGeom>
                <a:noFill/>
                <a:ln cap="flat" cmpd="sng" w="12700">
                  <a:solidFill>
                    <a:schemeClr val="dk2"/>
                  </a:solidFill>
                  <a:prstDash val="solid"/>
                  <a:miter lim="800000"/>
                  <a:headEnd len="sm" w="sm" type="none"/>
                  <a:tailEnd len="sm" w="sm" type="oval"/>
                </a:ln>
              </p:spPr>
            </p:cxnSp>
          </p:grpSp>
          <p:grpSp>
            <p:nvGrpSpPr>
              <p:cNvPr id="379" name="Google Shape;379;p44"/>
              <p:cNvGrpSpPr/>
              <p:nvPr/>
            </p:nvGrpSpPr>
            <p:grpSpPr>
              <a:xfrm>
                <a:off x="4675315" y="1274693"/>
                <a:ext cx="1326721" cy="249585"/>
                <a:chOff x="4461387" y="1256114"/>
                <a:chExt cx="1326721" cy="249585"/>
              </a:xfrm>
            </p:grpSpPr>
            <p:sp>
              <p:nvSpPr>
                <p:cNvPr id="380" name="Google Shape;380;p44"/>
                <p:cNvSpPr txBox="1"/>
                <p:nvPr/>
              </p:nvSpPr>
              <p:spPr>
                <a:xfrm>
                  <a:off x="5011831" y="1256114"/>
                  <a:ext cx="776277" cy="161583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i="1" lang="en-GB" sz="105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coupled run</a:t>
                  </a:r>
                  <a:endParaRPr/>
                </a:p>
              </p:txBody>
            </p:sp>
            <p:cxnSp>
              <p:nvCxnSpPr>
                <p:cNvPr id="381" name="Google Shape;381;p44"/>
                <p:cNvCxnSpPr/>
                <p:nvPr/>
              </p:nvCxnSpPr>
              <p:spPr>
                <a:xfrm flipH="1">
                  <a:off x="4461387" y="1335361"/>
                  <a:ext cx="550444" cy="170338"/>
                </a:xfrm>
                <a:prstGeom prst="curvedConnector2">
                  <a:avLst/>
                </a:prstGeom>
                <a:noFill/>
                <a:ln cap="flat" cmpd="sng" w="12700">
                  <a:solidFill>
                    <a:schemeClr val="dk2"/>
                  </a:solidFill>
                  <a:prstDash val="solid"/>
                  <a:miter lim="800000"/>
                  <a:headEnd len="sm" w="sm" type="none"/>
                  <a:tailEnd len="sm" w="sm" type="oval"/>
                </a:ln>
              </p:spPr>
            </p:cxnSp>
          </p:grpSp>
          <p:sp>
            <p:nvSpPr>
              <p:cNvPr id="366" name="Google Shape;366;p44"/>
              <p:cNvSpPr/>
              <p:nvPr/>
            </p:nvSpPr>
            <p:spPr>
              <a:xfrm>
                <a:off x="7292342" y="954229"/>
                <a:ext cx="648000" cy="54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36000" spcFirstLastPara="1" rIns="3600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oce</a:t>
                </a:r>
                <a:endParaRPr b="1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sea-ice</a:t>
                </a:r>
                <a:endParaRPr/>
              </a:p>
            </p:txBody>
          </p:sp>
          <p:sp>
            <p:nvSpPr>
              <p:cNvPr id="364" name="Google Shape;364;p44"/>
              <p:cNvSpPr/>
              <p:nvPr/>
            </p:nvSpPr>
            <p:spPr>
              <a:xfrm>
                <a:off x="7292342" y="2163829"/>
                <a:ext cx="647898" cy="540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36000" spcFirstLastPara="1" rIns="3600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atm sma</a:t>
                </a:r>
                <a:endParaRPr b="1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snow</a:t>
                </a:r>
                <a:endParaRPr/>
              </a:p>
            </p:txBody>
          </p:sp>
        </p:grpSp>
        <p:grpSp>
          <p:nvGrpSpPr>
            <p:cNvPr id="382" name="Google Shape;382;p44"/>
            <p:cNvGrpSpPr/>
            <p:nvPr/>
          </p:nvGrpSpPr>
          <p:grpSpPr>
            <a:xfrm>
              <a:off x="19887996" y="16901958"/>
              <a:ext cx="5768282" cy="3442892"/>
              <a:chOff x="1938467" y="1752599"/>
              <a:chExt cx="4078414" cy="2886099"/>
            </a:xfrm>
          </p:grpSpPr>
          <p:pic>
            <p:nvPicPr>
              <p:cNvPr id="383" name="Google Shape;383;p44"/>
              <p:cNvPicPr preferRelativeResize="0"/>
              <p:nvPr/>
            </p:nvPicPr>
            <p:blipFill rotWithShape="1">
              <a:blip r:embed="rId10">
                <a:alphaModFix/>
              </a:blip>
              <a:srcRect b="2659" l="0" r="50600" t="9948"/>
              <a:stretch/>
            </p:blipFill>
            <p:spPr>
              <a:xfrm>
                <a:off x="1938467" y="1752599"/>
                <a:ext cx="4078414" cy="28860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4" name="Google Shape;384;p44"/>
              <p:cNvSpPr txBox="1"/>
              <p:nvPr/>
            </p:nvSpPr>
            <p:spPr>
              <a:xfrm>
                <a:off x="4196973" y="3638846"/>
                <a:ext cx="167885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solidFill>
                      <a:srgbClr val="289E28"/>
                    </a:solidFill>
                    <a:latin typeface="Arial"/>
                    <a:ea typeface="Arial"/>
                    <a:cs typeface="Arial"/>
                    <a:sym typeface="Arial"/>
                  </a:rPr>
                  <a:t>SST error in coupled forecasts</a:t>
                </a:r>
                <a:endParaRPr sz="1400">
                  <a:solidFill>
                    <a:srgbClr val="289E2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44"/>
              <p:cNvSpPr txBox="1"/>
              <p:nvPr/>
            </p:nvSpPr>
            <p:spPr>
              <a:xfrm>
                <a:off x="3005800" y="2343383"/>
                <a:ext cx="1678852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>
                    <a:solidFill>
                      <a:srgbClr val="FF7B07"/>
                    </a:solidFill>
                    <a:latin typeface="Arial"/>
                    <a:ea typeface="Arial"/>
                    <a:cs typeface="Arial"/>
                    <a:sym typeface="Arial"/>
                  </a:rPr>
                  <a:t>SST error in uncoupled forecasts</a:t>
                </a:r>
                <a:endParaRPr sz="1400">
                  <a:solidFill>
                    <a:srgbClr val="FF7B0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86" name="Google Shape;386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61566" y="1108444"/>
            <a:ext cx="3259544" cy="18297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44"/>
          <p:cNvGrpSpPr/>
          <p:nvPr/>
        </p:nvGrpSpPr>
        <p:grpSpPr>
          <a:xfrm>
            <a:off x="19906045" y="23087527"/>
            <a:ext cx="9498123" cy="2927500"/>
            <a:chOff x="19906045" y="23087527"/>
            <a:chExt cx="9498123" cy="2927500"/>
          </a:xfrm>
        </p:grpSpPr>
        <p:pic>
          <p:nvPicPr>
            <p:cNvPr id="388" name="Google Shape;388;p4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9906045" y="23087527"/>
              <a:ext cx="5372376" cy="292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aves in Europe are getting higher, threatening coastal residents" id="389" name="Google Shape;389;p4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5456776" y="23447601"/>
              <a:ext cx="3947392" cy="2222188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  <p:pic>
        <p:nvPicPr>
          <p:cNvPr descr="A map of satellite communications&#10;&#10;Description automatically generated with medium confidence" id="390" name="Google Shape;390;p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160631" y="30300983"/>
            <a:ext cx="2931869" cy="192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44520" y="2422170"/>
            <a:ext cx="1332456" cy="87260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4"/>
          <p:cNvSpPr txBox="1"/>
          <p:nvPr/>
        </p:nvSpPr>
        <p:spPr>
          <a:xfrm rot="-5400000">
            <a:off x="6491933" y="2500068"/>
            <a:ext cx="12333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All-sky data assimilation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"/>
          <p:cNvSpPr txBox="1"/>
          <p:nvPr/>
        </p:nvSpPr>
        <p:spPr>
          <a:xfrm>
            <a:off x="286425" y="108102"/>
            <a:ext cx="741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NWP activities at the Hungarian Meteorological Service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Gabriella Szépszó, Anikó Kardos-Várkonyi, Dávid Lancz, Helga Tóth</a:t>
            </a:r>
            <a:endParaRPr sz="1600"/>
          </a:p>
        </p:txBody>
      </p:sp>
      <p:pic>
        <p:nvPicPr>
          <p:cNvPr id="398" name="Google Shape;3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850" y="221213"/>
            <a:ext cx="1785375" cy="5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47" y="777489"/>
            <a:ext cx="8150866" cy="44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/>
          <p:nvPr>
            <p:ph type="ctrTitle"/>
          </p:nvPr>
        </p:nvSpPr>
        <p:spPr>
          <a:xfrm>
            <a:off x="311700" y="1735175"/>
            <a:ext cx="8520600" cy="131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/>
              <a:t>Thematic</a:t>
            </a:r>
            <a:r>
              <a:rPr b="1" lang="en-GB" sz="3300"/>
              <a:t> posters</a:t>
            </a:r>
            <a:endParaRPr b="1" sz="3300"/>
          </a:p>
        </p:txBody>
      </p:sp>
      <p:pic>
        <p:nvPicPr>
          <p:cNvPr id="405" name="Google Shape;4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900" y="56200"/>
            <a:ext cx="202882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7" title="tp12h_202410191200_+12h_radar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425" y="2321132"/>
            <a:ext cx="2959825" cy="210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7"/>
          <p:cNvSpPr txBox="1"/>
          <p:nvPr>
            <p:ph idx="2" type="title"/>
          </p:nvPr>
        </p:nvSpPr>
        <p:spPr>
          <a:xfrm>
            <a:off x="274350" y="0"/>
            <a:ext cx="85953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en-GB" sz="1990"/>
              <a:t>High-resolution data assimilation with ICON and KENDA at Agenzia ItaliaMeteo and Arpae </a:t>
            </a:r>
            <a:endParaRPr sz="199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en-GB" sz="1690"/>
              <a:t>Gastaldo, Italy, Agenzia Italiameteo and Arpae</a:t>
            </a:r>
            <a:endParaRPr sz="1690"/>
          </a:p>
        </p:txBody>
      </p:sp>
      <p:pic>
        <p:nvPicPr>
          <p:cNvPr id="412" name="Google Shape;412;p47" title="logo-arpa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2900" y="4780800"/>
            <a:ext cx="77120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7" title="tp12h_202410191200_+12h_kenda_op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3913" y="2321125"/>
            <a:ext cx="2959825" cy="210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7"/>
          <p:cNvSpPr txBox="1"/>
          <p:nvPr/>
        </p:nvSpPr>
        <p:spPr>
          <a:xfrm>
            <a:off x="510676" y="2085073"/>
            <a:ext cx="21729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8"/>
              <a:buFont typeface="Arial"/>
              <a:buNone/>
            </a:pPr>
            <a:r>
              <a:rPr b="1" lang="en-GB" sz="14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en-GB" sz="149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bservations</a:t>
            </a:r>
            <a:endParaRPr b="1" i="0" sz="14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7"/>
          <p:cNvSpPr txBox="1"/>
          <p:nvPr/>
        </p:nvSpPr>
        <p:spPr>
          <a:xfrm>
            <a:off x="3027004" y="1969722"/>
            <a:ext cx="2565300" cy="46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8"/>
              <a:buFont typeface="Arial"/>
              <a:buNone/>
            </a:pPr>
            <a:r>
              <a:rPr b="1" lang="en-GB" sz="14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Operational ICON-2I </a:t>
            </a:r>
            <a:endParaRPr b="1" sz="14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8"/>
              <a:buFont typeface="Arial"/>
              <a:buNone/>
            </a:pPr>
            <a:r>
              <a:rPr b="1" lang="en-GB" sz="14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(2.2 km)</a:t>
            </a:r>
            <a:endParaRPr b="1" i="0" sz="14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47" title="tp12h_202410191200_+12h_kenda_op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3738" y="2321127"/>
            <a:ext cx="2959825" cy="210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7"/>
          <p:cNvSpPr txBox="1"/>
          <p:nvPr/>
        </p:nvSpPr>
        <p:spPr>
          <a:xfrm>
            <a:off x="6081017" y="1969722"/>
            <a:ext cx="2565300" cy="46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8"/>
              <a:buFont typeface="Arial"/>
              <a:buNone/>
            </a:pPr>
            <a:r>
              <a:rPr b="1" lang="en-GB" sz="14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 ICON-1I </a:t>
            </a:r>
            <a:endParaRPr b="1" sz="14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8"/>
              <a:buFont typeface="Arial"/>
              <a:buNone/>
            </a:pPr>
            <a:r>
              <a:rPr b="1" lang="en-GB" sz="149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(1.1 km)</a:t>
            </a:r>
            <a:endParaRPr b="1" i="0" sz="14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7"/>
          <p:cNvSpPr txBox="1"/>
          <p:nvPr/>
        </p:nvSpPr>
        <p:spPr>
          <a:xfrm>
            <a:off x="274350" y="1080194"/>
            <a:ext cx="85953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90000" spcFirstLastPara="1" rIns="90000" wrap="square" tIns="2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Using the Bologna flood of 19 October 2024 as a case study, we evaluate the impact of increasing model resolution in both forecasting and data assimilation within our national operational NWP system, based on ICON.</a:t>
            </a:r>
            <a:endParaRPr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6127525" y="2482325"/>
            <a:ext cx="2267100" cy="17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002" y="2649814"/>
            <a:ext cx="2267100" cy="127523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7"/>
          <p:cNvSpPr txBox="1"/>
          <p:nvPr/>
        </p:nvSpPr>
        <p:spPr>
          <a:xfrm>
            <a:off x="6066293" y="4326216"/>
            <a:ext cx="25653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90000" spcFirstLastPara="1" rIns="90000" wrap="square" tIns="2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1300">
                <a:latin typeface="Calibri"/>
                <a:ea typeface="Calibri"/>
                <a:cs typeface="Calibri"/>
                <a:sym typeface="Calibri"/>
              </a:rPr>
              <a:t>(keep your expectations low)</a:t>
            </a:r>
            <a:endParaRPr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8"/>
          <p:cNvSpPr txBox="1"/>
          <p:nvPr/>
        </p:nvSpPr>
        <p:spPr>
          <a:xfrm>
            <a:off x="286425" y="352200"/>
            <a:ext cx="7365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/>
              <a:t>Influence of perturbation of surface temperature on temperature inversion at selected SYNOP stations in Poland</a:t>
            </a:r>
            <a:endParaRPr b="1" sz="1900"/>
          </a:p>
        </p:txBody>
      </p:sp>
      <p:cxnSp>
        <p:nvCxnSpPr>
          <p:cNvPr id="427" name="Google Shape;427;p48"/>
          <p:cNvCxnSpPr/>
          <p:nvPr/>
        </p:nvCxnSpPr>
        <p:spPr>
          <a:xfrm>
            <a:off x="261675" y="114627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8" name="Google Shape;428;p48"/>
          <p:cNvSpPr txBox="1"/>
          <p:nvPr/>
        </p:nvSpPr>
        <p:spPr>
          <a:xfrm>
            <a:off x="449900" y="1185550"/>
            <a:ext cx="722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T.Tabalchuk, A.Mazur, A.Wyszogrodzki, IMGW-PIB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429" name="Google Shape;429;p48" title="IMGW-PIB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075" y="144550"/>
            <a:ext cx="975953" cy="9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8"/>
          <p:cNvSpPr txBox="1"/>
          <p:nvPr/>
        </p:nvSpPr>
        <p:spPr>
          <a:xfrm>
            <a:off x="286425" y="1680500"/>
            <a:ext cx="86655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434343"/>
                </a:solidFill>
              </a:rPr>
              <a:t>We investigate how perturbations of surface level soil temperature affect the formation of nocturnal temperature inversions in Poland.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</a:rPr>
              <a:t>Approach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434343"/>
                </a:solidFill>
              </a:rPr>
              <a:t>The COSMO-2k8 ensemble prediction system was applied. At the first stage, a 20-member ensemble was generated with perturbations to initial and boundary conditions. At the second stage, a new 40-member ensemble with four perturbation strategies was designed to improve the spread of near-surface temperature forecasts.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</a:rPr>
              <a:t>Key Findings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34343"/>
                </a:solidFill>
              </a:rPr>
              <a:t>The initial experiments showed a rapid loss of spread among ensemble members, leading to poor representation of near-surface inversions. With the new perturbation scheme, the spread was maintained and propagated up to 900 hPa, improving the simulation of temperature profiles.</a:t>
            </a:r>
            <a:endParaRPr sz="15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ctrTitle"/>
          </p:nvPr>
        </p:nvSpPr>
        <p:spPr>
          <a:xfrm>
            <a:off x="311700" y="1735175"/>
            <a:ext cx="8520600" cy="131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/>
              <a:t>National posters</a:t>
            </a:r>
            <a:endParaRPr b="1" sz="3300"/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900" y="56200"/>
            <a:ext cx="202882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9" title="slide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" y="0"/>
            <a:ext cx="9143997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50" title="Alij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9" y="0"/>
            <a:ext cx="91059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/>
        </p:nvSpPr>
        <p:spPr>
          <a:xfrm>
            <a:off x="286425" y="91650"/>
            <a:ext cx="6810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NWP systems @ Meteo-France : quick overview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Cécile LOO</a:t>
            </a:r>
            <a:endParaRPr sz="1500"/>
          </a:p>
        </p:txBody>
      </p:sp>
      <p:cxnSp>
        <p:nvCxnSpPr>
          <p:cNvPr id="175" name="Google Shape;175;p32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6825"/>
            <a:ext cx="25527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6552" y="1600650"/>
            <a:ext cx="1185951" cy="5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518" y="2378384"/>
            <a:ext cx="805425" cy="6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4900" y="2512174"/>
            <a:ext cx="1237524" cy="4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/>
        </p:nvSpPr>
        <p:spPr>
          <a:xfrm>
            <a:off x="1256149" y="1731824"/>
            <a:ext cx="101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Global system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81" name="Google Shape;181;p32"/>
          <p:cNvSpPr txBox="1"/>
          <p:nvPr/>
        </p:nvSpPr>
        <p:spPr>
          <a:xfrm>
            <a:off x="196549" y="3110624"/>
            <a:ext cx="101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LAM </a:t>
            </a:r>
            <a:r>
              <a:rPr lang="en-GB" sz="1000">
                <a:solidFill>
                  <a:schemeClr val="dk2"/>
                </a:solidFill>
              </a:rPr>
              <a:t>system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82" name="Google Shape;182;p32"/>
          <p:cNvSpPr txBox="1"/>
          <p:nvPr/>
        </p:nvSpPr>
        <p:spPr>
          <a:xfrm>
            <a:off x="1631526" y="3110624"/>
            <a:ext cx="101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LAM overseas </a:t>
            </a:r>
            <a:r>
              <a:rPr lang="en-GB" sz="1000">
                <a:solidFill>
                  <a:schemeClr val="dk2"/>
                </a:solidFill>
              </a:rPr>
              <a:t>systems 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798663"/>
            <a:ext cx="9143999" cy="160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6149" y="2512175"/>
            <a:ext cx="143827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32425" y="1026825"/>
            <a:ext cx="259080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26881" y="1026825"/>
            <a:ext cx="2188925" cy="1219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/>
        </p:nvSpPr>
        <p:spPr>
          <a:xfrm>
            <a:off x="286425" y="352200"/>
            <a:ext cx="83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Croatian Meteorological and Hydrological Service, Croatia, Endi Keresturi</a:t>
            </a:r>
            <a:endParaRPr b="1" sz="1800"/>
          </a:p>
        </p:txBody>
      </p:sp>
      <p:cxnSp>
        <p:nvCxnSpPr>
          <p:cNvPr id="192" name="Google Shape;192;p33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33"/>
          <p:cNvSpPr txBox="1"/>
          <p:nvPr/>
        </p:nvSpPr>
        <p:spPr>
          <a:xfrm>
            <a:off x="139950" y="1110975"/>
            <a:ext cx="8864100" cy="3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All-sky assimilation of IASI data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Conventional clear-sky data assimilation only considers data from regions without clouds. In preparation for the future hyperspectral infrared sounders, the assimilation of multilayer cloud-affected infrared radiances using the all-sky approach.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Analyzing the cases, it was concluded that dynamical assignment of observation errors for all-sky channels performs as intended, and this setup can be used as the base for further development.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isibility forecasting using neural networks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Visibility forecasting using Long Short-Term Memory (LSTM) neural network is performed using ALADIN-HR40 NWP predictions and visibility observations at one airport location.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LSTM generally outperforms ALADIN-HR40 during the first forecast day, while being comparable on the second and third forecast days in predicting low-visibility (below 2 km) occurrence in 12-hour windows.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post-processing using machine learning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tested ML models result in lower RMSE for all lead time hours compared to the raw ALADIN-HR40 and the currently operational analog-method-based post-processing.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extremes, ML models still underperform compared to the NWP.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-GB" sz="1200">
                <a:solidFill>
                  <a:schemeClr val="dk1"/>
                </a:solidFill>
              </a:rPr>
              <a:t>Verification of operational ALADIN-HR forecasts</a:t>
            </a:r>
            <a:endParaRPr b="1" sz="1200">
              <a:solidFill>
                <a:schemeClr val="dk1"/>
              </a:solidFill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articles regarding the verification of operational ALADIN forecasts were submitted to the Croatian Meteorological Journal.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900">
                <a:solidFill>
                  <a:schemeClr val="dk1"/>
                </a:solidFill>
              </a:rPr>
              <a:t>•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Post-processed analog-based forecast ALADIN-HRAN shows superior results overall.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/>
        </p:nvSpPr>
        <p:spPr>
          <a:xfrm>
            <a:off x="286425" y="159289"/>
            <a:ext cx="8820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</a:rPr>
              <a:t>Summary of national poster ＠JMA, Japan, Masahiro Sawada</a:t>
            </a:r>
            <a:endParaRPr b="1" sz="100">
              <a:solidFill>
                <a:schemeClr val="dk1"/>
              </a:solidFill>
            </a:endParaRPr>
          </a:p>
        </p:txBody>
      </p:sp>
      <p:cxnSp>
        <p:nvCxnSpPr>
          <p:cNvPr id="199" name="Google Shape;199;p34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34"/>
          <p:cNvSpPr txBox="1"/>
          <p:nvPr/>
        </p:nvSpPr>
        <p:spPr>
          <a:xfrm>
            <a:off x="249272" y="1185550"/>
            <a:ext cx="8610900" cy="3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chemeClr val="dk1"/>
                </a:solidFill>
              </a:rPr>
              <a:t>•</a:t>
            </a:r>
            <a:r>
              <a:rPr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physical parameterizations of the Meso-Scale Model (MSM) with a horizontal grid spacing of 5-km has been improved in May. 2025.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chemeClr val="dk1"/>
                </a:solidFill>
              </a:rPr>
              <a:t>•</a:t>
            </a:r>
            <a:r>
              <a:rPr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Horizontal grid spacing of the Local Forecast Model (LFM) is planned to be enhanced from 2-km to 1-km in Mar. 2026.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chemeClr val="dk1"/>
                </a:solidFill>
              </a:rPr>
              <a:t>•</a:t>
            </a:r>
            <a:r>
              <a:rPr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LFM-based ensemble prediction system (LEPS) with 2-km horizontal grid spacing with 21-member is under experimental operation, and is planned to be operational in Mar. 2026.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/>
        </p:nvSpPr>
        <p:spPr>
          <a:xfrm>
            <a:off x="311700" y="113475"/>
            <a:ext cx="681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Slovak Hydrometeorological Institute, Slovakia</a:t>
            </a:r>
            <a:endParaRPr b="1" sz="2000"/>
          </a:p>
        </p:txBody>
      </p:sp>
      <p:cxnSp>
        <p:nvCxnSpPr>
          <p:cNvPr id="206" name="Google Shape;206;p35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7" name="Google Shape;207;p35"/>
          <p:cNvSpPr txBox="1"/>
          <p:nvPr/>
        </p:nvSpPr>
        <p:spPr>
          <a:xfrm>
            <a:off x="311700" y="458925"/>
            <a:ext cx="334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2"/>
                </a:solidFill>
              </a:rPr>
              <a:t>Presented by Oldřich Španiel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925" y="1422275"/>
            <a:ext cx="1479017" cy="11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5"/>
          <p:cNvSpPr txBox="1"/>
          <p:nvPr/>
        </p:nvSpPr>
        <p:spPr>
          <a:xfrm>
            <a:off x="172450" y="840550"/>
            <a:ext cx="274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</a:rPr>
              <a:t>Massive exodus of NWP experts from SHMU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10" name="Google Shape;210;p35"/>
          <p:cNvSpPr txBox="1"/>
          <p:nvPr/>
        </p:nvSpPr>
        <p:spPr>
          <a:xfrm>
            <a:off x="103575" y="2471175"/>
            <a:ext cx="2389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6 colleagues out of 11 left SHMU, </a:t>
            </a:r>
            <a:r>
              <a:rPr lang="en-GB">
                <a:solidFill>
                  <a:schemeClr val="dk2"/>
                </a:solidFill>
              </a:rPr>
              <a:t>including</a:t>
            </a:r>
            <a:r>
              <a:rPr lang="en-GB">
                <a:solidFill>
                  <a:schemeClr val="dk2"/>
                </a:solidFill>
              </a:rPr>
              <a:t> our head, Mária Derková (Mariska)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550" y="1203575"/>
            <a:ext cx="2658088" cy="148452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 txBox="1"/>
          <p:nvPr/>
        </p:nvSpPr>
        <p:spPr>
          <a:xfrm>
            <a:off x="2471350" y="874425"/>
            <a:ext cx="34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Upgrade of ALADIN/SHMU to 87 levels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8250" y="1273850"/>
            <a:ext cx="1698225" cy="134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5"/>
          <p:cNvSpPr txBox="1"/>
          <p:nvPr/>
        </p:nvSpPr>
        <p:spPr>
          <a:xfrm>
            <a:off x="6063000" y="874413"/>
            <a:ext cx="308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Drought monitoring - SPEI index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125" y="3751250"/>
            <a:ext cx="1479025" cy="9841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127300" y="3184100"/>
            <a:ext cx="238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ALA1: Radar assimilation 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test suite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17" name="Google Shape;217;p35"/>
          <p:cNvSpPr txBox="1"/>
          <p:nvPr/>
        </p:nvSpPr>
        <p:spPr>
          <a:xfrm>
            <a:off x="2711475" y="3153150"/>
            <a:ext cx="34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Single precision development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3872" y="3552676"/>
            <a:ext cx="1773250" cy="118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61957" y="3421507"/>
            <a:ext cx="1479025" cy="131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6073" y="3552675"/>
            <a:ext cx="1588494" cy="1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6154672" y="3153148"/>
            <a:ext cx="238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DE-330 project studies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2448275" y="2594325"/>
            <a:ext cx="311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+"/>
            </a:pPr>
            <a:r>
              <a:rPr lang="en-GB" sz="1300">
                <a:solidFill>
                  <a:schemeClr val="dk2"/>
                </a:solidFill>
              </a:rPr>
              <a:t>prolonged integration (102h), new outputs, VARBC for ZTD, etc.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5804725" y="2579025"/>
            <a:ext cx="308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A-LAEF and ECMWF-EPS used in the forecast part of SPEI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2731550" y="4735675"/>
            <a:ext cx="27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Tested in 1 km resolution RUC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5577174" y="4735675"/>
            <a:ext cx="354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750m EPS, floods + severe convection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103575" y="4735675"/>
            <a:ext cx="27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6 hourly, +6h forecast, cases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/>
        </p:nvSpPr>
        <p:spPr>
          <a:xfrm>
            <a:off x="6016" y="352200"/>
            <a:ext cx="843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Summary of national poster of IMGW-PIB (Andrzej Mazur, Poland)</a:t>
            </a:r>
            <a:endParaRPr b="1" sz="2000"/>
          </a:p>
        </p:txBody>
      </p:sp>
      <p:cxnSp>
        <p:nvCxnSpPr>
          <p:cNvPr id="232" name="Google Shape;232;p36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36"/>
          <p:cNvSpPr txBox="1"/>
          <p:nvPr/>
        </p:nvSpPr>
        <p:spPr>
          <a:xfrm>
            <a:off x="0" y="921164"/>
            <a:ext cx="9144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2"/>
                </a:solidFill>
              </a:rPr>
              <a:t>COSMO-CE PL</a:t>
            </a:r>
            <a:r>
              <a:rPr lang="en-GB" sz="1600">
                <a:solidFill>
                  <a:schemeClr val="dk2"/>
                </a:solidFill>
              </a:rPr>
              <a:t> </a:t>
            </a:r>
            <a:r>
              <a:rPr lang="en-GB" sz="1600">
                <a:solidFill>
                  <a:schemeClr val="dk2"/>
                </a:solidFill>
              </a:rPr>
              <a:t>- version 5.1 - </a:t>
            </a:r>
            <a:r>
              <a:rPr lang="en-GB" sz="1600">
                <a:solidFill>
                  <a:schemeClr val="dk2"/>
                </a:solidFill>
              </a:rPr>
              <a:t>is run in several spatial resolutions - 7km, 2.8km (deterministic), 2.8km (ensemble)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2"/>
                </a:solidFill>
              </a:rPr>
              <a:t>ICON-PL</a:t>
            </a:r>
            <a:r>
              <a:rPr lang="en-GB" sz="1600">
                <a:solidFill>
                  <a:schemeClr val="dk2"/>
                </a:solidFill>
              </a:rPr>
              <a:t> - version 2.6.2.2 - is run in equivalent space resolution of 2.5km.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</a:rPr>
              <a:t>COSMO-RUC</a:t>
            </a:r>
            <a:r>
              <a:rPr lang="en-GB" sz="1600">
                <a:solidFill>
                  <a:schemeClr val="dk2"/>
                </a:solidFill>
              </a:rPr>
              <a:t>, nowcasting forecast system is run in 2.8km/1hour (10 min.) spatio-temporal resolution, as the source of data for forecasts of precipitation field, hail detection or detection and nowcasting of precipitation type.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The results of the COSMO and ICON studies were compared to find the strengths and weaknesses of both models.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OBS: Transferring to a new computing server requires re-setting all runtime operational systems.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34" name="Google Shape;234;p36"/>
          <p:cNvSpPr txBox="1"/>
          <p:nvPr/>
        </p:nvSpPr>
        <p:spPr>
          <a:xfrm>
            <a:off x="178" y="3260754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</a:rPr>
              <a:t>Several projects were carried out as part of R&amp;D work (COSMO Priority Projects and/or Tasks) such as 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Application of Personal Weather Station and Opportunistic Sensor Data CrowdSourcing (APOCS)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City Induced Temperature change Through Advanced modelling (CITTA)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sz="1600">
                <a:solidFill>
                  <a:schemeClr val="dk2"/>
                </a:solidFill>
              </a:rPr>
              <a:t>Early warninG and AnaLysIs sysTEm for release and dispersion of contaminants (EGALITE)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35" name="Google Shape;2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9200" y="0"/>
            <a:ext cx="844800" cy="8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/>
        </p:nvSpPr>
        <p:spPr>
          <a:xfrm>
            <a:off x="354350" y="381825"/>
            <a:ext cx="681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/>
              <a:t>NWP in Poland</a:t>
            </a:r>
            <a:endParaRPr b="1" sz="2000"/>
          </a:p>
        </p:txBody>
      </p:sp>
      <p:cxnSp>
        <p:nvCxnSpPr>
          <p:cNvPr id="241" name="Google Shape;241;p37"/>
          <p:cNvCxnSpPr/>
          <p:nvPr/>
        </p:nvCxnSpPr>
        <p:spPr>
          <a:xfrm>
            <a:off x="236825" y="859725"/>
            <a:ext cx="7415400" cy="14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37"/>
          <p:cNvSpPr txBox="1"/>
          <p:nvPr/>
        </p:nvSpPr>
        <p:spPr>
          <a:xfrm>
            <a:off x="2497925" y="412725"/>
            <a:ext cx="582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Marcin Kolonko, </a:t>
            </a:r>
            <a:r>
              <a:rPr b="1" lang="en-GB" sz="1800">
                <a:solidFill>
                  <a:schemeClr val="dk2"/>
                </a:solidFill>
              </a:rPr>
              <a:t>ACCORD</a:t>
            </a:r>
            <a:r>
              <a:rPr lang="en-GB" sz="1800">
                <a:solidFill>
                  <a:schemeClr val="dk2"/>
                </a:solidFill>
              </a:rPr>
              <a:t> team at </a:t>
            </a:r>
            <a:r>
              <a:rPr b="1" lang="en-GB" sz="1800">
                <a:solidFill>
                  <a:schemeClr val="dk2"/>
                </a:solidFill>
              </a:rPr>
              <a:t>IMGW-PIB</a:t>
            </a:r>
            <a:r>
              <a:rPr lang="en-GB" sz="1800">
                <a:solidFill>
                  <a:schemeClr val="dk2"/>
                </a:solidFill>
              </a:rPr>
              <a:t> Kraków</a:t>
            </a:r>
            <a:r>
              <a:rPr lang="en-GB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3" name="Google Shape;243;p37"/>
          <p:cNvSpPr txBox="1"/>
          <p:nvPr/>
        </p:nvSpPr>
        <p:spPr>
          <a:xfrm>
            <a:off x="184625" y="874425"/>
            <a:ext cx="5938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New operational computer clusters - SAWA and KRAK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ALARO CY46 verification tests with resolution 2.45 km,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70 vertical levels and 90 s timestep.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(for details refer to Piotr Sekuła, present </a:t>
            </a:r>
            <a:r>
              <a:rPr i="1" lang="en-GB" sz="1800">
                <a:solidFill>
                  <a:schemeClr val="dk2"/>
                </a:solidFill>
              </a:rPr>
              <a:t>in situ</a:t>
            </a:r>
            <a:r>
              <a:rPr lang="en-GB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870" y="1003988"/>
            <a:ext cx="2683057" cy="17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/>
          <p:nvPr/>
        </p:nvSpPr>
        <p:spPr>
          <a:xfrm>
            <a:off x="212250" y="3079638"/>
            <a:ext cx="8719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FourCastNet - AI-driven global model. Cascading Ensemble Method (CEM) compared to original ensemble forecasting method (ENS). Spread, BIAS, RMSE and CRPS scores of T2m (graphs in poster) and mslp. </a:t>
            </a:r>
            <a:r>
              <a:rPr lang="en-GB" sz="1800">
                <a:solidFill>
                  <a:schemeClr val="dk2"/>
                </a:solidFill>
              </a:rPr>
              <a:t>Work by Jadwiga Róg.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212250" y="4074650"/>
            <a:ext cx="888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X-term treatment in vertical divergence variable, Calculation of X-term directly from model variables. ND4SYS=0 gives 7% CPU time saving and removal of spurious </a:t>
            </a:r>
            <a:r>
              <a:rPr lang="en-GB" sz="1800">
                <a:solidFill>
                  <a:schemeClr val="dk2"/>
                </a:solidFill>
              </a:rPr>
              <a:t>chimneys</a:t>
            </a:r>
            <a:r>
              <a:rPr lang="en-GB" sz="1800">
                <a:solidFill>
                  <a:schemeClr val="dk2"/>
                </a:solidFill>
              </a:rPr>
              <a:t> over orographic obstacles and </a:t>
            </a:r>
            <a:r>
              <a:rPr lang="en-GB" sz="1800">
                <a:solidFill>
                  <a:schemeClr val="dk2"/>
                </a:solidFill>
              </a:rPr>
              <a:t>removal</a:t>
            </a:r>
            <a:r>
              <a:rPr lang="en-GB" sz="1800">
                <a:solidFill>
                  <a:schemeClr val="dk2"/>
                </a:solidFill>
              </a:rPr>
              <a:t> of </a:t>
            </a:r>
            <a:r>
              <a:rPr lang="en-GB" sz="1800">
                <a:solidFill>
                  <a:schemeClr val="dk2"/>
                </a:solidFill>
              </a:rPr>
              <a:t>time oscillations of averaged spectral norms (graphs in poster). Work by Natalia Szopa.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184625" y="2063838"/>
            <a:ext cx="6042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Examining timestep dependence of snowmelt in D95 in SURFEX for mountain station Hala Gąsienicowa (1523 m a.s.l.). Role of XTAU_SMELT. Work by Gabriel Stachura.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7348125" y="2340900"/>
            <a:ext cx="165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FFFF"/>
                </a:solidFill>
              </a:rPr>
              <a:t>SAWA cluster</a:t>
            </a:r>
            <a:endParaRPr sz="18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/>
        </p:nvSpPr>
        <p:spPr>
          <a:xfrm>
            <a:off x="378000" y="273780"/>
            <a:ext cx="8369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300" u="none" cap="none" strike="noStrike">
                <a:solidFill>
                  <a:srgbClr val="2F3092"/>
                </a:solidFill>
                <a:latin typeface="Arial Black"/>
                <a:ea typeface="Arial Black"/>
                <a:cs typeface="Arial Black"/>
                <a:sym typeface="Arial Black"/>
              </a:rPr>
              <a:t>SRNWP activities at FMI in 2025</a:t>
            </a:r>
            <a:endParaRPr b="0" i="0" sz="3300" u="none" cap="none" strike="noStrike">
              <a:solidFill>
                <a:srgbClr val="2F309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2F3092"/>
                </a:solidFill>
                <a:latin typeface="Arial Black"/>
                <a:ea typeface="Arial Black"/>
                <a:cs typeface="Arial Black"/>
                <a:sym typeface="Arial Black"/>
              </a:rPr>
              <a:t>Presented by Reima Eresmaa</a:t>
            </a:r>
            <a:endParaRPr sz="1300">
              <a:solidFill>
                <a:srgbClr val="2F309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4" name="Google Shape;254;p38"/>
          <p:cNvSpPr txBox="1"/>
          <p:nvPr/>
        </p:nvSpPr>
        <p:spPr>
          <a:xfrm>
            <a:off x="269235" y="899090"/>
            <a:ext cx="5280000" cy="30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3092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Extending geostationary satellite data coverage in the MetCoOp forecasting system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1" marL="647700" marR="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demonstrates that valuable atmospheric information can be extracted from SEVIRI even at extreme viewing angles North of 60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latitude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3092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Fine resolution ML-based physiography for NWP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1" marL="647700" marR="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New, 60-m spatial resolution cover map ECO-SG-ML has been evaluated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1" marL="647700" marR="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enable the use of the cover map with SURFEX, LAI and albedo fields need to match the new cover map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3092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Heat-related climate risk analysis for Helsinki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1" marL="647700" marR="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study utilizing the 60-m resolution cover map analysed the heat-related risks in current and future climates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1" marL="647700" marR="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study modelled surface conditions in Helsinki at 100 m resolution with SURFEX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8"/>
          <p:cNvPicPr preferRelativeResize="0"/>
          <p:nvPr/>
        </p:nvPicPr>
        <p:blipFill rotWithShape="1">
          <a:blip r:embed="rId3">
            <a:alphaModFix/>
          </a:blip>
          <a:srcRect b="10186" l="33329" r="29166" t="11455"/>
          <a:stretch/>
        </p:blipFill>
        <p:spPr>
          <a:xfrm>
            <a:off x="5607360" y="873704"/>
            <a:ext cx="3428730" cy="377163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/>
        </p:nvSpPr>
        <p:spPr>
          <a:xfrm>
            <a:off x="5619757" y="4645329"/>
            <a:ext cx="34629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latin typeface="Arial"/>
                <a:ea typeface="Arial"/>
                <a:cs typeface="Arial"/>
                <a:sym typeface="Arial"/>
              </a:rPr>
              <a:t>Helsinki urban land use at 100 m resolution</a:t>
            </a:r>
            <a:endParaRPr b="0" sz="13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WD-PowerPoint">
  <a:themeElements>
    <a:clrScheme name="DWD-Farben PowerPoint">
      <a:dk1>
        <a:srgbClr val="2D4B9B"/>
      </a:dk1>
      <a:lt1>
        <a:srgbClr val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