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Arial Black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iw0GFa6feBn/xTPE4rXjeEh972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font" Target="fonts/ArialBlac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1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12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2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p13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14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4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p15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16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6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7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17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7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18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8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19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9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p2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20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0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" name="Google Shape;425;p21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1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p22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2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7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8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/>
          <p:nvPr>
            <p:ph idx="2" type="sldImg"/>
          </p:nvPr>
        </p:nvSpPr>
        <p:spPr>
          <a:xfrm>
            <a:off x="438150" y="717550"/>
            <a:ext cx="5983288" cy="3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9:notes"/>
          <p:cNvSpPr txBox="1"/>
          <p:nvPr>
            <p:ph idx="1" type="body"/>
          </p:nvPr>
        </p:nvSpPr>
        <p:spPr>
          <a:xfrm>
            <a:off x="914182" y="4370930"/>
            <a:ext cx="50295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4600" lIns="89225" spcFirstLastPara="1" rIns="89225" wrap="square" tIns="44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:notes"/>
          <p:cNvSpPr txBox="1"/>
          <p:nvPr>
            <p:ph idx="12" type="sldNum"/>
          </p:nvPr>
        </p:nvSpPr>
        <p:spPr>
          <a:xfrm>
            <a:off x="3885275" y="8670203"/>
            <a:ext cx="2972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4600" lIns="89225" spcFirstLastPara="1" rIns="89225" wrap="square" tIns="44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Pfeile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idx="11" type="ftr"/>
          </p:nvPr>
        </p:nvSpPr>
        <p:spPr>
          <a:xfrm>
            <a:off x="4656667" y="6525470"/>
            <a:ext cx="6385984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4"/>
          <p:cNvSpPr txBox="1"/>
          <p:nvPr>
            <p:ph idx="12" type="sldNum"/>
          </p:nvPr>
        </p:nvSpPr>
        <p:spPr>
          <a:xfrm>
            <a:off x="11044767" y="6525470"/>
            <a:ext cx="620184" cy="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Inhalt u. Überschrift">
  <p:cSld name="Bild mit Inhalt u. Überschrif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>
            <a:off x="527051" y="1152000"/>
            <a:ext cx="4244976" cy="48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>
            <a:off x="527051" y="2057399"/>
            <a:ext cx="4244975" cy="3964519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Schmuckbild ohne inhaltlichen Bezug zum Vortrag." id="81" name="Google Shape;81;p33" title="Schmuckbild"/>
          <p:cNvSpPr/>
          <p:nvPr>
            <p:ph idx="2" type="pic"/>
          </p:nvPr>
        </p:nvSpPr>
        <p:spPr>
          <a:xfrm>
            <a:off x="5183187" y="1152000"/>
            <a:ext cx="6481764" cy="486991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33"/>
          <p:cNvSpPr txBox="1"/>
          <p:nvPr>
            <p:ph idx="3" type="body"/>
          </p:nvPr>
        </p:nvSpPr>
        <p:spPr>
          <a:xfrm>
            <a:off x="5183185" y="5702994"/>
            <a:ext cx="6481764" cy="318924"/>
          </a:xfrm>
          <a:prstGeom prst="rect">
            <a:avLst/>
          </a:pr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b" bIns="36000" lIns="72000" spcFirstLastPara="1" rIns="72000" wrap="square" tIns="360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sz="1600">
                <a:solidFill>
                  <a:srgbClr val="000000"/>
                </a:solidFill>
              </a:defRPr>
            </a:lvl1pPr>
            <a:lvl2pPr indent="-337185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2pPr>
            <a:lvl3pPr indent="-337185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3pPr>
            <a:lvl4pPr indent="-337185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4pPr>
            <a:lvl5pPr indent="-337185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 und Infozeile">
  <p:cSld name="Inhalt mit Überschrift und Infozei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/>
          <p:nvPr>
            <p:ph type="title"/>
          </p:nvPr>
        </p:nvSpPr>
        <p:spPr>
          <a:xfrm>
            <a:off x="527050" y="1152000"/>
            <a:ext cx="11137900" cy="48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" type="body"/>
          </p:nvPr>
        </p:nvSpPr>
        <p:spPr>
          <a:xfrm>
            <a:off x="527051" y="1825626"/>
            <a:ext cx="11137899" cy="419629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>
                <a:solidFill>
                  <a:schemeClr val="dk2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2" type="body"/>
          </p:nvPr>
        </p:nvSpPr>
        <p:spPr>
          <a:xfrm>
            <a:off x="527051" y="5702994"/>
            <a:ext cx="11137899" cy="318924"/>
          </a:xfrm>
          <a:prstGeom prst="rect">
            <a:avLst/>
          </a:pr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b" bIns="36000" lIns="72000" spcFirstLastPara="1" rIns="72000" wrap="square" tIns="360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sz="1600">
                <a:solidFill>
                  <a:srgbClr val="000000"/>
                </a:solidFill>
              </a:defRPr>
            </a:lvl1pPr>
            <a:lvl2pPr indent="-337185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2pPr>
            <a:lvl3pPr indent="-337185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3pPr>
            <a:lvl4pPr indent="-337185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4pPr>
            <a:lvl5pPr indent="-337185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Faktenbox klein">
  <p:cSld name="Inhalt mit Faktenbox klei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5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5"/>
          <p:cNvSpPr txBox="1"/>
          <p:nvPr>
            <p:ph idx="1" type="body"/>
          </p:nvPr>
        </p:nvSpPr>
        <p:spPr>
          <a:xfrm>
            <a:off x="527050" y="1825626"/>
            <a:ext cx="556895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5"/>
          <p:cNvSpPr txBox="1"/>
          <p:nvPr/>
        </p:nvSpPr>
        <p:spPr>
          <a:xfrm>
            <a:off x="9043446" y="4423619"/>
            <a:ext cx="26469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rgbClr val="D1051B"/>
                </a:solidFill>
                <a:latin typeface="Arial"/>
                <a:ea typeface="Arial"/>
                <a:cs typeface="Arial"/>
                <a:sym typeface="Arial"/>
              </a:rPr>
              <a:t>FAKTEN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5"/>
          <p:cNvSpPr txBox="1"/>
          <p:nvPr>
            <p:ph idx="2" type="body"/>
          </p:nvPr>
        </p:nvSpPr>
        <p:spPr>
          <a:xfrm>
            <a:off x="6248914" y="4824697"/>
            <a:ext cx="5416036" cy="1197219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/>
            </a:lvl1pPr>
            <a:lvl2pPr indent="-337185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2pPr>
            <a:lvl3pPr indent="-337185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3pPr>
            <a:lvl4pPr indent="-337185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4pPr>
            <a:lvl5pPr indent="-337185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8" name="Google Shape;9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17862" y="4485218"/>
            <a:ext cx="182033" cy="15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5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5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Faktenbox groß">
  <p:cSld name="Inhalt mit Faktenbox groß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6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" type="body"/>
          </p:nvPr>
        </p:nvSpPr>
        <p:spPr>
          <a:xfrm>
            <a:off x="527051" y="1825626"/>
            <a:ext cx="4036435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5" name="Google Shape;105;p36"/>
          <p:cNvPicPr preferRelativeResize="0"/>
          <p:nvPr/>
        </p:nvPicPr>
        <p:blipFill rotWithShape="1">
          <a:blip r:embed="rId2">
            <a:alphaModFix/>
          </a:blip>
          <a:srcRect b="18337" l="6752" r="5606" t="4981"/>
          <a:stretch/>
        </p:blipFill>
        <p:spPr>
          <a:xfrm>
            <a:off x="4563484" y="1669065"/>
            <a:ext cx="7125608" cy="446358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6"/>
          <p:cNvSpPr txBox="1"/>
          <p:nvPr/>
        </p:nvSpPr>
        <p:spPr>
          <a:xfrm>
            <a:off x="4732521" y="1927654"/>
            <a:ext cx="1363480" cy="533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66"/>
              <a:buFont typeface="Arial"/>
              <a:buNone/>
            </a:pPr>
            <a:r>
              <a:rPr b="0" i="0" lang="de-DE" sz="34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6"/>
          <p:cNvSpPr txBox="1"/>
          <p:nvPr>
            <p:ph idx="2" type="body"/>
          </p:nvPr>
        </p:nvSpPr>
        <p:spPr>
          <a:xfrm>
            <a:off x="4758464" y="2620433"/>
            <a:ext cx="6809121" cy="3401484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chemeClr val="lt1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chemeClr val="lt1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chemeClr val="lt1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chemeClr val="lt1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6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6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6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daten">
  <p:cSld name="Kontaktdate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"/>
          <p:cNvSpPr txBox="1"/>
          <p:nvPr>
            <p:ph type="title"/>
          </p:nvPr>
        </p:nvSpPr>
        <p:spPr>
          <a:xfrm>
            <a:off x="527048" y="1152000"/>
            <a:ext cx="6720000" cy="48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7"/>
          <p:cNvSpPr txBox="1"/>
          <p:nvPr>
            <p:ph idx="1" type="body"/>
          </p:nvPr>
        </p:nvSpPr>
        <p:spPr>
          <a:xfrm>
            <a:off x="527051" y="2057400"/>
            <a:ext cx="6720000" cy="3964517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as Bild soll zur Kontaktaufnahme anregen und zeigt Tippende Finger auf einem Laptop, Eine Hand an einem Telefonhörer und eine Dame beim Telefonieren." id="114" name="Google Shape;114;p37" title="Schmuckbild zur Kontaktaufnahm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5304" y="1221317"/>
            <a:ext cx="3702281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7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7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folie mit Bild">
  <p:cSld name="1_Titelfolie mit Bild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chmuckbild ohne inhaltlichen Bezug zum Vortrag." id="119" name="Google Shape;119;p38" title="Schmuckbild"/>
          <p:cNvSpPr/>
          <p:nvPr>
            <p:ph idx="2" type="pic"/>
          </p:nvPr>
        </p:nvSpPr>
        <p:spPr>
          <a:xfrm>
            <a:off x="624418" y="1221317"/>
            <a:ext cx="10943167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38"/>
          <p:cNvSpPr txBox="1"/>
          <p:nvPr>
            <p:ph type="ctrTitle"/>
          </p:nvPr>
        </p:nvSpPr>
        <p:spPr>
          <a:xfrm>
            <a:off x="527050" y="5391261"/>
            <a:ext cx="11137900" cy="7902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0000" lIns="72000" spcFirstLastPara="1" rIns="72000" wrap="square" tIns="1440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1" type="ftr"/>
          </p:nvPr>
        </p:nvSpPr>
        <p:spPr>
          <a:xfrm>
            <a:off x="4349750" y="6319070"/>
            <a:ext cx="7217833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mit Bild">
  <p:cSld name="Titelfolie mit Bild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1" type="ftr"/>
          </p:nvPr>
        </p:nvSpPr>
        <p:spPr>
          <a:xfrm>
            <a:off x="4349751" y="6319070"/>
            <a:ext cx="6106439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25"/>
          <p:cNvPicPr preferRelativeResize="0"/>
          <p:nvPr/>
        </p:nvPicPr>
        <p:blipFill rotWithShape="1">
          <a:blip r:embed="rId2">
            <a:alphaModFix/>
          </a:blip>
          <a:srcRect b="5309" l="19945" r="21140" t="5860"/>
          <a:stretch/>
        </p:blipFill>
        <p:spPr>
          <a:xfrm>
            <a:off x="2889252" y="1024487"/>
            <a:ext cx="3532499" cy="3513031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</p:pic>
      <p:sp>
        <p:nvSpPr>
          <p:cNvPr id="26" name="Google Shape;26;p25"/>
          <p:cNvSpPr/>
          <p:nvPr/>
        </p:nvSpPr>
        <p:spPr>
          <a:xfrm>
            <a:off x="5364711" y="1942825"/>
            <a:ext cx="1821244" cy="2415096"/>
          </a:xfrm>
          <a:prstGeom prst="triangle">
            <a:avLst>
              <a:gd fmla="val 19222" name="adj"/>
            </a:avLst>
          </a:prstGeom>
          <a:noFill/>
          <a:ln cap="flat" cmpd="sng" w="12700">
            <a:solidFill>
              <a:srgbClr val="203671">
                <a:alpha val="29411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5"/>
          <p:cNvSpPr/>
          <p:nvPr/>
        </p:nvSpPr>
        <p:spPr>
          <a:xfrm rot="-3608873">
            <a:off x="5778131" y="1147823"/>
            <a:ext cx="1803555" cy="2253736"/>
          </a:xfrm>
          <a:prstGeom prst="triangle">
            <a:avLst>
              <a:gd fmla="val 49001" name="adj"/>
            </a:avLst>
          </a:prstGeom>
          <a:noFill/>
          <a:ln cap="flat" cmpd="sng" w="12700">
            <a:solidFill>
              <a:srgbClr val="203671">
                <a:alpha val="29411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lps - Wikipedia" id="28" name="Google Shape;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3180" y="2038690"/>
            <a:ext cx="2284345" cy="171304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</p:pic>
      <p:pic>
        <p:nvPicPr>
          <p:cNvPr id="29" name="Google Shape;29;p25"/>
          <p:cNvPicPr preferRelativeResize="0"/>
          <p:nvPr/>
        </p:nvPicPr>
        <p:blipFill rotWithShape="1">
          <a:blip r:embed="rId4">
            <a:alphaModFix/>
          </a:blip>
          <a:srcRect b="25669" l="24559" r="17215" t="34234"/>
          <a:stretch/>
        </p:blipFill>
        <p:spPr>
          <a:xfrm>
            <a:off x="5108808" y="4312227"/>
            <a:ext cx="2333017" cy="157348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  <a:reflection blurRad="0" dir="5400000" dist="50800" endA="0" endPos="68000" kx="0" rotWithShape="0" algn="bl" stA="0" stPos="0" sy="-100000" ky="0"/>
          </a:effectLst>
        </p:spPr>
      </p:pic>
      <p:pic>
        <p:nvPicPr>
          <p:cNvPr id="30" name="Google Shape;3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0841" y="6306842"/>
            <a:ext cx="1439943" cy="39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ohne Bild mit Untertitel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/>
          <p:nvPr>
            <p:ph type="ctrTitle"/>
          </p:nvPr>
        </p:nvSpPr>
        <p:spPr>
          <a:xfrm>
            <a:off x="527050" y="2955966"/>
            <a:ext cx="11137900" cy="5539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7200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" type="subTitle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lvl="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4" name="Google Shape;34;p26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1" type="ftr"/>
          </p:nvPr>
        </p:nvSpPr>
        <p:spPr>
          <a:xfrm>
            <a:off x="4349751" y="6319070"/>
            <a:ext cx="6085775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" name="Google Shape;36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0841" y="6306842"/>
            <a:ext cx="1439943" cy="39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/>
        </p:nvSpPr>
        <p:spPr>
          <a:xfrm>
            <a:off x="722888" y="6319069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21900" spcFirstLastPara="1" rIns="121900" wrap="square" tIns="19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b="0" i="0" lang="de-DE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rPr>
              <a:t>6.2.2024</a:t>
            </a:r>
            <a:endParaRPr b="0" i="0" sz="1333" u="none" cap="none" strike="noStrike">
              <a:solidFill>
                <a:srgbClr val="8C94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" type="body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2-Spaltig">
  <p:cSld name="Titel und Inhalt 2-Spaltig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" type="body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8" name="Google Shape;48;p28"/>
          <p:cNvSpPr txBox="1"/>
          <p:nvPr/>
        </p:nvSpPr>
        <p:spPr>
          <a:xfrm>
            <a:off x="722888" y="6319069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21900" spcFirstLastPara="1" rIns="121900" wrap="square" tIns="19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b="0" i="0" lang="de-DE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rPr>
              <a:t>12.12.2023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. Rasterbalken">
  <p:cSld name="Titel und Inhalt m. Rasterbalke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>
          <a:xfrm>
            <a:off x="527050" y="1152001"/>
            <a:ext cx="10080951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" type="body"/>
          </p:nvPr>
        </p:nvSpPr>
        <p:spPr>
          <a:xfrm>
            <a:off x="527050" y="1825626"/>
            <a:ext cx="1008095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Ein breiter Balken am rechten Rand der Präsentation, der von oben nach unten aus Linien aufgebaut ist. Oben sind die Linien hellblau und verlaufen dann nach unten hin nach Weiß. " id="55" name="Google Shape;55;p29" title="Schmuckbild Rasterbalke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8000" y="1152000"/>
            <a:ext cx="1397163" cy="48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it Kernaussage">
  <p:cSld name="Titel und Inhalt mit Kernaussag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" type="body"/>
          </p:nvPr>
        </p:nvSpPr>
        <p:spPr>
          <a:xfrm>
            <a:off x="527050" y="1825626"/>
            <a:ext cx="11137901" cy="325437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73380" lvl="1" marL="9144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2pPr>
            <a:lvl3pPr indent="-373380" lvl="2" marL="13716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3pPr>
            <a:lvl4pPr indent="-373380" lvl="3" marL="18288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4pPr>
            <a:lvl5pPr indent="-373379" lvl="4" marL="22860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2" type="body"/>
          </p:nvPr>
        </p:nvSpPr>
        <p:spPr>
          <a:xfrm>
            <a:off x="527050" y="5080000"/>
            <a:ext cx="11137900" cy="96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6000" lIns="72000" spcFirstLastPara="1" rIns="72000" wrap="square" tIns="360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indent="-337185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2pPr>
            <a:lvl3pPr indent="-337185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3pPr>
            <a:lvl4pPr indent="-337185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4pPr>
            <a:lvl5pPr indent="-337185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1" type="body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2" type="body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1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 zwei Inhalte">
  <p:cSld name="Vergleich zwei Inhalt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/>
          <p:nvPr>
            <p:ph type="title"/>
          </p:nvPr>
        </p:nvSpPr>
        <p:spPr>
          <a:xfrm>
            <a:off x="527050" y="1152001"/>
            <a:ext cx="5568951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" type="body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idx="2" type="body"/>
          </p:nvPr>
        </p:nvSpPr>
        <p:spPr>
          <a:xfrm>
            <a:off x="6172200" y="1152000"/>
            <a:ext cx="54912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94"/>
              <a:buNone/>
              <a:defRPr sz="34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32"/>
          <p:cNvSpPr txBox="1"/>
          <p:nvPr>
            <p:ph idx="3" type="body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73380" lvl="0" marL="45720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2280"/>
              <a:buChar char="?"/>
              <a:defRPr sz="2400">
                <a:solidFill>
                  <a:srgbClr val="000000"/>
                </a:solidFill>
              </a:defRPr>
            </a:lvl1pPr>
            <a:lvl2pPr indent="-357251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2pPr>
            <a:lvl3pPr indent="-357250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3pPr>
            <a:lvl4pPr indent="-357250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4pPr>
            <a:lvl5pPr indent="-357251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2026"/>
              <a:buChar char="?"/>
              <a:defRPr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4.png"/><Relationship Id="rId2" Type="http://schemas.openxmlformats.org/officeDocument/2006/relationships/image" Target="../media/image2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t-Bild-Marke des Deutschen Wetterdienst. Wetter und Klima aus einer Hand." id="10" name="Google Shape;10;p23" title="DWD-Logo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850147" y="192000"/>
            <a:ext cx="2149853" cy="57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b hier sollte der Inhalt der Folie beginnen." id="11" name="Google Shape;11;p23" title="Horizontale Linie"/>
          <p:cNvCxnSpPr/>
          <p:nvPr/>
        </p:nvCxnSpPr>
        <p:spPr>
          <a:xfrm>
            <a:off x="192000" y="960000"/>
            <a:ext cx="11808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3"/>
          <p:cNvSpPr txBox="1"/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  <a:defRPr b="0" i="0" sz="34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" type="body"/>
          </p:nvPr>
        </p:nvSpPr>
        <p:spPr>
          <a:xfrm>
            <a:off x="527050" y="1826686"/>
            <a:ext cx="11137900" cy="420096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72000" spcFirstLastPara="1" rIns="72000" wrap="square" tIns="36000">
            <a:normAutofit/>
          </a:bodyPr>
          <a:lstStyle>
            <a:lvl1pPr indent="-357251" lvl="0" marL="4572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2026"/>
              <a:buFont typeface="Noto Sans Symbols"/>
              <a:buChar char="🡺"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7251" lvl="1" marL="9144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2D4B9B"/>
              </a:buClr>
              <a:buSzPts val="2026"/>
              <a:buFont typeface="Noto Sans Symbols"/>
              <a:buChar char="🡺"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7250" lvl="2" marL="13716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2D4B9B"/>
              </a:buClr>
              <a:buSzPts val="2026"/>
              <a:buFont typeface="Noto Sans Symbols"/>
              <a:buChar char="🡺"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7250" lvl="3" marL="18288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2D4B9B"/>
              </a:buClr>
              <a:buSzPts val="2026"/>
              <a:buFont typeface="Noto Sans Symbols"/>
              <a:buChar char="🡺"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7251" lvl="4" marL="22860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2D4B9B"/>
              </a:buClr>
              <a:buSzPts val="2026"/>
              <a:buFont typeface="Noto Sans Symbols"/>
              <a:buChar char="🡺"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descr="Ab hier sollte der Inhalt der Folie beginnen." id="14" name="Google Shape;14;p23" title="Horizontale Linie"/>
          <p:cNvCxnSpPr/>
          <p:nvPr/>
        </p:nvCxnSpPr>
        <p:spPr>
          <a:xfrm>
            <a:off x="192000" y="6211904"/>
            <a:ext cx="11808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Bundesadler_kleiner" id="15" name="Google Shape;1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2002" y="6310160"/>
            <a:ext cx="412236" cy="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3"/>
          <p:cNvSpPr txBox="1"/>
          <p:nvPr>
            <p:ph idx="10" type="dt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5.png"/><Relationship Id="rId5" Type="http://schemas.openxmlformats.org/officeDocument/2006/relationships/image" Target="../media/image58.png"/><Relationship Id="rId6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61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51.png"/><Relationship Id="rId6" Type="http://schemas.openxmlformats.org/officeDocument/2006/relationships/image" Target="../media/image6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68.png"/><Relationship Id="rId6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59.png"/><Relationship Id="rId5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7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12.jpg"/><Relationship Id="rId6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66.png"/><Relationship Id="rId6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5.jp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Relationship Id="rId7" Type="http://schemas.openxmlformats.org/officeDocument/2006/relationships/image" Target="../media/image46.png"/><Relationship Id="rId8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48.png"/><Relationship Id="rId6" Type="http://schemas.openxmlformats.org/officeDocument/2006/relationships/image" Target="../media/image33.png"/><Relationship Id="rId7" Type="http://schemas.openxmlformats.org/officeDocument/2006/relationships/image" Target="../media/image39.png"/><Relationship Id="rId8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5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"/>
          <p:cNvSpPr txBox="1"/>
          <p:nvPr/>
        </p:nvSpPr>
        <p:spPr>
          <a:xfrm>
            <a:off x="527050" y="1358550"/>
            <a:ext cx="11137900" cy="3197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32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High-resolution data assimilation in global and regional ICON for the GLORI Digital Twin</a:t>
            </a:r>
            <a:br>
              <a:rPr b="0" i="0" lang="de-DE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b="0" i="0" sz="20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Xu Xu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Harald Anlauf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Klaus Stephan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Alberto de Lozar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Thorsten Steinert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Virginia Poli</a:t>
            </a:r>
            <a:r>
              <a:rPr b="0" baseline="30000" i="0" lang="de-D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2,3</a:t>
            </a:r>
            <a:endParaRPr b="0" baseline="3000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baseline="3000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</a:pPr>
            <a:r>
              <a:t/>
            </a:r>
            <a:endParaRPr b="0" i="0" sz="34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baseline="3000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4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baseline="3000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Deutscher Wetterdienst, Offenbach, Germany</a:t>
            </a:r>
            <a:endParaRPr b="0" baseline="3000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baseline="3000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Agenzia Regionale per la Prevenzione, l’Ambiente, l’Energia dell’Emilia-Romagna (ARPAE), Bologna, Italy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baseline="3000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3 </a:t>
            </a: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 Meteo Agency, Bologna, Italy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baseline="3000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baseline="3000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baseline="3000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203715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0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2023050212 (lead hour 12)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606" y="2497614"/>
            <a:ext cx="5215441" cy="308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8825" y="2497615"/>
            <a:ext cx="5215441" cy="306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18627" y="2288547"/>
            <a:ext cx="1073373" cy="350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1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1"/>
          <p:cNvSpPr txBox="1"/>
          <p:nvPr/>
        </p:nvSpPr>
        <p:spPr>
          <a:xfrm>
            <a:off x="203715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2276268" y="1243860"/>
            <a:ext cx="7468263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 hourly total precipitation forcast at 2023050300 (lead hour 24)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8627" y="2288547"/>
            <a:ext cx="1073373" cy="350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806" y="2449623"/>
            <a:ext cx="5288439" cy="310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3217" y="2449623"/>
            <a:ext cx="5288438" cy="3105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2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 txBox="1"/>
          <p:nvPr/>
        </p:nvSpPr>
        <p:spPr>
          <a:xfrm>
            <a:off x="203715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2023050312 (lead hour 36)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8627" y="2288547"/>
            <a:ext cx="1073373" cy="350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379" y="2393842"/>
            <a:ext cx="5314670" cy="31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0696" y="2393842"/>
            <a:ext cx="5312914" cy="31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3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 txBox="1"/>
          <p:nvPr/>
        </p:nvSpPr>
        <p:spPr>
          <a:xfrm>
            <a:off x="1829766" y="1923294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2023051600 (lead hour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377" y="2444814"/>
            <a:ext cx="5380275" cy="319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9829" y="2444815"/>
            <a:ext cx="5428641" cy="319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4"/>
          <p:cNvSpPr txBox="1"/>
          <p:nvPr/>
        </p:nvSpPr>
        <p:spPr>
          <a:xfrm>
            <a:off x="1829766" y="1923294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4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4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2023051612 (lead hour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281" y="2423140"/>
            <a:ext cx="5483899" cy="323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378" y="2431803"/>
            <a:ext cx="5427868" cy="320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5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1829766" y="1923294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5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2023051700 (lead hour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14" y="2337724"/>
            <a:ext cx="5543156" cy="327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5202" y="2337350"/>
            <a:ext cx="5531549" cy="327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6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6"/>
          <p:cNvSpPr txBox="1"/>
          <p:nvPr/>
        </p:nvSpPr>
        <p:spPr>
          <a:xfrm>
            <a:off x="1829766" y="1923294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6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2023051500 (lead hour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671" y="2404286"/>
            <a:ext cx="5526730" cy="326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64075" y="2404286"/>
            <a:ext cx="5528532" cy="3262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7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7"/>
          <p:cNvSpPr txBox="1"/>
          <p:nvPr/>
        </p:nvSpPr>
        <p:spPr>
          <a:xfrm>
            <a:off x="1829766" y="1923294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7"/>
          <p:cNvSpPr txBox="1"/>
          <p:nvPr/>
        </p:nvSpPr>
        <p:spPr>
          <a:xfrm>
            <a:off x="7548045" y="1907986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2502512" y="1243840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2023051512 (lead hour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167" y="2373198"/>
            <a:ext cx="5489435" cy="324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0918" y="2373197"/>
            <a:ext cx="5485379" cy="324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022" y="1549213"/>
            <a:ext cx="3908895" cy="225022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/>
          <p:nvPr/>
        </p:nvSpPr>
        <p:spPr>
          <a:xfrm>
            <a:off x="1773051" y="955837"/>
            <a:ext cx="145243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GlORI-Alps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 Basic Setup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18"/>
          <p:cNvGrpSpPr/>
          <p:nvPr/>
        </p:nvGrpSpPr>
        <p:grpSpPr>
          <a:xfrm>
            <a:off x="7060696" y="1431390"/>
            <a:ext cx="3753747" cy="2641643"/>
            <a:chOff x="4991621" y="1593128"/>
            <a:chExt cx="2851482" cy="2094748"/>
          </a:xfrm>
        </p:grpSpPr>
        <p:pic>
          <p:nvPicPr>
            <p:cNvPr id="391" name="Google Shape;391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91621" y="1716201"/>
              <a:ext cx="2838450" cy="1971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2" name="Google Shape;392;p18"/>
            <p:cNvGrpSpPr/>
            <p:nvPr/>
          </p:nvGrpSpPr>
          <p:grpSpPr>
            <a:xfrm>
              <a:off x="6654992" y="1593128"/>
              <a:ext cx="1188111" cy="1794600"/>
              <a:chOff x="6654992" y="1593128"/>
              <a:chExt cx="1188111" cy="1794600"/>
            </a:xfrm>
          </p:grpSpPr>
          <p:sp>
            <p:nvSpPr>
              <p:cNvPr id="393" name="Google Shape;393;p18"/>
              <p:cNvSpPr txBox="1"/>
              <p:nvPr/>
            </p:nvSpPr>
            <p:spPr>
              <a:xfrm>
                <a:off x="6654992" y="3079951"/>
                <a:ext cx="72354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de-DE" sz="1400" u="none" cap="none" strike="noStrike">
                    <a:solidFill>
                      <a:srgbClr val="16254D"/>
                    </a:solidFill>
                    <a:latin typeface="Arial"/>
                    <a:ea typeface="Arial"/>
                    <a:cs typeface="Arial"/>
                    <a:sym typeface="Arial"/>
                  </a:rPr>
                  <a:t>500m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8"/>
              <p:cNvSpPr txBox="1"/>
              <p:nvPr/>
            </p:nvSpPr>
            <p:spPr>
              <a:xfrm>
                <a:off x="7204097" y="1593128"/>
                <a:ext cx="639006" cy="3190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de-DE" sz="1400" u="none" cap="none" strike="noStrike">
                    <a:solidFill>
                      <a:srgbClr val="16254D"/>
                    </a:solidFill>
                    <a:latin typeface="Arial"/>
                    <a:ea typeface="Arial"/>
                    <a:cs typeface="Arial"/>
                    <a:sym typeface="Arial"/>
                  </a:rPr>
                  <a:t>1 km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395" name="Google Shape;395;p18"/>
          <p:cNvCxnSpPr/>
          <p:nvPr/>
        </p:nvCxnSpPr>
        <p:spPr>
          <a:xfrm>
            <a:off x="5319997" y="2934995"/>
            <a:ext cx="1014815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6" name="Google Shape;396;p18"/>
          <p:cNvSpPr txBox="1"/>
          <p:nvPr/>
        </p:nvSpPr>
        <p:spPr>
          <a:xfrm>
            <a:off x="7060696" y="1126323"/>
            <a:ext cx="39210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High resolution assimilation (1 km)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>
            <a:off x="6527608" y="4045520"/>
            <a:ext cx="3240661" cy="1430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1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1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Assimilation: LETKF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 members: 40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8"/>
          <p:cNvSpPr txBox="1"/>
          <p:nvPr/>
        </p:nvSpPr>
        <p:spPr>
          <a:xfrm>
            <a:off x="152721" y="4045520"/>
            <a:ext cx="3240661" cy="1430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2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2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Assimilation: LETKF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 members: 40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8"/>
          <p:cNvSpPr txBox="1"/>
          <p:nvPr/>
        </p:nvSpPr>
        <p:spPr>
          <a:xfrm>
            <a:off x="273378" y="561228"/>
            <a:ext cx="9199806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Regional High Resolution Assimilation (ICON-LAM)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8"/>
          <p:cNvSpPr txBox="1"/>
          <p:nvPr/>
        </p:nvSpPr>
        <p:spPr>
          <a:xfrm>
            <a:off x="2765469" y="4053434"/>
            <a:ext cx="3240661" cy="1084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1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Nest (two-way-nested)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1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 1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8"/>
          <p:cNvSpPr txBox="1"/>
          <p:nvPr/>
        </p:nvSpPr>
        <p:spPr>
          <a:xfrm>
            <a:off x="8888097" y="4063115"/>
            <a:ext cx="3240661" cy="1084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1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Nest (two-way-nested)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500m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 500m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8"/>
          <p:cNvSpPr/>
          <p:nvPr/>
        </p:nvSpPr>
        <p:spPr>
          <a:xfrm>
            <a:off x="3225499" y="5618025"/>
            <a:ext cx="6239100" cy="451500"/>
          </a:xfrm>
          <a:prstGeom prst="rect">
            <a:avLst/>
          </a:prstGeom>
          <a:noFill/>
          <a:ln cap="flat" cmpd="sng" w="38100">
            <a:solidFill>
              <a:srgbClr val="1625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Boundary condition is interpolated from 6.5km EU nest</a:t>
            </a:r>
            <a:endParaRPr b="0" i="0" sz="18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/>
        </p:nvSpPr>
        <p:spPr>
          <a:xfrm>
            <a:off x="273378" y="561228"/>
            <a:ext cx="9199806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Regional High Resolution Assimilation (ICON-LAM)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0430" y="1835186"/>
            <a:ext cx="1251079" cy="386656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9"/>
          <p:cNvSpPr txBox="1"/>
          <p:nvPr/>
        </p:nvSpPr>
        <p:spPr>
          <a:xfrm>
            <a:off x="2600119" y="1134286"/>
            <a:ext cx="69917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Hourly total precipitation 2023050200 - 2023050212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9"/>
          <p:cNvSpPr txBox="1"/>
          <p:nvPr/>
        </p:nvSpPr>
        <p:spPr>
          <a:xfrm>
            <a:off x="7077165" y="1651937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1km Alps domain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9"/>
          <p:cNvSpPr txBox="1"/>
          <p:nvPr/>
        </p:nvSpPr>
        <p:spPr>
          <a:xfrm>
            <a:off x="1807894" y="1665909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2km Alps domain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416" y="2299543"/>
            <a:ext cx="10686014" cy="290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"/>
          <p:cNvSpPr txBox="1"/>
          <p:nvPr/>
        </p:nvSpPr>
        <p:spPr>
          <a:xfrm>
            <a:off x="273378" y="505827"/>
            <a:ext cx="8232876" cy="4431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Global-to-Regional-ICON Digital Twin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7060247" y="1371924"/>
            <a:ext cx="30328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Tri-lateral Cooperation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Germany</a:t>
            </a: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Italy, Switzerland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2"/>
          <p:cNvGrpSpPr/>
          <p:nvPr/>
        </p:nvGrpSpPr>
        <p:grpSpPr>
          <a:xfrm>
            <a:off x="1745755" y="1225961"/>
            <a:ext cx="8257358" cy="4539438"/>
            <a:chOff x="2684849" y="1460597"/>
            <a:chExt cx="3851854" cy="2268701"/>
          </a:xfrm>
        </p:grpSpPr>
        <p:pic>
          <p:nvPicPr>
            <p:cNvPr id="139" name="Google Shape;139;p2"/>
            <p:cNvPicPr preferRelativeResize="0"/>
            <p:nvPr/>
          </p:nvPicPr>
          <p:blipFill rotWithShape="1">
            <a:blip r:embed="rId4">
              <a:alphaModFix/>
            </a:blip>
            <a:srcRect b="5309" l="19945" r="21140" t="5860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"/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fmla="val 19222" name="adj"/>
              </a:avLst>
            </a:prstGeom>
            <a:noFill/>
            <a:ln cap="flat" cmpd="sng" w="12700">
              <a:solidFill>
                <a:srgbClr val="20367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-3901731">
              <a:off x="4111752" y="1494219"/>
              <a:ext cx="863442" cy="1238209"/>
            </a:xfrm>
            <a:prstGeom prst="triangle">
              <a:avLst>
                <a:gd fmla="val 49001" name="adj"/>
              </a:avLst>
            </a:prstGeom>
            <a:noFill/>
            <a:ln cap="flat" cmpd="sng" w="12700">
              <a:solidFill>
                <a:srgbClr val="20367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lps - Wikipedia" id="142" name="Google Shape;142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34514" y="1893755"/>
              <a:ext cx="1602189" cy="1251168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  <p:pic>
          <p:nvPicPr>
            <p:cNvPr id="143" name="Google Shape;143;p2"/>
            <p:cNvPicPr preferRelativeResize="0"/>
            <p:nvPr/>
          </p:nvPicPr>
          <p:blipFill rotWithShape="1">
            <a:blip r:embed="rId6">
              <a:alphaModFix/>
            </a:blip>
            <a:srcRect b="25669" l="24559" r="17215" t="34234"/>
            <a:stretch/>
          </p:blipFill>
          <p:spPr>
            <a:xfrm>
              <a:off x="3782841" y="3059919"/>
              <a:ext cx="935716" cy="669379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sp>
        <p:nvSpPr>
          <p:cNvPr id="144" name="Google Shape;144;p2"/>
          <p:cNvSpPr txBox="1"/>
          <p:nvPr/>
        </p:nvSpPr>
        <p:spPr>
          <a:xfrm>
            <a:off x="2418995" y="1147323"/>
            <a:ext cx="33839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 </a:t>
            </a:r>
            <a:r>
              <a:rPr b="0" i="0" lang="de-DE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storm-resolving</a:t>
            </a: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(~3km)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 txBox="1"/>
          <p:nvPr/>
        </p:nvSpPr>
        <p:spPr>
          <a:xfrm>
            <a:off x="7297961" y="4849935"/>
            <a:ext cx="19962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</a:t>
            </a:r>
            <a:b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e-DE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km-scale </a:t>
            </a:r>
            <a:br>
              <a:rPr b="0" i="0" lang="de-DE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(down to 500 m)</a:t>
            </a:r>
            <a:endParaRPr b="0" i="0" sz="1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3880952" y="4408241"/>
            <a:ext cx="2346612" cy="1498383"/>
          </a:xfrm>
          <a:prstGeom prst="roundRect">
            <a:avLst>
              <a:gd fmla="val 16667" name="adj"/>
            </a:avLst>
          </a:prstGeom>
          <a:solidFill>
            <a:srgbClr val="F2F2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0"/>
          <p:cNvSpPr txBox="1"/>
          <p:nvPr/>
        </p:nvSpPr>
        <p:spPr>
          <a:xfrm>
            <a:off x="273378" y="505827"/>
            <a:ext cx="8232876" cy="4431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0"/>
          <p:cNvSpPr txBox="1"/>
          <p:nvPr/>
        </p:nvSpPr>
        <p:spPr>
          <a:xfrm>
            <a:off x="720290" y="1045274"/>
            <a:ext cx="10751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GLORI, we have implemented high-resolution data assimilation for the global model and kilometer-scale data assimilation for the regional model.</a:t>
            </a:r>
            <a:endParaRPr/>
          </a:p>
          <a:p>
            <a:pPr indent="-342900" lvl="1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</a:pPr>
            <a:r>
              <a:rPr b="0" i="0" lang="de-DE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ICON ASS setup currently includes two assimilation cycle :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The 6.5 km global run with ENVAR + LETKF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The 3.25 EU-nest run with ENVAR</a:t>
            </a:r>
            <a:endParaRPr/>
          </a:p>
          <a:p>
            <a:pPr indent="-342900" lvl="1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</a:pPr>
            <a:r>
              <a:rPr b="0" i="0" lang="de-DE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ICON-LAM assimilation cycle has been tested at 1km resolution 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de-DE" sz="2400" u="none" cap="none" strike="noStrike">
                <a:solidFill>
                  <a:srgbClr val="540000"/>
                </a:solidFill>
                <a:latin typeface="Arial"/>
                <a:ea typeface="Arial"/>
                <a:cs typeface="Arial"/>
                <a:sym typeface="Arial"/>
              </a:rPr>
              <a:t>However, the performance of the high-resolution EU setup remains unstable, and the parameterization is still under review.</a:t>
            </a:r>
            <a:endParaRPr b="0" i="1" sz="2400" u="none" cap="none" strike="noStrike">
              <a:solidFill>
                <a:srgbClr val="5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1"/>
          <p:cNvSpPr txBox="1"/>
          <p:nvPr/>
        </p:nvSpPr>
        <p:spPr>
          <a:xfrm>
            <a:off x="178553" y="388103"/>
            <a:ext cx="6991761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2023051612 (lead hour 3, 6.5km)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638" y="1030452"/>
            <a:ext cx="10475057" cy="526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26876" y="18854"/>
            <a:ext cx="4943017" cy="2288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2"/>
          <p:cNvSpPr txBox="1"/>
          <p:nvPr/>
        </p:nvSpPr>
        <p:spPr>
          <a:xfrm>
            <a:off x="178553" y="388103"/>
            <a:ext cx="6991761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Total precipitation forcast at 2023051612 (lead hour 3, 13km)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0888" y="2531068"/>
            <a:ext cx="871112" cy="29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923" y="865752"/>
            <a:ext cx="10780021" cy="542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7446" y="-11036"/>
            <a:ext cx="3968416" cy="1977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866" y="1454372"/>
            <a:ext cx="5810583" cy="269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 txBox="1"/>
          <p:nvPr/>
        </p:nvSpPr>
        <p:spPr>
          <a:xfrm>
            <a:off x="273378" y="505827"/>
            <a:ext cx="8232876" cy="4431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Implementation of GLORI DT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9321133" y="984773"/>
            <a:ext cx="1168804" cy="307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-DE" sz="14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4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8967608" y="3345664"/>
            <a:ext cx="14812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-DE" sz="14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EU nest</a:t>
            </a:r>
            <a:endParaRPr b="0" i="0" sz="14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9520192" y="2910521"/>
            <a:ext cx="325557" cy="44560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036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9885603" y="2930740"/>
            <a:ext cx="10845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6616868" y="3856836"/>
            <a:ext cx="12652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6.5km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2345834" y="1064883"/>
            <a:ext cx="3532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DWD GLORI Alpine Domain </a:t>
            </a:r>
            <a:endParaRPr b="0" i="0" sz="16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2124615" y="3757371"/>
            <a:ext cx="8718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 flipH="1" rot="1582259">
            <a:off x="5493780" y="4091170"/>
            <a:ext cx="2346763" cy="610226"/>
          </a:xfrm>
          <a:prstGeom prst="rightArrow">
            <a:avLst>
              <a:gd fmla="val 54980" name="adj1"/>
              <a:gd fmla="val 70951" name="adj2"/>
            </a:avLst>
          </a:prstGeom>
          <a:solidFill>
            <a:schemeClr val="accent1"/>
          </a:solidFill>
          <a:ln cap="flat" cmpd="sng" w="12700">
            <a:solidFill>
              <a:srgbClr val="2036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Boundary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920078" y="4376945"/>
            <a:ext cx="4747196" cy="13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4F1E00"/>
                </a:solidFill>
                <a:latin typeface="Arial"/>
                <a:ea typeface="Arial"/>
                <a:cs typeface="Arial"/>
                <a:sym typeface="Arial"/>
              </a:rPr>
              <a:t>Global            6.5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4F1E00"/>
                </a:solidFill>
                <a:latin typeface="Arial"/>
                <a:ea typeface="Arial"/>
                <a:cs typeface="Arial"/>
                <a:sym typeface="Arial"/>
              </a:rPr>
              <a:t>EU-Nest         3.25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4F1E00"/>
                </a:solidFill>
                <a:latin typeface="Arial"/>
                <a:ea typeface="Arial"/>
                <a:cs typeface="Arial"/>
                <a:sym typeface="Arial"/>
              </a:rPr>
              <a:t>Alpine            1 km </a:t>
            </a:r>
            <a:endParaRPr b="1" i="0" sz="1800" u="none" cap="none" strike="noStrike">
              <a:solidFill>
                <a:srgbClr val="4F1E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0009" y="1258640"/>
            <a:ext cx="3205922" cy="16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46548" y="3597386"/>
            <a:ext cx="4354354" cy="258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1859" y="1292551"/>
            <a:ext cx="919662" cy="3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"/>
          <p:cNvSpPr/>
          <p:nvPr/>
        </p:nvSpPr>
        <p:spPr>
          <a:xfrm>
            <a:off x="3327771" y="4399606"/>
            <a:ext cx="3369183" cy="1779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500" u="none" cap="none" strike="noStrike">
                <a:solidFill>
                  <a:srgbClr val="16254D"/>
                </a:solidFill>
                <a:latin typeface="Arial Rounded"/>
                <a:ea typeface="Arial Rounded"/>
                <a:cs typeface="Arial Rounded"/>
                <a:sym typeface="Arial Rounded"/>
              </a:rPr>
              <a:t>We chose the period May 2023 to start our one month assimilation experiment. In this month, there are two floods in Italy at 02-03.05, and 16.05.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436" y="1544943"/>
            <a:ext cx="1992523" cy="194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4"/>
          <p:cNvCxnSpPr/>
          <p:nvPr/>
        </p:nvCxnSpPr>
        <p:spPr>
          <a:xfrm>
            <a:off x="3359000" y="2518313"/>
            <a:ext cx="1269561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7" name="Google Shape;177;p4"/>
          <p:cNvSpPr txBox="1"/>
          <p:nvPr/>
        </p:nvSpPr>
        <p:spPr>
          <a:xfrm>
            <a:off x="427435" y="1128083"/>
            <a:ext cx="2422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Global – EU nested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/>
          <p:nvPr/>
        </p:nvSpPr>
        <p:spPr>
          <a:xfrm>
            <a:off x="140167" y="3589368"/>
            <a:ext cx="4616799" cy="246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Noto Sans Symbols"/>
              <a:buChar char="▪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13 km,   L120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Ensemble:     26 km,  L120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Noto Sans Symbols"/>
              <a:buChar char="▪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EU (two-way-nested)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 6.5 km,  L74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   13 km,  L74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 members: 40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Hybrid data assimilation:  ENVAR + LETKF</a:t>
            </a:r>
            <a:endParaRPr b="0" i="0" sz="15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9842" y="1514494"/>
            <a:ext cx="2216389" cy="230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/>
          <p:nvPr/>
        </p:nvSpPr>
        <p:spPr>
          <a:xfrm rot="-1857824">
            <a:off x="6600560" y="1883598"/>
            <a:ext cx="653652" cy="62727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7770129" y="1669291"/>
            <a:ext cx="3739999" cy="2305455"/>
          </a:xfrm>
          <a:prstGeom prst="rect">
            <a:avLst/>
          </a:prstGeom>
          <a:noFill/>
          <a:ln cap="flat" cmpd="sng" w="9525">
            <a:solidFill>
              <a:srgbClr val="081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          3.25 km  (one-way nested), L120</a:t>
            </a:r>
            <a:endParaRPr b="0" i="0" sz="15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Assimilation: ENVAR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Ensembles: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          13 km (two-way nested),  L120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 members : 40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Google Shape;182;p4"/>
          <p:cNvCxnSpPr/>
          <p:nvPr/>
        </p:nvCxnSpPr>
        <p:spPr>
          <a:xfrm flipH="1" rot="10800000">
            <a:off x="7041825" y="1669292"/>
            <a:ext cx="730526" cy="9085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4"/>
          <p:cNvCxnSpPr/>
          <p:nvPr/>
        </p:nvCxnSpPr>
        <p:spPr>
          <a:xfrm>
            <a:off x="6788978" y="2634328"/>
            <a:ext cx="935039" cy="132495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4" name="Google Shape;184;p4"/>
          <p:cNvSpPr txBox="1"/>
          <p:nvPr/>
        </p:nvSpPr>
        <p:spPr>
          <a:xfrm>
            <a:off x="6199804" y="1202794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ICON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5616925" y="3910799"/>
            <a:ext cx="3580326" cy="1430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Deterministic Run : 6.5 km, L120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Ensemble:     26 km, L120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Ensemblemitglied : 40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0" i="0" lang="de-DE" sz="15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Assimilation: ENVAR + LETKF</a:t>
            </a:r>
            <a:endParaRPr b="0" i="0" sz="15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"/>
          <p:cNvSpPr txBox="1"/>
          <p:nvPr/>
        </p:nvSpPr>
        <p:spPr>
          <a:xfrm>
            <a:off x="5616925" y="5600596"/>
            <a:ext cx="5355875" cy="369332"/>
          </a:xfrm>
          <a:prstGeom prst="rect">
            <a:avLst/>
          </a:prstGeom>
          <a:noFill/>
          <a:ln cap="flat" cmpd="sng" w="19050">
            <a:solidFill>
              <a:srgbClr val="081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4F1E00"/>
                </a:solidFill>
                <a:latin typeface="Arial"/>
                <a:ea typeface="Arial"/>
                <a:cs typeface="Arial"/>
                <a:sym typeface="Arial"/>
              </a:rPr>
              <a:t>Ongoing experiment: 2023050103 - 2023063100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42" y="1748174"/>
            <a:ext cx="2216389" cy="230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5"/>
          <p:cNvSpPr/>
          <p:nvPr/>
        </p:nvSpPr>
        <p:spPr>
          <a:xfrm rot="-1857824">
            <a:off x="1672960" y="2117278"/>
            <a:ext cx="653652" cy="62727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3987115" y="1510017"/>
            <a:ext cx="8050961" cy="4204983"/>
          </a:xfrm>
          <a:prstGeom prst="rect">
            <a:avLst/>
          </a:prstGeom>
          <a:noFill/>
          <a:ln cap="flat" cmpd="sng" w="9525">
            <a:solidFill>
              <a:srgbClr val="081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 u="none" cap="none" strike="noStrike">
              <a:solidFill>
                <a:srgbClr val="3047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1800" u="none" cap="none" strike="noStrike">
                <a:solidFill>
                  <a:srgbClr val="3047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Changes in set-up                                         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int_g2n = 1                                 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lvert_nest =  false              </a:t>
            </a:r>
            <a:endParaRPr b="1" i="0" sz="18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num_lev =  120,120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lfeedback = false</a:t>
            </a:r>
            <a:endParaRPr b="1" i="0" sz="1800" u="none" cap="none" strike="noStrike">
              <a:solidFill>
                <a:srgbClr val="29292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support_baryctr_intp = false</a:t>
            </a:r>
            <a:endParaRPr b="1" i="0" sz="1800" u="none" cap="none" strike="noStrike">
              <a:solidFill>
                <a:srgbClr val="29292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inwp_gscp = 2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lgrayzone_deepconv = false, true</a:t>
            </a:r>
            <a:endParaRPr b="1" i="0" sz="1800" u="none" cap="none" strike="noStrike">
              <a:solidFill>
                <a:srgbClr val="29292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197" name="Google Shape;197;p5"/>
          <p:cNvCxnSpPr/>
          <p:nvPr/>
        </p:nvCxnSpPr>
        <p:spPr>
          <a:xfrm flipH="1" rot="10800000">
            <a:off x="1461155" y="1510018"/>
            <a:ext cx="2525961" cy="29578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p5"/>
          <p:cNvCxnSpPr/>
          <p:nvPr/>
        </p:nvCxnSpPr>
        <p:spPr>
          <a:xfrm>
            <a:off x="1023477" y="3624195"/>
            <a:ext cx="2943266" cy="209080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9" name="Google Shape;199;p5"/>
          <p:cNvSpPr txBox="1"/>
          <p:nvPr/>
        </p:nvSpPr>
        <p:spPr>
          <a:xfrm>
            <a:off x="1272204" y="1436474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ICON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8204886" y="1510016"/>
            <a:ext cx="4307504" cy="3778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 u="none" cap="none" strike="noStrike">
              <a:solidFill>
                <a:srgbClr val="3047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1800" u="none" cap="none" strike="noStrike">
                <a:solidFill>
                  <a:srgbClr val="3047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Changes in parameterisation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1800" u="none" cap="none" strike="noStrike">
                <a:solidFill>
                  <a:srgbClr val="3047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(under testing)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dt_conv   = 180.,120.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dt_sso    = 360.,120.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dt_gwd    = 360.,120.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tune_gkwake   = 1.8, 0.25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tune_gfrcrit  = 0.333, 0.333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tune_gkdrag   = 0.22, 0.0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Arial"/>
              <a:buChar char="•"/>
            </a:pPr>
            <a:r>
              <a:rPr b="1" i="0" lang="de-DE" sz="1800" u="none" cap="none" strike="noStrike">
                <a:solidFill>
                  <a:srgbClr val="292929"/>
                </a:solidFill>
                <a:latin typeface="Arial Rounded"/>
                <a:ea typeface="Arial Rounded"/>
                <a:cs typeface="Arial Rounded"/>
                <a:sym typeface="Arial Rounded"/>
              </a:rPr>
              <a:t>rayleigh_coeff  = 1.0,5.0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273" y="1399821"/>
            <a:ext cx="3439031" cy="22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212793" y="563464"/>
            <a:ext cx="8678597" cy="332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SYNOP Zonal Mean Statistics (2023050112 – 2023052412)</a:t>
            </a:r>
            <a:endParaRPr b="1" i="0" sz="24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2276390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nobs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6001330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rms(o-f)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9606060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rms(o-f)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"/>
          <p:cNvSpPr txBox="1"/>
          <p:nvPr/>
        </p:nvSpPr>
        <p:spPr>
          <a:xfrm>
            <a:off x="138446" y="2041152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138445" y="4693740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T2M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6"/>
          <p:cNvGrpSpPr/>
          <p:nvPr/>
        </p:nvGrpSpPr>
        <p:grpSpPr>
          <a:xfrm>
            <a:off x="76538" y="3311080"/>
            <a:ext cx="1652915" cy="598313"/>
            <a:chOff x="133100" y="3386496"/>
            <a:chExt cx="1652915" cy="598313"/>
          </a:xfrm>
        </p:grpSpPr>
        <p:cxnSp>
          <p:nvCxnSpPr>
            <p:cNvPr id="215" name="Google Shape;215;p6"/>
            <p:cNvCxnSpPr/>
            <p:nvPr/>
          </p:nvCxnSpPr>
          <p:spPr>
            <a:xfrm>
              <a:off x="133100" y="3555837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1212F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6" name="Google Shape;216;p6"/>
            <p:cNvCxnSpPr/>
            <p:nvPr/>
          </p:nvCxnSpPr>
          <p:spPr>
            <a:xfrm>
              <a:off x="133100" y="3814714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7" name="Google Shape;217;p6"/>
            <p:cNvSpPr txBox="1"/>
            <p:nvPr/>
          </p:nvSpPr>
          <p:spPr>
            <a:xfrm>
              <a:off x="683086" y="3386496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6.5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 txBox="1"/>
            <p:nvPr/>
          </p:nvSpPr>
          <p:spPr>
            <a:xfrm>
              <a:off x="683086" y="3646255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13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317" y="4001094"/>
            <a:ext cx="3418987" cy="22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6021" y="4001094"/>
            <a:ext cx="3433707" cy="22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7445" y="4001094"/>
            <a:ext cx="3333509" cy="218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89182" y="1440535"/>
            <a:ext cx="3367384" cy="22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89019" y="1454170"/>
            <a:ext cx="3310359" cy="2181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701" y="3867118"/>
            <a:ext cx="3703899" cy="233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695" y="1285771"/>
            <a:ext cx="3524607" cy="224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7"/>
          <p:cNvSpPr txBox="1"/>
          <p:nvPr/>
        </p:nvSpPr>
        <p:spPr>
          <a:xfrm>
            <a:off x="212793" y="563464"/>
            <a:ext cx="8678597" cy="332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AIREP Temperature Statistics (2023050112 – 2023052412)</a:t>
            </a:r>
            <a:endParaRPr b="1" i="0" sz="24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7"/>
          <p:cNvSpPr txBox="1"/>
          <p:nvPr/>
        </p:nvSpPr>
        <p:spPr>
          <a:xfrm>
            <a:off x="2148374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nobs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7"/>
          <p:cNvSpPr txBox="1"/>
          <p:nvPr/>
        </p:nvSpPr>
        <p:spPr>
          <a:xfrm>
            <a:off x="5781874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rms(o-f)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/>
          <p:nvPr/>
        </p:nvSpPr>
        <p:spPr>
          <a:xfrm>
            <a:off x="9583085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rms(o-a)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7"/>
          <p:cNvGrpSpPr/>
          <p:nvPr/>
        </p:nvGrpSpPr>
        <p:grpSpPr>
          <a:xfrm>
            <a:off x="13414" y="3321549"/>
            <a:ext cx="1652915" cy="598313"/>
            <a:chOff x="133100" y="3386496"/>
            <a:chExt cx="1652915" cy="598313"/>
          </a:xfrm>
        </p:grpSpPr>
        <p:cxnSp>
          <p:nvCxnSpPr>
            <p:cNvPr id="237" name="Google Shape;237;p7"/>
            <p:cNvCxnSpPr/>
            <p:nvPr/>
          </p:nvCxnSpPr>
          <p:spPr>
            <a:xfrm>
              <a:off x="133100" y="3555837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1212F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133100" y="3814714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9" name="Google Shape;239;p7"/>
            <p:cNvSpPr txBox="1"/>
            <p:nvPr/>
          </p:nvSpPr>
          <p:spPr>
            <a:xfrm>
              <a:off x="683086" y="3386496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6.5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>
              <a:off x="683086" y="3646255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13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1" name="Google Shape;24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9381" y="1304625"/>
            <a:ext cx="3416269" cy="216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35491" y="1304625"/>
            <a:ext cx="3416269" cy="223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49381" y="3855468"/>
            <a:ext cx="3703899" cy="230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5491" y="3898320"/>
            <a:ext cx="3636550" cy="2248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649" y="1355647"/>
            <a:ext cx="3541853" cy="221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8"/>
          <p:cNvSpPr txBox="1"/>
          <p:nvPr/>
        </p:nvSpPr>
        <p:spPr>
          <a:xfrm>
            <a:off x="212793" y="563464"/>
            <a:ext cx="8678597" cy="332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AIREP RH Statistics (2023050112 – 2023052412)</a:t>
            </a:r>
            <a:endParaRPr b="1" i="0" sz="24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2148374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nobs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5781874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rms(o-f)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 txBox="1"/>
          <p:nvPr/>
        </p:nvSpPr>
        <p:spPr>
          <a:xfrm>
            <a:off x="9583085" y="986315"/>
            <a:ext cx="1102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D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rms(o-a)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8"/>
          <p:cNvGrpSpPr/>
          <p:nvPr/>
        </p:nvGrpSpPr>
        <p:grpSpPr>
          <a:xfrm>
            <a:off x="54333" y="3426585"/>
            <a:ext cx="1652915" cy="598313"/>
            <a:chOff x="133100" y="3386496"/>
            <a:chExt cx="1652915" cy="598313"/>
          </a:xfrm>
        </p:grpSpPr>
        <p:cxnSp>
          <p:nvCxnSpPr>
            <p:cNvPr id="257" name="Google Shape;257;p8"/>
            <p:cNvCxnSpPr/>
            <p:nvPr/>
          </p:nvCxnSpPr>
          <p:spPr>
            <a:xfrm>
              <a:off x="133100" y="3555837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1212F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8" name="Google Shape;258;p8"/>
            <p:cNvCxnSpPr/>
            <p:nvPr/>
          </p:nvCxnSpPr>
          <p:spPr>
            <a:xfrm>
              <a:off x="133100" y="3814714"/>
              <a:ext cx="543316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59" name="Google Shape;259;p8"/>
            <p:cNvSpPr txBox="1"/>
            <p:nvPr/>
          </p:nvSpPr>
          <p:spPr>
            <a:xfrm>
              <a:off x="683086" y="3386496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6.5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 txBox="1"/>
            <p:nvPr/>
          </p:nvSpPr>
          <p:spPr>
            <a:xfrm>
              <a:off x="683086" y="3646255"/>
              <a:ext cx="1102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254D"/>
                </a:buClr>
                <a:buSzPts val="1600"/>
                <a:buFont typeface="Arial"/>
                <a:buNone/>
              </a:pPr>
              <a:r>
                <a:rPr b="1" i="0" lang="de-DE" sz="1600" u="none" cap="none" strike="noStrike">
                  <a:solidFill>
                    <a:srgbClr val="16254D"/>
                  </a:solidFill>
                  <a:latin typeface="Arial"/>
                  <a:ea typeface="Arial"/>
                  <a:cs typeface="Arial"/>
                  <a:sym typeface="Arial"/>
                </a:rPr>
                <a:t>13 km</a:t>
              </a:r>
              <a:endParaRPr b="0" i="0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1" name="Google Shape;2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5073" y="1355647"/>
            <a:ext cx="3541853" cy="221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74192" y="1355647"/>
            <a:ext cx="3611301" cy="220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607" y="3964025"/>
            <a:ext cx="3541853" cy="222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01923" y="3998831"/>
            <a:ext cx="3588152" cy="221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20490" y="3977296"/>
            <a:ext cx="3565003" cy="221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6014" y="6293093"/>
            <a:ext cx="1352063" cy="5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 txBox="1"/>
          <p:nvPr/>
        </p:nvSpPr>
        <p:spPr>
          <a:xfrm>
            <a:off x="273378" y="561228"/>
            <a:ext cx="8678597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6000" spcFirstLastPara="1" rIns="96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4B9B"/>
              </a:buClr>
              <a:buSzPts val="2800"/>
              <a:buFont typeface="Arial"/>
              <a:buNone/>
            </a:pPr>
            <a:r>
              <a:rPr b="1" i="0" lang="de-DE" sz="2800" u="none" cap="none" strike="noStrike">
                <a:solidFill>
                  <a:srgbClr val="2D4B9B"/>
                </a:solidFill>
                <a:latin typeface="Arial"/>
                <a:ea typeface="Arial"/>
                <a:cs typeface="Arial"/>
                <a:sym typeface="Arial"/>
              </a:rPr>
              <a:t>Global High Resolution Assimilation (ICON)</a:t>
            </a:r>
            <a:endParaRPr b="1" i="0" sz="2800" u="none" cap="none" strike="noStrike">
              <a:solidFill>
                <a:srgbClr val="2D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86998" y="1983555"/>
            <a:ext cx="1251079" cy="386656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9"/>
          <p:cNvSpPr txBox="1"/>
          <p:nvPr/>
        </p:nvSpPr>
        <p:spPr>
          <a:xfrm>
            <a:off x="2074862" y="1645001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6.5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6878742" y="1645001"/>
            <a:ext cx="24227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3.25 km EU nest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2231374" y="1072625"/>
            <a:ext cx="789560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16254D"/>
                </a:solidFill>
                <a:latin typeface="Arial"/>
                <a:ea typeface="Arial"/>
                <a:cs typeface="Arial"/>
                <a:sym typeface="Arial"/>
              </a:rPr>
              <a:t>3 Hourly total precipitation 2023050121 – 2023050312 (lead hour = 3) </a:t>
            </a:r>
            <a:endParaRPr b="0" i="0" sz="1600" u="none" cap="none" strike="noStrike">
              <a:solidFill>
                <a:srgbClr val="162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228" y="2179331"/>
            <a:ext cx="10614581" cy="3112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WD-PowerPoint">
  <a:themeElements>
    <a:clrScheme name="DWD-Farben PowerPoint">
      <a:dk1>
        <a:srgbClr val="2D4B9B"/>
      </a:dk1>
      <a:lt1>
        <a:srgbClr val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Xu Xu</dc:creator>
</cp:coreProperties>
</file>