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8"/>
  </p:notesMasterIdLst>
  <p:sldIdLst>
    <p:sldId id="287" r:id="rId5"/>
    <p:sldId id="285" r:id="rId6"/>
    <p:sldId id="288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D79090-1A46-F456-17CD-510AB9EC88C9}" name="Rachel North" initials="RN" userId="S::rachel.north@metoffice.gov.uk::0ae109c7-7189-45c4-b113-74f6673cfcba" providerId="AD"/>
  <p188:author id="{E85BDEBC-4360-99F6-6AB8-89B6F1B290E7}" name="Aurore Porson" initials="AP" userId="S::aurore.porson@metoffice.gov.uk::04ccd3af-89eb-48b7-b974-eaab485c953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4922"/>
    <a:srgbClr val="E47452"/>
    <a:srgbClr val="359BC0"/>
    <a:srgbClr val="55C6B4"/>
    <a:srgbClr val="0F79BE"/>
    <a:srgbClr val="BBBDBF"/>
    <a:srgbClr val="C4E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C43A1F-883F-413D-9BAC-95D9E30A95C6}" v="1" dt="2025-09-18T15:09:46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211" autoAdjust="0"/>
  </p:normalViewPr>
  <p:slideViewPr>
    <p:cSldViewPr snapToGrid="0">
      <p:cViewPr varScale="1">
        <p:scale>
          <a:sx n="123" d="100"/>
          <a:sy n="123" d="100"/>
        </p:scale>
        <p:origin x="90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n Mittermaier" userId="4eb66402-ee68-4bb9-bccd-123d0d602f80" providerId="ADAL" clId="{C4C43A1F-883F-413D-9BAC-95D9E30A95C6}"/>
    <pc:docChg chg="custSel addSld delSld modSld">
      <pc:chgData name="Marion Mittermaier" userId="4eb66402-ee68-4bb9-bccd-123d0d602f80" providerId="ADAL" clId="{C4C43A1F-883F-413D-9BAC-95D9E30A95C6}" dt="2025-09-18T15:17:57.898" v="1055" actId="20577"/>
      <pc:docMkLst>
        <pc:docMk/>
      </pc:docMkLst>
      <pc:sldChg chg="addSp delSp modSp mod">
        <pc:chgData name="Marion Mittermaier" userId="4eb66402-ee68-4bb9-bccd-123d0d602f80" providerId="ADAL" clId="{C4C43A1F-883F-413D-9BAC-95D9E30A95C6}" dt="2025-09-18T15:11:43.984" v="733" actId="20577"/>
        <pc:sldMkLst>
          <pc:docMk/>
          <pc:sldMk cId="2350919745" sldId="285"/>
        </pc:sldMkLst>
        <pc:spChg chg="add mod">
          <ac:chgData name="Marion Mittermaier" userId="4eb66402-ee68-4bb9-bccd-123d0d602f80" providerId="ADAL" clId="{C4C43A1F-883F-413D-9BAC-95D9E30A95C6}" dt="2025-09-18T15:11:28.115" v="710" actId="20577"/>
          <ac:spMkLst>
            <pc:docMk/>
            <pc:sldMk cId="2350919745" sldId="285"/>
            <ac:spMk id="3" creationId="{8B8BF8F5-FB77-9631-BCE7-27D8C1ECA44C}"/>
          </ac:spMkLst>
        </pc:spChg>
        <pc:spChg chg="del">
          <ac:chgData name="Marion Mittermaier" userId="4eb66402-ee68-4bb9-bccd-123d0d602f80" providerId="ADAL" clId="{C4C43A1F-883F-413D-9BAC-95D9E30A95C6}" dt="2025-09-18T15:05:24.960" v="78" actId="478"/>
          <ac:spMkLst>
            <pc:docMk/>
            <pc:sldMk cId="2350919745" sldId="285"/>
            <ac:spMk id="4" creationId="{C8672ACD-1A9A-47AF-A51A-573B0BB04709}"/>
          </ac:spMkLst>
        </pc:spChg>
        <pc:spChg chg="add del mod">
          <ac:chgData name="Marion Mittermaier" userId="4eb66402-ee68-4bb9-bccd-123d0d602f80" providerId="ADAL" clId="{C4C43A1F-883F-413D-9BAC-95D9E30A95C6}" dt="2025-09-18T15:05:33.138" v="80" actId="478"/>
          <ac:spMkLst>
            <pc:docMk/>
            <pc:sldMk cId="2350919745" sldId="285"/>
            <ac:spMk id="6" creationId="{C8BC6C07-3202-5EDC-889C-84E1B6D00C84}"/>
          </ac:spMkLst>
        </pc:spChg>
        <pc:spChg chg="del">
          <ac:chgData name="Marion Mittermaier" userId="4eb66402-ee68-4bb9-bccd-123d0d602f80" providerId="ADAL" clId="{C4C43A1F-883F-413D-9BAC-95D9E30A95C6}" dt="2025-09-18T15:05:38.294" v="82" actId="478"/>
          <ac:spMkLst>
            <pc:docMk/>
            <pc:sldMk cId="2350919745" sldId="285"/>
            <ac:spMk id="11" creationId="{6B78D0A6-4999-042B-7B8E-A8314E0B0FDF}"/>
          </ac:spMkLst>
        </pc:spChg>
        <pc:spChg chg="mod">
          <ac:chgData name="Marion Mittermaier" userId="4eb66402-ee68-4bb9-bccd-123d0d602f80" providerId="ADAL" clId="{C4C43A1F-883F-413D-9BAC-95D9E30A95C6}" dt="2025-09-18T15:11:43.984" v="733" actId="20577"/>
          <ac:spMkLst>
            <pc:docMk/>
            <pc:sldMk cId="2350919745" sldId="285"/>
            <ac:spMk id="13" creationId="{8D708AD3-4469-437D-85AB-9EDADE3FB7F1}"/>
          </ac:spMkLst>
        </pc:spChg>
        <pc:graphicFrameChg chg="del">
          <ac:chgData name="Marion Mittermaier" userId="4eb66402-ee68-4bb9-bccd-123d0d602f80" providerId="ADAL" clId="{C4C43A1F-883F-413D-9BAC-95D9E30A95C6}" dt="2025-09-18T15:05:30.025" v="79" actId="478"/>
          <ac:graphicFrameMkLst>
            <pc:docMk/>
            <pc:sldMk cId="2350919745" sldId="285"/>
            <ac:graphicFrameMk id="10" creationId="{89481674-4941-F931-DE90-909993A69615}"/>
          </ac:graphicFrameMkLst>
        </pc:graphicFrameChg>
      </pc:sldChg>
      <pc:sldChg chg="modSp mod">
        <pc:chgData name="Marion Mittermaier" userId="4eb66402-ee68-4bb9-bccd-123d0d602f80" providerId="ADAL" clId="{C4C43A1F-883F-413D-9BAC-95D9E30A95C6}" dt="2025-09-18T15:05:01.724" v="76" actId="20577"/>
        <pc:sldMkLst>
          <pc:docMk/>
          <pc:sldMk cId="997800256" sldId="287"/>
        </pc:sldMkLst>
        <pc:spChg chg="mod">
          <ac:chgData name="Marion Mittermaier" userId="4eb66402-ee68-4bb9-bccd-123d0d602f80" providerId="ADAL" clId="{C4C43A1F-883F-413D-9BAC-95D9E30A95C6}" dt="2025-09-18T15:04:42.672" v="29" actId="20577"/>
          <ac:spMkLst>
            <pc:docMk/>
            <pc:sldMk cId="997800256" sldId="287"/>
            <ac:spMk id="4" creationId="{6C1E6D4B-47D8-49C0-9204-70D4C19F5D20}"/>
          </ac:spMkLst>
        </pc:spChg>
        <pc:spChg chg="mod">
          <ac:chgData name="Marion Mittermaier" userId="4eb66402-ee68-4bb9-bccd-123d0d602f80" providerId="ADAL" clId="{C4C43A1F-883F-413D-9BAC-95D9E30A95C6}" dt="2025-09-18T15:05:01.724" v="76" actId="20577"/>
          <ac:spMkLst>
            <pc:docMk/>
            <pc:sldMk cId="997800256" sldId="287"/>
            <ac:spMk id="5" creationId="{3BA0585E-1C6C-4744-ADDD-352E68686D25}"/>
          </ac:spMkLst>
        </pc:spChg>
      </pc:sldChg>
      <pc:sldChg chg="addSp modSp new mod">
        <pc:chgData name="Marion Mittermaier" userId="4eb66402-ee68-4bb9-bccd-123d0d602f80" providerId="ADAL" clId="{C4C43A1F-883F-413D-9BAC-95D9E30A95C6}" dt="2025-09-18T15:17:57.898" v="1055" actId="20577"/>
        <pc:sldMkLst>
          <pc:docMk/>
          <pc:sldMk cId="77856246" sldId="288"/>
        </pc:sldMkLst>
        <pc:spChg chg="mod">
          <ac:chgData name="Marion Mittermaier" userId="4eb66402-ee68-4bb9-bccd-123d0d602f80" providerId="ADAL" clId="{C4C43A1F-883F-413D-9BAC-95D9E30A95C6}" dt="2025-09-18T15:17:57.898" v="1055" actId="20577"/>
          <ac:spMkLst>
            <pc:docMk/>
            <pc:sldMk cId="77856246" sldId="288"/>
            <ac:spMk id="2" creationId="{F5B18939-0338-27BA-32DB-29F577D10E72}"/>
          </ac:spMkLst>
        </pc:spChg>
        <pc:spChg chg="mod">
          <ac:chgData name="Marion Mittermaier" userId="4eb66402-ee68-4bb9-bccd-123d0d602f80" providerId="ADAL" clId="{C4C43A1F-883F-413D-9BAC-95D9E30A95C6}" dt="2025-09-18T15:16:47.046" v="996" actId="1076"/>
          <ac:spMkLst>
            <pc:docMk/>
            <pc:sldMk cId="77856246" sldId="288"/>
            <ac:spMk id="3" creationId="{15D15600-8A71-9C91-74A2-9FFD3BEEE09E}"/>
          </ac:spMkLst>
        </pc:spChg>
        <pc:spChg chg="add mod">
          <ac:chgData name="Marion Mittermaier" userId="4eb66402-ee68-4bb9-bccd-123d0d602f80" providerId="ADAL" clId="{C4C43A1F-883F-413D-9BAC-95D9E30A95C6}" dt="2025-09-18T15:17:46.672" v="1036" actId="20577"/>
          <ac:spMkLst>
            <pc:docMk/>
            <pc:sldMk cId="77856246" sldId="288"/>
            <ac:spMk id="4" creationId="{B5BF4468-895B-2F54-0AC4-5BBD5794AC37}"/>
          </ac:spMkLst>
        </pc:spChg>
      </pc:sldChg>
      <pc:sldChg chg="del">
        <pc:chgData name="Marion Mittermaier" userId="4eb66402-ee68-4bb9-bccd-123d0d602f80" providerId="ADAL" clId="{C4C43A1F-883F-413D-9BAC-95D9E30A95C6}" dt="2025-09-18T15:05:20.231" v="77" actId="47"/>
        <pc:sldMkLst>
          <pc:docMk/>
          <pc:sldMk cId="2534818035" sldId="288"/>
        </pc:sldMkLst>
      </pc:sldChg>
      <pc:sldChg chg="del">
        <pc:chgData name="Marion Mittermaier" userId="4eb66402-ee68-4bb9-bccd-123d0d602f80" providerId="ADAL" clId="{C4C43A1F-883F-413D-9BAC-95D9E30A95C6}" dt="2025-09-18T15:05:20.231" v="77" actId="47"/>
        <pc:sldMkLst>
          <pc:docMk/>
          <pc:sldMk cId="3946471155" sldId="289"/>
        </pc:sldMkLst>
      </pc:sldChg>
      <pc:sldChg chg="del">
        <pc:chgData name="Marion Mittermaier" userId="4eb66402-ee68-4bb9-bccd-123d0d602f80" providerId="ADAL" clId="{C4C43A1F-883F-413D-9BAC-95D9E30A95C6}" dt="2025-09-18T15:05:20.231" v="77" actId="47"/>
        <pc:sldMkLst>
          <pc:docMk/>
          <pc:sldMk cId="554201401" sldId="297"/>
        </pc:sldMkLst>
      </pc:sldChg>
      <pc:sldChg chg="del">
        <pc:chgData name="Marion Mittermaier" userId="4eb66402-ee68-4bb9-bccd-123d0d602f80" providerId="ADAL" clId="{C4C43A1F-883F-413D-9BAC-95D9E30A95C6}" dt="2025-09-18T15:05:20.231" v="77" actId="47"/>
        <pc:sldMkLst>
          <pc:docMk/>
          <pc:sldMk cId="2384972123" sldId="302"/>
        </pc:sldMkLst>
      </pc:sldChg>
      <pc:sldChg chg="del">
        <pc:chgData name="Marion Mittermaier" userId="4eb66402-ee68-4bb9-bccd-123d0d602f80" providerId="ADAL" clId="{C4C43A1F-883F-413D-9BAC-95D9E30A95C6}" dt="2025-09-18T15:05:20.231" v="77" actId="47"/>
        <pc:sldMkLst>
          <pc:docMk/>
          <pc:sldMk cId="658329232" sldId="2147470055"/>
        </pc:sldMkLst>
      </pc:sldChg>
      <pc:sldChg chg="del">
        <pc:chgData name="Marion Mittermaier" userId="4eb66402-ee68-4bb9-bccd-123d0d602f80" providerId="ADAL" clId="{C4C43A1F-883F-413D-9BAC-95D9E30A95C6}" dt="2025-09-18T15:05:20.231" v="77" actId="47"/>
        <pc:sldMkLst>
          <pc:docMk/>
          <pc:sldMk cId="219816200" sldId="2147470057"/>
        </pc:sldMkLst>
      </pc:sldChg>
      <pc:sldChg chg="del">
        <pc:chgData name="Marion Mittermaier" userId="4eb66402-ee68-4bb9-bccd-123d0d602f80" providerId="ADAL" clId="{C4C43A1F-883F-413D-9BAC-95D9E30A95C6}" dt="2025-09-18T15:05:20.231" v="77" actId="47"/>
        <pc:sldMkLst>
          <pc:docMk/>
          <pc:sldMk cId="2361171548" sldId="21474700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B4C97-B0AB-415A-87C7-A72C5EB9248F}" type="datetimeFigureOut">
              <a:rPr lang="en-GB" smtClean="0"/>
              <a:t>18/09/2025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2B7FA-AB46-4993-BA79-F306F77A20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32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1294" cy="51532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2025,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634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 thi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567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8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9351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3"/>
          <p:cNvSpPr>
            <a:spLocks noGrp="1"/>
          </p:cNvSpPr>
          <p:nvPr>
            <p:ph sz="half" idx="10"/>
          </p:nvPr>
        </p:nvSpPr>
        <p:spPr>
          <a:xfrm>
            <a:off x="3222000" y="1548000"/>
            <a:ext cx="27000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57352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0483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4087988" cy="57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562272" y="1"/>
            <a:ext cx="4572000" cy="471678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97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434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709468"/>
            <a:ext cx="9144000" cy="402238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2413" y="818866"/>
            <a:ext cx="8639175" cy="378964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173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017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- rea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038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39"/>
            <a:ext cx="8640000" cy="9004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5480"/>
            <a:ext cx="8640000" cy="263252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8874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BBBDBF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1375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359B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21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AB718E9-3F82-424E-ABA2-5A93833597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5016036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4333648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2025,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72813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E4745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9154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728000"/>
            <a:ext cx="9144000" cy="3415500"/>
          </a:xfrm>
          <a:prstGeom prst="rect">
            <a:avLst/>
          </a:prstGeom>
          <a:solidFill>
            <a:srgbClr val="55C6B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90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2000" y="1976400"/>
            <a:ext cx="8640000" cy="2631600"/>
          </a:xfrm>
        </p:spPr>
        <p:txBody>
          <a:bodyPr/>
          <a:lstStyle>
            <a:lvl1pPr marL="0" indent="0">
              <a:buNone/>
              <a:defRPr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333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822593"/>
            <a:ext cx="9144000" cy="3415500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GB" sz="20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2000" y="699739"/>
            <a:ext cx="8640000" cy="90048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82721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217158" y="482721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2025,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246704" y="2004607"/>
            <a:ext cx="86400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BE" sz="1600" dirty="0"/>
              <a:t>For more information </a:t>
            </a:r>
            <a:r>
              <a:rPr lang="fr-BE" sz="1600" dirty="0" err="1"/>
              <a:t>please</a:t>
            </a:r>
            <a:r>
              <a:rPr lang="fr-BE" sz="1600" dirty="0"/>
              <a:t> contact</a:t>
            </a:r>
            <a:endParaRPr lang="en-GB" sz="1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86704" y="3994278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dirty="0"/>
              <a:t>Insert phone number here</a:t>
            </a:r>
            <a:endParaRPr lang="en-GB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86704" y="3308732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Insert e-mail here</a:t>
            </a:r>
            <a:endParaRPr lang="en-GB" dirty="0"/>
          </a:p>
        </p:txBody>
      </p:sp>
      <p:pic>
        <p:nvPicPr>
          <p:cNvPr id="16" name="email-ic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9161" y="3293168"/>
            <a:ext cx="357677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hone-ico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419" y="3969028"/>
            <a:ext cx="415161" cy="39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web-icon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24000" y="2617307"/>
            <a:ext cx="467999" cy="39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F812764-35C6-4759-8316-7323965CEE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6704" y="2627841"/>
            <a:ext cx="8100000" cy="360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www.metoffice.gov.uk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5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ver-backg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1294" cy="515322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www.metoffice.gov.uk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bg2"/>
                </a:solidFill>
              </a:rPr>
              <a:t>© Crown Copyright</a:t>
            </a:r>
            <a:r>
              <a:rPr lang="fr-BE" sz="800" baseline="0" dirty="0">
                <a:solidFill>
                  <a:schemeClr val="bg2"/>
                </a:solidFill>
              </a:rPr>
              <a:t> 2025, Met Office</a:t>
            </a:r>
            <a:endParaRPr lang="en-GB" sz="800" dirty="0">
              <a:solidFill>
                <a:schemeClr val="bg2"/>
              </a:solidFill>
            </a:endParaRPr>
          </a:p>
        </p:txBody>
      </p:sp>
      <p:pic>
        <p:nvPicPr>
          <p:cNvPr id="10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508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2025,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36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2025,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7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pic>
        <p:nvPicPr>
          <p:cNvPr id="9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848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rgbClr val="2A2A2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2025, Met Office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97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48"/>
          <p:cNvSpPr/>
          <p:nvPr userDrawn="1"/>
        </p:nvSpPr>
        <p:spPr>
          <a:xfrm>
            <a:off x="-1" y="-6009"/>
            <a:ext cx="9144002" cy="687642"/>
          </a:xfrm>
          <a:prstGeom prst="rect">
            <a:avLst/>
          </a:prstGeom>
          <a:blipFill>
            <a:blip r:embed="rId2" cstate="print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sym typeface="Helvetica Light"/>
              </a:rPr>
              <a:t> 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000" y="698400"/>
            <a:ext cx="8640000" cy="115769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2000" y="2129051"/>
            <a:ext cx="8640000" cy="1814299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hape 64"/>
          <p:cNvSpPr/>
          <p:nvPr userDrawn="1"/>
        </p:nvSpPr>
        <p:spPr>
          <a:xfrm flipV="1">
            <a:off x="2141935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6" name="Shape 69"/>
          <p:cNvSpPr>
            <a:spLocks noGrp="1"/>
          </p:cNvSpPr>
          <p:nvPr>
            <p:ph type="pic" sz="quarter" idx="13"/>
          </p:nvPr>
        </p:nvSpPr>
        <p:spPr>
          <a:xfrm>
            <a:off x="2227171" y="204551"/>
            <a:ext cx="1176126" cy="270000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anchor="t">
            <a:noAutofit/>
          </a:bodyPr>
          <a:lstStyle>
            <a:lvl1pPr marL="0" indent="0">
              <a:buNone/>
              <a:defRPr sz="8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hape 70"/>
          <p:cNvSpPr>
            <a:spLocks noGrp="1"/>
          </p:cNvSpPr>
          <p:nvPr>
            <p:ph type="pic" sz="quarter" idx="14"/>
          </p:nvPr>
        </p:nvSpPr>
        <p:spPr>
          <a:xfrm>
            <a:off x="3577935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" name="Shape 71"/>
          <p:cNvSpPr>
            <a:spLocks noGrp="1"/>
          </p:cNvSpPr>
          <p:nvPr>
            <p:ph type="pic" sz="quarter" idx="15"/>
          </p:nvPr>
        </p:nvSpPr>
        <p:spPr>
          <a:xfrm>
            <a:off x="4928103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9" name="Shape 64"/>
          <p:cNvSpPr/>
          <p:nvPr userDrawn="1"/>
        </p:nvSpPr>
        <p:spPr>
          <a:xfrm flipV="1">
            <a:off x="3490913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0" name="Shape 64"/>
          <p:cNvSpPr/>
          <p:nvPr userDrawn="1"/>
        </p:nvSpPr>
        <p:spPr>
          <a:xfrm flipV="1">
            <a:off x="4842272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1" name="Shape 64"/>
          <p:cNvSpPr/>
          <p:nvPr userDrawn="1"/>
        </p:nvSpPr>
        <p:spPr>
          <a:xfrm flipV="1">
            <a:off x="6192441" y="135000"/>
            <a:ext cx="0" cy="405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lIns="26789" tIns="26789" rIns="26789" bIns="26789" anchor="ctr"/>
          <a:lstStyle/>
          <a:p>
            <a:pPr marL="0" marR="0" lvl="0" indent="0" algn="ctr" defTabSz="21907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/>
              <a:sym typeface="Helvetica Light"/>
            </a:endParaRPr>
          </a:p>
        </p:txBody>
      </p:sp>
      <p:sp>
        <p:nvSpPr>
          <p:cNvPr id="12" name="Shape 71"/>
          <p:cNvSpPr>
            <a:spLocks noGrp="1"/>
          </p:cNvSpPr>
          <p:nvPr>
            <p:ph type="pic" sz="quarter" idx="17"/>
          </p:nvPr>
        </p:nvSpPr>
        <p:spPr>
          <a:xfrm>
            <a:off x="6273702" y="204551"/>
            <a:ext cx="1176127" cy="270000"/>
          </a:xfrm>
          <a:prstGeom prst="rect">
            <a:avLst/>
          </a:prstGeom>
          <a:noFill/>
          <a:ln>
            <a:noFill/>
          </a:ln>
        </p:spPr>
        <p:txBody>
          <a:bodyPr lIns="68579" tIns="34289" rIns="68579" bIns="34289" anchor="t">
            <a:noAutofit/>
          </a:bodyPr>
          <a:lstStyle>
            <a:lvl1pPr marL="0" indent="0">
              <a:buNone/>
              <a:defRPr sz="800"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www.metoffice.gov.uk</a:t>
            </a:r>
            <a:r>
              <a:rPr lang="fr-BE" sz="800" dirty="0">
                <a:solidFill>
                  <a:schemeClr val="bg2"/>
                </a:solidFill>
              </a:rPr>
              <a:t>	</a:t>
            </a:r>
            <a:endParaRPr lang="en-GB" sz="800" dirty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4217158" y="4735773"/>
            <a:ext cx="4926842" cy="407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r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© Crown Copyright</a:t>
            </a:r>
            <a:r>
              <a:rPr lang="fr-BE" sz="800" baseline="0" dirty="0">
                <a:solidFill>
                  <a:schemeClr val="tx1"/>
                </a:solidFill>
              </a:rPr>
              <a:t> 2025, Met Office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5" name="Shape 68"/>
          <p:cNvSpPr/>
          <p:nvPr userDrawn="1"/>
        </p:nvSpPr>
        <p:spPr>
          <a:xfrm>
            <a:off x="7531089" y="204551"/>
            <a:ext cx="1360911" cy="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6789" tIns="26789" rIns="26789" bIns="26789"/>
          <a:lstStyle/>
          <a:p>
            <a:pPr marL="0" marR="0" lvl="0" indent="0" algn="l" defTabSz="342900" rtl="0" eaLnBrk="1" fontAlgn="auto" latinLnBrk="0" hangingPunct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00">
                <a:solidFill>
                  <a:srgbClr val="2A2A2A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Working together </a:t>
            </a:r>
            <a:b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sz="800" b="0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(enter working relationship)</a:t>
            </a:r>
          </a:p>
        </p:txBody>
      </p:sp>
      <p:pic>
        <p:nvPicPr>
          <p:cNvPr id="18" name="MO_MASTER_for_dark_backg_RBG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3600" y="54000"/>
            <a:ext cx="1803780" cy="56565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47208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2625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000" y="1548000"/>
            <a:ext cx="4087988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400" y="1548000"/>
            <a:ext cx="4089600" cy="3060000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67473" y="1548000"/>
            <a:ext cx="0" cy="306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5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000" y="699740"/>
            <a:ext cx="8640000" cy="576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000" y="1548000"/>
            <a:ext cx="8640000" cy="30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MO_MASTER_black_mono_for_light_backg_RBG.png"/>
          <p:cNvPicPr>
            <a:picLocks noChangeAspect="1"/>
          </p:cNvPicPr>
          <p:nvPr userDrawn="1"/>
        </p:nvPicPr>
        <p:blipFill>
          <a:blip r:embed="rId24" cstate="print"/>
          <a:stretch>
            <a:fillRect/>
          </a:stretch>
        </p:blipFill>
        <p:spPr>
          <a:xfrm>
            <a:off x="183946" y="54592"/>
            <a:ext cx="1802343" cy="5652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Rectangle 8"/>
          <p:cNvSpPr/>
          <p:nvPr userDrawn="1"/>
        </p:nvSpPr>
        <p:spPr>
          <a:xfrm>
            <a:off x="0" y="4735773"/>
            <a:ext cx="9144000" cy="407727"/>
          </a:xfrm>
          <a:prstGeom prst="rect">
            <a:avLst/>
          </a:prstGeom>
          <a:solidFill>
            <a:srgbClr val="C4E90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l" defTabSz="450850">
              <a:tabLst/>
            </a:pPr>
            <a:r>
              <a:rPr lang="fr-BE" sz="800" dirty="0">
                <a:solidFill>
                  <a:schemeClr val="tx1"/>
                </a:solidFill>
              </a:rPr>
              <a:t>	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851910" y="4802317"/>
            <a:ext cx="14363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5F9FE41-C8F9-47EF-94C3-C489748B47D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5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6" r:id="rId2"/>
    <p:sldLayoutId id="2147483659" r:id="rId3"/>
    <p:sldLayoutId id="2147483681" r:id="rId4"/>
    <p:sldLayoutId id="2147483684" r:id="rId5"/>
    <p:sldLayoutId id="2147483682" r:id="rId6"/>
    <p:sldLayoutId id="2147483685" r:id="rId7"/>
    <p:sldLayoutId id="2147483660" r:id="rId8"/>
    <p:sldLayoutId id="2147483662" r:id="rId9"/>
    <p:sldLayoutId id="2147483670" r:id="rId10"/>
    <p:sldLayoutId id="2147483669" r:id="rId11"/>
    <p:sldLayoutId id="2147483668" r:id="rId12"/>
    <p:sldLayoutId id="2147483664" r:id="rId13"/>
    <p:sldLayoutId id="2147483671" r:id="rId14"/>
    <p:sldLayoutId id="2147483665" r:id="rId15"/>
    <p:sldLayoutId id="2147483677" r:id="rId16"/>
    <p:sldLayoutId id="2147483672" r:id="rId17"/>
    <p:sldLayoutId id="2147483676" r:id="rId18"/>
    <p:sldLayoutId id="2147483674" r:id="rId19"/>
    <p:sldLayoutId id="2147483675" r:id="rId20"/>
    <p:sldLayoutId id="2147483673" r:id="rId21"/>
    <p:sldLayoutId id="2147483683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1E6D4B-47D8-49C0-9204-70D4C19F5D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764" y="986787"/>
            <a:ext cx="5016036" cy="1157696"/>
          </a:xfrm>
        </p:spPr>
        <p:txBody>
          <a:bodyPr>
            <a:normAutofit/>
          </a:bodyPr>
          <a:lstStyle/>
          <a:p>
            <a:r>
              <a:rPr lang="en-GB" dirty="0"/>
              <a:t>Verification parallel session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BA0585E-1C6C-4744-ADDD-352E68686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492" y="2508879"/>
            <a:ext cx="4333648" cy="1814299"/>
          </a:xfrm>
        </p:spPr>
        <p:txBody>
          <a:bodyPr>
            <a:normAutofit/>
          </a:bodyPr>
          <a:lstStyle/>
          <a:p>
            <a:r>
              <a:rPr lang="en-GB" dirty="0"/>
              <a:t>EWGLAM 2025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80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D708AD3-4469-437D-85AB-9EDADE3FB7F1}"/>
              </a:ext>
            </a:extLst>
          </p:cNvPr>
          <p:cNvSpPr txBox="1"/>
          <p:nvPr/>
        </p:nvSpPr>
        <p:spPr>
          <a:xfrm>
            <a:off x="320580" y="2726855"/>
            <a:ext cx="4320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so, how?</a:t>
            </a:r>
          </a:p>
          <a:p>
            <a:r>
              <a:rPr lang="en-GB" dirty="0"/>
              <a:t>[if not, why?]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8BF8F5-FB77-9631-BCE7-27D8C1ECA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80" y="1995750"/>
            <a:ext cx="8640000" cy="576000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Discussion topic</a:t>
            </a:r>
            <a:r>
              <a:rPr lang="en-GB" dirty="0"/>
              <a:t>: </a:t>
            </a:r>
            <a:br>
              <a:rPr lang="en-GB" dirty="0"/>
            </a:br>
            <a:br>
              <a:rPr lang="en-GB" dirty="0"/>
            </a:br>
            <a:r>
              <a:rPr lang="en-GB" sz="3100" dirty="0"/>
              <a:t>Given the new models on the horizon how does the model evaluation process need to change/evolve?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0919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B18939-0338-27BA-32DB-29F577D10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000" y="1617742"/>
            <a:ext cx="8640000" cy="3060000"/>
          </a:xfrm>
        </p:spPr>
        <p:txBody>
          <a:bodyPr/>
          <a:lstStyle/>
          <a:p>
            <a:r>
              <a:rPr lang="en-GB" dirty="0"/>
              <a:t>What is everyone doing now for NWP?</a:t>
            </a:r>
          </a:p>
          <a:p>
            <a:r>
              <a:rPr lang="en-GB" dirty="0"/>
              <a:t>What are your plans for MLNWP evaluation?</a:t>
            </a:r>
          </a:p>
          <a:p>
            <a:r>
              <a:rPr lang="en-GB" dirty="0"/>
              <a:t>Where do you think the gaps are? Change of emphasis?</a:t>
            </a:r>
          </a:p>
          <a:p>
            <a:r>
              <a:rPr lang="en-GB" dirty="0"/>
              <a:t>If there are gaps, what are the plans to fill them?</a:t>
            </a:r>
          </a:p>
          <a:p>
            <a:r>
              <a:rPr lang="en-GB" dirty="0"/>
              <a:t>Where are the challenges?</a:t>
            </a:r>
          </a:p>
          <a:p>
            <a:r>
              <a:rPr lang="en-GB" dirty="0"/>
              <a:t>Merit of a coordinated activity? Do we need a common framework to safely compare models? More so than before?</a:t>
            </a:r>
          </a:p>
          <a:p>
            <a:r>
              <a:rPr lang="en-GB" dirty="0"/>
              <a:t>Anything else?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D15600-8A71-9C91-74A2-9FFD3BEEE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71735"/>
            <a:ext cx="8640000" cy="576000"/>
          </a:xfrm>
        </p:spPr>
        <p:txBody>
          <a:bodyPr/>
          <a:lstStyle/>
          <a:p>
            <a:r>
              <a:rPr lang="en-GB" dirty="0"/>
              <a:t>Specific topics: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F4468-895B-2F54-0AC4-5BBD5794AC37}"/>
              </a:ext>
            </a:extLst>
          </p:cNvPr>
          <p:cNvSpPr txBox="1"/>
          <p:nvPr/>
        </p:nvSpPr>
        <p:spPr>
          <a:xfrm>
            <a:off x="5115902" y="187521"/>
            <a:ext cx="3776098" cy="141577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Topics covered in the recent Ver-AI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Information vs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Effective resolution and skill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Predictability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Conditional verification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Realism of forecast variability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How we can fool ourselves and others</a:t>
            </a:r>
          </a:p>
        </p:txBody>
      </p:sp>
    </p:spTree>
    <p:extLst>
      <p:ext uri="{BB962C8B-B14F-4D97-AF65-F5344CB8AC3E}">
        <p14:creationId xmlns:p14="http://schemas.microsoft.com/office/powerpoint/2010/main" val="7785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 Office">
      <a:dk1>
        <a:srgbClr val="2A2A2A"/>
      </a:dk1>
      <a:lt1>
        <a:srgbClr val="B9DC0C"/>
      </a:lt1>
      <a:dk2>
        <a:srgbClr val="2A2A2A"/>
      </a:dk2>
      <a:lt2>
        <a:srgbClr val="FFFFFF"/>
      </a:lt2>
      <a:accent1>
        <a:srgbClr val="50B9A4"/>
      </a:accent1>
      <a:accent2>
        <a:srgbClr val="007AA9"/>
      </a:accent2>
      <a:accent3>
        <a:srgbClr val="E47452"/>
      </a:accent3>
      <a:accent4>
        <a:srgbClr val="A1A0AA"/>
      </a:accent4>
      <a:accent5>
        <a:srgbClr val="FFFFFF"/>
      </a:accent5>
      <a:accent6>
        <a:srgbClr val="FFFFFF"/>
      </a:accent6>
      <a:hlink>
        <a:srgbClr val="0673F9"/>
      </a:hlink>
      <a:folHlink>
        <a:srgbClr val="6F2735"/>
      </a:folHlink>
    </a:clrScheme>
    <a:fontScheme name="Met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.Met_Office_PowerPoint_Template" id="{C2BC0B5C-3B8E-458A-9C0B-4539BB88166C}" vid="{503D6A67-ABEC-4341-AF30-BE65FF07AB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older" ma:contentTypeID="0x01200041DA9BCD92CF3F4E9AB9935A98267F4A" ma:contentTypeVersion="0" ma:contentTypeDescription="Create a new folder." ma:contentTypeScope="" ma:versionID="3211f405585f2ea9b472721466132640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e006fa380a701842595eea8ed0d3d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ItemChildCount" minOccurs="0"/>
                <xsd:element ref="ns1:FolderChild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temChildCount" ma:index="3" nillable="true" ma:displayName="Item Child Count" ma:hidden="true" ma:list="Docs" ma:internalName="ItemChildCount" ma:readOnly="true" ma:showField="ItemChildCount">
      <xsd:simpleType>
        <xsd:restriction base="dms:Lookup"/>
      </xsd:simpleType>
    </xsd:element>
    <xsd:element name="FolderChildCount" ma:index="4" nillable="true" ma:displayName="Folder Child Count" ma:hidden="true" ma:list="Docs" ma:internalName="FolderChildCount" ma:readOnly="true" ma:showField="FolderChildCount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ListForm</Display>
  <Edit>ListForm</Edit>
  <New>ListForm</New>
</FormTemplates>
</file>

<file path=customXml/itemProps1.xml><?xml version="1.0" encoding="utf-8"?>
<ds:datastoreItem xmlns:ds="http://schemas.openxmlformats.org/officeDocument/2006/customXml" ds:itemID="{0886EE15-804B-4ED4-BAA1-C7714A05E9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BD1F6-91C3-4A38-8FFC-56DD4FC2B3B7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C7B201A-9555-4FA7-BAC5-3E67D3CFB8C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7f18161-20d7-4746-87fd-50fe3e3b6619}" enabled="0" method="" siteId="{17f18161-20d7-4746-87fd-50fe3e3b661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14620</TotalTime>
  <Words>142</Words>
  <Application>Microsoft Office PowerPoint</Application>
  <PresentationFormat>On-screen Show (16:9)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Verification parallel session</vt:lpstr>
      <vt:lpstr>Discussion topic:   Given the new models on the horizon how does the model evaluation process need to change/evolve?</vt:lpstr>
      <vt:lpstr>Specific topics: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Middleham</dc:creator>
  <cp:lastModifiedBy>Marion Mittermaier</cp:lastModifiedBy>
  <cp:revision>6</cp:revision>
  <dcterms:created xsi:type="dcterms:W3CDTF">2024-01-09T07:49:28Z</dcterms:created>
  <dcterms:modified xsi:type="dcterms:W3CDTF">2025-09-18T15:18:07Z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0x01200041DA9BCD92CF3F4E9AB9935A98267F4A</vt:lpwstr>
  </property>
  <property fmtid="{D5CDD505-2E9C-101B-9397-08002B2CF9AE}" pid="3" name="Order">
    <vt:r8>4814700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</Properties>
</file>