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2"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6858000" cx="12188825"/>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3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38"/>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5" Type="http://schemas.openxmlformats.org/officeDocument/2006/relationships/slide" Target="slides/slide20.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DE"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 name="Shape 41"/>
        <p:cNvGrpSpPr/>
        <p:nvPr/>
      </p:nvGrpSpPr>
      <p:grpSpPr>
        <a:xfrm>
          <a:off x="0" y="0"/>
          <a:ext cx="0" cy="0"/>
          <a:chOff x="0" y="0"/>
          <a:chExt cx="0" cy="0"/>
        </a:xfrm>
      </p:grpSpPr>
      <p:sp>
        <p:nvSpPr>
          <p:cNvPr id="42" name="Google Shape;42;p1: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 name="Google Shape;43;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DE"/>
              <a:t>What this presentation will contain – philosophical reflection, lesser so technical aspects</a:t>
            </a:r>
            <a:endParaRPr/>
          </a:p>
          <a:p>
            <a:pPr indent="0" lvl="0" marL="0" rtl="0" algn="l">
              <a:spcBef>
                <a:spcPts val="0"/>
              </a:spcBef>
              <a:spcAft>
                <a:spcPts val="0"/>
              </a:spcAft>
              <a:buNone/>
            </a:pPr>
            <a:r>
              <a:t/>
            </a:r>
            <a:endParaRPr/>
          </a:p>
          <a:p>
            <a:pPr indent="0" lvl="0" marL="0" rtl="0" algn="l">
              <a:spcBef>
                <a:spcPts val="0"/>
              </a:spcBef>
              <a:spcAft>
                <a:spcPts val="0"/>
              </a:spcAft>
              <a:buNone/>
            </a:pPr>
            <a:r>
              <a:rPr lang="en-DE"/>
              <a:t>….. And a few intentional out of context quotes, because physical modelling and ML don’t get it quite right either</a:t>
            </a:r>
            <a:endParaRPr/>
          </a:p>
        </p:txBody>
      </p:sp>
      <p:sp>
        <p:nvSpPr>
          <p:cNvPr id="44" name="Google Shape;44;p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DE"/>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10: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3" name="Google Shape;193;p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4" name="Google Shape;194;p1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DE"/>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p11: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7" name="Google Shape;207;p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8" name="Google Shape;208;p1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DE"/>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12: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7" name="Google Shape;227;p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8" name="Google Shape;228;p1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DE"/>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1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4" name="Google Shape;244;p13: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p14: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5" name="Google Shape;255;p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6" name="Google Shape;256;p1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DE"/>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1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0" name="Google Shape;270;p15: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p16: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5" name="Google Shape;285;p1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6" name="Google Shape;286;p1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DE"/>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p1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1" name="Google Shape;301;p17: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18: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9" name="Google Shape;309;p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0" name="Google Shape;310;p1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DE"/>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p1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8" name="Google Shape;318;p19: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 name="Shape 51"/>
        <p:cNvGrpSpPr/>
        <p:nvPr/>
      </p:nvGrpSpPr>
      <p:grpSpPr>
        <a:xfrm>
          <a:off x="0" y="0"/>
          <a:ext cx="0" cy="0"/>
          <a:chOff x="0" y="0"/>
          <a:chExt cx="0" cy="0"/>
        </a:xfrm>
      </p:grpSpPr>
      <p:sp>
        <p:nvSpPr>
          <p:cNvPr id="52" name="Google Shape;52;p2: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 name="Google Shape;53;p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 name="Google Shape;54;p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DE"/>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p20: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7" name="Google Shape;327;p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DE"/>
              <a:t>We have come a long way, don’t get me wrong! But we can do better, but for that, we need a different way of doing business. That doesn’t mean ML-only or physics-only, it means to be pragmatic and use one to make the other better.</a:t>
            </a:r>
            <a:endParaRPr/>
          </a:p>
          <a:p>
            <a:pPr indent="0" lvl="0" marL="0" rtl="0" algn="l">
              <a:spcBef>
                <a:spcPts val="0"/>
              </a:spcBef>
              <a:spcAft>
                <a:spcPts val="0"/>
              </a:spcAft>
              <a:buNone/>
            </a:pPr>
            <a:r>
              <a:t/>
            </a:r>
            <a:endParaRPr/>
          </a:p>
          <a:p>
            <a:pPr indent="0" lvl="0" marL="0" rtl="0" algn="l">
              <a:spcBef>
                <a:spcPts val="0"/>
              </a:spcBef>
              <a:spcAft>
                <a:spcPts val="0"/>
              </a:spcAft>
              <a:buNone/>
            </a:pPr>
            <a:r>
              <a:rPr lang="en-DE"/>
              <a:t>We need to scale that wall to get to the next level -&gt; may require a shift in how we operate and think about the land surface</a:t>
            </a:r>
            <a:endParaRPr/>
          </a:p>
          <a:p>
            <a:pPr indent="0" lvl="0" marL="0" rtl="0" algn="l">
              <a:spcBef>
                <a:spcPts val="0"/>
              </a:spcBef>
              <a:spcAft>
                <a:spcPts val="0"/>
              </a:spcAft>
              <a:buNone/>
            </a:pPr>
            <a:r>
              <a:t/>
            </a:r>
            <a:endParaRPr/>
          </a:p>
          <a:p>
            <a:pPr indent="0" lvl="0" marL="0" rtl="0" algn="l">
              <a:spcBef>
                <a:spcPts val="0"/>
              </a:spcBef>
              <a:spcAft>
                <a:spcPts val="0"/>
              </a:spcAft>
              <a:buNone/>
            </a:pPr>
            <a:r>
              <a:rPr lang="en-DE"/>
              <a:t>Application specific land surface modelling -&gt; need for seamlessness</a:t>
            </a:r>
            <a:endParaRPr/>
          </a:p>
          <a:p>
            <a:pPr indent="0" lvl="0" marL="0" marR="0" rtl="0" algn="l">
              <a:lnSpc>
                <a:spcPct val="100000"/>
              </a:lnSpc>
              <a:spcBef>
                <a:spcPts val="0"/>
              </a:spcBef>
              <a:spcAft>
                <a:spcPts val="0"/>
              </a:spcAft>
              <a:buClr>
                <a:schemeClr val="dk1"/>
              </a:buClr>
              <a:buSzPts val="1200"/>
              <a:buFont typeface="Calibri"/>
              <a:buNone/>
            </a:pPr>
            <a:r>
              <a:rPr lang="en-DE"/>
              <a:t>We have a lot of data -&gt; but it’s just models, not direct observations – we need to make more use of opportuinstic information (maybe serendipity) </a:t>
            </a:r>
            <a:endParaRPr/>
          </a:p>
          <a:p>
            <a:pPr indent="0" lvl="0" marL="0" rtl="0" algn="l">
              <a:spcBef>
                <a:spcPts val="0"/>
              </a:spcBef>
              <a:spcAft>
                <a:spcPts val="0"/>
              </a:spcAft>
              <a:buNone/>
            </a:pPr>
            <a:r>
              <a:rPr lang="en-DE"/>
              <a:t>LSMs are relatively cheap to run -&gt; the value in ML is in the information, not the computational efficiency</a:t>
            </a:r>
            <a:endParaRPr/>
          </a:p>
          <a:p>
            <a:pPr indent="0" lvl="0" marL="0" rtl="0" algn="l">
              <a:spcBef>
                <a:spcPts val="0"/>
              </a:spcBef>
              <a:spcAft>
                <a:spcPts val="0"/>
              </a:spcAft>
              <a:buNone/>
            </a:pPr>
            <a:r>
              <a:rPr lang="en-DE"/>
              <a:t>Need to make use of joint learnings -&gt; recognition that both have something to contribute</a:t>
            </a:r>
            <a:endParaRPr/>
          </a:p>
          <a:p>
            <a:pPr indent="0" lvl="0" marL="0" rtl="0" algn="l">
              <a:spcBef>
                <a:spcPts val="0"/>
              </a:spcBef>
              <a:spcAft>
                <a:spcPts val="0"/>
              </a:spcAft>
              <a:buNone/>
            </a:pPr>
            <a:r>
              <a:rPr lang="en-DE"/>
              <a:t>Physical modelling will be needed into the future -&gt; ML isn’t great at extrapolating</a:t>
            </a:r>
            <a:endParaRPr/>
          </a:p>
          <a:p>
            <a:pPr indent="0" lvl="0" marL="0" rtl="0" algn="l">
              <a:spcBef>
                <a:spcPts val="0"/>
              </a:spcBef>
              <a:spcAft>
                <a:spcPts val="0"/>
              </a:spcAft>
              <a:buNone/>
            </a:pPr>
            <a:r>
              <a:rPr lang="en-DE"/>
              <a:t>Advantage of a joint approach -&gt; seamless approach across times (make use of the ML information to improve the physics)</a:t>
            </a:r>
            <a:endParaRPr/>
          </a:p>
          <a:p>
            <a:pPr indent="0" lvl="0" marL="0" rtl="0" algn="l">
              <a:spcBef>
                <a:spcPts val="0"/>
              </a:spcBef>
              <a:spcAft>
                <a:spcPts val="0"/>
              </a:spcAft>
              <a:buNone/>
            </a:pPr>
            <a:r>
              <a:t/>
            </a:r>
            <a:endParaRPr/>
          </a:p>
          <a:p>
            <a:pPr indent="0" lvl="0" marL="0" rtl="0" algn="l">
              <a:spcBef>
                <a:spcPts val="0"/>
              </a:spcBef>
              <a:spcAft>
                <a:spcPts val="0"/>
              </a:spcAft>
              <a:buNone/>
            </a:pPr>
            <a:r>
              <a:rPr lang="en-DE"/>
              <a:t>We have everything we need – LUMI, EuroHPC, ESA, EUMETSAT, many European partners ----- and universities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328" name="Google Shape;328;p2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DE"/>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p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 name="Google Shape;63;p3: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p4: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 name="Google Shape;87;p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8" name="Google Shape;88;p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DE"/>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5: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 name="Google Shape;110;p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1" name="Google Shape;111;p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DE"/>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6: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3" name="Google Shape;123;p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DE"/>
              <a:t>His quote was actually more geared towards "politicians and peoples" and that the here and now (and future) was more constraint by the conditions and situation at the time, rather than what happened in the past. </a:t>
            </a:r>
            <a:endParaRPr/>
          </a:p>
          <a:p>
            <a:pPr indent="0" lvl="0" marL="0" rtl="0" algn="l">
              <a:spcBef>
                <a:spcPts val="0"/>
              </a:spcBef>
              <a:spcAft>
                <a:spcPts val="0"/>
              </a:spcAft>
              <a:buNone/>
            </a:pPr>
            <a:r>
              <a:t/>
            </a:r>
            <a:endParaRPr/>
          </a:p>
          <a:p>
            <a:pPr indent="0" lvl="0" marL="0" rtl="0" algn="l">
              <a:spcBef>
                <a:spcPts val="0"/>
              </a:spcBef>
              <a:spcAft>
                <a:spcPts val="0"/>
              </a:spcAft>
              <a:buNone/>
            </a:pPr>
            <a:r>
              <a:rPr lang="en-DE"/>
              <a:t>Essentially a lossy memory system.</a:t>
            </a:r>
            <a:endParaRPr/>
          </a:p>
        </p:txBody>
      </p:sp>
      <p:sp>
        <p:nvSpPr>
          <p:cNvPr id="124" name="Google Shape;124;p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DE"/>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5" name="Google Shape;135;p7: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8: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5" name="Google Shape;145;p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DE"/>
              <a:t>we need the physical model to create higher quality training data sets, but also to undertake long-term studies</a:t>
            </a:r>
            <a:endParaRPr/>
          </a:p>
          <a:p>
            <a:pPr indent="0" lvl="0" marL="0" rtl="0" algn="l">
              <a:spcBef>
                <a:spcPts val="0"/>
              </a:spcBef>
              <a:spcAft>
                <a:spcPts val="0"/>
              </a:spcAft>
              <a:buNone/>
            </a:pPr>
            <a:r>
              <a:t/>
            </a:r>
            <a:endParaRPr/>
          </a:p>
          <a:p>
            <a:pPr indent="0" lvl="0" marL="0" rtl="0" algn="l">
              <a:spcBef>
                <a:spcPts val="0"/>
              </a:spcBef>
              <a:spcAft>
                <a:spcPts val="0"/>
              </a:spcAft>
              <a:buNone/>
            </a:pPr>
            <a:r>
              <a:rPr lang="en-DE"/>
              <a:t>this will improve the AIFS and its cousins, as well as the short-term forecast skills. </a:t>
            </a:r>
            <a:endParaRPr/>
          </a:p>
          <a:p>
            <a:pPr indent="0" lvl="0" marL="0" rtl="0" algn="l">
              <a:spcBef>
                <a:spcPts val="0"/>
              </a:spcBef>
              <a:spcAft>
                <a:spcPts val="0"/>
              </a:spcAft>
              <a:buNone/>
            </a:pPr>
            <a:r>
              <a:t/>
            </a:r>
            <a:endParaRPr/>
          </a:p>
          <a:p>
            <a:pPr indent="0" lvl="0" marL="0" rtl="0" algn="l">
              <a:spcBef>
                <a:spcPts val="0"/>
              </a:spcBef>
              <a:spcAft>
                <a:spcPts val="0"/>
              </a:spcAft>
              <a:buNone/>
            </a:pPr>
            <a:r>
              <a:rPr lang="en-DE"/>
              <a:t>they all work together to make the models better - it is not logical to see them as separate entities</a:t>
            </a:r>
            <a:endParaRPr/>
          </a:p>
        </p:txBody>
      </p:sp>
      <p:sp>
        <p:nvSpPr>
          <p:cNvPr id="146" name="Google Shape;146;p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DE"/>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9: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2" name="Google Shape;182;p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latin typeface="Courier New"/>
              <a:ea typeface="Courier New"/>
              <a:cs typeface="Courier New"/>
              <a:sym typeface="Courier New"/>
            </a:endParaRPr>
          </a:p>
        </p:txBody>
      </p:sp>
      <p:sp>
        <p:nvSpPr>
          <p:cNvPr id="183" name="Google Shape;183;p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DE"/>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1" name="Shape 11"/>
        <p:cNvGrpSpPr/>
        <p:nvPr/>
      </p:nvGrpSpPr>
      <p:grpSpPr>
        <a:xfrm>
          <a:off x="0" y="0"/>
          <a:ext cx="0" cy="0"/>
          <a:chOff x="0" y="0"/>
          <a:chExt cx="0" cy="0"/>
        </a:xfrm>
      </p:grpSpPr>
      <p:sp>
        <p:nvSpPr>
          <p:cNvPr id="12" name="Google Shape;12;p2"/>
          <p:cNvSpPr txBox="1"/>
          <p:nvPr/>
        </p:nvSpPr>
        <p:spPr>
          <a:xfrm>
            <a:off x="8076534" y="5984875"/>
            <a:ext cx="1953066" cy="365125"/>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6CA6"/>
              </a:buClr>
              <a:buSzPts val="900"/>
              <a:buFont typeface="Arial"/>
              <a:buNone/>
            </a:pPr>
            <a:r>
              <a:rPr b="0" i="0" lang="en-DE" sz="900" u="none" cap="none" strike="noStrike">
                <a:solidFill>
                  <a:srgbClr val="006CA6"/>
                </a:solidFill>
                <a:latin typeface="Arial"/>
                <a:ea typeface="Arial"/>
                <a:cs typeface="Arial"/>
                <a:sym typeface="Arial"/>
              </a:rPr>
              <a:t>© ECMWF September 23, 2025</a:t>
            </a:r>
            <a:endParaRPr b="0" i="0" sz="900" u="none" cap="none" strike="noStrike">
              <a:solidFill>
                <a:srgbClr val="006CA6"/>
              </a:solidFill>
              <a:latin typeface="Arial"/>
              <a:ea typeface="Arial"/>
              <a:cs typeface="Arial"/>
              <a:sym typeface="Arial"/>
            </a:endParaRPr>
          </a:p>
        </p:txBody>
      </p:sp>
      <p:sp>
        <p:nvSpPr>
          <p:cNvPr id="13" name="Google Shape;13;p2"/>
          <p:cNvSpPr txBox="1"/>
          <p:nvPr>
            <p:ph idx="1" type="body"/>
          </p:nvPr>
        </p:nvSpPr>
        <p:spPr>
          <a:xfrm>
            <a:off x="2160000" y="1294198"/>
            <a:ext cx="7869600" cy="519800"/>
          </a:xfrm>
          <a:prstGeom prst="rect">
            <a:avLst/>
          </a:prstGeom>
          <a:noFill/>
          <a:ln>
            <a:noFill/>
          </a:ln>
        </p:spPr>
        <p:txBody>
          <a:bodyPr anchorCtr="0" anchor="b" bIns="0" lIns="0" spcFirstLastPara="1" rIns="0" wrap="square" tIns="0">
            <a:spAutoFit/>
          </a:bodyPr>
          <a:lstStyle>
            <a:lvl1pPr indent="-228600" lvl="0" marL="457200" marR="0" rtl="0" algn="l">
              <a:lnSpc>
                <a:spcPct val="111111"/>
              </a:lnSpc>
              <a:spcBef>
                <a:spcPts val="0"/>
              </a:spcBef>
              <a:spcAft>
                <a:spcPts val="0"/>
              </a:spcAft>
              <a:buClr>
                <a:schemeClr val="lt1"/>
              </a:buClr>
              <a:buSzPts val="3600"/>
              <a:buFont typeface="Arial"/>
              <a:buNone/>
              <a:defRPr b="1" i="0" sz="3600" u="none" cap="none" strike="noStrike">
                <a:solidFill>
                  <a:srgbClr val="006CA6"/>
                </a:solidFill>
                <a:latin typeface="Arial"/>
                <a:ea typeface="Arial"/>
                <a:cs typeface="Arial"/>
                <a:sym typeface="Arial"/>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Arial"/>
                <a:ea typeface="Arial"/>
                <a:cs typeface="Arial"/>
                <a:sym typeface="Arial"/>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Arial"/>
                <a:ea typeface="Arial"/>
                <a:cs typeface="Arial"/>
                <a:sym typeface="Arial"/>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4" name="Google Shape;14;p2"/>
          <p:cNvSpPr txBox="1"/>
          <p:nvPr>
            <p:ph idx="2" type="body"/>
          </p:nvPr>
        </p:nvSpPr>
        <p:spPr>
          <a:xfrm>
            <a:off x="2160000" y="1980000"/>
            <a:ext cx="7869600" cy="358560"/>
          </a:xfrm>
          <a:prstGeom prst="rect">
            <a:avLst/>
          </a:prstGeom>
          <a:noFill/>
          <a:ln>
            <a:noFill/>
          </a:ln>
        </p:spPr>
        <p:txBody>
          <a:bodyPr anchorCtr="0" anchor="t" bIns="0" lIns="0" spcFirstLastPara="1" rIns="0" wrap="square" tIns="0">
            <a:spAutoFit/>
          </a:bodyPr>
          <a:lstStyle>
            <a:lvl1pPr indent="-228600" lvl="0" marL="457200" marR="0" rtl="0" algn="l">
              <a:lnSpc>
                <a:spcPct val="125000"/>
              </a:lnSpc>
              <a:spcBef>
                <a:spcPts val="0"/>
              </a:spcBef>
              <a:spcAft>
                <a:spcPts val="0"/>
              </a:spcAft>
              <a:buClr>
                <a:schemeClr val="lt1"/>
              </a:buClr>
              <a:buSzPts val="2400"/>
              <a:buFont typeface="Arial"/>
              <a:buNone/>
              <a:defRPr b="0" i="0" sz="2400" u="none" cap="none" strike="noStrike">
                <a:solidFill>
                  <a:srgbClr val="006CA6"/>
                </a:solidFill>
                <a:latin typeface="Arial"/>
                <a:ea typeface="Arial"/>
                <a:cs typeface="Arial"/>
                <a:sym typeface="Arial"/>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Arial"/>
                <a:ea typeface="Arial"/>
                <a:cs typeface="Arial"/>
                <a:sym typeface="Arial"/>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Arial"/>
                <a:ea typeface="Arial"/>
                <a:cs typeface="Arial"/>
                <a:sym typeface="Arial"/>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5" name="Google Shape;15;p2"/>
          <p:cNvSpPr txBox="1"/>
          <p:nvPr>
            <p:ph idx="3" type="body"/>
          </p:nvPr>
        </p:nvSpPr>
        <p:spPr>
          <a:xfrm>
            <a:off x="2160000" y="2700001"/>
            <a:ext cx="7869600" cy="307777"/>
          </a:xfrm>
          <a:prstGeom prst="rect">
            <a:avLst/>
          </a:prstGeom>
          <a:noFill/>
          <a:ln>
            <a:noFill/>
          </a:ln>
        </p:spPr>
        <p:txBody>
          <a:bodyPr anchorCtr="0" anchor="t" bIns="0" lIns="0" spcFirstLastPara="1" rIns="0" wrap="square" tIns="0">
            <a:spAutoFit/>
          </a:bodyPr>
          <a:lstStyle>
            <a:lvl1pPr indent="-228600" lvl="0" marL="457200" marR="0" rtl="0" algn="l">
              <a:lnSpc>
                <a:spcPct val="120000"/>
              </a:lnSpc>
              <a:spcBef>
                <a:spcPts val="0"/>
              </a:spcBef>
              <a:spcAft>
                <a:spcPts val="0"/>
              </a:spcAft>
              <a:buClr>
                <a:schemeClr val="lt1"/>
              </a:buClr>
              <a:buSzPts val="2000"/>
              <a:buFont typeface="Arial"/>
              <a:buNone/>
              <a:defRPr b="0" i="0" sz="2000" u="none" cap="none" strike="noStrike">
                <a:solidFill>
                  <a:srgbClr val="006CA6"/>
                </a:solidFill>
                <a:latin typeface="Arial"/>
                <a:ea typeface="Arial"/>
                <a:cs typeface="Arial"/>
                <a:sym typeface="Arial"/>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Arial"/>
                <a:ea typeface="Arial"/>
                <a:cs typeface="Arial"/>
                <a:sym typeface="Arial"/>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Arial"/>
                <a:ea typeface="Arial"/>
                <a:cs typeface="Arial"/>
                <a:sym typeface="Arial"/>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6" name="Google Shape;16;p2"/>
          <p:cNvSpPr txBox="1"/>
          <p:nvPr>
            <p:ph idx="4" type="body"/>
          </p:nvPr>
        </p:nvSpPr>
        <p:spPr>
          <a:xfrm>
            <a:off x="2160000" y="3121224"/>
            <a:ext cx="7869600" cy="239040"/>
          </a:xfrm>
          <a:prstGeom prst="rect">
            <a:avLst/>
          </a:prstGeom>
          <a:noFill/>
          <a:ln>
            <a:noFill/>
          </a:ln>
        </p:spPr>
        <p:txBody>
          <a:bodyPr anchorCtr="0" anchor="t" bIns="0" lIns="0" spcFirstLastPara="1" rIns="0" wrap="square" tIns="0">
            <a:spAutoFit/>
          </a:bodyPr>
          <a:lstStyle>
            <a:lvl1pPr indent="-228600" lvl="0" marL="457200" marR="0" rtl="0" algn="l">
              <a:lnSpc>
                <a:spcPct val="125000"/>
              </a:lnSpc>
              <a:spcBef>
                <a:spcPts val="0"/>
              </a:spcBef>
              <a:spcAft>
                <a:spcPts val="0"/>
              </a:spcAft>
              <a:buClr>
                <a:schemeClr val="lt1"/>
              </a:buClr>
              <a:buSzPts val="1600"/>
              <a:buFont typeface="Arial"/>
              <a:buNone/>
              <a:defRPr b="0" i="0" sz="1600" u="none" cap="none" strike="noStrike">
                <a:solidFill>
                  <a:srgbClr val="006CA6"/>
                </a:solidFill>
                <a:latin typeface="Arial"/>
                <a:ea typeface="Arial"/>
                <a:cs typeface="Arial"/>
                <a:sym typeface="Arial"/>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Arial"/>
                <a:ea typeface="Arial"/>
                <a:cs typeface="Arial"/>
                <a:sym typeface="Arial"/>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Arial"/>
                <a:ea typeface="Arial"/>
                <a:cs typeface="Arial"/>
                <a:sym typeface="Arial"/>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7" name="Google Shape;17;p2"/>
          <p:cNvSpPr txBox="1"/>
          <p:nvPr>
            <p:ph idx="5" type="body"/>
          </p:nvPr>
        </p:nvSpPr>
        <p:spPr>
          <a:xfrm>
            <a:off x="2160000" y="3429000"/>
            <a:ext cx="7869600" cy="213969"/>
          </a:xfrm>
          <a:prstGeom prst="rect">
            <a:avLst/>
          </a:prstGeom>
          <a:noFill/>
          <a:ln>
            <a:noFill/>
          </a:ln>
        </p:spPr>
        <p:txBody>
          <a:bodyPr anchorCtr="0" anchor="t" bIns="0" lIns="0" spcFirstLastPara="1" rIns="0" wrap="square" tIns="0">
            <a:spAutoFit/>
          </a:bodyPr>
          <a:lstStyle>
            <a:lvl1pPr indent="-228600" lvl="0" marL="457200" marR="0" rtl="0" algn="l">
              <a:lnSpc>
                <a:spcPct val="128571"/>
              </a:lnSpc>
              <a:spcBef>
                <a:spcPts val="0"/>
              </a:spcBef>
              <a:spcAft>
                <a:spcPts val="0"/>
              </a:spcAft>
              <a:buClr>
                <a:schemeClr val="lt1"/>
              </a:buClr>
              <a:buSzPts val="1400"/>
              <a:buFont typeface="Arial"/>
              <a:buNone/>
              <a:defRPr b="0" i="0" sz="1400" u="none" cap="none" strike="noStrike">
                <a:solidFill>
                  <a:srgbClr val="006CA6"/>
                </a:solidFill>
                <a:latin typeface="Arial"/>
                <a:ea typeface="Arial"/>
                <a:cs typeface="Arial"/>
                <a:sym typeface="Arial"/>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Arial"/>
                <a:ea typeface="Arial"/>
                <a:cs typeface="Arial"/>
                <a:sym typeface="Arial"/>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Arial"/>
                <a:ea typeface="Arial"/>
                <a:cs typeface="Arial"/>
                <a:sym typeface="Arial"/>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pic>
        <p:nvPicPr>
          <p:cNvPr descr="ECMWF_Master_Logo_RGB_nostrap.png" id="18" name="Google Shape;18;p2"/>
          <p:cNvPicPr preferRelativeResize="0"/>
          <p:nvPr/>
        </p:nvPicPr>
        <p:blipFill rotWithShape="1">
          <a:blip r:embed="rId2">
            <a:alphaModFix/>
          </a:blip>
          <a:srcRect b="0" l="0" r="0" t="0"/>
          <a:stretch/>
        </p:blipFill>
        <p:spPr>
          <a:xfrm>
            <a:off x="2160000" y="5984875"/>
            <a:ext cx="2135591" cy="36695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narrow margins">
  <p:cSld name="Title and Content narrow margins">
    <p:spTree>
      <p:nvGrpSpPr>
        <p:cNvPr id="19" name="Shape 19"/>
        <p:cNvGrpSpPr/>
        <p:nvPr/>
      </p:nvGrpSpPr>
      <p:grpSpPr>
        <a:xfrm>
          <a:off x="0" y="0"/>
          <a:ext cx="0" cy="0"/>
          <a:chOff x="0" y="0"/>
          <a:chExt cx="0" cy="0"/>
        </a:xfrm>
      </p:grpSpPr>
      <p:sp>
        <p:nvSpPr>
          <p:cNvPr id="20" name="Google Shape;20;p3"/>
          <p:cNvSpPr txBox="1"/>
          <p:nvPr>
            <p:ph type="title"/>
          </p:nvPr>
        </p:nvSpPr>
        <p:spPr>
          <a:xfrm>
            <a:off x="1080000" y="360000"/>
            <a:ext cx="10029600" cy="369332"/>
          </a:xfrm>
          <a:prstGeom prst="rect">
            <a:avLst/>
          </a:prstGeom>
          <a:noFill/>
          <a:ln>
            <a:noFill/>
          </a:ln>
        </p:spPr>
        <p:txBody>
          <a:bodyPr anchorCtr="0" anchor="t" bIns="0" lIns="0" spcFirstLastPara="1" rIns="0" wrap="square" tIns="0">
            <a:noAutofit/>
          </a:bodyPr>
          <a:lstStyle>
            <a:lvl1pPr lvl="0" marR="0" rtl="0" algn="l">
              <a:lnSpc>
                <a:spcPct val="116666"/>
              </a:lnSpc>
              <a:spcBef>
                <a:spcPts val="0"/>
              </a:spcBef>
              <a:spcAft>
                <a:spcPts val="0"/>
              </a:spcAft>
              <a:buClr>
                <a:srgbClr val="006CA6"/>
              </a:buClr>
              <a:buSzPts val="2400"/>
              <a:buFont typeface="Arial"/>
              <a:buNone/>
              <a:defRPr b="0" i="0" sz="2400" u="none" cap="none" strike="noStrike">
                <a:solidFill>
                  <a:srgbClr val="006CA6"/>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1" name="Google Shape;21;p3"/>
          <p:cNvSpPr txBox="1"/>
          <p:nvPr>
            <p:ph idx="1" type="body"/>
          </p:nvPr>
        </p:nvSpPr>
        <p:spPr>
          <a:xfrm>
            <a:off x="1080000" y="936000"/>
            <a:ext cx="10029600" cy="4986000"/>
          </a:xfrm>
          <a:prstGeom prst="rect">
            <a:avLst/>
          </a:prstGeom>
          <a:noFill/>
          <a:ln>
            <a:noFill/>
          </a:ln>
        </p:spPr>
        <p:txBody>
          <a:bodyPr anchorCtr="0" anchor="t" bIns="0" lIns="0" spcFirstLastPara="1" rIns="0" wrap="square" tIns="0">
            <a:noAutofit/>
          </a:bodyPr>
          <a:lstStyle>
            <a:lvl1pPr indent="-342900" lvl="0" marL="457200" marR="0" rtl="0" algn="l">
              <a:lnSpc>
                <a:spcPct val="122222"/>
              </a:lnSpc>
              <a:spcBef>
                <a:spcPts val="1100"/>
              </a:spcBef>
              <a:spcAft>
                <a:spcPts val="0"/>
              </a:spcAft>
              <a:buClr>
                <a:srgbClr val="064E83"/>
              </a:buClr>
              <a:buSzPts val="1800"/>
              <a:buFont typeface="Arial"/>
              <a:buChar char="•"/>
              <a:defRPr b="0" i="0" sz="1800" u="none" cap="none" strike="noStrike">
                <a:solidFill>
                  <a:schemeClr val="dk1"/>
                </a:solidFill>
                <a:latin typeface="Arial"/>
                <a:ea typeface="Arial"/>
                <a:cs typeface="Arial"/>
                <a:sym typeface="Arial"/>
              </a:defRPr>
            </a:lvl1pPr>
            <a:lvl2pPr indent="-330200" lvl="1" marL="914400" marR="0" rtl="0" algn="l">
              <a:lnSpc>
                <a:spcPct val="125000"/>
              </a:lnSpc>
              <a:spcBef>
                <a:spcPts val="1000"/>
              </a:spcBef>
              <a:spcAft>
                <a:spcPts val="0"/>
              </a:spcAft>
              <a:buClr>
                <a:srgbClr val="064E83"/>
              </a:buClr>
              <a:buSzPts val="1600"/>
              <a:buFont typeface="Arial"/>
              <a:buChar char="–"/>
              <a:defRPr b="0" i="0" sz="1600" u="none" cap="none" strike="noStrike">
                <a:solidFill>
                  <a:schemeClr val="dk1"/>
                </a:solidFill>
                <a:latin typeface="Arial"/>
                <a:ea typeface="Arial"/>
                <a:cs typeface="Arial"/>
                <a:sym typeface="Arial"/>
              </a:defRPr>
            </a:lvl2pPr>
            <a:lvl3pPr indent="-317500" lvl="2" marL="1371600" marR="0" rtl="0" algn="l">
              <a:lnSpc>
                <a:spcPct val="128571"/>
              </a:lnSpc>
              <a:spcBef>
                <a:spcPts val="900"/>
              </a:spcBef>
              <a:spcAft>
                <a:spcPts val="0"/>
              </a:spcAft>
              <a:buClr>
                <a:srgbClr val="064E83"/>
              </a:buClr>
              <a:buSzPts val="1400"/>
              <a:buFont typeface="Arial"/>
              <a:buChar char="•"/>
              <a:defRPr b="0" i="0" sz="1400" u="none" cap="none" strike="noStrike">
                <a:solidFill>
                  <a:schemeClr val="dk1"/>
                </a:solidFill>
                <a:latin typeface="Arial"/>
                <a:ea typeface="Arial"/>
                <a:cs typeface="Arial"/>
                <a:sym typeface="Arial"/>
              </a:defRPr>
            </a:lvl3pPr>
            <a:lvl4pPr indent="-304800" lvl="3" marL="1828800" marR="0" rtl="0" algn="l">
              <a:lnSpc>
                <a:spcPct val="133333"/>
              </a:lnSpc>
              <a:spcBef>
                <a:spcPts val="800"/>
              </a:spcBef>
              <a:spcAft>
                <a:spcPts val="0"/>
              </a:spcAft>
              <a:buClr>
                <a:srgbClr val="064E83"/>
              </a:buClr>
              <a:buSzPts val="1200"/>
              <a:buFont typeface="Arial"/>
              <a:buChar char="–"/>
              <a:defRPr b="0" i="0" sz="1200" u="none" cap="none" strike="noStrike">
                <a:solidFill>
                  <a:schemeClr val="dk1"/>
                </a:solidFill>
                <a:latin typeface="Arial"/>
                <a:ea typeface="Arial"/>
                <a:cs typeface="Arial"/>
                <a:sym typeface="Arial"/>
              </a:defRPr>
            </a:lvl4pPr>
            <a:lvl5pPr indent="-292100" lvl="4" marL="2286000" marR="0" rtl="0" algn="l">
              <a:lnSpc>
                <a:spcPct val="140000"/>
              </a:lnSpc>
              <a:spcBef>
                <a:spcPts val="700"/>
              </a:spcBef>
              <a:spcAft>
                <a:spcPts val="0"/>
              </a:spcAft>
              <a:buClr>
                <a:srgbClr val="064E83"/>
              </a:buClr>
              <a:buSzPts val="1000"/>
              <a:buFont typeface="Arial"/>
              <a:buChar char="»"/>
              <a:defRPr b="0" i="0" sz="1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22" name="Google Shape;22;p3"/>
          <p:cNvSpPr txBox="1"/>
          <p:nvPr>
            <p:ph idx="12" type="sldNum"/>
          </p:nvPr>
        </p:nvSpPr>
        <p:spPr>
          <a:xfrm>
            <a:off x="10029600" y="6308255"/>
            <a:ext cx="2159224" cy="216000"/>
          </a:xfrm>
          <a:prstGeom prst="rect">
            <a:avLst/>
          </a:prstGeom>
          <a:noFill/>
          <a:ln>
            <a:noFill/>
          </a:ln>
        </p:spPr>
        <p:txBody>
          <a:bodyPr anchorCtr="0" anchor="b" bIns="0" lIns="0" spcFirstLastPara="1" rIns="0" wrap="square" tIns="0">
            <a:noAutofit/>
          </a:bodyPr>
          <a:lstStyle>
            <a:lvl1pPr indent="0" lvl="0" marL="0" marR="0" rtl="0" algn="ctr">
              <a:spcBef>
                <a:spcPts val="0"/>
              </a:spcBef>
              <a:buNone/>
              <a:defRPr b="1" i="0" sz="900" u="none" cap="none" strike="noStrike">
                <a:solidFill>
                  <a:srgbClr val="064E83"/>
                </a:solidFill>
                <a:latin typeface="Arial"/>
                <a:ea typeface="Arial"/>
                <a:cs typeface="Arial"/>
                <a:sym typeface="Arial"/>
              </a:defRPr>
            </a:lvl1pPr>
            <a:lvl2pPr indent="0" lvl="1" marL="0" marR="0" rtl="0" algn="ctr">
              <a:spcBef>
                <a:spcPts val="0"/>
              </a:spcBef>
              <a:buNone/>
              <a:defRPr b="1" i="0" sz="900" u="none" cap="none" strike="noStrike">
                <a:solidFill>
                  <a:srgbClr val="064E83"/>
                </a:solidFill>
                <a:latin typeface="Arial"/>
                <a:ea typeface="Arial"/>
                <a:cs typeface="Arial"/>
                <a:sym typeface="Arial"/>
              </a:defRPr>
            </a:lvl2pPr>
            <a:lvl3pPr indent="0" lvl="2" marL="0" marR="0" rtl="0" algn="ctr">
              <a:spcBef>
                <a:spcPts val="0"/>
              </a:spcBef>
              <a:buNone/>
              <a:defRPr b="1" i="0" sz="900" u="none" cap="none" strike="noStrike">
                <a:solidFill>
                  <a:srgbClr val="064E83"/>
                </a:solidFill>
                <a:latin typeface="Arial"/>
                <a:ea typeface="Arial"/>
                <a:cs typeface="Arial"/>
                <a:sym typeface="Arial"/>
              </a:defRPr>
            </a:lvl3pPr>
            <a:lvl4pPr indent="0" lvl="3" marL="0" marR="0" rtl="0" algn="ctr">
              <a:spcBef>
                <a:spcPts val="0"/>
              </a:spcBef>
              <a:buNone/>
              <a:defRPr b="1" i="0" sz="900" u="none" cap="none" strike="noStrike">
                <a:solidFill>
                  <a:srgbClr val="064E83"/>
                </a:solidFill>
                <a:latin typeface="Arial"/>
                <a:ea typeface="Arial"/>
                <a:cs typeface="Arial"/>
                <a:sym typeface="Arial"/>
              </a:defRPr>
            </a:lvl4pPr>
            <a:lvl5pPr indent="0" lvl="4" marL="0" marR="0" rtl="0" algn="ctr">
              <a:spcBef>
                <a:spcPts val="0"/>
              </a:spcBef>
              <a:buNone/>
              <a:defRPr b="1" i="0" sz="900" u="none" cap="none" strike="noStrike">
                <a:solidFill>
                  <a:srgbClr val="064E83"/>
                </a:solidFill>
                <a:latin typeface="Arial"/>
                <a:ea typeface="Arial"/>
                <a:cs typeface="Arial"/>
                <a:sym typeface="Arial"/>
              </a:defRPr>
            </a:lvl5pPr>
            <a:lvl6pPr indent="0" lvl="5" marL="0" marR="0" rtl="0" algn="ctr">
              <a:spcBef>
                <a:spcPts val="0"/>
              </a:spcBef>
              <a:buNone/>
              <a:defRPr b="1" i="0" sz="900" u="none" cap="none" strike="noStrike">
                <a:solidFill>
                  <a:srgbClr val="064E83"/>
                </a:solidFill>
                <a:latin typeface="Arial"/>
                <a:ea typeface="Arial"/>
                <a:cs typeface="Arial"/>
                <a:sym typeface="Arial"/>
              </a:defRPr>
            </a:lvl6pPr>
            <a:lvl7pPr indent="0" lvl="6" marL="0" marR="0" rtl="0" algn="ctr">
              <a:spcBef>
                <a:spcPts val="0"/>
              </a:spcBef>
              <a:buNone/>
              <a:defRPr b="1" i="0" sz="900" u="none" cap="none" strike="noStrike">
                <a:solidFill>
                  <a:srgbClr val="064E83"/>
                </a:solidFill>
                <a:latin typeface="Arial"/>
                <a:ea typeface="Arial"/>
                <a:cs typeface="Arial"/>
                <a:sym typeface="Arial"/>
              </a:defRPr>
            </a:lvl7pPr>
            <a:lvl8pPr indent="0" lvl="7" marL="0" marR="0" rtl="0" algn="ctr">
              <a:spcBef>
                <a:spcPts val="0"/>
              </a:spcBef>
              <a:buNone/>
              <a:defRPr b="1" i="0" sz="900" u="none" cap="none" strike="noStrike">
                <a:solidFill>
                  <a:srgbClr val="064E83"/>
                </a:solidFill>
                <a:latin typeface="Arial"/>
                <a:ea typeface="Arial"/>
                <a:cs typeface="Arial"/>
                <a:sym typeface="Arial"/>
              </a:defRPr>
            </a:lvl8pPr>
            <a:lvl9pPr indent="0" lvl="8" marL="0" marR="0" rtl="0" algn="ctr">
              <a:spcBef>
                <a:spcPts val="0"/>
              </a:spcBef>
              <a:buNone/>
              <a:defRPr b="1" i="0" sz="900" u="none" cap="none" strike="noStrike">
                <a:solidFill>
                  <a:srgbClr val="064E83"/>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DE"/>
              <a:t>‹#›</a:t>
            </a:fld>
            <a:endParaRPr/>
          </a:p>
        </p:txBody>
      </p:sp>
      <p:sp>
        <p:nvSpPr>
          <p:cNvPr id="23" name="Google Shape;23;p3"/>
          <p:cNvSpPr txBox="1"/>
          <p:nvPr/>
        </p:nvSpPr>
        <p:spPr>
          <a:xfrm>
            <a:off x="8564419" y="6308255"/>
            <a:ext cx="1465181" cy="230657"/>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chemeClr val="lt1"/>
              </a:buClr>
              <a:buSzPts val="900"/>
              <a:buFont typeface="Arial"/>
              <a:buNone/>
            </a:pPr>
            <a:r>
              <a:rPr b="0" i="0" lang="en-DE" sz="900" u="none" cap="none" strike="noStrike">
                <a:solidFill>
                  <a:schemeClr val="lt1"/>
                </a:solidFill>
                <a:latin typeface="Arial"/>
                <a:ea typeface="Arial"/>
                <a:cs typeface="Arial"/>
                <a:sym typeface="Arial"/>
              </a:rPr>
              <a:t>October 29, 2014</a:t>
            </a:r>
            <a:endParaRPr/>
          </a:p>
        </p:txBody>
      </p:sp>
      <p:sp>
        <p:nvSpPr>
          <p:cNvPr id="24" name="Google Shape;24;p3"/>
          <p:cNvSpPr txBox="1"/>
          <p:nvPr>
            <p:ph idx="11" type="ftr"/>
          </p:nvPr>
        </p:nvSpPr>
        <p:spPr>
          <a:xfrm>
            <a:off x="2422372" y="6308255"/>
            <a:ext cx="4053639" cy="230657"/>
          </a:xfrm>
          <a:prstGeom prst="rect">
            <a:avLst/>
          </a:prstGeom>
          <a:noFill/>
          <a:ln>
            <a:noFill/>
          </a:ln>
        </p:spPr>
        <p:txBody>
          <a:bodyPr anchorCtr="0" anchor="b" bIns="0" lIns="0" spcFirstLastPara="1" rIns="0" wrap="square" tIns="0">
            <a:noAutofit/>
          </a:bodyPr>
          <a:lstStyle>
            <a:lvl1pPr lvl="0" marR="0" rtl="0" algn="l">
              <a:spcBef>
                <a:spcPts val="0"/>
              </a:spcBef>
              <a:spcAft>
                <a:spcPts val="0"/>
              </a:spcAft>
              <a:buSzPts val="1400"/>
              <a:buNone/>
              <a:defRPr b="1" i="0" sz="900" u="none" cap="none" strike="noStrike">
                <a:solidFill>
                  <a:srgbClr val="006CA6"/>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pic>
        <p:nvPicPr>
          <p:cNvPr descr="ECMWF_Master_Logo_RGB_nostrap.png" id="25" name="Google Shape;25;p3"/>
          <p:cNvPicPr preferRelativeResize="0"/>
          <p:nvPr/>
        </p:nvPicPr>
        <p:blipFill rotWithShape="1">
          <a:blip r:embed="rId2">
            <a:alphaModFix/>
          </a:blip>
          <a:srcRect b="0" l="0" r="0" t="0"/>
          <a:stretch/>
        </p:blipFill>
        <p:spPr>
          <a:xfrm>
            <a:off x="1080000" y="6308254"/>
            <a:ext cx="1342372" cy="230658"/>
          </a:xfrm>
          <a:prstGeom prst="rect">
            <a:avLst/>
          </a:prstGeom>
          <a:noFill/>
          <a:ln>
            <a:noFill/>
          </a:ln>
        </p:spPr>
      </p:pic>
      <p:pic>
        <p:nvPicPr>
          <p:cNvPr descr="A logo of a company&#10;&#10;AI-generated content may be incorrect." id="26" name="Google Shape;26;p3"/>
          <p:cNvPicPr preferRelativeResize="0"/>
          <p:nvPr/>
        </p:nvPicPr>
        <p:blipFill rotWithShape="1">
          <a:blip r:embed="rId3">
            <a:alphaModFix/>
          </a:blip>
          <a:srcRect b="0" l="0" r="54503" t="0"/>
          <a:stretch/>
        </p:blipFill>
        <p:spPr>
          <a:xfrm>
            <a:off x="8507895" y="6021561"/>
            <a:ext cx="1152939" cy="774729"/>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7" name="Shape 27"/>
        <p:cNvGrpSpPr/>
        <p:nvPr/>
      </p:nvGrpSpPr>
      <p:grpSpPr>
        <a:xfrm>
          <a:off x="0" y="0"/>
          <a:ext cx="0" cy="0"/>
          <a:chOff x="0" y="0"/>
          <a:chExt cx="0" cy="0"/>
        </a:xfrm>
      </p:grpSpPr>
      <p:sp>
        <p:nvSpPr>
          <p:cNvPr id="28" name="Google Shape;28;p4"/>
          <p:cNvSpPr txBox="1"/>
          <p:nvPr>
            <p:ph type="title"/>
          </p:nvPr>
        </p:nvSpPr>
        <p:spPr>
          <a:xfrm>
            <a:off x="2160000" y="360000"/>
            <a:ext cx="7869600" cy="369332"/>
          </a:xfrm>
          <a:prstGeom prst="rect">
            <a:avLst/>
          </a:prstGeom>
          <a:noFill/>
          <a:ln>
            <a:noFill/>
          </a:ln>
        </p:spPr>
        <p:txBody>
          <a:bodyPr anchorCtr="0" anchor="t" bIns="0" lIns="0" spcFirstLastPara="1" rIns="0" wrap="square" tIns="0">
            <a:noAutofit/>
          </a:bodyPr>
          <a:lstStyle>
            <a:lvl1pPr lvl="0" marR="0" rtl="0" algn="l">
              <a:lnSpc>
                <a:spcPct val="116666"/>
              </a:lnSpc>
              <a:spcBef>
                <a:spcPts val="0"/>
              </a:spcBef>
              <a:spcAft>
                <a:spcPts val="0"/>
              </a:spcAft>
              <a:buClr>
                <a:srgbClr val="006CA6"/>
              </a:buClr>
              <a:buSzPts val="2400"/>
              <a:buFont typeface="Arial"/>
              <a:buNone/>
              <a:defRPr b="0" i="0" sz="2400" u="none" cap="none" strike="noStrike">
                <a:solidFill>
                  <a:srgbClr val="006CA6"/>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9" name="Google Shape;29;p4"/>
          <p:cNvSpPr txBox="1"/>
          <p:nvPr>
            <p:ph idx="1" type="body"/>
          </p:nvPr>
        </p:nvSpPr>
        <p:spPr>
          <a:xfrm>
            <a:off x="2159999" y="936000"/>
            <a:ext cx="7869601" cy="4986000"/>
          </a:xfrm>
          <a:prstGeom prst="rect">
            <a:avLst/>
          </a:prstGeom>
          <a:noFill/>
          <a:ln>
            <a:noFill/>
          </a:ln>
        </p:spPr>
        <p:txBody>
          <a:bodyPr anchorCtr="0" anchor="t" bIns="0" lIns="0" spcFirstLastPara="1" rIns="0" wrap="square" tIns="0">
            <a:noAutofit/>
          </a:bodyPr>
          <a:lstStyle>
            <a:lvl1pPr indent="-342900" lvl="0" marL="457200" marR="0" rtl="0" algn="l">
              <a:lnSpc>
                <a:spcPct val="122222"/>
              </a:lnSpc>
              <a:spcBef>
                <a:spcPts val="1100"/>
              </a:spcBef>
              <a:spcAft>
                <a:spcPts val="0"/>
              </a:spcAft>
              <a:buClr>
                <a:srgbClr val="064E83"/>
              </a:buClr>
              <a:buSzPts val="1800"/>
              <a:buFont typeface="Arial"/>
              <a:buChar char="•"/>
              <a:defRPr b="0" i="0" sz="1800" u="none" cap="none" strike="noStrike">
                <a:solidFill>
                  <a:schemeClr val="dk1"/>
                </a:solidFill>
                <a:latin typeface="Arial"/>
                <a:ea typeface="Arial"/>
                <a:cs typeface="Arial"/>
                <a:sym typeface="Arial"/>
              </a:defRPr>
            </a:lvl1pPr>
            <a:lvl2pPr indent="-330200" lvl="1" marL="914400" marR="0" rtl="0" algn="l">
              <a:lnSpc>
                <a:spcPct val="125000"/>
              </a:lnSpc>
              <a:spcBef>
                <a:spcPts val="1000"/>
              </a:spcBef>
              <a:spcAft>
                <a:spcPts val="0"/>
              </a:spcAft>
              <a:buClr>
                <a:srgbClr val="064E83"/>
              </a:buClr>
              <a:buSzPts val="1600"/>
              <a:buFont typeface="Arial"/>
              <a:buChar char="–"/>
              <a:defRPr b="0" i="0" sz="1600" u="none" cap="none" strike="noStrike">
                <a:solidFill>
                  <a:schemeClr val="dk1"/>
                </a:solidFill>
                <a:latin typeface="Arial"/>
                <a:ea typeface="Arial"/>
                <a:cs typeface="Arial"/>
                <a:sym typeface="Arial"/>
              </a:defRPr>
            </a:lvl2pPr>
            <a:lvl3pPr indent="-317500" lvl="2" marL="1371600" marR="0" rtl="0" algn="l">
              <a:lnSpc>
                <a:spcPct val="128571"/>
              </a:lnSpc>
              <a:spcBef>
                <a:spcPts val="900"/>
              </a:spcBef>
              <a:spcAft>
                <a:spcPts val="0"/>
              </a:spcAft>
              <a:buClr>
                <a:srgbClr val="064E83"/>
              </a:buClr>
              <a:buSzPts val="1400"/>
              <a:buFont typeface="Arial"/>
              <a:buChar char="•"/>
              <a:defRPr b="0" i="0" sz="1400" u="none" cap="none" strike="noStrike">
                <a:solidFill>
                  <a:schemeClr val="dk1"/>
                </a:solidFill>
                <a:latin typeface="Arial"/>
                <a:ea typeface="Arial"/>
                <a:cs typeface="Arial"/>
                <a:sym typeface="Arial"/>
              </a:defRPr>
            </a:lvl3pPr>
            <a:lvl4pPr indent="-304800" lvl="3" marL="1828800" marR="0" rtl="0" algn="l">
              <a:lnSpc>
                <a:spcPct val="133333"/>
              </a:lnSpc>
              <a:spcBef>
                <a:spcPts val="800"/>
              </a:spcBef>
              <a:spcAft>
                <a:spcPts val="0"/>
              </a:spcAft>
              <a:buClr>
                <a:srgbClr val="064E83"/>
              </a:buClr>
              <a:buSzPts val="1200"/>
              <a:buFont typeface="Arial"/>
              <a:buChar char="–"/>
              <a:defRPr b="0" i="0" sz="1200" u="none" cap="none" strike="noStrike">
                <a:solidFill>
                  <a:schemeClr val="dk1"/>
                </a:solidFill>
                <a:latin typeface="Arial"/>
                <a:ea typeface="Arial"/>
                <a:cs typeface="Arial"/>
                <a:sym typeface="Arial"/>
              </a:defRPr>
            </a:lvl4pPr>
            <a:lvl5pPr indent="-292100" lvl="4" marL="2286000" marR="0" rtl="0" algn="l">
              <a:lnSpc>
                <a:spcPct val="140000"/>
              </a:lnSpc>
              <a:spcBef>
                <a:spcPts val="700"/>
              </a:spcBef>
              <a:spcAft>
                <a:spcPts val="0"/>
              </a:spcAft>
              <a:buClr>
                <a:srgbClr val="064E83"/>
              </a:buClr>
              <a:buSzPts val="1000"/>
              <a:buFont typeface="Arial"/>
              <a:buChar char="»"/>
              <a:defRPr b="0" i="0" sz="1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30" name="Google Shape;30;p4"/>
          <p:cNvSpPr txBox="1"/>
          <p:nvPr>
            <p:ph idx="12" type="sldNum"/>
          </p:nvPr>
        </p:nvSpPr>
        <p:spPr>
          <a:xfrm>
            <a:off x="10029600" y="6308255"/>
            <a:ext cx="2159224" cy="216000"/>
          </a:xfrm>
          <a:prstGeom prst="rect">
            <a:avLst/>
          </a:prstGeom>
          <a:noFill/>
          <a:ln>
            <a:noFill/>
          </a:ln>
        </p:spPr>
        <p:txBody>
          <a:bodyPr anchorCtr="0" anchor="b" bIns="0" lIns="0" spcFirstLastPara="1" rIns="0" wrap="square" tIns="0">
            <a:noAutofit/>
          </a:bodyPr>
          <a:lstStyle>
            <a:lvl1pPr indent="0" lvl="0" marL="0" marR="0" rtl="0" algn="ctr">
              <a:spcBef>
                <a:spcPts val="0"/>
              </a:spcBef>
              <a:buNone/>
              <a:defRPr b="1" sz="900">
                <a:solidFill>
                  <a:srgbClr val="064E83"/>
                </a:solidFill>
                <a:latin typeface="Arial"/>
                <a:ea typeface="Arial"/>
                <a:cs typeface="Arial"/>
                <a:sym typeface="Arial"/>
              </a:defRPr>
            </a:lvl1pPr>
            <a:lvl2pPr indent="0" lvl="1" marL="0" marR="0" rtl="0" algn="ctr">
              <a:spcBef>
                <a:spcPts val="0"/>
              </a:spcBef>
              <a:buNone/>
              <a:defRPr b="1" sz="900">
                <a:solidFill>
                  <a:srgbClr val="064E83"/>
                </a:solidFill>
                <a:latin typeface="Arial"/>
                <a:ea typeface="Arial"/>
                <a:cs typeface="Arial"/>
                <a:sym typeface="Arial"/>
              </a:defRPr>
            </a:lvl2pPr>
            <a:lvl3pPr indent="0" lvl="2" marL="0" marR="0" rtl="0" algn="ctr">
              <a:spcBef>
                <a:spcPts val="0"/>
              </a:spcBef>
              <a:buNone/>
              <a:defRPr b="1" sz="900">
                <a:solidFill>
                  <a:srgbClr val="064E83"/>
                </a:solidFill>
                <a:latin typeface="Arial"/>
                <a:ea typeface="Arial"/>
                <a:cs typeface="Arial"/>
                <a:sym typeface="Arial"/>
              </a:defRPr>
            </a:lvl3pPr>
            <a:lvl4pPr indent="0" lvl="3" marL="0" marR="0" rtl="0" algn="ctr">
              <a:spcBef>
                <a:spcPts val="0"/>
              </a:spcBef>
              <a:buNone/>
              <a:defRPr b="1" sz="900">
                <a:solidFill>
                  <a:srgbClr val="064E83"/>
                </a:solidFill>
                <a:latin typeface="Arial"/>
                <a:ea typeface="Arial"/>
                <a:cs typeface="Arial"/>
                <a:sym typeface="Arial"/>
              </a:defRPr>
            </a:lvl4pPr>
            <a:lvl5pPr indent="0" lvl="4" marL="0" marR="0" rtl="0" algn="ctr">
              <a:spcBef>
                <a:spcPts val="0"/>
              </a:spcBef>
              <a:buNone/>
              <a:defRPr b="1" sz="900">
                <a:solidFill>
                  <a:srgbClr val="064E83"/>
                </a:solidFill>
                <a:latin typeface="Arial"/>
                <a:ea typeface="Arial"/>
                <a:cs typeface="Arial"/>
                <a:sym typeface="Arial"/>
              </a:defRPr>
            </a:lvl5pPr>
            <a:lvl6pPr indent="0" lvl="5" marL="0" marR="0" rtl="0" algn="ctr">
              <a:spcBef>
                <a:spcPts val="0"/>
              </a:spcBef>
              <a:buNone/>
              <a:defRPr b="1" sz="900">
                <a:solidFill>
                  <a:srgbClr val="064E83"/>
                </a:solidFill>
                <a:latin typeface="Arial"/>
                <a:ea typeface="Arial"/>
                <a:cs typeface="Arial"/>
                <a:sym typeface="Arial"/>
              </a:defRPr>
            </a:lvl6pPr>
            <a:lvl7pPr indent="0" lvl="6" marL="0" marR="0" rtl="0" algn="ctr">
              <a:spcBef>
                <a:spcPts val="0"/>
              </a:spcBef>
              <a:buNone/>
              <a:defRPr b="1" sz="900">
                <a:solidFill>
                  <a:srgbClr val="064E83"/>
                </a:solidFill>
                <a:latin typeface="Arial"/>
                <a:ea typeface="Arial"/>
                <a:cs typeface="Arial"/>
                <a:sym typeface="Arial"/>
              </a:defRPr>
            </a:lvl7pPr>
            <a:lvl8pPr indent="0" lvl="7" marL="0" marR="0" rtl="0" algn="ctr">
              <a:spcBef>
                <a:spcPts val="0"/>
              </a:spcBef>
              <a:buNone/>
              <a:defRPr b="1" sz="900">
                <a:solidFill>
                  <a:srgbClr val="064E83"/>
                </a:solidFill>
                <a:latin typeface="Arial"/>
                <a:ea typeface="Arial"/>
                <a:cs typeface="Arial"/>
                <a:sym typeface="Arial"/>
              </a:defRPr>
            </a:lvl8pPr>
            <a:lvl9pPr indent="0" lvl="8" marL="0" marR="0" rtl="0" algn="ctr">
              <a:spcBef>
                <a:spcPts val="0"/>
              </a:spcBef>
              <a:buNone/>
              <a:defRPr b="1" sz="900">
                <a:solidFill>
                  <a:srgbClr val="064E83"/>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DE"/>
              <a:t>‹#›</a:t>
            </a:fld>
            <a:endParaRPr/>
          </a:p>
        </p:txBody>
      </p:sp>
      <p:sp>
        <p:nvSpPr>
          <p:cNvPr id="31" name="Google Shape;31;p4"/>
          <p:cNvSpPr txBox="1"/>
          <p:nvPr>
            <p:ph idx="11" type="ftr"/>
          </p:nvPr>
        </p:nvSpPr>
        <p:spPr>
          <a:xfrm>
            <a:off x="3502372" y="6308255"/>
            <a:ext cx="4053639" cy="230657"/>
          </a:xfrm>
          <a:prstGeom prst="rect">
            <a:avLst/>
          </a:prstGeom>
          <a:noFill/>
          <a:ln>
            <a:noFill/>
          </a:ln>
        </p:spPr>
        <p:txBody>
          <a:bodyPr anchorCtr="0" anchor="b" bIns="0" lIns="0" spcFirstLastPara="1" rIns="0" wrap="square" tIns="0">
            <a:noAutofit/>
          </a:bodyPr>
          <a:lstStyle>
            <a:lvl1pPr lvl="0" marR="0" rtl="0" algn="l">
              <a:spcBef>
                <a:spcPts val="0"/>
              </a:spcBef>
              <a:spcAft>
                <a:spcPts val="0"/>
              </a:spcAft>
              <a:buSzPts val="1400"/>
              <a:buNone/>
              <a:defRPr b="1" sz="900" cap="none">
                <a:solidFill>
                  <a:srgbClr val="006CA6"/>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pic>
        <p:nvPicPr>
          <p:cNvPr descr="ECMWF_Master_Logo_RGB_nostrap.png" id="32" name="Google Shape;32;p4"/>
          <p:cNvPicPr preferRelativeResize="0"/>
          <p:nvPr/>
        </p:nvPicPr>
        <p:blipFill rotWithShape="1">
          <a:blip r:embed="rId2">
            <a:alphaModFix/>
          </a:blip>
          <a:srcRect b="0" l="0" r="0" t="0"/>
          <a:stretch/>
        </p:blipFill>
        <p:spPr>
          <a:xfrm>
            <a:off x="2160001" y="6293597"/>
            <a:ext cx="1342372" cy="230658"/>
          </a:xfrm>
          <a:prstGeom prst="rect">
            <a:avLst/>
          </a:prstGeom>
          <a:noFill/>
          <a:ln>
            <a:noFill/>
          </a:ln>
        </p:spPr>
      </p:pic>
      <p:pic>
        <p:nvPicPr>
          <p:cNvPr descr="A logo of a company&#10;&#10;AI-generated content may be incorrect." id="33" name="Google Shape;33;p4"/>
          <p:cNvPicPr preferRelativeResize="0"/>
          <p:nvPr/>
        </p:nvPicPr>
        <p:blipFill rotWithShape="1">
          <a:blip r:embed="rId3">
            <a:alphaModFix/>
          </a:blip>
          <a:srcRect b="0" l="0" r="54503" t="0"/>
          <a:stretch/>
        </p:blipFill>
        <p:spPr>
          <a:xfrm>
            <a:off x="8507895" y="6021561"/>
            <a:ext cx="1152939" cy="774729"/>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wide margins">
  <p:cSld name="Title and Content wide margins">
    <p:spTree>
      <p:nvGrpSpPr>
        <p:cNvPr id="34" name="Shape 34"/>
        <p:cNvGrpSpPr/>
        <p:nvPr/>
      </p:nvGrpSpPr>
      <p:grpSpPr>
        <a:xfrm>
          <a:off x="0" y="0"/>
          <a:ext cx="0" cy="0"/>
          <a:chOff x="0" y="0"/>
          <a:chExt cx="0" cy="0"/>
        </a:xfrm>
      </p:grpSpPr>
      <p:sp>
        <p:nvSpPr>
          <p:cNvPr id="35" name="Google Shape;35;p5"/>
          <p:cNvSpPr txBox="1"/>
          <p:nvPr>
            <p:ph type="title"/>
          </p:nvPr>
        </p:nvSpPr>
        <p:spPr>
          <a:xfrm>
            <a:off x="3240000" y="360000"/>
            <a:ext cx="5709600" cy="369332"/>
          </a:xfrm>
          <a:prstGeom prst="rect">
            <a:avLst/>
          </a:prstGeom>
          <a:noFill/>
          <a:ln>
            <a:noFill/>
          </a:ln>
        </p:spPr>
        <p:txBody>
          <a:bodyPr anchorCtr="0" anchor="t" bIns="0" lIns="0" spcFirstLastPara="1" rIns="0" wrap="square" tIns="0">
            <a:noAutofit/>
          </a:bodyPr>
          <a:lstStyle>
            <a:lvl1pPr lvl="0" marR="0" rtl="0" algn="l">
              <a:lnSpc>
                <a:spcPct val="116666"/>
              </a:lnSpc>
              <a:spcBef>
                <a:spcPts val="0"/>
              </a:spcBef>
              <a:spcAft>
                <a:spcPts val="0"/>
              </a:spcAft>
              <a:buClr>
                <a:srgbClr val="006CA6"/>
              </a:buClr>
              <a:buSzPts val="2400"/>
              <a:buFont typeface="Arial"/>
              <a:buNone/>
              <a:defRPr b="0" i="0" sz="2400" u="none" cap="none" strike="noStrike">
                <a:solidFill>
                  <a:srgbClr val="006CA6"/>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6" name="Google Shape;36;p5"/>
          <p:cNvSpPr txBox="1"/>
          <p:nvPr>
            <p:ph idx="1" type="body"/>
          </p:nvPr>
        </p:nvSpPr>
        <p:spPr>
          <a:xfrm>
            <a:off x="3240000" y="936000"/>
            <a:ext cx="5709600" cy="4986000"/>
          </a:xfrm>
          <a:prstGeom prst="rect">
            <a:avLst/>
          </a:prstGeom>
          <a:noFill/>
          <a:ln>
            <a:noFill/>
          </a:ln>
        </p:spPr>
        <p:txBody>
          <a:bodyPr anchorCtr="0" anchor="t" bIns="0" lIns="0" spcFirstLastPara="1" rIns="0" wrap="square" tIns="0">
            <a:noAutofit/>
          </a:bodyPr>
          <a:lstStyle>
            <a:lvl1pPr indent="-342900" lvl="0" marL="457200" marR="0" rtl="0" algn="l">
              <a:lnSpc>
                <a:spcPct val="122222"/>
              </a:lnSpc>
              <a:spcBef>
                <a:spcPts val="1100"/>
              </a:spcBef>
              <a:spcAft>
                <a:spcPts val="0"/>
              </a:spcAft>
              <a:buClr>
                <a:srgbClr val="064E83"/>
              </a:buClr>
              <a:buSzPts val="1800"/>
              <a:buFont typeface="Arial"/>
              <a:buChar char="•"/>
              <a:defRPr b="0" i="0" sz="1800" u="none" cap="none" strike="noStrike">
                <a:solidFill>
                  <a:schemeClr val="dk1"/>
                </a:solidFill>
                <a:latin typeface="Arial"/>
                <a:ea typeface="Arial"/>
                <a:cs typeface="Arial"/>
                <a:sym typeface="Arial"/>
              </a:defRPr>
            </a:lvl1pPr>
            <a:lvl2pPr indent="-330200" lvl="1" marL="914400" marR="0" rtl="0" algn="l">
              <a:lnSpc>
                <a:spcPct val="125000"/>
              </a:lnSpc>
              <a:spcBef>
                <a:spcPts val="1000"/>
              </a:spcBef>
              <a:spcAft>
                <a:spcPts val="0"/>
              </a:spcAft>
              <a:buClr>
                <a:srgbClr val="064E83"/>
              </a:buClr>
              <a:buSzPts val="1600"/>
              <a:buFont typeface="Arial"/>
              <a:buChar char="–"/>
              <a:defRPr b="0" i="0" sz="1600" u="none" cap="none" strike="noStrike">
                <a:solidFill>
                  <a:schemeClr val="dk1"/>
                </a:solidFill>
                <a:latin typeface="Arial"/>
                <a:ea typeface="Arial"/>
                <a:cs typeface="Arial"/>
                <a:sym typeface="Arial"/>
              </a:defRPr>
            </a:lvl2pPr>
            <a:lvl3pPr indent="-317500" lvl="2" marL="1371600" marR="0" rtl="0" algn="l">
              <a:lnSpc>
                <a:spcPct val="128571"/>
              </a:lnSpc>
              <a:spcBef>
                <a:spcPts val="900"/>
              </a:spcBef>
              <a:spcAft>
                <a:spcPts val="0"/>
              </a:spcAft>
              <a:buClr>
                <a:srgbClr val="064E83"/>
              </a:buClr>
              <a:buSzPts val="1400"/>
              <a:buFont typeface="Arial"/>
              <a:buChar char="•"/>
              <a:defRPr b="0" i="0" sz="1400" u="none" cap="none" strike="noStrike">
                <a:solidFill>
                  <a:schemeClr val="dk1"/>
                </a:solidFill>
                <a:latin typeface="Arial"/>
                <a:ea typeface="Arial"/>
                <a:cs typeface="Arial"/>
                <a:sym typeface="Arial"/>
              </a:defRPr>
            </a:lvl3pPr>
            <a:lvl4pPr indent="-304800" lvl="3" marL="1828800" marR="0" rtl="0" algn="l">
              <a:lnSpc>
                <a:spcPct val="133333"/>
              </a:lnSpc>
              <a:spcBef>
                <a:spcPts val="800"/>
              </a:spcBef>
              <a:spcAft>
                <a:spcPts val="0"/>
              </a:spcAft>
              <a:buClr>
                <a:srgbClr val="064E83"/>
              </a:buClr>
              <a:buSzPts val="1200"/>
              <a:buFont typeface="Arial"/>
              <a:buChar char="–"/>
              <a:defRPr b="0" i="0" sz="1200" u="none" cap="none" strike="noStrike">
                <a:solidFill>
                  <a:schemeClr val="dk1"/>
                </a:solidFill>
                <a:latin typeface="Arial"/>
                <a:ea typeface="Arial"/>
                <a:cs typeface="Arial"/>
                <a:sym typeface="Arial"/>
              </a:defRPr>
            </a:lvl4pPr>
            <a:lvl5pPr indent="-292100" lvl="4" marL="2286000" marR="0" rtl="0" algn="l">
              <a:lnSpc>
                <a:spcPct val="140000"/>
              </a:lnSpc>
              <a:spcBef>
                <a:spcPts val="700"/>
              </a:spcBef>
              <a:spcAft>
                <a:spcPts val="0"/>
              </a:spcAft>
              <a:buClr>
                <a:srgbClr val="064E83"/>
              </a:buClr>
              <a:buSzPts val="1000"/>
              <a:buFont typeface="Arial"/>
              <a:buChar char="»"/>
              <a:defRPr b="0" i="0" sz="1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37" name="Google Shape;37;p5"/>
          <p:cNvSpPr txBox="1"/>
          <p:nvPr>
            <p:ph idx="12" type="sldNum"/>
          </p:nvPr>
        </p:nvSpPr>
        <p:spPr>
          <a:xfrm>
            <a:off x="10029600" y="6308255"/>
            <a:ext cx="2159224" cy="216000"/>
          </a:xfrm>
          <a:prstGeom prst="rect">
            <a:avLst/>
          </a:prstGeom>
          <a:noFill/>
          <a:ln>
            <a:noFill/>
          </a:ln>
        </p:spPr>
        <p:txBody>
          <a:bodyPr anchorCtr="0" anchor="b" bIns="0" lIns="0" spcFirstLastPara="1" rIns="0" wrap="square" tIns="0">
            <a:noAutofit/>
          </a:bodyPr>
          <a:lstStyle>
            <a:lvl1pPr indent="0" lvl="0" marL="0" marR="0" rtl="0" algn="ctr">
              <a:spcBef>
                <a:spcPts val="0"/>
              </a:spcBef>
              <a:buNone/>
              <a:defRPr b="1" sz="900">
                <a:solidFill>
                  <a:srgbClr val="064E83"/>
                </a:solidFill>
                <a:latin typeface="Arial"/>
                <a:ea typeface="Arial"/>
                <a:cs typeface="Arial"/>
                <a:sym typeface="Arial"/>
              </a:defRPr>
            </a:lvl1pPr>
            <a:lvl2pPr indent="0" lvl="1" marL="0" marR="0" rtl="0" algn="ctr">
              <a:spcBef>
                <a:spcPts val="0"/>
              </a:spcBef>
              <a:buNone/>
              <a:defRPr b="1" sz="900">
                <a:solidFill>
                  <a:srgbClr val="064E83"/>
                </a:solidFill>
                <a:latin typeface="Arial"/>
                <a:ea typeface="Arial"/>
                <a:cs typeface="Arial"/>
                <a:sym typeface="Arial"/>
              </a:defRPr>
            </a:lvl2pPr>
            <a:lvl3pPr indent="0" lvl="2" marL="0" marR="0" rtl="0" algn="ctr">
              <a:spcBef>
                <a:spcPts val="0"/>
              </a:spcBef>
              <a:buNone/>
              <a:defRPr b="1" sz="900">
                <a:solidFill>
                  <a:srgbClr val="064E83"/>
                </a:solidFill>
                <a:latin typeface="Arial"/>
                <a:ea typeface="Arial"/>
                <a:cs typeface="Arial"/>
                <a:sym typeface="Arial"/>
              </a:defRPr>
            </a:lvl3pPr>
            <a:lvl4pPr indent="0" lvl="3" marL="0" marR="0" rtl="0" algn="ctr">
              <a:spcBef>
                <a:spcPts val="0"/>
              </a:spcBef>
              <a:buNone/>
              <a:defRPr b="1" sz="900">
                <a:solidFill>
                  <a:srgbClr val="064E83"/>
                </a:solidFill>
                <a:latin typeface="Arial"/>
                <a:ea typeface="Arial"/>
                <a:cs typeface="Arial"/>
                <a:sym typeface="Arial"/>
              </a:defRPr>
            </a:lvl4pPr>
            <a:lvl5pPr indent="0" lvl="4" marL="0" marR="0" rtl="0" algn="ctr">
              <a:spcBef>
                <a:spcPts val="0"/>
              </a:spcBef>
              <a:buNone/>
              <a:defRPr b="1" sz="900">
                <a:solidFill>
                  <a:srgbClr val="064E83"/>
                </a:solidFill>
                <a:latin typeface="Arial"/>
                <a:ea typeface="Arial"/>
                <a:cs typeface="Arial"/>
                <a:sym typeface="Arial"/>
              </a:defRPr>
            </a:lvl5pPr>
            <a:lvl6pPr indent="0" lvl="5" marL="0" marR="0" rtl="0" algn="ctr">
              <a:spcBef>
                <a:spcPts val="0"/>
              </a:spcBef>
              <a:buNone/>
              <a:defRPr b="1" sz="900">
                <a:solidFill>
                  <a:srgbClr val="064E83"/>
                </a:solidFill>
                <a:latin typeface="Arial"/>
                <a:ea typeface="Arial"/>
                <a:cs typeface="Arial"/>
                <a:sym typeface="Arial"/>
              </a:defRPr>
            </a:lvl6pPr>
            <a:lvl7pPr indent="0" lvl="6" marL="0" marR="0" rtl="0" algn="ctr">
              <a:spcBef>
                <a:spcPts val="0"/>
              </a:spcBef>
              <a:buNone/>
              <a:defRPr b="1" sz="900">
                <a:solidFill>
                  <a:srgbClr val="064E83"/>
                </a:solidFill>
                <a:latin typeface="Arial"/>
                <a:ea typeface="Arial"/>
                <a:cs typeface="Arial"/>
                <a:sym typeface="Arial"/>
              </a:defRPr>
            </a:lvl7pPr>
            <a:lvl8pPr indent="0" lvl="7" marL="0" marR="0" rtl="0" algn="ctr">
              <a:spcBef>
                <a:spcPts val="0"/>
              </a:spcBef>
              <a:buNone/>
              <a:defRPr b="1" sz="900">
                <a:solidFill>
                  <a:srgbClr val="064E83"/>
                </a:solidFill>
                <a:latin typeface="Arial"/>
                <a:ea typeface="Arial"/>
                <a:cs typeface="Arial"/>
                <a:sym typeface="Arial"/>
              </a:defRPr>
            </a:lvl8pPr>
            <a:lvl9pPr indent="0" lvl="8" marL="0" marR="0" rtl="0" algn="ctr">
              <a:spcBef>
                <a:spcPts val="0"/>
              </a:spcBef>
              <a:buNone/>
              <a:defRPr b="1" sz="900">
                <a:solidFill>
                  <a:srgbClr val="064E83"/>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DE"/>
              <a:t>‹#›</a:t>
            </a:fld>
            <a:endParaRPr/>
          </a:p>
        </p:txBody>
      </p:sp>
      <p:sp>
        <p:nvSpPr>
          <p:cNvPr id="38" name="Google Shape;38;p5"/>
          <p:cNvSpPr txBox="1"/>
          <p:nvPr/>
        </p:nvSpPr>
        <p:spPr>
          <a:xfrm>
            <a:off x="8564419" y="6308255"/>
            <a:ext cx="1465181" cy="230657"/>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chemeClr val="lt1"/>
              </a:buClr>
              <a:buSzPts val="900"/>
              <a:buFont typeface="Arial"/>
              <a:buNone/>
            </a:pPr>
            <a:r>
              <a:rPr b="0" i="0" lang="en-DE" sz="900" u="none" cap="none" strike="noStrike">
                <a:solidFill>
                  <a:schemeClr val="lt1"/>
                </a:solidFill>
                <a:latin typeface="Arial"/>
                <a:ea typeface="Arial"/>
                <a:cs typeface="Arial"/>
                <a:sym typeface="Arial"/>
              </a:rPr>
              <a:t>October 29, 2014</a:t>
            </a:r>
            <a:endParaRPr/>
          </a:p>
        </p:txBody>
      </p:sp>
      <p:sp>
        <p:nvSpPr>
          <p:cNvPr id="39" name="Google Shape;39;p5"/>
          <p:cNvSpPr txBox="1"/>
          <p:nvPr>
            <p:ph idx="11" type="ftr"/>
          </p:nvPr>
        </p:nvSpPr>
        <p:spPr>
          <a:xfrm>
            <a:off x="4582373" y="6308255"/>
            <a:ext cx="4053639" cy="230657"/>
          </a:xfrm>
          <a:prstGeom prst="rect">
            <a:avLst/>
          </a:prstGeom>
          <a:noFill/>
          <a:ln>
            <a:noFill/>
          </a:ln>
        </p:spPr>
        <p:txBody>
          <a:bodyPr anchorCtr="0" anchor="b" bIns="0" lIns="0" spcFirstLastPara="1" rIns="0" wrap="square" tIns="0">
            <a:noAutofit/>
          </a:bodyPr>
          <a:lstStyle>
            <a:lvl1pPr lvl="0" marR="0" rtl="0" algn="l">
              <a:spcBef>
                <a:spcPts val="0"/>
              </a:spcBef>
              <a:spcAft>
                <a:spcPts val="0"/>
              </a:spcAft>
              <a:buSzPts val="1400"/>
              <a:buNone/>
              <a:defRPr b="1" sz="900" cap="none">
                <a:solidFill>
                  <a:srgbClr val="006CA6"/>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pic>
        <p:nvPicPr>
          <p:cNvPr descr="ECMWF_Master_Logo_RGB_nostrap.png" id="40" name="Google Shape;40;p5"/>
          <p:cNvPicPr preferRelativeResize="0"/>
          <p:nvPr/>
        </p:nvPicPr>
        <p:blipFill rotWithShape="1">
          <a:blip r:embed="rId2">
            <a:alphaModFix/>
          </a:blip>
          <a:srcRect b="0" l="0" r="0" t="0"/>
          <a:stretch/>
        </p:blipFill>
        <p:spPr>
          <a:xfrm>
            <a:off x="3240001" y="6293597"/>
            <a:ext cx="1342372" cy="230658"/>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pic>
        <p:nvPicPr>
          <p:cNvPr descr="PowerPoint_strip2.png" id="10" name="Google Shape;10;p1"/>
          <p:cNvPicPr preferRelativeResize="0"/>
          <p:nvPr/>
        </p:nvPicPr>
        <p:blipFill rotWithShape="1">
          <a:blip r:embed="rId1">
            <a:alphaModFix/>
          </a:blip>
          <a:srcRect b="0" l="0" r="0" t="0"/>
          <a:stretch/>
        </p:blipFill>
        <p:spPr>
          <a:xfrm>
            <a:off x="0" y="0"/>
            <a:ext cx="182880" cy="68580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7.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5.png"/><Relationship Id="rId4" Type="http://schemas.openxmlformats.org/officeDocument/2006/relationships/image" Target="../media/image32.png"/><Relationship Id="rId5" Type="http://schemas.openxmlformats.org/officeDocument/2006/relationships/image" Target="../media/image3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6.png"/><Relationship Id="rId4" Type="http://schemas.openxmlformats.org/officeDocument/2006/relationships/image" Target="../media/image22.png"/><Relationship Id="rId5"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1.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9.jp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0.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6.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19.png"/><Relationship Id="rId6" Type="http://schemas.openxmlformats.org/officeDocument/2006/relationships/image" Target="../media/image12.png"/><Relationship Id="rId7"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3.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 name="Shape 45"/>
        <p:cNvGrpSpPr/>
        <p:nvPr/>
      </p:nvGrpSpPr>
      <p:grpSpPr>
        <a:xfrm>
          <a:off x="0" y="0"/>
          <a:ext cx="0" cy="0"/>
          <a:chOff x="0" y="0"/>
          <a:chExt cx="0" cy="0"/>
        </a:xfrm>
      </p:grpSpPr>
      <p:sp>
        <p:nvSpPr>
          <p:cNvPr id="46" name="Google Shape;46;p6"/>
          <p:cNvSpPr txBox="1"/>
          <p:nvPr>
            <p:ph idx="1" type="body"/>
          </p:nvPr>
        </p:nvSpPr>
        <p:spPr>
          <a:xfrm>
            <a:off x="875763" y="517617"/>
            <a:ext cx="10625072" cy="1025922"/>
          </a:xfrm>
          <a:prstGeom prst="rect">
            <a:avLst/>
          </a:prstGeom>
          <a:noFill/>
          <a:ln>
            <a:noFill/>
          </a:ln>
        </p:spPr>
        <p:txBody>
          <a:bodyPr anchorCtr="0" anchor="b" bIns="0" lIns="0" spcFirstLastPara="1" rIns="0" wrap="square" tIns="0">
            <a:spAutoFit/>
          </a:bodyPr>
          <a:lstStyle/>
          <a:p>
            <a:pPr indent="0" lvl="0" marL="0" rtl="0" algn="ctr">
              <a:lnSpc>
                <a:spcPct val="111111"/>
              </a:lnSpc>
              <a:spcBef>
                <a:spcPts val="0"/>
              </a:spcBef>
              <a:spcAft>
                <a:spcPts val="0"/>
              </a:spcAft>
              <a:buSzPts val="3600"/>
              <a:buNone/>
            </a:pPr>
            <a:r>
              <a:rPr lang="en-DE"/>
              <a:t>Making use of data for physical land surface model developments at ECMWF</a:t>
            </a:r>
            <a:endParaRPr/>
          </a:p>
        </p:txBody>
      </p:sp>
      <p:sp>
        <p:nvSpPr>
          <p:cNvPr id="47" name="Google Shape;47;p6"/>
          <p:cNvSpPr txBox="1"/>
          <p:nvPr>
            <p:ph idx="2" type="body"/>
          </p:nvPr>
        </p:nvSpPr>
        <p:spPr>
          <a:xfrm>
            <a:off x="2160000" y="1980000"/>
            <a:ext cx="7869600" cy="358560"/>
          </a:xfrm>
          <a:prstGeom prst="rect">
            <a:avLst/>
          </a:prstGeom>
          <a:noFill/>
          <a:ln>
            <a:noFill/>
          </a:ln>
        </p:spPr>
        <p:txBody>
          <a:bodyPr anchorCtr="0" anchor="t" bIns="0" lIns="0" spcFirstLastPara="1" rIns="0" wrap="square" tIns="0">
            <a:spAutoFit/>
          </a:bodyPr>
          <a:lstStyle/>
          <a:p>
            <a:pPr indent="0" lvl="0" marL="0" rtl="0" algn="l">
              <a:lnSpc>
                <a:spcPct val="125000"/>
              </a:lnSpc>
              <a:spcBef>
                <a:spcPts val="0"/>
              </a:spcBef>
              <a:spcAft>
                <a:spcPts val="0"/>
              </a:spcAft>
              <a:buSzPts val="2400"/>
              <a:buNone/>
            </a:pPr>
            <a:r>
              <a:t/>
            </a:r>
            <a:endParaRPr/>
          </a:p>
        </p:txBody>
      </p:sp>
      <p:sp>
        <p:nvSpPr>
          <p:cNvPr id="48" name="Google Shape;48;p6"/>
          <p:cNvSpPr txBox="1"/>
          <p:nvPr>
            <p:ph idx="3" type="body"/>
          </p:nvPr>
        </p:nvSpPr>
        <p:spPr>
          <a:xfrm>
            <a:off x="2160000" y="2700001"/>
            <a:ext cx="7869600" cy="307777"/>
          </a:xfrm>
          <a:prstGeom prst="rect">
            <a:avLst/>
          </a:prstGeom>
          <a:noFill/>
          <a:ln>
            <a:noFill/>
          </a:ln>
        </p:spPr>
        <p:txBody>
          <a:bodyPr anchorCtr="0" anchor="t" bIns="0" lIns="0" spcFirstLastPara="1" rIns="0" wrap="square" tIns="0">
            <a:spAutoFit/>
          </a:bodyPr>
          <a:lstStyle/>
          <a:p>
            <a:pPr indent="0" lvl="0" marL="0" rtl="0" algn="l">
              <a:lnSpc>
                <a:spcPct val="120000"/>
              </a:lnSpc>
              <a:spcBef>
                <a:spcPts val="0"/>
              </a:spcBef>
              <a:spcAft>
                <a:spcPts val="0"/>
              </a:spcAft>
              <a:buSzPts val="2000"/>
              <a:buNone/>
            </a:pPr>
            <a:r>
              <a:rPr lang="en-DE"/>
              <a:t>Christoph Rüdiger</a:t>
            </a:r>
            <a:endParaRPr/>
          </a:p>
        </p:txBody>
      </p:sp>
      <p:sp>
        <p:nvSpPr>
          <p:cNvPr id="49" name="Google Shape;49;p6"/>
          <p:cNvSpPr txBox="1"/>
          <p:nvPr>
            <p:ph idx="4" type="body"/>
          </p:nvPr>
        </p:nvSpPr>
        <p:spPr>
          <a:xfrm>
            <a:off x="2160000" y="3121224"/>
            <a:ext cx="7869600" cy="239040"/>
          </a:xfrm>
          <a:prstGeom prst="rect">
            <a:avLst/>
          </a:prstGeom>
          <a:noFill/>
          <a:ln>
            <a:noFill/>
          </a:ln>
        </p:spPr>
        <p:txBody>
          <a:bodyPr anchorCtr="0" anchor="t" bIns="0" lIns="0" spcFirstLastPara="1" rIns="0" wrap="square" tIns="0">
            <a:spAutoFit/>
          </a:bodyPr>
          <a:lstStyle/>
          <a:p>
            <a:pPr indent="0" lvl="0" marL="0" rtl="0" algn="l">
              <a:lnSpc>
                <a:spcPct val="125000"/>
              </a:lnSpc>
              <a:spcBef>
                <a:spcPts val="0"/>
              </a:spcBef>
              <a:spcAft>
                <a:spcPts val="0"/>
              </a:spcAft>
              <a:buSzPts val="1600"/>
              <a:buNone/>
            </a:pPr>
            <a:r>
              <a:rPr lang="en-DE"/>
              <a:t>ECWMF Land Modelling Team</a:t>
            </a:r>
            <a:endParaRPr/>
          </a:p>
        </p:txBody>
      </p:sp>
      <p:sp>
        <p:nvSpPr>
          <p:cNvPr id="50" name="Google Shape;50;p6"/>
          <p:cNvSpPr txBox="1"/>
          <p:nvPr>
            <p:ph idx="5" type="body"/>
          </p:nvPr>
        </p:nvSpPr>
        <p:spPr>
          <a:xfrm>
            <a:off x="2160000" y="3429000"/>
            <a:ext cx="7869600" cy="2077492"/>
          </a:xfrm>
          <a:prstGeom prst="rect">
            <a:avLst/>
          </a:prstGeom>
          <a:noFill/>
          <a:ln>
            <a:noFill/>
          </a:ln>
        </p:spPr>
        <p:txBody>
          <a:bodyPr anchorCtr="0" anchor="t" bIns="0" lIns="0" spcFirstLastPara="1" rIns="0" wrap="square" tIns="0">
            <a:spAutoFit/>
          </a:bodyPr>
          <a:lstStyle/>
          <a:p>
            <a:pPr indent="0" lvl="0" marL="0" rtl="0" algn="l">
              <a:lnSpc>
                <a:spcPct val="112500"/>
              </a:lnSpc>
              <a:spcBef>
                <a:spcPts val="0"/>
              </a:spcBef>
              <a:spcAft>
                <a:spcPts val="0"/>
              </a:spcAft>
              <a:buSzPts val="1600"/>
              <a:buNone/>
            </a:pPr>
            <a:r>
              <a:rPr lang="en-DE" sz="1600"/>
              <a:t>Birgit Sützl, Francesca Covella, Gabriele Arduini, Gianpaolo Balsamo, </a:t>
            </a:r>
            <a:br>
              <a:rPr lang="en-DE" sz="1600"/>
            </a:br>
            <a:r>
              <a:rPr lang="en-DE" sz="1600"/>
              <a:t>Jasper Denissen, Joe McNorton, Margarita Choulga, Nina Raoult, Souhail Boussetta, Xabier Pedruzo Bagazgoitia, </a:t>
            </a:r>
            <a:endParaRPr/>
          </a:p>
          <a:p>
            <a:pPr indent="0" lvl="0" marL="0" rtl="0" algn="l">
              <a:lnSpc>
                <a:spcPct val="112500"/>
              </a:lnSpc>
              <a:spcBef>
                <a:spcPts val="0"/>
              </a:spcBef>
              <a:spcAft>
                <a:spcPts val="0"/>
              </a:spcAft>
              <a:buSzPts val="1600"/>
              <a:buNone/>
            </a:pPr>
            <a:r>
              <a:rPr i="1" lang="en-DE" sz="1600"/>
              <a:t>future hydrologist</a:t>
            </a:r>
            <a:endParaRPr/>
          </a:p>
          <a:p>
            <a:pPr indent="0" lvl="0" marL="0" rtl="0" algn="l">
              <a:lnSpc>
                <a:spcPct val="112500"/>
              </a:lnSpc>
              <a:spcBef>
                <a:spcPts val="0"/>
              </a:spcBef>
              <a:spcAft>
                <a:spcPts val="0"/>
              </a:spcAft>
              <a:buSzPts val="1600"/>
              <a:buNone/>
            </a:pPr>
            <a:r>
              <a:t/>
            </a:r>
            <a:endParaRPr sz="1600"/>
          </a:p>
          <a:p>
            <a:pPr indent="0" lvl="0" marL="0" rtl="0" algn="l">
              <a:lnSpc>
                <a:spcPct val="112500"/>
              </a:lnSpc>
              <a:spcBef>
                <a:spcPts val="0"/>
              </a:spcBef>
              <a:spcAft>
                <a:spcPts val="0"/>
              </a:spcAft>
              <a:buSzPts val="1600"/>
              <a:buNone/>
            </a:pPr>
            <a:r>
              <a:rPr lang="en-DE" sz="1600"/>
              <a:t>as well as colleagues from ECMWF, in particular in the</a:t>
            </a:r>
            <a:endParaRPr/>
          </a:p>
          <a:p>
            <a:pPr indent="0" lvl="0" marL="0" rtl="0" algn="l">
              <a:lnSpc>
                <a:spcPct val="112500"/>
              </a:lnSpc>
              <a:spcBef>
                <a:spcPts val="0"/>
              </a:spcBef>
              <a:spcAft>
                <a:spcPts val="0"/>
              </a:spcAft>
              <a:buSzPts val="1600"/>
              <a:buNone/>
            </a:pPr>
            <a:r>
              <a:rPr lang="en-DE" sz="1600"/>
              <a:t>Coupled Data Assimilation team</a:t>
            </a:r>
            <a:endParaRPr/>
          </a:p>
          <a:p>
            <a:pPr indent="0" lvl="0" marL="0" rtl="0" algn="l">
              <a:lnSpc>
                <a:spcPct val="112500"/>
              </a:lnSpc>
              <a:spcBef>
                <a:spcPts val="0"/>
              </a:spcBef>
              <a:spcAft>
                <a:spcPts val="0"/>
              </a:spcAft>
              <a:buSzPts val="1600"/>
              <a:buNone/>
            </a:pPr>
            <a:r>
              <a:rPr lang="en-DE" sz="1600"/>
              <a:t>Hydrological Monitoring and Forecasting team</a:t>
            </a:r>
            <a:endParaRPr/>
          </a:p>
          <a:p>
            <a:pPr indent="0" lvl="0" marL="0" rtl="0" algn="l">
              <a:lnSpc>
                <a:spcPct val="112500"/>
              </a:lnSpc>
              <a:spcBef>
                <a:spcPts val="0"/>
              </a:spcBef>
              <a:spcAft>
                <a:spcPts val="0"/>
              </a:spcAft>
              <a:buSzPts val="1600"/>
              <a:buNone/>
            </a:pPr>
            <a:r>
              <a:rPr lang="en-DE" sz="1600"/>
              <a:t>AIFS team</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15"/>
          <p:cNvSpPr txBox="1"/>
          <p:nvPr>
            <p:ph type="title"/>
          </p:nvPr>
        </p:nvSpPr>
        <p:spPr>
          <a:xfrm>
            <a:off x="1080000" y="360000"/>
            <a:ext cx="10029600" cy="369332"/>
          </a:xfrm>
          <a:prstGeom prst="rect">
            <a:avLst/>
          </a:prstGeom>
          <a:noFill/>
          <a:ln>
            <a:noFill/>
          </a:ln>
        </p:spPr>
        <p:txBody>
          <a:bodyPr anchorCtr="0" anchor="t" bIns="0" lIns="0" spcFirstLastPara="1" rIns="0" wrap="square" tIns="0">
            <a:noAutofit/>
          </a:bodyPr>
          <a:lstStyle/>
          <a:p>
            <a:pPr indent="0" lvl="0" marL="0" rtl="0" algn="l">
              <a:lnSpc>
                <a:spcPct val="116666"/>
              </a:lnSpc>
              <a:spcBef>
                <a:spcPts val="0"/>
              </a:spcBef>
              <a:spcAft>
                <a:spcPts val="0"/>
              </a:spcAft>
              <a:buClr>
                <a:srgbClr val="006CA6"/>
              </a:buClr>
              <a:buSzPts val="2400"/>
              <a:buFont typeface="Arial"/>
              <a:buNone/>
            </a:pPr>
            <a:r>
              <a:rPr lang="en-DE"/>
              <a:t>Runoff Generation</a:t>
            </a:r>
            <a:endParaRPr/>
          </a:p>
        </p:txBody>
      </p:sp>
      <p:sp>
        <p:nvSpPr>
          <p:cNvPr id="197" name="Google Shape;197;p15"/>
          <p:cNvSpPr txBox="1"/>
          <p:nvPr>
            <p:ph idx="1" type="body"/>
          </p:nvPr>
        </p:nvSpPr>
        <p:spPr>
          <a:xfrm>
            <a:off x="1080000" y="936000"/>
            <a:ext cx="10029600" cy="4986000"/>
          </a:xfrm>
          <a:prstGeom prst="rect">
            <a:avLst/>
          </a:prstGeom>
          <a:noFill/>
          <a:ln>
            <a:noFill/>
          </a:ln>
        </p:spPr>
        <p:txBody>
          <a:bodyPr anchorCtr="0" anchor="t" bIns="0" lIns="0" spcFirstLastPara="1" rIns="0" wrap="square" tIns="0">
            <a:noAutofit/>
          </a:bodyPr>
          <a:lstStyle/>
          <a:p>
            <a:pPr indent="0" lvl="0" marL="0" rtl="0" algn="l">
              <a:lnSpc>
                <a:spcPct val="122222"/>
              </a:lnSpc>
              <a:spcBef>
                <a:spcPts val="0"/>
              </a:spcBef>
              <a:spcAft>
                <a:spcPts val="0"/>
              </a:spcAft>
              <a:buSzPts val="1800"/>
              <a:buNone/>
            </a:pPr>
            <a:r>
              <a:rPr lang="en-DE"/>
              <a:t>Spectral Properties of Runoff</a:t>
            </a:r>
            <a:endParaRPr/>
          </a:p>
        </p:txBody>
      </p:sp>
      <p:sp>
        <p:nvSpPr>
          <p:cNvPr id="198" name="Google Shape;198;p15"/>
          <p:cNvSpPr txBox="1"/>
          <p:nvPr>
            <p:ph idx="12" type="sldNum"/>
          </p:nvPr>
        </p:nvSpPr>
        <p:spPr>
          <a:xfrm>
            <a:off x="10029600" y="6308255"/>
            <a:ext cx="2159224" cy="216000"/>
          </a:xfrm>
          <a:prstGeom prst="rect">
            <a:avLst/>
          </a:prstGeom>
          <a:noFill/>
          <a:ln>
            <a:noFill/>
          </a:ln>
        </p:spPr>
        <p:txBody>
          <a:bodyPr anchorCtr="0" anchor="b" bIns="0" lIns="0" spcFirstLastPara="1" rIns="0" wrap="square" tIns="0">
            <a:noAutofit/>
          </a:bodyPr>
          <a:lstStyle/>
          <a:p>
            <a:pPr indent="0" lvl="0" marL="0" rtl="0" algn="ctr">
              <a:spcBef>
                <a:spcPts val="0"/>
              </a:spcBef>
              <a:spcAft>
                <a:spcPts val="0"/>
              </a:spcAft>
              <a:buNone/>
            </a:pPr>
            <a:fld id="{00000000-1234-1234-1234-123412341234}" type="slidenum">
              <a:rPr lang="en-DE"/>
              <a:t>‹#›</a:t>
            </a:fld>
            <a:endParaRPr/>
          </a:p>
        </p:txBody>
      </p:sp>
      <p:sp>
        <p:nvSpPr>
          <p:cNvPr id="199" name="Google Shape;199;p15"/>
          <p:cNvSpPr txBox="1"/>
          <p:nvPr>
            <p:ph idx="11" type="ftr"/>
          </p:nvPr>
        </p:nvSpPr>
        <p:spPr>
          <a:xfrm>
            <a:off x="2422372" y="6308255"/>
            <a:ext cx="4053639" cy="230657"/>
          </a:xfrm>
          <a:prstGeom prst="rect">
            <a:avLst/>
          </a:prstGeom>
          <a:noFill/>
          <a:ln>
            <a:noFill/>
          </a:ln>
        </p:spPr>
        <p:txBody>
          <a:bodyPr anchorCtr="0" anchor="b" bIns="0" lIns="0" spcFirstLastPara="1" rIns="0" wrap="square" tIns="0">
            <a:noAutofit/>
          </a:bodyPr>
          <a:lstStyle/>
          <a:p>
            <a:pPr indent="0" lvl="0" marL="0" rtl="0" algn="ctr">
              <a:spcBef>
                <a:spcPts val="0"/>
              </a:spcBef>
              <a:spcAft>
                <a:spcPts val="0"/>
              </a:spcAft>
              <a:buNone/>
            </a:pPr>
            <a:r>
              <a:rPr lang="en-DE"/>
              <a:t>EUROPEAN CENTRE FOR MEDIUM-RANGE WEATHER FORECASTS</a:t>
            </a:r>
            <a:endParaRPr/>
          </a:p>
        </p:txBody>
      </p:sp>
      <p:pic>
        <p:nvPicPr>
          <p:cNvPr id="200" name="Google Shape;200;p15"/>
          <p:cNvPicPr preferRelativeResize="0"/>
          <p:nvPr/>
        </p:nvPicPr>
        <p:blipFill rotWithShape="1">
          <a:blip r:embed="rId3">
            <a:alphaModFix/>
          </a:blip>
          <a:srcRect b="0" l="0" r="0" t="0"/>
          <a:stretch/>
        </p:blipFill>
        <p:spPr>
          <a:xfrm>
            <a:off x="553346" y="1318179"/>
            <a:ext cx="5759999" cy="2880000"/>
          </a:xfrm>
          <a:prstGeom prst="rect">
            <a:avLst/>
          </a:prstGeom>
          <a:noFill/>
          <a:ln>
            <a:noFill/>
          </a:ln>
        </p:spPr>
      </p:pic>
      <p:pic>
        <p:nvPicPr>
          <p:cNvPr id="201" name="Google Shape;201;p15"/>
          <p:cNvPicPr preferRelativeResize="0"/>
          <p:nvPr/>
        </p:nvPicPr>
        <p:blipFill rotWithShape="1">
          <a:blip r:embed="rId4">
            <a:alphaModFix/>
          </a:blip>
          <a:srcRect b="0" l="0" r="0" t="0"/>
          <a:stretch/>
        </p:blipFill>
        <p:spPr>
          <a:xfrm>
            <a:off x="5654040" y="3033521"/>
            <a:ext cx="5760000" cy="2880000"/>
          </a:xfrm>
          <a:prstGeom prst="rect">
            <a:avLst/>
          </a:prstGeom>
          <a:noFill/>
          <a:ln>
            <a:noFill/>
          </a:ln>
        </p:spPr>
      </p:pic>
      <p:sp>
        <p:nvSpPr>
          <p:cNvPr id="202" name="Google Shape;202;p15"/>
          <p:cNvSpPr/>
          <p:nvPr/>
        </p:nvSpPr>
        <p:spPr>
          <a:xfrm>
            <a:off x="4893852" y="2044850"/>
            <a:ext cx="3817620" cy="1562100"/>
          </a:xfrm>
          <a:prstGeom prst="arc">
            <a:avLst>
              <a:gd fmla="val 15900518" name="adj1"/>
              <a:gd fmla="val 0" name="adj2"/>
            </a:avLst>
          </a:prstGeom>
          <a:noFill/>
          <a:ln cap="flat" cmpd="sng" w="25400">
            <a:solidFill>
              <a:schemeClr val="dk1"/>
            </a:solidFill>
            <a:prstDash val="solid"/>
            <a:round/>
            <a:headEnd len="sm" w="sm" type="none"/>
            <a:tailEnd len="lg" w="lg" type="stealth"/>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03" name="Google Shape;203;p15"/>
          <p:cNvSpPr txBox="1"/>
          <p:nvPr/>
        </p:nvSpPr>
        <p:spPr>
          <a:xfrm>
            <a:off x="7993380" y="1873661"/>
            <a:ext cx="2270760"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DE" sz="1400">
                <a:solidFill>
                  <a:schemeClr val="dk1"/>
                </a:solidFill>
                <a:latin typeface="Arial"/>
                <a:ea typeface="Arial"/>
                <a:cs typeface="Arial"/>
                <a:sym typeface="Arial"/>
              </a:rPr>
              <a:t>Spectral decomposition</a:t>
            </a:r>
            <a:endParaRPr/>
          </a:p>
        </p:txBody>
      </p:sp>
      <p:sp>
        <p:nvSpPr>
          <p:cNvPr id="204" name="Google Shape;204;p15"/>
          <p:cNvSpPr txBox="1"/>
          <p:nvPr/>
        </p:nvSpPr>
        <p:spPr>
          <a:xfrm>
            <a:off x="9464039" y="5866611"/>
            <a:ext cx="2635385"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DE" sz="1000">
                <a:solidFill>
                  <a:schemeClr val="dk1"/>
                </a:solidFill>
                <a:latin typeface="Arial"/>
                <a:ea typeface="Arial"/>
                <a:cs typeface="Arial"/>
                <a:sym typeface="Arial"/>
              </a:rPr>
              <a:t>based on Weedon et al. (2015)</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0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0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0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16"/>
          <p:cNvSpPr txBox="1"/>
          <p:nvPr>
            <p:ph type="title"/>
          </p:nvPr>
        </p:nvSpPr>
        <p:spPr>
          <a:xfrm>
            <a:off x="1080000" y="360000"/>
            <a:ext cx="10029600" cy="369332"/>
          </a:xfrm>
          <a:prstGeom prst="rect">
            <a:avLst/>
          </a:prstGeom>
          <a:noFill/>
          <a:ln>
            <a:noFill/>
          </a:ln>
        </p:spPr>
        <p:txBody>
          <a:bodyPr anchorCtr="0" anchor="t" bIns="0" lIns="0" spcFirstLastPara="1" rIns="0" wrap="square" tIns="0">
            <a:noAutofit/>
          </a:bodyPr>
          <a:lstStyle/>
          <a:p>
            <a:pPr indent="0" lvl="0" marL="0" rtl="0" algn="l">
              <a:lnSpc>
                <a:spcPct val="116666"/>
              </a:lnSpc>
              <a:spcBef>
                <a:spcPts val="0"/>
              </a:spcBef>
              <a:spcAft>
                <a:spcPts val="0"/>
              </a:spcAft>
              <a:buClr>
                <a:srgbClr val="006CA6"/>
              </a:buClr>
              <a:buSzPts val="2400"/>
              <a:buFont typeface="Arial"/>
              <a:buNone/>
            </a:pPr>
            <a:r>
              <a:rPr lang="en-DE"/>
              <a:t>Urban Analytics</a:t>
            </a:r>
            <a:endParaRPr/>
          </a:p>
        </p:txBody>
      </p:sp>
      <p:sp>
        <p:nvSpPr>
          <p:cNvPr id="211" name="Google Shape;211;p16"/>
          <p:cNvSpPr txBox="1"/>
          <p:nvPr>
            <p:ph idx="1" type="body"/>
          </p:nvPr>
        </p:nvSpPr>
        <p:spPr>
          <a:xfrm>
            <a:off x="1080000" y="936000"/>
            <a:ext cx="10029600" cy="4986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800"/>
              <a:buChar char="•"/>
            </a:pPr>
            <a:r>
              <a:rPr lang="en-DE">
                <a:solidFill>
                  <a:srgbClr val="1B2240"/>
                </a:solidFill>
              </a:rPr>
              <a:t>Global cities database</a:t>
            </a:r>
            <a:r>
              <a:rPr b="1" lang="en-DE">
                <a:solidFill>
                  <a:srgbClr val="1B2240"/>
                </a:solidFill>
              </a:rPr>
              <a:t>: 10 largest cities </a:t>
            </a:r>
            <a:r>
              <a:rPr lang="en-DE">
                <a:solidFill>
                  <a:srgbClr val="1B2240"/>
                </a:solidFill>
              </a:rPr>
              <a:t>per country with &gt; 100 000 inhabitants </a:t>
            </a:r>
            <a:endParaRPr/>
          </a:p>
          <a:p>
            <a:pPr indent="0" lvl="0" marL="0" rtl="0" algn="l">
              <a:lnSpc>
                <a:spcPct val="100000"/>
              </a:lnSpc>
              <a:spcBef>
                <a:spcPts val="600"/>
              </a:spcBef>
              <a:spcAft>
                <a:spcPts val="0"/>
              </a:spcAft>
              <a:buSzPts val="1800"/>
              <a:buChar char="•"/>
            </a:pPr>
            <a:r>
              <a:rPr lang="en-DE">
                <a:solidFill>
                  <a:srgbClr val="1B2240"/>
                </a:solidFill>
              </a:rPr>
              <a:t>Methodology defines urban agglomerations and their rural surroundings:</a:t>
            </a:r>
            <a:endParaRPr/>
          </a:p>
          <a:p>
            <a:pPr indent="-270000" lvl="1" marL="630000" rtl="0" algn="l">
              <a:lnSpc>
                <a:spcPct val="100000"/>
              </a:lnSpc>
              <a:spcBef>
                <a:spcPts val="600"/>
              </a:spcBef>
              <a:spcAft>
                <a:spcPts val="0"/>
              </a:spcAft>
              <a:buSzPts val="1534"/>
              <a:buChar char="–"/>
            </a:pPr>
            <a:r>
              <a:rPr b="1" lang="en-DE" sz="1534">
                <a:solidFill>
                  <a:srgbClr val="1B2240"/>
                </a:solidFill>
              </a:rPr>
              <a:t>Urban agglomeration </a:t>
            </a:r>
            <a:r>
              <a:rPr lang="en-DE" sz="1534">
                <a:solidFill>
                  <a:srgbClr val="1B2240"/>
                </a:solidFill>
              </a:rPr>
              <a:t>is defined as continuous cluster of grid points with an </a:t>
            </a:r>
            <a:r>
              <a:rPr b="1" lang="en-DE" sz="1534">
                <a:solidFill>
                  <a:srgbClr val="1B2240"/>
                </a:solidFill>
              </a:rPr>
              <a:t>urban cover &gt; 10% </a:t>
            </a:r>
            <a:r>
              <a:rPr lang="en-DE" sz="1534">
                <a:solidFill>
                  <a:srgbClr val="1B2240"/>
                </a:solidFill>
              </a:rPr>
              <a:t>of grid-box area</a:t>
            </a:r>
            <a:endParaRPr/>
          </a:p>
          <a:p>
            <a:pPr indent="-270000" lvl="1" marL="630000" rtl="0" algn="l">
              <a:lnSpc>
                <a:spcPct val="100000"/>
              </a:lnSpc>
              <a:spcBef>
                <a:spcPts val="600"/>
              </a:spcBef>
              <a:spcAft>
                <a:spcPts val="0"/>
              </a:spcAft>
              <a:buSzPts val="1534"/>
              <a:buChar char="–"/>
            </a:pPr>
            <a:r>
              <a:rPr b="1" lang="en-DE" sz="1534">
                <a:solidFill>
                  <a:srgbClr val="1B2240"/>
                </a:solidFill>
              </a:rPr>
              <a:t>Rural land region </a:t>
            </a:r>
            <a:r>
              <a:rPr lang="en-DE" sz="1534">
                <a:solidFill>
                  <a:srgbClr val="1B2240"/>
                </a:solidFill>
              </a:rPr>
              <a:t>within radius </a:t>
            </a:r>
            <a:r>
              <a:rPr b="1" lang="en-DE" sz="1534">
                <a:solidFill>
                  <a:srgbClr val="1B2240"/>
                </a:solidFill>
              </a:rPr>
              <a:t>around the city</a:t>
            </a:r>
            <a:r>
              <a:rPr lang="en-DE" sz="1534">
                <a:solidFill>
                  <a:srgbClr val="1B2240"/>
                </a:solidFill>
              </a:rPr>
              <a:t>, where:</a:t>
            </a:r>
            <a:endParaRPr/>
          </a:p>
          <a:p>
            <a:pPr indent="-270000" lvl="2" marL="990000" rtl="0" algn="l">
              <a:lnSpc>
                <a:spcPct val="100000"/>
              </a:lnSpc>
              <a:spcBef>
                <a:spcPts val="600"/>
              </a:spcBef>
              <a:spcAft>
                <a:spcPts val="0"/>
              </a:spcAft>
              <a:buSzPts val="1400"/>
              <a:buChar char="•"/>
            </a:pPr>
            <a:r>
              <a:rPr lang="en-DE">
                <a:solidFill>
                  <a:srgbClr val="1B2240"/>
                </a:solidFill>
              </a:rPr>
              <a:t>land cover &gt; 99 % (exclude water)</a:t>
            </a:r>
            <a:endParaRPr/>
          </a:p>
          <a:p>
            <a:pPr indent="-270000" lvl="2" marL="990000" rtl="0" algn="l">
              <a:lnSpc>
                <a:spcPct val="100000"/>
              </a:lnSpc>
              <a:spcBef>
                <a:spcPts val="600"/>
              </a:spcBef>
              <a:spcAft>
                <a:spcPts val="0"/>
              </a:spcAft>
              <a:buSzPts val="1400"/>
              <a:buChar char="•"/>
            </a:pPr>
            <a:r>
              <a:rPr lang="en-DE">
                <a:solidFill>
                  <a:srgbClr val="1B2240"/>
                </a:solidFill>
              </a:rPr>
              <a:t>urban cover &lt; 3 % (exclude sub-urban regions)</a:t>
            </a:r>
            <a:endParaRPr/>
          </a:p>
          <a:p>
            <a:pPr indent="-270000" lvl="2" marL="990000" rtl="0" algn="l">
              <a:lnSpc>
                <a:spcPct val="100000"/>
              </a:lnSpc>
              <a:spcBef>
                <a:spcPts val="600"/>
              </a:spcBef>
              <a:spcAft>
                <a:spcPts val="0"/>
              </a:spcAft>
              <a:buSzPts val="1400"/>
              <a:buChar char="•"/>
            </a:pPr>
            <a:r>
              <a:rPr lang="en-DE">
                <a:solidFill>
                  <a:srgbClr val="1B2240"/>
                </a:solidFill>
              </a:rPr>
              <a:t>grid-point not within the convex hull of city (excluding rural points that are surrounded/strongly influenced by urban points)</a:t>
            </a:r>
            <a:endParaRPr/>
          </a:p>
          <a:p>
            <a:pPr indent="-270000" lvl="2" marL="990000" rtl="0" algn="l">
              <a:lnSpc>
                <a:spcPct val="100000"/>
              </a:lnSpc>
              <a:spcBef>
                <a:spcPts val="600"/>
              </a:spcBef>
              <a:spcAft>
                <a:spcPts val="0"/>
              </a:spcAft>
              <a:buSzPts val="1400"/>
              <a:buChar char="•"/>
            </a:pPr>
            <a:r>
              <a:rPr lang="en-DE">
                <a:solidFill>
                  <a:srgbClr val="1B2240"/>
                </a:solidFill>
              </a:rPr>
              <a:t>radius scales by size of urban agglomeration</a:t>
            </a:r>
            <a:endParaRPr/>
          </a:p>
          <a:p>
            <a:pPr indent="0" lvl="0" marL="0" rtl="0" algn="l">
              <a:lnSpc>
                <a:spcPct val="100000"/>
              </a:lnSpc>
              <a:spcBef>
                <a:spcPts val="600"/>
              </a:spcBef>
              <a:spcAft>
                <a:spcPts val="0"/>
              </a:spcAft>
              <a:buSzPts val="1800"/>
              <a:buChar char="•"/>
            </a:pPr>
            <a:r>
              <a:rPr lang="en-DE">
                <a:solidFill>
                  <a:srgbClr val="1B2240"/>
                </a:solidFill>
              </a:rPr>
              <a:t>Around </a:t>
            </a:r>
            <a:r>
              <a:rPr b="1" lang="en-DE">
                <a:solidFill>
                  <a:srgbClr val="1B2240"/>
                </a:solidFill>
              </a:rPr>
              <a:t>200 cities </a:t>
            </a:r>
            <a:r>
              <a:rPr lang="en-DE">
                <a:solidFill>
                  <a:srgbClr val="1B2240"/>
                </a:solidFill>
              </a:rPr>
              <a:t>worldwide </a:t>
            </a:r>
            <a:r>
              <a:rPr b="1" lang="en-DE">
                <a:solidFill>
                  <a:srgbClr val="1B2240"/>
                </a:solidFill>
              </a:rPr>
              <a:t>at 9 km resolution </a:t>
            </a:r>
            <a:r>
              <a:rPr lang="en-DE">
                <a:solidFill>
                  <a:srgbClr val="1B2240"/>
                </a:solidFill>
              </a:rPr>
              <a:t>that are sufficiently large for our data and this methodology</a:t>
            </a:r>
            <a:endParaRPr/>
          </a:p>
          <a:p>
            <a:pPr indent="114300" lvl="0" marL="0" rtl="0" algn="l">
              <a:lnSpc>
                <a:spcPct val="122222"/>
              </a:lnSpc>
              <a:spcBef>
                <a:spcPts val="1100"/>
              </a:spcBef>
              <a:spcAft>
                <a:spcPts val="0"/>
              </a:spcAft>
              <a:buClr>
                <a:srgbClr val="064E83"/>
              </a:buClr>
              <a:buSzPts val="1800"/>
              <a:buNone/>
            </a:pPr>
            <a:r>
              <a:t/>
            </a:r>
            <a:endParaRPr/>
          </a:p>
        </p:txBody>
      </p:sp>
      <p:sp>
        <p:nvSpPr>
          <p:cNvPr id="212" name="Google Shape;212;p16"/>
          <p:cNvSpPr txBox="1"/>
          <p:nvPr>
            <p:ph idx="12" type="sldNum"/>
          </p:nvPr>
        </p:nvSpPr>
        <p:spPr>
          <a:xfrm>
            <a:off x="10029600" y="6308255"/>
            <a:ext cx="2159224" cy="216000"/>
          </a:xfrm>
          <a:prstGeom prst="rect">
            <a:avLst/>
          </a:prstGeom>
          <a:noFill/>
          <a:ln>
            <a:noFill/>
          </a:ln>
        </p:spPr>
        <p:txBody>
          <a:bodyPr anchorCtr="0" anchor="b" bIns="0" lIns="0" spcFirstLastPara="1" rIns="0" wrap="square" tIns="0">
            <a:noAutofit/>
          </a:bodyPr>
          <a:lstStyle/>
          <a:p>
            <a:pPr indent="0" lvl="0" marL="0" rtl="0" algn="ctr">
              <a:spcBef>
                <a:spcPts val="0"/>
              </a:spcBef>
              <a:spcAft>
                <a:spcPts val="0"/>
              </a:spcAft>
              <a:buNone/>
            </a:pPr>
            <a:fld id="{00000000-1234-1234-1234-123412341234}" type="slidenum">
              <a:rPr lang="en-DE"/>
              <a:t>‹#›</a:t>
            </a:fld>
            <a:endParaRPr/>
          </a:p>
        </p:txBody>
      </p:sp>
      <p:sp>
        <p:nvSpPr>
          <p:cNvPr id="213" name="Google Shape;213;p16"/>
          <p:cNvSpPr txBox="1"/>
          <p:nvPr>
            <p:ph idx="11" type="ftr"/>
          </p:nvPr>
        </p:nvSpPr>
        <p:spPr>
          <a:xfrm>
            <a:off x="2422372" y="6308255"/>
            <a:ext cx="4053639" cy="230657"/>
          </a:xfrm>
          <a:prstGeom prst="rect">
            <a:avLst/>
          </a:prstGeom>
          <a:noFill/>
          <a:ln>
            <a:noFill/>
          </a:ln>
        </p:spPr>
        <p:txBody>
          <a:bodyPr anchorCtr="0" anchor="b" bIns="0" lIns="0" spcFirstLastPara="1" rIns="0" wrap="square" tIns="0">
            <a:noAutofit/>
          </a:bodyPr>
          <a:lstStyle/>
          <a:p>
            <a:pPr indent="0" lvl="0" marL="0" rtl="0" algn="ctr">
              <a:spcBef>
                <a:spcPts val="0"/>
              </a:spcBef>
              <a:spcAft>
                <a:spcPts val="0"/>
              </a:spcAft>
              <a:buNone/>
            </a:pPr>
            <a:r>
              <a:rPr lang="en-DE"/>
              <a:t>EUROPEAN CENTRE FOR MEDIUM-RANGE WEATHER FORECASTS</a:t>
            </a:r>
            <a:endParaRPr/>
          </a:p>
        </p:txBody>
      </p:sp>
      <p:pic>
        <p:nvPicPr>
          <p:cNvPr id="214" name="Google Shape;214;p16"/>
          <p:cNvPicPr preferRelativeResize="0"/>
          <p:nvPr/>
        </p:nvPicPr>
        <p:blipFill rotWithShape="1">
          <a:blip r:embed="rId3">
            <a:alphaModFix/>
          </a:blip>
          <a:srcRect b="0" l="0" r="0" t="0"/>
          <a:stretch/>
        </p:blipFill>
        <p:spPr>
          <a:xfrm>
            <a:off x="1646239" y="4004167"/>
            <a:ext cx="7404100" cy="2844800"/>
          </a:xfrm>
          <a:prstGeom prst="rect">
            <a:avLst/>
          </a:prstGeom>
          <a:noFill/>
          <a:ln>
            <a:noFill/>
          </a:ln>
        </p:spPr>
      </p:pic>
      <p:cxnSp>
        <p:nvCxnSpPr>
          <p:cNvPr id="215" name="Google Shape;215;p16"/>
          <p:cNvCxnSpPr>
            <a:stCxn id="216" idx="1"/>
          </p:cNvCxnSpPr>
          <p:nvPr/>
        </p:nvCxnSpPr>
        <p:spPr>
          <a:xfrm flipH="1">
            <a:off x="7659939" y="4581618"/>
            <a:ext cx="1415700" cy="637800"/>
          </a:xfrm>
          <a:prstGeom prst="straightConnector1">
            <a:avLst/>
          </a:prstGeom>
          <a:noFill/>
          <a:ln cap="flat" cmpd="sng" w="19050">
            <a:solidFill>
              <a:srgbClr val="FEE724"/>
            </a:solidFill>
            <a:prstDash val="solid"/>
            <a:round/>
            <a:headEnd len="sm" w="sm" type="none"/>
            <a:tailEnd len="med" w="med" type="stealth"/>
          </a:ln>
        </p:spPr>
      </p:cxnSp>
      <p:sp>
        <p:nvSpPr>
          <p:cNvPr id="216" name="Google Shape;216;p16"/>
          <p:cNvSpPr txBox="1"/>
          <p:nvPr/>
        </p:nvSpPr>
        <p:spPr>
          <a:xfrm>
            <a:off x="9075639" y="4427729"/>
            <a:ext cx="2012402"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DE" sz="1400">
                <a:solidFill>
                  <a:srgbClr val="FEE724"/>
                </a:solidFill>
                <a:latin typeface="Arial"/>
                <a:ea typeface="Arial"/>
                <a:cs typeface="Arial"/>
                <a:sym typeface="Arial"/>
              </a:rPr>
              <a:t>Urban agglomeration</a:t>
            </a:r>
            <a:endParaRPr/>
          </a:p>
        </p:txBody>
      </p:sp>
      <p:cxnSp>
        <p:nvCxnSpPr>
          <p:cNvPr id="217" name="Google Shape;217;p16"/>
          <p:cNvCxnSpPr>
            <a:stCxn id="218" idx="1"/>
          </p:cNvCxnSpPr>
          <p:nvPr/>
        </p:nvCxnSpPr>
        <p:spPr>
          <a:xfrm flipH="1">
            <a:off x="8027340" y="5373166"/>
            <a:ext cx="1061100" cy="65400"/>
          </a:xfrm>
          <a:prstGeom prst="straightConnector1">
            <a:avLst/>
          </a:prstGeom>
          <a:noFill/>
          <a:ln cap="flat" cmpd="sng" w="19050">
            <a:solidFill>
              <a:srgbClr val="20918C"/>
            </a:solidFill>
            <a:prstDash val="solid"/>
            <a:round/>
            <a:headEnd len="sm" w="sm" type="none"/>
            <a:tailEnd len="med" w="med" type="stealth"/>
          </a:ln>
        </p:spPr>
      </p:cxnSp>
      <p:sp>
        <p:nvSpPr>
          <p:cNvPr id="218" name="Google Shape;218;p16"/>
          <p:cNvSpPr txBox="1"/>
          <p:nvPr/>
        </p:nvSpPr>
        <p:spPr>
          <a:xfrm>
            <a:off x="9088440" y="5219277"/>
            <a:ext cx="1688630"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DE" sz="1400">
                <a:solidFill>
                  <a:srgbClr val="20918C"/>
                </a:solidFill>
                <a:latin typeface="Arial"/>
                <a:ea typeface="Arial"/>
                <a:cs typeface="Arial"/>
                <a:sym typeface="Arial"/>
              </a:rPr>
              <a:t>Rural surrounding</a:t>
            </a:r>
            <a:endParaRPr/>
          </a:p>
        </p:txBody>
      </p:sp>
      <p:cxnSp>
        <p:nvCxnSpPr>
          <p:cNvPr id="219" name="Google Shape;219;p16"/>
          <p:cNvCxnSpPr>
            <a:stCxn id="220" idx="0"/>
          </p:cNvCxnSpPr>
          <p:nvPr/>
        </p:nvCxnSpPr>
        <p:spPr>
          <a:xfrm rot="10800000">
            <a:off x="3372864" y="5513952"/>
            <a:ext cx="5100" cy="510600"/>
          </a:xfrm>
          <a:prstGeom prst="straightConnector1">
            <a:avLst/>
          </a:prstGeom>
          <a:noFill/>
          <a:ln cap="flat" cmpd="sng" w="19050">
            <a:solidFill>
              <a:srgbClr val="A52929"/>
            </a:solidFill>
            <a:prstDash val="solid"/>
            <a:round/>
            <a:headEnd len="sm" w="sm" type="none"/>
            <a:tailEnd len="med" w="med" type="stealth"/>
          </a:ln>
        </p:spPr>
      </p:cxnSp>
      <p:sp>
        <p:nvSpPr>
          <p:cNvPr id="220" name="Google Shape;220;p16"/>
          <p:cNvSpPr txBox="1"/>
          <p:nvPr/>
        </p:nvSpPr>
        <p:spPr>
          <a:xfrm>
            <a:off x="2512508" y="6024552"/>
            <a:ext cx="1730912"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DE" sz="1400">
                <a:solidFill>
                  <a:srgbClr val="A52929"/>
                </a:solidFill>
                <a:latin typeface="Arial"/>
                <a:ea typeface="Arial"/>
                <a:cs typeface="Arial"/>
                <a:sym typeface="Arial"/>
              </a:rPr>
              <a:t>Convex hull of city</a:t>
            </a:r>
            <a:endParaRPr/>
          </a:p>
        </p:txBody>
      </p:sp>
      <p:cxnSp>
        <p:nvCxnSpPr>
          <p:cNvPr id="221" name="Google Shape;221;p16"/>
          <p:cNvCxnSpPr>
            <a:stCxn id="222" idx="2"/>
          </p:cNvCxnSpPr>
          <p:nvPr/>
        </p:nvCxnSpPr>
        <p:spPr>
          <a:xfrm flipH="1">
            <a:off x="3299596" y="4628298"/>
            <a:ext cx="338100" cy="656400"/>
          </a:xfrm>
          <a:prstGeom prst="straightConnector1">
            <a:avLst/>
          </a:prstGeom>
          <a:noFill/>
          <a:ln cap="flat" cmpd="sng" w="19050">
            <a:solidFill>
              <a:srgbClr val="A52929"/>
            </a:solidFill>
            <a:prstDash val="solid"/>
            <a:round/>
            <a:headEnd len="sm" w="sm" type="none"/>
            <a:tailEnd len="med" w="med" type="stealth"/>
          </a:ln>
        </p:spPr>
      </p:cxnSp>
      <p:sp>
        <p:nvSpPr>
          <p:cNvPr id="222" name="Google Shape;222;p16"/>
          <p:cNvSpPr txBox="1"/>
          <p:nvPr/>
        </p:nvSpPr>
        <p:spPr>
          <a:xfrm>
            <a:off x="3031974" y="4320521"/>
            <a:ext cx="1211445"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DE" sz="1400">
                <a:solidFill>
                  <a:srgbClr val="A52929"/>
                </a:solidFill>
                <a:latin typeface="Arial"/>
                <a:ea typeface="Arial"/>
                <a:cs typeface="Arial"/>
                <a:sym typeface="Arial"/>
              </a:rPr>
              <a:t>City centre</a:t>
            </a:r>
            <a:endParaRPr/>
          </a:p>
        </p:txBody>
      </p:sp>
      <p:cxnSp>
        <p:nvCxnSpPr>
          <p:cNvPr id="223" name="Google Shape;223;p16"/>
          <p:cNvCxnSpPr>
            <a:stCxn id="224" idx="0"/>
          </p:cNvCxnSpPr>
          <p:nvPr/>
        </p:nvCxnSpPr>
        <p:spPr>
          <a:xfrm rot="10800000">
            <a:off x="5703689" y="5838552"/>
            <a:ext cx="155400" cy="186000"/>
          </a:xfrm>
          <a:prstGeom prst="straightConnector1">
            <a:avLst/>
          </a:prstGeom>
          <a:noFill/>
          <a:ln cap="flat" cmpd="sng" w="19050">
            <a:solidFill>
              <a:srgbClr val="A52929"/>
            </a:solidFill>
            <a:prstDash val="solid"/>
            <a:round/>
            <a:headEnd len="sm" w="sm" type="none"/>
            <a:tailEnd len="med" w="med" type="stealth"/>
          </a:ln>
        </p:spPr>
      </p:cxnSp>
      <p:sp>
        <p:nvSpPr>
          <p:cNvPr id="224" name="Google Shape;224;p16"/>
          <p:cNvSpPr txBox="1"/>
          <p:nvPr/>
        </p:nvSpPr>
        <p:spPr>
          <a:xfrm>
            <a:off x="5276047" y="6024552"/>
            <a:ext cx="1166083"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DE" sz="1400">
                <a:solidFill>
                  <a:srgbClr val="A52929"/>
                </a:solidFill>
                <a:latin typeface="Arial"/>
                <a:ea typeface="Arial"/>
                <a:cs typeface="Arial"/>
                <a:sym typeface="Arial"/>
              </a:rPr>
              <a:t>Rural radius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1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1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1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1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1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1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2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2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2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2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2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17"/>
          <p:cNvSpPr txBox="1"/>
          <p:nvPr>
            <p:ph type="title"/>
          </p:nvPr>
        </p:nvSpPr>
        <p:spPr>
          <a:xfrm>
            <a:off x="1080000" y="360000"/>
            <a:ext cx="10029600" cy="369332"/>
          </a:xfrm>
          <a:prstGeom prst="rect">
            <a:avLst/>
          </a:prstGeom>
          <a:noFill/>
          <a:ln>
            <a:noFill/>
          </a:ln>
        </p:spPr>
        <p:txBody>
          <a:bodyPr anchorCtr="0" anchor="t" bIns="0" lIns="0" spcFirstLastPara="1" rIns="0" wrap="square" tIns="0">
            <a:noAutofit/>
          </a:bodyPr>
          <a:lstStyle/>
          <a:p>
            <a:pPr indent="0" lvl="0" marL="0" rtl="0" algn="l">
              <a:lnSpc>
                <a:spcPct val="116666"/>
              </a:lnSpc>
              <a:spcBef>
                <a:spcPts val="0"/>
              </a:spcBef>
              <a:spcAft>
                <a:spcPts val="0"/>
              </a:spcAft>
              <a:buClr>
                <a:srgbClr val="006CA6"/>
              </a:buClr>
              <a:buSzPts val="2400"/>
              <a:buFont typeface="Arial"/>
              <a:buNone/>
            </a:pPr>
            <a:r>
              <a:rPr lang="en-DE"/>
              <a:t>Urban Analytics</a:t>
            </a:r>
            <a:endParaRPr/>
          </a:p>
        </p:txBody>
      </p:sp>
      <p:sp>
        <p:nvSpPr>
          <p:cNvPr id="231" name="Google Shape;231;p17"/>
          <p:cNvSpPr txBox="1"/>
          <p:nvPr>
            <p:ph idx="1" type="body"/>
          </p:nvPr>
        </p:nvSpPr>
        <p:spPr>
          <a:xfrm>
            <a:off x="1080000" y="687111"/>
            <a:ext cx="10029600" cy="4986000"/>
          </a:xfrm>
          <a:prstGeom prst="rect">
            <a:avLst/>
          </a:prstGeom>
          <a:noFill/>
          <a:ln>
            <a:noFill/>
          </a:ln>
        </p:spPr>
        <p:txBody>
          <a:bodyPr anchorCtr="0" anchor="t" bIns="0" lIns="0" spcFirstLastPara="1" rIns="0" wrap="square" tIns="0">
            <a:noAutofit/>
          </a:bodyPr>
          <a:lstStyle/>
          <a:p>
            <a:pPr indent="114300" lvl="0" marL="0" rtl="0" algn="l">
              <a:lnSpc>
                <a:spcPct val="122222"/>
              </a:lnSpc>
              <a:spcBef>
                <a:spcPts val="0"/>
              </a:spcBef>
              <a:spcAft>
                <a:spcPts val="0"/>
              </a:spcAft>
              <a:buClr>
                <a:srgbClr val="064E83"/>
              </a:buClr>
              <a:buSzPts val="1800"/>
              <a:buNone/>
            </a:pPr>
            <a:r>
              <a:t/>
            </a:r>
            <a:endParaRPr/>
          </a:p>
        </p:txBody>
      </p:sp>
      <p:sp>
        <p:nvSpPr>
          <p:cNvPr id="232" name="Google Shape;232;p17"/>
          <p:cNvSpPr txBox="1"/>
          <p:nvPr>
            <p:ph idx="12" type="sldNum"/>
          </p:nvPr>
        </p:nvSpPr>
        <p:spPr>
          <a:xfrm>
            <a:off x="10029600" y="6308255"/>
            <a:ext cx="2159224" cy="216000"/>
          </a:xfrm>
          <a:prstGeom prst="rect">
            <a:avLst/>
          </a:prstGeom>
          <a:noFill/>
          <a:ln>
            <a:noFill/>
          </a:ln>
        </p:spPr>
        <p:txBody>
          <a:bodyPr anchorCtr="0" anchor="b" bIns="0" lIns="0" spcFirstLastPara="1" rIns="0" wrap="square" tIns="0">
            <a:noAutofit/>
          </a:bodyPr>
          <a:lstStyle/>
          <a:p>
            <a:pPr indent="0" lvl="0" marL="0" rtl="0" algn="ctr">
              <a:spcBef>
                <a:spcPts val="0"/>
              </a:spcBef>
              <a:spcAft>
                <a:spcPts val="0"/>
              </a:spcAft>
              <a:buNone/>
            </a:pPr>
            <a:fld id="{00000000-1234-1234-1234-123412341234}" type="slidenum">
              <a:rPr lang="en-DE"/>
              <a:t>‹#›</a:t>
            </a:fld>
            <a:endParaRPr/>
          </a:p>
        </p:txBody>
      </p:sp>
      <p:sp>
        <p:nvSpPr>
          <p:cNvPr id="233" name="Google Shape;233;p17"/>
          <p:cNvSpPr txBox="1"/>
          <p:nvPr>
            <p:ph idx="11" type="ftr"/>
          </p:nvPr>
        </p:nvSpPr>
        <p:spPr>
          <a:xfrm>
            <a:off x="2422372" y="6308255"/>
            <a:ext cx="4053639" cy="230657"/>
          </a:xfrm>
          <a:prstGeom prst="rect">
            <a:avLst/>
          </a:prstGeom>
          <a:noFill/>
          <a:ln>
            <a:noFill/>
          </a:ln>
        </p:spPr>
        <p:txBody>
          <a:bodyPr anchorCtr="0" anchor="b" bIns="0" lIns="0" spcFirstLastPara="1" rIns="0" wrap="square" tIns="0">
            <a:noAutofit/>
          </a:bodyPr>
          <a:lstStyle/>
          <a:p>
            <a:pPr indent="0" lvl="0" marL="0" rtl="0" algn="ctr">
              <a:spcBef>
                <a:spcPts val="0"/>
              </a:spcBef>
              <a:spcAft>
                <a:spcPts val="0"/>
              </a:spcAft>
              <a:buNone/>
            </a:pPr>
            <a:r>
              <a:rPr lang="en-DE"/>
              <a:t>EUROPEAN CENTRE FOR MEDIUM-RANGE WEATHER FORECASTS</a:t>
            </a:r>
            <a:endParaRPr/>
          </a:p>
        </p:txBody>
      </p:sp>
      <p:pic>
        <p:nvPicPr>
          <p:cNvPr descr="A map of the world with different colored dots&#10;&#10;AI-generated content may be incorrect." id="234" name="Google Shape;234;p17"/>
          <p:cNvPicPr preferRelativeResize="0"/>
          <p:nvPr/>
        </p:nvPicPr>
        <p:blipFill rotWithShape="1">
          <a:blip r:embed="rId3">
            <a:alphaModFix/>
          </a:blip>
          <a:srcRect b="0" l="0" r="0" t="0"/>
          <a:stretch/>
        </p:blipFill>
        <p:spPr>
          <a:xfrm>
            <a:off x="617220" y="969257"/>
            <a:ext cx="5726095" cy="2704418"/>
          </a:xfrm>
          <a:prstGeom prst="rect">
            <a:avLst/>
          </a:prstGeom>
          <a:noFill/>
          <a:ln>
            <a:noFill/>
          </a:ln>
        </p:spPr>
      </p:pic>
      <p:sp>
        <p:nvSpPr>
          <p:cNvPr id="235" name="Google Shape;235;p17"/>
          <p:cNvSpPr txBox="1"/>
          <p:nvPr/>
        </p:nvSpPr>
        <p:spPr>
          <a:xfrm>
            <a:off x="6655543" y="3585566"/>
            <a:ext cx="2684958" cy="1815882"/>
          </a:xfrm>
          <a:prstGeom prst="rect">
            <a:avLst/>
          </a:prstGeom>
          <a:noFill/>
          <a:ln>
            <a:noFill/>
          </a:ln>
        </p:spPr>
        <p:txBody>
          <a:bodyPr anchorCtr="0" anchor="t" bIns="45700" lIns="91425" spcFirstLastPara="1" rIns="91425" wrap="square" tIns="45700">
            <a:spAutoFit/>
          </a:bodyPr>
          <a:lstStyle/>
          <a:p>
            <a:pPr indent="-196850" lvl="0" marL="28575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1400"/>
              <a:buFont typeface="Arial"/>
              <a:buChar char="•"/>
            </a:pPr>
            <a:r>
              <a:rPr lang="en-DE" sz="1400">
                <a:solidFill>
                  <a:schemeClr val="dk1"/>
                </a:solidFill>
                <a:latin typeface="Arial"/>
                <a:ea typeface="Arial"/>
                <a:cs typeface="Arial"/>
                <a:sym typeface="Arial"/>
              </a:rPr>
              <a:t>Generally good agreement between observations and simulations of SUHI.</a:t>
            </a:r>
            <a:endParaRPr/>
          </a:p>
          <a:p>
            <a:pPr indent="-285750" lvl="0" marL="285750" marR="0" rtl="0" algn="l">
              <a:spcBef>
                <a:spcPts val="0"/>
              </a:spcBef>
              <a:spcAft>
                <a:spcPts val="0"/>
              </a:spcAft>
              <a:buClr>
                <a:schemeClr val="dk1"/>
              </a:buClr>
              <a:buSzPts val="1400"/>
              <a:buFont typeface="Arial"/>
              <a:buChar char="•"/>
            </a:pPr>
            <a:r>
              <a:rPr lang="en-DE" sz="1400">
                <a:solidFill>
                  <a:schemeClr val="dk1"/>
                </a:solidFill>
                <a:latin typeface="Arial"/>
                <a:ea typeface="Arial"/>
                <a:cs typeface="Arial"/>
                <a:sym typeface="Arial"/>
              </a:rPr>
              <a:t>RMSE of mean diurnal cycle of SUHI low at 9 km (mostly &lt; 2 °C), largest in Tropics.</a:t>
            </a:r>
            <a:endParaRPr/>
          </a:p>
        </p:txBody>
      </p:sp>
      <p:pic>
        <p:nvPicPr>
          <p:cNvPr descr="A chart of a number of cells&#10;&#10;AI-generated content may be incorrect." id="236" name="Google Shape;236;p17"/>
          <p:cNvPicPr preferRelativeResize="0"/>
          <p:nvPr/>
        </p:nvPicPr>
        <p:blipFill rotWithShape="1">
          <a:blip r:embed="rId4">
            <a:alphaModFix/>
          </a:blip>
          <a:srcRect b="0" l="0" r="0" t="0"/>
          <a:stretch/>
        </p:blipFill>
        <p:spPr>
          <a:xfrm>
            <a:off x="9441389" y="-9033"/>
            <a:ext cx="1887012" cy="6858000"/>
          </a:xfrm>
          <a:prstGeom prst="rect">
            <a:avLst/>
          </a:prstGeom>
          <a:noFill/>
          <a:ln>
            <a:noFill/>
          </a:ln>
        </p:spPr>
      </p:pic>
      <p:pic>
        <p:nvPicPr>
          <p:cNvPr descr="A map of the world with different colored dots&#10;&#10;AI-generated content may be incorrect." id="237" name="Google Shape;237;p17"/>
          <p:cNvPicPr preferRelativeResize="0"/>
          <p:nvPr/>
        </p:nvPicPr>
        <p:blipFill rotWithShape="1">
          <a:blip r:embed="rId5">
            <a:alphaModFix/>
          </a:blip>
          <a:srcRect b="0" l="0" r="0" t="0"/>
          <a:stretch/>
        </p:blipFill>
        <p:spPr>
          <a:xfrm>
            <a:off x="632675" y="3857260"/>
            <a:ext cx="5688209" cy="2698161"/>
          </a:xfrm>
          <a:prstGeom prst="rect">
            <a:avLst/>
          </a:prstGeom>
          <a:noFill/>
          <a:ln>
            <a:noFill/>
          </a:ln>
        </p:spPr>
      </p:pic>
      <p:sp>
        <p:nvSpPr>
          <p:cNvPr id="238" name="Google Shape;238;p17"/>
          <p:cNvSpPr txBox="1"/>
          <p:nvPr/>
        </p:nvSpPr>
        <p:spPr>
          <a:xfrm>
            <a:off x="7054516" y="1417756"/>
            <a:ext cx="1887012"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DE" sz="1400">
                <a:solidFill>
                  <a:schemeClr val="dk1"/>
                </a:solidFill>
                <a:latin typeface="Arial"/>
                <a:ea typeface="Arial"/>
                <a:cs typeface="Arial"/>
                <a:sym typeface="Arial"/>
              </a:rPr>
              <a:t>Diurnal cycles for European cities.</a:t>
            </a:r>
            <a:endParaRPr/>
          </a:p>
        </p:txBody>
      </p:sp>
      <p:cxnSp>
        <p:nvCxnSpPr>
          <p:cNvPr id="239" name="Google Shape;239;p17"/>
          <p:cNvCxnSpPr>
            <a:stCxn id="238" idx="3"/>
          </p:cNvCxnSpPr>
          <p:nvPr/>
        </p:nvCxnSpPr>
        <p:spPr>
          <a:xfrm>
            <a:off x="8941528" y="1679366"/>
            <a:ext cx="522300" cy="464700"/>
          </a:xfrm>
          <a:prstGeom prst="straightConnector1">
            <a:avLst/>
          </a:prstGeom>
          <a:noFill/>
          <a:ln cap="flat" cmpd="sng" w="25400">
            <a:solidFill>
              <a:schemeClr val="dk1"/>
            </a:solidFill>
            <a:prstDash val="solid"/>
            <a:round/>
            <a:headEnd len="sm" w="sm" type="none"/>
            <a:tailEnd len="med" w="med" type="triangle"/>
          </a:ln>
          <a:effectLst>
            <a:outerShdw blurRad="40000" rotWithShape="0" dir="5400000" dist="20000">
              <a:srgbClr val="000000">
                <a:alpha val="37647"/>
              </a:srgbClr>
            </a:outerShdw>
          </a:effectLst>
        </p:spPr>
      </p:cxnSp>
      <p:sp>
        <p:nvSpPr>
          <p:cNvPr id="240" name="Google Shape;240;p17"/>
          <p:cNvSpPr txBox="1"/>
          <p:nvPr/>
        </p:nvSpPr>
        <p:spPr>
          <a:xfrm>
            <a:off x="7054516" y="2314510"/>
            <a:ext cx="1887012"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DE" sz="1400">
                <a:solidFill>
                  <a:schemeClr val="dk1"/>
                </a:solidFill>
                <a:latin typeface="Arial"/>
                <a:ea typeface="Arial"/>
                <a:cs typeface="Arial"/>
                <a:sym typeface="Arial"/>
              </a:rPr>
              <a:t>RMSE of mean diurnal cycle.</a:t>
            </a:r>
            <a:endParaRPr/>
          </a:p>
        </p:txBody>
      </p:sp>
      <p:cxnSp>
        <p:nvCxnSpPr>
          <p:cNvPr id="241" name="Google Shape;241;p17"/>
          <p:cNvCxnSpPr/>
          <p:nvPr/>
        </p:nvCxnSpPr>
        <p:spPr>
          <a:xfrm flipH="1">
            <a:off x="6444203" y="2637676"/>
            <a:ext cx="534446" cy="323165"/>
          </a:xfrm>
          <a:prstGeom prst="straightConnector1">
            <a:avLst/>
          </a:prstGeom>
          <a:noFill/>
          <a:ln cap="flat" cmpd="sng" w="25400">
            <a:solidFill>
              <a:schemeClr val="dk1"/>
            </a:solidFill>
            <a:prstDash val="solid"/>
            <a:round/>
            <a:headEnd len="sm" w="sm" type="none"/>
            <a:tailEnd len="med" w="med" type="triangle"/>
          </a:ln>
          <a:effectLst>
            <a:outerShdw blurRad="40000" rotWithShape="0" dir="5400000" dist="20000">
              <a:srgbClr val="000000">
                <a:alpha val="37647"/>
              </a:srgbClr>
            </a:outerShdw>
          </a:effectLst>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3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4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4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18"/>
          <p:cNvSpPr txBox="1"/>
          <p:nvPr>
            <p:ph type="title"/>
          </p:nvPr>
        </p:nvSpPr>
        <p:spPr>
          <a:xfrm>
            <a:off x="1080000" y="360000"/>
            <a:ext cx="10029600" cy="369332"/>
          </a:xfrm>
          <a:prstGeom prst="rect">
            <a:avLst/>
          </a:prstGeom>
          <a:noFill/>
          <a:ln>
            <a:noFill/>
          </a:ln>
        </p:spPr>
        <p:txBody>
          <a:bodyPr anchorCtr="0" anchor="t" bIns="0" lIns="0" spcFirstLastPara="1" rIns="0" wrap="square" tIns="0">
            <a:noAutofit/>
          </a:bodyPr>
          <a:lstStyle/>
          <a:p>
            <a:pPr indent="0" lvl="0" marL="0" rtl="0" algn="l">
              <a:lnSpc>
                <a:spcPct val="116666"/>
              </a:lnSpc>
              <a:spcBef>
                <a:spcPts val="0"/>
              </a:spcBef>
              <a:spcAft>
                <a:spcPts val="0"/>
              </a:spcAft>
              <a:buClr>
                <a:srgbClr val="006CA6"/>
              </a:buClr>
              <a:buSzPts val="2400"/>
              <a:buFont typeface="Arial"/>
              <a:buNone/>
            </a:pPr>
            <a:r>
              <a:rPr lang="en-DE"/>
              <a:t>aiLand – Parameter Perturbations</a:t>
            </a:r>
            <a:endParaRPr/>
          </a:p>
        </p:txBody>
      </p:sp>
      <p:sp>
        <p:nvSpPr>
          <p:cNvPr id="247" name="Google Shape;247;p18"/>
          <p:cNvSpPr txBox="1"/>
          <p:nvPr>
            <p:ph idx="1" type="body"/>
          </p:nvPr>
        </p:nvSpPr>
        <p:spPr>
          <a:xfrm>
            <a:off x="1080000" y="936000"/>
            <a:ext cx="10029600" cy="4986000"/>
          </a:xfrm>
          <a:prstGeom prst="rect">
            <a:avLst/>
          </a:prstGeom>
          <a:noFill/>
          <a:ln>
            <a:noFill/>
          </a:ln>
        </p:spPr>
        <p:txBody>
          <a:bodyPr anchorCtr="0" anchor="t" bIns="0" lIns="0" spcFirstLastPara="1" rIns="0" wrap="square" tIns="0">
            <a:noAutofit/>
          </a:bodyPr>
          <a:lstStyle/>
          <a:p>
            <a:pPr indent="114300" lvl="0" marL="0" rtl="0" algn="l">
              <a:lnSpc>
                <a:spcPct val="122222"/>
              </a:lnSpc>
              <a:spcBef>
                <a:spcPts val="0"/>
              </a:spcBef>
              <a:spcAft>
                <a:spcPts val="0"/>
              </a:spcAft>
              <a:buClr>
                <a:srgbClr val="064E83"/>
              </a:buClr>
              <a:buSzPts val="1800"/>
              <a:buNone/>
            </a:pPr>
            <a:r>
              <a:t/>
            </a:r>
            <a:endParaRPr/>
          </a:p>
        </p:txBody>
      </p:sp>
      <p:sp>
        <p:nvSpPr>
          <p:cNvPr id="248" name="Google Shape;248;p18"/>
          <p:cNvSpPr txBox="1"/>
          <p:nvPr>
            <p:ph idx="12" type="sldNum"/>
          </p:nvPr>
        </p:nvSpPr>
        <p:spPr>
          <a:xfrm>
            <a:off x="10029600" y="6308255"/>
            <a:ext cx="2159224" cy="216000"/>
          </a:xfrm>
          <a:prstGeom prst="rect">
            <a:avLst/>
          </a:prstGeom>
          <a:noFill/>
          <a:ln>
            <a:noFill/>
          </a:ln>
        </p:spPr>
        <p:txBody>
          <a:bodyPr anchorCtr="0" anchor="b" bIns="0" lIns="0" spcFirstLastPara="1" rIns="0" wrap="square" tIns="0">
            <a:noAutofit/>
          </a:bodyPr>
          <a:lstStyle/>
          <a:p>
            <a:pPr indent="0" lvl="0" marL="0" rtl="0" algn="ctr">
              <a:spcBef>
                <a:spcPts val="0"/>
              </a:spcBef>
              <a:spcAft>
                <a:spcPts val="0"/>
              </a:spcAft>
              <a:buNone/>
            </a:pPr>
            <a:fld id="{00000000-1234-1234-1234-123412341234}" type="slidenum">
              <a:rPr lang="en-DE"/>
              <a:t>‹#›</a:t>
            </a:fld>
            <a:endParaRPr/>
          </a:p>
        </p:txBody>
      </p:sp>
      <p:sp>
        <p:nvSpPr>
          <p:cNvPr id="249" name="Google Shape;249;p18"/>
          <p:cNvSpPr txBox="1"/>
          <p:nvPr>
            <p:ph idx="11" type="ftr"/>
          </p:nvPr>
        </p:nvSpPr>
        <p:spPr>
          <a:xfrm>
            <a:off x="2422372" y="6308255"/>
            <a:ext cx="4053639" cy="230657"/>
          </a:xfrm>
          <a:prstGeom prst="rect">
            <a:avLst/>
          </a:prstGeom>
          <a:noFill/>
          <a:ln>
            <a:noFill/>
          </a:ln>
        </p:spPr>
        <p:txBody>
          <a:bodyPr anchorCtr="0" anchor="b" bIns="0" lIns="0" spcFirstLastPara="1" rIns="0" wrap="square" tIns="0">
            <a:noAutofit/>
          </a:bodyPr>
          <a:lstStyle/>
          <a:p>
            <a:pPr indent="0" lvl="0" marL="0" rtl="0" algn="ctr">
              <a:spcBef>
                <a:spcPts val="0"/>
              </a:spcBef>
              <a:spcAft>
                <a:spcPts val="0"/>
              </a:spcAft>
              <a:buNone/>
            </a:pPr>
            <a:r>
              <a:rPr lang="en-DE"/>
              <a:t>EUROPEAN CENTRE FOR MEDIUM-RANGE WEATHER FORECASTS</a:t>
            </a:r>
            <a:endParaRPr/>
          </a:p>
        </p:txBody>
      </p:sp>
      <p:pic>
        <p:nvPicPr>
          <p:cNvPr id="250" name="Google Shape;250;p18"/>
          <p:cNvPicPr preferRelativeResize="0"/>
          <p:nvPr/>
        </p:nvPicPr>
        <p:blipFill rotWithShape="1">
          <a:blip r:embed="rId3">
            <a:alphaModFix/>
          </a:blip>
          <a:srcRect b="0" l="0" r="0" t="0"/>
          <a:stretch/>
        </p:blipFill>
        <p:spPr>
          <a:xfrm>
            <a:off x="1079225" y="936000"/>
            <a:ext cx="10040302" cy="4986000"/>
          </a:xfrm>
          <a:prstGeom prst="rect">
            <a:avLst/>
          </a:prstGeom>
          <a:noFill/>
          <a:ln>
            <a:noFill/>
          </a:ln>
        </p:spPr>
      </p:pic>
      <p:sp>
        <p:nvSpPr>
          <p:cNvPr id="251" name="Google Shape;251;p18"/>
          <p:cNvSpPr/>
          <p:nvPr/>
        </p:nvSpPr>
        <p:spPr>
          <a:xfrm>
            <a:off x="6956213" y="2316480"/>
            <a:ext cx="4246880" cy="275674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52" name="Google Shape;252;p18"/>
          <p:cNvSpPr/>
          <p:nvPr/>
        </p:nvSpPr>
        <p:spPr>
          <a:xfrm>
            <a:off x="1079225" y="2631440"/>
            <a:ext cx="5793422" cy="329056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251"/>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252"/>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19"/>
          <p:cNvSpPr txBox="1"/>
          <p:nvPr>
            <p:ph type="title"/>
          </p:nvPr>
        </p:nvSpPr>
        <p:spPr>
          <a:xfrm>
            <a:off x="1080000" y="360000"/>
            <a:ext cx="10029600" cy="369332"/>
          </a:xfrm>
          <a:prstGeom prst="rect">
            <a:avLst/>
          </a:prstGeom>
          <a:noFill/>
          <a:ln>
            <a:noFill/>
          </a:ln>
        </p:spPr>
        <p:txBody>
          <a:bodyPr anchorCtr="0" anchor="t" bIns="0" lIns="0" spcFirstLastPara="1" rIns="0" wrap="square" tIns="0">
            <a:noAutofit/>
          </a:bodyPr>
          <a:lstStyle/>
          <a:p>
            <a:pPr indent="0" lvl="0" marL="0" rtl="0" algn="l">
              <a:lnSpc>
                <a:spcPct val="116666"/>
              </a:lnSpc>
              <a:spcBef>
                <a:spcPts val="0"/>
              </a:spcBef>
              <a:spcAft>
                <a:spcPts val="0"/>
              </a:spcAft>
              <a:buClr>
                <a:srgbClr val="006CA6"/>
              </a:buClr>
              <a:buSzPts val="2400"/>
              <a:buFont typeface="Arial"/>
              <a:buNone/>
            </a:pPr>
            <a:r>
              <a:rPr lang="en-DE"/>
              <a:t>Adaptive Parameter Tuning (slides by Gabriele Arduini)</a:t>
            </a:r>
            <a:endParaRPr/>
          </a:p>
        </p:txBody>
      </p:sp>
      <p:sp>
        <p:nvSpPr>
          <p:cNvPr id="259" name="Google Shape;259;p19"/>
          <p:cNvSpPr txBox="1"/>
          <p:nvPr>
            <p:ph idx="1" type="body"/>
          </p:nvPr>
        </p:nvSpPr>
        <p:spPr>
          <a:xfrm>
            <a:off x="1080000" y="936000"/>
            <a:ext cx="10029600" cy="4986000"/>
          </a:xfrm>
          <a:prstGeom prst="rect">
            <a:avLst/>
          </a:prstGeom>
          <a:noFill/>
          <a:ln>
            <a:noFill/>
          </a:ln>
        </p:spPr>
        <p:txBody>
          <a:bodyPr anchorCtr="0" anchor="t" bIns="0" lIns="0" spcFirstLastPara="1" rIns="0" wrap="square" tIns="0">
            <a:noAutofit/>
          </a:bodyPr>
          <a:lstStyle/>
          <a:p>
            <a:pPr indent="0" lvl="0" marL="0" rtl="0" algn="l">
              <a:lnSpc>
                <a:spcPct val="122222"/>
              </a:lnSpc>
              <a:spcBef>
                <a:spcPts val="0"/>
              </a:spcBef>
              <a:spcAft>
                <a:spcPts val="0"/>
              </a:spcAft>
              <a:buSzPts val="1800"/>
              <a:buNone/>
            </a:pPr>
            <a:r>
              <a:rPr b="1" lang="en-DE">
                <a:latin typeface="Arial"/>
                <a:ea typeface="Arial"/>
                <a:cs typeface="Arial"/>
                <a:sym typeface="Arial"/>
              </a:rPr>
              <a:t>Optimisation of parameters using analysis increments and empirical functions.</a:t>
            </a:r>
            <a:endParaRPr/>
          </a:p>
          <a:p>
            <a:pPr indent="-342900" lvl="0" marL="342900" rtl="0" algn="l">
              <a:lnSpc>
                <a:spcPct val="122222"/>
              </a:lnSpc>
              <a:spcBef>
                <a:spcPts val="600"/>
              </a:spcBef>
              <a:spcAft>
                <a:spcPts val="0"/>
              </a:spcAft>
              <a:buSzPts val="1800"/>
              <a:buFont typeface="Arial"/>
              <a:buChar char="•"/>
            </a:pPr>
            <a:r>
              <a:rPr lang="en-DE">
                <a:latin typeface="Arial"/>
                <a:ea typeface="Arial"/>
                <a:cs typeface="Arial"/>
                <a:sym typeface="Arial"/>
              </a:rPr>
              <a:t>First implemented for ICON NWP applications by Zängl et al. (2025)</a:t>
            </a:r>
            <a:endParaRPr/>
          </a:p>
          <a:p>
            <a:pPr indent="-342900" lvl="0" marL="342900" rtl="0" algn="l">
              <a:lnSpc>
                <a:spcPct val="122222"/>
              </a:lnSpc>
              <a:spcBef>
                <a:spcPts val="600"/>
              </a:spcBef>
              <a:spcAft>
                <a:spcPts val="0"/>
              </a:spcAft>
              <a:buSzPts val="1800"/>
              <a:buFont typeface="Arial"/>
              <a:buChar char="•"/>
            </a:pPr>
            <a:r>
              <a:rPr lang="en-DE">
                <a:latin typeface="Arial"/>
                <a:ea typeface="Arial"/>
                <a:cs typeface="Arial"/>
                <a:sym typeface="Arial"/>
              </a:rPr>
              <a:t>For each forecast, parameters are adjusted based on a function of the </a:t>
            </a:r>
            <a:r>
              <a:rPr b="1" lang="en-DE">
                <a:latin typeface="Arial"/>
                <a:ea typeface="Arial"/>
                <a:cs typeface="Arial"/>
                <a:sym typeface="Arial"/>
              </a:rPr>
              <a:t>analysis increments</a:t>
            </a:r>
            <a:r>
              <a:rPr lang="en-DE">
                <a:latin typeface="Arial"/>
                <a:ea typeface="Arial"/>
                <a:cs typeface="Arial"/>
                <a:sym typeface="Arial"/>
              </a:rPr>
              <a:t> used to generate the initial conditions:</a:t>
            </a:r>
            <a:endParaRPr/>
          </a:p>
          <a:p>
            <a:pPr indent="-342900" lvl="1" marL="800100" rtl="0" algn="l">
              <a:lnSpc>
                <a:spcPct val="111111"/>
              </a:lnSpc>
              <a:spcBef>
                <a:spcPts val="600"/>
              </a:spcBef>
              <a:spcAft>
                <a:spcPts val="0"/>
              </a:spcAft>
              <a:buSzPts val="1800"/>
              <a:buFont typeface="Arial"/>
              <a:buChar char="•"/>
            </a:pPr>
            <a:r>
              <a:rPr lang="en-DE" sz="1800">
                <a:latin typeface="Arial"/>
                <a:ea typeface="Arial"/>
                <a:cs typeface="Arial"/>
                <a:sym typeface="Arial"/>
              </a:rPr>
              <a:t>2-metre temperature and humidity increments are used.</a:t>
            </a:r>
            <a:endParaRPr sz="1800">
              <a:latin typeface="Arial"/>
              <a:ea typeface="Arial"/>
              <a:cs typeface="Arial"/>
              <a:sym typeface="Arial"/>
            </a:endParaRPr>
          </a:p>
          <a:p>
            <a:pPr indent="-342900" lvl="1" marL="800100" rtl="0" algn="l">
              <a:lnSpc>
                <a:spcPct val="111111"/>
              </a:lnSpc>
              <a:spcBef>
                <a:spcPts val="600"/>
              </a:spcBef>
              <a:spcAft>
                <a:spcPts val="0"/>
              </a:spcAft>
              <a:buSzPts val="1800"/>
              <a:buFont typeface="Arial"/>
              <a:buChar char="•"/>
            </a:pPr>
            <a:r>
              <a:rPr lang="en-DE" sz="1800">
                <a:latin typeface="Arial"/>
                <a:ea typeface="Arial"/>
                <a:cs typeface="Arial"/>
                <a:sym typeface="Arial"/>
              </a:rPr>
              <a:t>The </a:t>
            </a:r>
            <a:r>
              <a:rPr b="1" lang="en-DE" sz="1800">
                <a:latin typeface="Arial"/>
                <a:ea typeface="Arial"/>
                <a:cs typeface="Arial"/>
                <a:sym typeface="Arial"/>
              </a:rPr>
              <a:t>scaling function</a:t>
            </a:r>
            <a:r>
              <a:rPr lang="en-DE" sz="1800">
                <a:latin typeface="Arial"/>
                <a:ea typeface="Arial"/>
                <a:cs typeface="Arial"/>
                <a:sym typeface="Arial"/>
              </a:rPr>
              <a:t>, </a:t>
            </a:r>
            <a:r>
              <a:rPr i="1" lang="en-DE" sz="1800">
                <a:latin typeface="Arial"/>
                <a:ea typeface="Arial"/>
                <a:cs typeface="Arial"/>
                <a:sym typeface="Arial"/>
              </a:rPr>
              <a:t>f</a:t>
            </a:r>
            <a:r>
              <a:rPr lang="en-DE" sz="1800">
                <a:latin typeface="Arial"/>
                <a:ea typeface="Arial"/>
                <a:cs typeface="Arial"/>
                <a:sym typeface="Arial"/>
              </a:rPr>
              <a:t>(incr), is chosen </a:t>
            </a:r>
            <a:r>
              <a:rPr b="1" lang="en-DE" sz="1800">
                <a:latin typeface="Arial"/>
                <a:ea typeface="Arial"/>
                <a:cs typeface="Arial"/>
                <a:sym typeface="Arial"/>
              </a:rPr>
              <a:t>multiplicatively antisymmetric</a:t>
            </a:r>
            <a:r>
              <a:rPr lang="en-DE" sz="1800">
                <a:latin typeface="Arial"/>
                <a:ea typeface="Arial"/>
                <a:cs typeface="Arial"/>
                <a:sym typeface="Arial"/>
              </a:rPr>
              <a:t>. </a:t>
            </a:r>
            <a:br>
              <a:rPr lang="en-DE" sz="1800">
                <a:latin typeface="Arial"/>
                <a:ea typeface="Arial"/>
                <a:cs typeface="Arial"/>
                <a:sym typeface="Arial"/>
              </a:rPr>
            </a:br>
            <a:r>
              <a:rPr lang="en-DE" sz="1800">
                <a:latin typeface="Arial"/>
                <a:ea typeface="Arial"/>
                <a:cs typeface="Arial"/>
                <a:sym typeface="Arial"/>
              </a:rPr>
              <a:t>It is used to scale a parameter </a:t>
            </a:r>
            <a:r>
              <a:rPr i="1" lang="en-DE" sz="1800">
                <a:latin typeface="Arial"/>
                <a:ea typeface="Arial"/>
                <a:cs typeface="Arial"/>
                <a:sym typeface="Arial"/>
              </a:rPr>
              <a:t>p</a:t>
            </a:r>
            <a:r>
              <a:rPr lang="en-DE" sz="1800">
                <a:latin typeface="Arial"/>
                <a:ea typeface="Arial"/>
                <a:cs typeface="Arial"/>
                <a:sym typeface="Arial"/>
              </a:rPr>
              <a:t> for the </a:t>
            </a:r>
            <a:r>
              <a:rPr i="1" lang="en-DE" sz="1800">
                <a:latin typeface="Arial"/>
                <a:ea typeface="Arial"/>
                <a:cs typeface="Arial"/>
                <a:sym typeface="Arial"/>
              </a:rPr>
              <a:t>i-th</a:t>
            </a:r>
            <a:r>
              <a:rPr lang="en-DE" sz="1800">
                <a:latin typeface="Arial"/>
                <a:ea typeface="Arial"/>
                <a:cs typeface="Arial"/>
                <a:sym typeface="Arial"/>
              </a:rPr>
              <a:t> forecast: </a:t>
            </a:r>
            <a:endParaRPr/>
          </a:p>
          <a:p>
            <a:pPr indent="-342900" lvl="1" marL="800100" rtl="0" algn="l">
              <a:lnSpc>
                <a:spcPct val="111111"/>
              </a:lnSpc>
              <a:spcBef>
                <a:spcPts val="600"/>
              </a:spcBef>
              <a:spcAft>
                <a:spcPts val="0"/>
              </a:spcAft>
              <a:buSzPts val="1800"/>
              <a:buFont typeface="Arial"/>
              <a:buChar char="•"/>
            </a:pPr>
            <a:r>
              <a:rPr lang="en-DE" sz="1800">
                <a:latin typeface="Arial"/>
                <a:ea typeface="Arial"/>
                <a:cs typeface="Arial"/>
                <a:sym typeface="Arial"/>
              </a:rPr>
              <a:t>In practice, parameters are updated every 12-hours windows</a:t>
            </a:r>
            <a:br>
              <a:rPr lang="en-DE" sz="1800">
                <a:latin typeface="Arial"/>
                <a:ea typeface="Arial"/>
                <a:cs typeface="Arial"/>
                <a:sym typeface="Arial"/>
              </a:rPr>
            </a:br>
            <a:r>
              <a:rPr lang="en-DE" sz="1800">
                <a:latin typeface="Arial"/>
                <a:ea typeface="Arial"/>
                <a:cs typeface="Arial"/>
                <a:sym typeface="Arial"/>
              </a:rPr>
              <a:t>of the 4D-Var</a:t>
            </a:r>
            <a:endParaRPr/>
          </a:p>
          <a:p>
            <a:pPr indent="0" lvl="0" marL="0" rtl="0" algn="l">
              <a:lnSpc>
                <a:spcPct val="122222"/>
              </a:lnSpc>
              <a:spcBef>
                <a:spcPts val="600"/>
              </a:spcBef>
              <a:spcAft>
                <a:spcPts val="0"/>
              </a:spcAft>
              <a:buSzPts val="1800"/>
              <a:buNone/>
            </a:pPr>
            <a:r>
              <a:rPr b="1" lang="en-DE">
                <a:latin typeface="Arial"/>
                <a:ea typeface="Arial"/>
                <a:cs typeface="Arial"/>
                <a:sym typeface="Arial"/>
              </a:rPr>
              <a:t>Pros</a:t>
            </a:r>
            <a:endParaRPr/>
          </a:p>
          <a:p>
            <a:pPr indent="-342900" lvl="0" marL="342900" rtl="0" algn="l">
              <a:lnSpc>
                <a:spcPct val="122222"/>
              </a:lnSpc>
              <a:spcBef>
                <a:spcPts val="600"/>
              </a:spcBef>
              <a:spcAft>
                <a:spcPts val="0"/>
              </a:spcAft>
              <a:buSzPts val="1800"/>
              <a:buFont typeface="Arial"/>
              <a:buChar char="•"/>
            </a:pPr>
            <a:r>
              <a:rPr b="1" lang="en-DE">
                <a:latin typeface="Arial"/>
                <a:ea typeface="Arial"/>
                <a:cs typeface="Arial"/>
                <a:sym typeface="Arial"/>
              </a:rPr>
              <a:t>Simple</a:t>
            </a:r>
            <a:r>
              <a:rPr lang="en-DE">
                <a:latin typeface="Arial"/>
                <a:ea typeface="Arial"/>
                <a:cs typeface="Arial"/>
                <a:sym typeface="Arial"/>
              </a:rPr>
              <a:t>: does not require complex algorithms</a:t>
            </a:r>
            <a:endParaRPr/>
          </a:p>
          <a:p>
            <a:pPr indent="-342900" lvl="0" marL="342900" rtl="0" algn="l">
              <a:lnSpc>
                <a:spcPct val="122222"/>
              </a:lnSpc>
              <a:spcBef>
                <a:spcPts val="0"/>
              </a:spcBef>
              <a:spcAft>
                <a:spcPts val="0"/>
              </a:spcAft>
              <a:buSzPts val="1800"/>
              <a:buFont typeface="Arial"/>
              <a:buChar char="•"/>
            </a:pPr>
            <a:r>
              <a:rPr b="1" lang="en-DE">
                <a:latin typeface="Arial"/>
                <a:ea typeface="Arial"/>
                <a:cs typeface="Arial"/>
                <a:sym typeface="Arial"/>
              </a:rPr>
              <a:t>Fast</a:t>
            </a:r>
            <a:r>
              <a:rPr lang="en-DE">
                <a:latin typeface="Arial"/>
                <a:ea typeface="Arial"/>
                <a:cs typeface="Arial"/>
                <a:sym typeface="Arial"/>
              </a:rPr>
              <a:t>: based on functional relationship, no iterations or inversions.</a:t>
            </a:r>
            <a:endParaRPr/>
          </a:p>
          <a:p>
            <a:pPr indent="-342900" lvl="0" marL="342900" rtl="0" algn="l">
              <a:lnSpc>
                <a:spcPct val="122222"/>
              </a:lnSpc>
              <a:spcBef>
                <a:spcPts val="0"/>
              </a:spcBef>
              <a:spcAft>
                <a:spcPts val="0"/>
              </a:spcAft>
              <a:buSzPts val="1800"/>
              <a:buFont typeface="Arial"/>
              <a:buChar char="•"/>
            </a:pPr>
            <a:r>
              <a:rPr b="1" lang="en-DE">
                <a:latin typeface="Arial"/>
                <a:ea typeface="Arial"/>
                <a:cs typeface="Arial"/>
                <a:sym typeface="Arial"/>
              </a:rPr>
              <a:t>Flow-dependent</a:t>
            </a:r>
            <a:r>
              <a:rPr lang="en-DE">
                <a:latin typeface="Arial"/>
                <a:ea typeface="Arial"/>
                <a:cs typeface="Arial"/>
                <a:sym typeface="Arial"/>
              </a:rPr>
              <a:t>: considers the error of the day</a:t>
            </a:r>
            <a:endParaRPr/>
          </a:p>
          <a:p>
            <a:pPr indent="0" lvl="0" marL="0" rtl="0" algn="l">
              <a:lnSpc>
                <a:spcPct val="122222"/>
              </a:lnSpc>
              <a:spcBef>
                <a:spcPts val="600"/>
              </a:spcBef>
              <a:spcAft>
                <a:spcPts val="0"/>
              </a:spcAft>
              <a:buSzPts val="1800"/>
              <a:buNone/>
            </a:pPr>
            <a:r>
              <a:rPr b="1" lang="en-DE">
                <a:latin typeface="Arial"/>
                <a:ea typeface="Arial"/>
                <a:cs typeface="Arial"/>
                <a:sym typeface="Arial"/>
              </a:rPr>
              <a:t>Cons</a:t>
            </a:r>
            <a:endParaRPr/>
          </a:p>
          <a:p>
            <a:pPr indent="-342900" lvl="0" marL="342900" rtl="0" algn="l">
              <a:lnSpc>
                <a:spcPct val="122222"/>
              </a:lnSpc>
              <a:spcBef>
                <a:spcPts val="600"/>
              </a:spcBef>
              <a:spcAft>
                <a:spcPts val="0"/>
              </a:spcAft>
              <a:buSzPts val="1800"/>
              <a:buFont typeface="Arial"/>
              <a:buChar char="•"/>
            </a:pPr>
            <a:r>
              <a:rPr b="1" lang="en-DE">
                <a:latin typeface="Arial"/>
                <a:ea typeface="Arial"/>
                <a:cs typeface="Arial"/>
                <a:sym typeface="Arial"/>
              </a:rPr>
              <a:t>Simple</a:t>
            </a:r>
            <a:r>
              <a:rPr lang="en-DE">
                <a:latin typeface="Arial"/>
                <a:ea typeface="Arial"/>
                <a:cs typeface="Arial"/>
                <a:sym typeface="Arial"/>
              </a:rPr>
              <a:t>: does not consider a cost function or Bayesian approach</a:t>
            </a:r>
            <a:endParaRPr/>
          </a:p>
          <a:p>
            <a:pPr indent="-342900" lvl="0" marL="342900" rtl="0" algn="l">
              <a:lnSpc>
                <a:spcPct val="122222"/>
              </a:lnSpc>
              <a:spcBef>
                <a:spcPts val="0"/>
              </a:spcBef>
              <a:spcAft>
                <a:spcPts val="0"/>
              </a:spcAft>
              <a:buSzPts val="1800"/>
              <a:buFont typeface="Arial"/>
              <a:buChar char="•"/>
            </a:pPr>
            <a:r>
              <a:rPr b="1" lang="en-DE">
                <a:latin typeface="Arial"/>
                <a:ea typeface="Arial"/>
                <a:cs typeface="Arial"/>
                <a:sym typeface="Arial"/>
              </a:rPr>
              <a:t>Flow-dependent</a:t>
            </a:r>
            <a:r>
              <a:rPr lang="en-DE">
                <a:latin typeface="Arial"/>
                <a:ea typeface="Arial"/>
                <a:cs typeface="Arial"/>
                <a:sym typeface="Arial"/>
              </a:rPr>
              <a:t>: </a:t>
            </a:r>
            <a:r>
              <a:rPr i="1" lang="en-DE">
                <a:latin typeface="Arial"/>
                <a:ea typeface="Arial"/>
                <a:cs typeface="Arial"/>
                <a:sym typeface="Arial"/>
              </a:rPr>
              <a:t>”model-of-the-day”</a:t>
            </a:r>
            <a:endParaRPr/>
          </a:p>
          <a:p>
            <a:pPr indent="114300" lvl="0" marL="0" rtl="0" algn="l">
              <a:lnSpc>
                <a:spcPct val="122222"/>
              </a:lnSpc>
              <a:spcBef>
                <a:spcPts val="1100"/>
              </a:spcBef>
              <a:spcAft>
                <a:spcPts val="0"/>
              </a:spcAft>
              <a:buClr>
                <a:srgbClr val="064E83"/>
              </a:buClr>
              <a:buSzPts val="1800"/>
              <a:buNone/>
            </a:pPr>
            <a:r>
              <a:t/>
            </a:r>
            <a:endParaRPr/>
          </a:p>
        </p:txBody>
      </p:sp>
      <p:sp>
        <p:nvSpPr>
          <p:cNvPr id="260" name="Google Shape;260;p19"/>
          <p:cNvSpPr txBox="1"/>
          <p:nvPr>
            <p:ph idx="12" type="sldNum"/>
          </p:nvPr>
        </p:nvSpPr>
        <p:spPr>
          <a:xfrm>
            <a:off x="10029600" y="6308255"/>
            <a:ext cx="2159224" cy="216000"/>
          </a:xfrm>
          <a:prstGeom prst="rect">
            <a:avLst/>
          </a:prstGeom>
          <a:noFill/>
          <a:ln>
            <a:noFill/>
          </a:ln>
        </p:spPr>
        <p:txBody>
          <a:bodyPr anchorCtr="0" anchor="b" bIns="0" lIns="0" spcFirstLastPara="1" rIns="0" wrap="square" tIns="0">
            <a:noAutofit/>
          </a:bodyPr>
          <a:lstStyle/>
          <a:p>
            <a:pPr indent="0" lvl="0" marL="0" rtl="0" algn="ctr">
              <a:spcBef>
                <a:spcPts val="0"/>
              </a:spcBef>
              <a:spcAft>
                <a:spcPts val="0"/>
              </a:spcAft>
              <a:buNone/>
            </a:pPr>
            <a:fld id="{00000000-1234-1234-1234-123412341234}" type="slidenum">
              <a:rPr lang="en-DE"/>
              <a:t>‹#›</a:t>
            </a:fld>
            <a:endParaRPr/>
          </a:p>
        </p:txBody>
      </p:sp>
      <p:sp>
        <p:nvSpPr>
          <p:cNvPr id="261" name="Google Shape;261;p19"/>
          <p:cNvSpPr txBox="1"/>
          <p:nvPr>
            <p:ph idx="11" type="ftr"/>
          </p:nvPr>
        </p:nvSpPr>
        <p:spPr>
          <a:xfrm>
            <a:off x="2422372" y="6308255"/>
            <a:ext cx="4053639" cy="230657"/>
          </a:xfrm>
          <a:prstGeom prst="rect">
            <a:avLst/>
          </a:prstGeom>
          <a:noFill/>
          <a:ln>
            <a:noFill/>
          </a:ln>
        </p:spPr>
        <p:txBody>
          <a:bodyPr anchorCtr="0" anchor="b" bIns="0" lIns="0" spcFirstLastPara="1" rIns="0" wrap="square" tIns="0">
            <a:noAutofit/>
          </a:bodyPr>
          <a:lstStyle/>
          <a:p>
            <a:pPr indent="0" lvl="0" marL="0" rtl="0" algn="ctr">
              <a:spcBef>
                <a:spcPts val="0"/>
              </a:spcBef>
              <a:spcAft>
                <a:spcPts val="0"/>
              </a:spcAft>
              <a:buNone/>
            </a:pPr>
            <a:r>
              <a:rPr lang="en-DE"/>
              <a:t>EUROPEAN CENTRE FOR MEDIUM-RANGE WEATHER FORECASTS</a:t>
            </a:r>
            <a:endParaRPr/>
          </a:p>
        </p:txBody>
      </p:sp>
      <p:grpSp>
        <p:nvGrpSpPr>
          <p:cNvPr id="262" name="Google Shape;262;p19"/>
          <p:cNvGrpSpPr/>
          <p:nvPr/>
        </p:nvGrpSpPr>
        <p:grpSpPr>
          <a:xfrm>
            <a:off x="8183502" y="3248692"/>
            <a:ext cx="3981689" cy="3229612"/>
            <a:chOff x="7795998" y="1873572"/>
            <a:chExt cx="4062943" cy="3295522"/>
          </a:xfrm>
        </p:grpSpPr>
        <p:pic>
          <p:nvPicPr>
            <p:cNvPr descr="A graph with a curve&#10;&#10;AI-generated content may be incorrect." id="263" name="Google Shape;263;p19"/>
            <p:cNvPicPr preferRelativeResize="0"/>
            <p:nvPr/>
          </p:nvPicPr>
          <p:blipFill rotWithShape="1">
            <a:blip r:embed="rId3">
              <a:alphaModFix/>
            </a:blip>
            <a:srcRect b="0" l="0" r="0" t="0"/>
            <a:stretch/>
          </p:blipFill>
          <p:spPr>
            <a:xfrm>
              <a:off x="7901400" y="1873572"/>
              <a:ext cx="3957541" cy="3110856"/>
            </a:xfrm>
            <a:prstGeom prst="rect">
              <a:avLst/>
            </a:prstGeom>
            <a:noFill/>
            <a:ln>
              <a:noFill/>
            </a:ln>
          </p:spPr>
        </p:pic>
        <p:cxnSp>
          <p:nvCxnSpPr>
            <p:cNvPr id="264" name="Google Shape;264;p19"/>
            <p:cNvCxnSpPr/>
            <p:nvPr/>
          </p:nvCxnSpPr>
          <p:spPr>
            <a:xfrm rot="10800000">
              <a:off x="10092373" y="2093495"/>
              <a:ext cx="0" cy="2514600"/>
            </a:xfrm>
            <a:prstGeom prst="straightConnector1">
              <a:avLst/>
            </a:prstGeom>
            <a:noFill/>
            <a:ln cap="flat" cmpd="sng" w="34925">
              <a:solidFill>
                <a:schemeClr val="dk1"/>
              </a:solidFill>
              <a:prstDash val="solid"/>
              <a:round/>
              <a:headEnd len="sm" w="sm" type="none"/>
              <a:tailEnd len="sm" w="sm" type="none"/>
            </a:ln>
          </p:spPr>
        </p:cxnSp>
        <p:cxnSp>
          <p:nvCxnSpPr>
            <p:cNvPr id="265" name="Google Shape;265;p19"/>
            <p:cNvCxnSpPr/>
            <p:nvPr/>
          </p:nvCxnSpPr>
          <p:spPr>
            <a:xfrm>
              <a:off x="8380490" y="3350795"/>
              <a:ext cx="3396982" cy="0"/>
            </a:xfrm>
            <a:prstGeom prst="straightConnector1">
              <a:avLst/>
            </a:prstGeom>
            <a:noFill/>
            <a:ln cap="flat" cmpd="sng" w="34925">
              <a:solidFill>
                <a:schemeClr val="dk1"/>
              </a:solidFill>
              <a:prstDash val="solid"/>
              <a:round/>
              <a:headEnd len="sm" w="sm" type="none"/>
              <a:tailEnd len="sm" w="sm" type="none"/>
            </a:ln>
          </p:spPr>
        </p:cxnSp>
        <p:sp>
          <p:nvSpPr>
            <p:cNvPr id="266" name="Google Shape;266;p19"/>
            <p:cNvSpPr txBox="1"/>
            <p:nvPr/>
          </p:nvSpPr>
          <p:spPr>
            <a:xfrm>
              <a:off x="9400032" y="4799762"/>
              <a:ext cx="1414272" cy="369332"/>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DE" sz="1800">
                  <a:solidFill>
                    <a:schemeClr val="dk1"/>
                  </a:solidFill>
                  <a:latin typeface="Arial"/>
                  <a:ea typeface="Arial"/>
                  <a:cs typeface="Arial"/>
                  <a:sym typeface="Arial"/>
                </a:rPr>
                <a:t>increments</a:t>
              </a:r>
              <a:endParaRPr b="1" sz="1800">
                <a:solidFill>
                  <a:schemeClr val="dk1"/>
                </a:solidFill>
                <a:latin typeface="Arial"/>
                <a:ea typeface="Arial"/>
                <a:cs typeface="Arial"/>
                <a:sym typeface="Arial"/>
              </a:endParaRPr>
            </a:p>
          </p:txBody>
        </p:sp>
        <p:sp>
          <p:nvSpPr>
            <p:cNvPr id="267" name="Google Shape;267;p19"/>
            <p:cNvSpPr txBox="1"/>
            <p:nvPr/>
          </p:nvSpPr>
          <p:spPr>
            <a:xfrm rot="-5400000">
              <a:off x="7117053" y="3121356"/>
              <a:ext cx="1727222" cy="369332"/>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DE" sz="1800">
                  <a:solidFill>
                    <a:schemeClr val="dk1"/>
                  </a:solidFill>
                  <a:latin typeface="Arial"/>
                  <a:ea typeface="Arial"/>
                  <a:cs typeface="Arial"/>
                  <a:sym typeface="Arial"/>
                </a:rPr>
                <a:t>Scaling function</a:t>
              </a:r>
              <a:endParaRPr b="1" sz="1800">
                <a:solidFill>
                  <a:schemeClr val="dk1"/>
                </a:solidFill>
                <a:latin typeface="Arial"/>
                <a:ea typeface="Arial"/>
                <a:cs typeface="Arial"/>
                <a:sym typeface="Arial"/>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20"/>
          <p:cNvSpPr txBox="1"/>
          <p:nvPr>
            <p:ph type="title"/>
          </p:nvPr>
        </p:nvSpPr>
        <p:spPr>
          <a:xfrm>
            <a:off x="1080000" y="360000"/>
            <a:ext cx="10029600" cy="369332"/>
          </a:xfrm>
          <a:prstGeom prst="rect">
            <a:avLst/>
          </a:prstGeom>
          <a:noFill/>
          <a:ln>
            <a:noFill/>
          </a:ln>
        </p:spPr>
        <p:txBody>
          <a:bodyPr anchorCtr="0" anchor="t" bIns="0" lIns="0" spcFirstLastPara="1" rIns="0" wrap="square" tIns="0">
            <a:noAutofit/>
          </a:bodyPr>
          <a:lstStyle/>
          <a:p>
            <a:pPr indent="0" lvl="0" marL="0" rtl="0" algn="l">
              <a:lnSpc>
                <a:spcPct val="116666"/>
              </a:lnSpc>
              <a:spcBef>
                <a:spcPts val="0"/>
              </a:spcBef>
              <a:spcAft>
                <a:spcPts val="0"/>
              </a:spcAft>
              <a:buClr>
                <a:srgbClr val="006CA6"/>
              </a:buClr>
              <a:buSzPts val="2400"/>
              <a:buFont typeface="Arial"/>
              <a:buNone/>
            </a:pPr>
            <a:r>
              <a:rPr lang="en-DE"/>
              <a:t>Adapted </a:t>
            </a:r>
            <a:r>
              <a:rPr i="1" lang="en-DE"/>
              <a:t>r</a:t>
            </a:r>
            <a:r>
              <a:rPr baseline="-25000" i="1" lang="en-DE"/>
              <a:t>s,min</a:t>
            </a:r>
            <a:r>
              <a:rPr lang="en-DE"/>
              <a:t> – JJA 2023 statistics</a:t>
            </a:r>
            <a:endParaRPr/>
          </a:p>
        </p:txBody>
      </p:sp>
      <p:sp>
        <p:nvSpPr>
          <p:cNvPr id="273" name="Google Shape;273;p20"/>
          <p:cNvSpPr txBox="1"/>
          <p:nvPr>
            <p:ph idx="1" type="body"/>
          </p:nvPr>
        </p:nvSpPr>
        <p:spPr>
          <a:xfrm>
            <a:off x="1080000" y="936000"/>
            <a:ext cx="10029600" cy="4986000"/>
          </a:xfrm>
          <a:prstGeom prst="rect">
            <a:avLst/>
          </a:prstGeom>
          <a:noFill/>
          <a:ln>
            <a:noFill/>
          </a:ln>
        </p:spPr>
        <p:txBody>
          <a:bodyPr anchorCtr="0" anchor="t" bIns="0" lIns="0" spcFirstLastPara="1" rIns="0" wrap="square" tIns="0">
            <a:noAutofit/>
          </a:bodyPr>
          <a:lstStyle/>
          <a:p>
            <a:pPr indent="114300" lvl="0" marL="0" rtl="0" algn="l">
              <a:lnSpc>
                <a:spcPct val="122222"/>
              </a:lnSpc>
              <a:spcBef>
                <a:spcPts val="0"/>
              </a:spcBef>
              <a:spcAft>
                <a:spcPts val="0"/>
              </a:spcAft>
              <a:buClr>
                <a:srgbClr val="064E83"/>
              </a:buClr>
              <a:buSzPts val="1800"/>
              <a:buNone/>
            </a:pPr>
            <a:r>
              <a:t/>
            </a:r>
            <a:endParaRPr/>
          </a:p>
        </p:txBody>
      </p:sp>
      <p:sp>
        <p:nvSpPr>
          <p:cNvPr id="274" name="Google Shape;274;p20"/>
          <p:cNvSpPr txBox="1"/>
          <p:nvPr>
            <p:ph idx="12" type="sldNum"/>
          </p:nvPr>
        </p:nvSpPr>
        <p:spPr>
          <a:xfrm>
            <a:off x="10029600" y="6308255"/>
            <a:ext cx="2159224" cy="216000"/>
          </a:xfrm>
          <a:prstGeom prst="rect">
            <a:avLst/>
          </a:prstGeom>
          <a:noFill/>
          <a:ln>
            <a:noFill/>
          </a:ln>
        </p:spPr>
        <p:txBody>
          <a:bodyPr anchorCtr="0" anchor="b" bIns="0" lIns="0" spcFirstLastPara="1" rIns="0" wrap="square" tIns="0">
            <a:noAutofit/>
          </a:bodyPr>
          <a:lstStyle/>
          <a:p>
            <a:pPr indent="0" lvl="0" marL="0" rtl="0" algn="ctr">
              <a:spcBef>
                <a:spcPts val="0"/>
              </a:spcBef>
              <a:spcAft>
                <a:spcPts val="0"/>
              </a:spcAft>
              <a:buNone/>
            </a:pPr>
            <a:fld id="{00000000-1234-1234-1234-123412341234}" type="slidenum">
              <a:rPr lang="en-DE"/>
              <a:t>‹#›</a:t>
            </a:fld>
            <a:endParaRPr/>
          </a:p>
        </p:txBody>
      </p:sp>
      <p:sp>
        <p:nvSpPr>
          <p:cNvPr id="275" name="Google Shape;275;p20"/>
          <p:cNvSpPr txBox="1"/>
          <p:nvPr>
            <p:ph idx="11" type="ftr"/>
          </p:nvPr>
        </p:nvSpPr>
        <p:spPr>
          <a:xfrm>
            <a:off x="2422372" y="6308255"/>
            <a:ext cx="4053639" cy="230657"/>
          </a:xfrm>
          <a:prstGeom prst="rect">
            <a:avLst/>
          </a:prstGeom>
          <a:noFill/>
          <a:ln>
            <a:noFill/>
          </a:ln>
        </p:spPr>
        <p:txBody>
          <a:bodyPr anchorCtr="0" anchor="b" bIns="0" lIns="0" spcFirstLastPara="1" rIns="0" wrap="square" tIns="0">
            <a:noAutofit/>
          </a:bodyPr>
          <a:lstStyle/>
          <a:p>
            <a:pPr indent="0" lvl="0" marL="0" rtl="0" algn="ctr">
              <a:spcBef>
                <a:spcPts val="0"/>
              </a:spcBef>
              <a:spcAft>
                <a:spcPts val="0"/>
              </a:spcAft>
              <a:buNone/>
            </a:pPr>
            <a:r>
              <a:rPr lang="en-DE"/>
              <a:t>EUROPEAN CENTRE FOR MEDIUM-RANGE WEATHER FORECASTS</a:t>
            </a:r>
            <a:endParaRPr/>
          </a:p>
        </p:txBody>
      </p:sp>
      <p:pic>
        <p:nvPicPr>
          <p:cNvPr id="276" name="Google Shape;276;p20"/>
          <p:cNvPicPr preferRelativeResize="0"/>
          <p:nvPr/>
        </p:nvPicPr>
        <p:blipFill rotWithShape="1">
          <a:blip r:embed="rId3">
            <a:alphaModFix/>
          </a:blip>
          <a:srcRect b="1746" l="2137" r="2681" t="5044"/>
          <a:stretch/>
        </p:blipFill>
        <p:spPr>
          <a:xfrm>
            <a:off x="460557" y="873558"/>
            <a:ext cx="5040730" cy="2844343"/>
          </a:xfrm>
          <a:prstGeom prst="rect">
            <a:avLst/>
          </a:prstGeom>
          <a:noFill/>
          <a:ln>
            <a:noFill/>
          </a:ln>
        </p:spPr>
      </p:pic>
      <p:pic>
        <p:nvPicPr>
          <p:cNvPr id="277" name="Google Shape;277;p20"/>
          <p:cNvPicPr preferRelativeResize="0"/>
          <p:nvPr/>
        </p:nvPicPr>
        <p:blipFill rotWithShape="1">
          <a:blip r:embed="rId4">
            <a:alphaModFix/>
          </a:blip>
          <a:srcRect b="0" l="3333" r="2590" t="5098"/>
          <a:stretch/>
        </p:blipFill>
        <p:spPr>
          <a:xfrm>
            <a:off x="518147" y="3748597"/>
            <a:ext cx="4910688" cy="2854436"/>
          </a:xfrm>
          <a:prstGeom prst="rect">
            <a:avLst/>
          </a:prstGeom>
          <a:noFill/>
          <a:ln>
            <a:noFill/>
          </a:ln>
        </p:spPr>
      </p:pic>
      <p:pic>
        <p:nvPicPr>
          <p:cNvPr id="278" name="Google Shape;278;p20"/>
          <p:cNvPicPr preferRelativeResize="0"/>
          <p:nvPr/>
        </p:nvPicPr>
        <p:blipFill rotWithShape="1">
          <a:blip r:embed="rId5">
            <a:alphaModFix/>
          </a:blip>
          <a:srcRect b="6240" l="87" r="0" t="3644"/>
          <a:stretch/>
        </p:blipFill>
        <p:spPr>
          <a:xfrm>
            <a:off x="5770123" y="804119"/>
            <a:ext cx="5619386" cy="2905841"/>
          </a:xfrm>
          <a:prstGeom prst="rect">
            <a:avLst/>
          </a:prstGeom>
          <a:noFill/>
          <a:ln>
            <a:noFill/>
          </a:ln>
        </p:spPr>
      </p:pic>
      <p:sp>
        <p:nvSpPr>
          <p:cNvPr id="279" name="Google Shape;279;p20"/>
          <p:cNvSpPr txBox="1"/>
          <p:nvPr/>
        </p:nvSpPr>
        <p:spPr>
          <a:xfrm>
            <a:off x="799316" y="3103832"/>
            <a:ext cx="1294633" cy="400006"/>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DE" sz="1999">
                <a:solidFill>
                  <a:schemeClr val="dk1"/>
                </a:solidFill>
                <a:latin typeface="Arial"/>
                <a:ea typeface="Arial"/>
                <a:cs typeface="Arial"/>
                <a:sym typeface="Arial"/>
              </a:rPr>
              <a:t>JJA mean</a:t>
            </a:r>
            <a:endParaRPr/>
          </a:p>
        </p:txBody>
      </p:sp>
      <p:sp>
        <p:nvSpPr>
          <p:cNvPr id="280" name="Google Shape;280;p20"/>
          <p:cNvSpPr txBox="1"/>
          <p:nvPr/>
        </p:nvSpPr>
        <p:spPr>
          <a:xfrm>
            <a:off x="6255189" y="3103832"/>
            <a:ext cx="2824331" cy="400006"/>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DE" sz="1999">
                <a:solidFill>
                  <a:schemeClr val="dk1"/>
                </a:solidFill>
                <a:latin typeface="Arial"/>
                <a:ea typeface="Arial"/>
                <a:cs typeface="Arial"/>
                <a:sym typeface="Arial"/>
              </a:rPr>
              <a:t>JJA Standard Deviation</a:t>
            </a:r>
            <a:endParaRPr/>
          </a:p>
        </p:txBody>
      </p:sp>
      <p:sp>
        <p:nvSpPr>
          <p:cNvPr id="281" name="Google Shape;281;p20"/>
          <p:cNvSpPr txBox="1"/>
          <p:nvPr/>
        </p:nvSpPr>
        <p:spPr>
          <a:xfrm>
            <a:off x="5914934" y="4345085"/>
            <a:ext cx="5755744" cy="1277273"/>
          </a:xfrm>
          <a:prstGeom prst="rect">
            <a:avLst/>
          </a:prstGeom>
          <a:noFill/>
          <a:ln>
            <a:noFill/>
          </a:ln>
        </p:spPr>
        <p:txBody>
          <a:bodyPr anchorCtr="0" anchor="t" bIns="45700" lIns="91425" spcFirstLastPara="1" rIns="91425" wrap="square" tIns="45700">
            <a:spAutoFit/>
          </a:bodyPr>
          <a:lstStyle/>
          <a:p>
            <a:pPr indent="-342797" lvl="0" marL="342797" marR="0" rtl="0" algn="l">
              <a:spcBef>
                <a:spcPts val="0"/>
              </a:spcBef>
              <a:spcAft>
                <a:spcPts val="0"/>
              </a:spcAft>
              <a:buClr>
                <a:schemeClr val="dk1"/>
              </a:buClr>
              <a:buSzPts val="1800"/>
              <a:buFont typeface="Arial"/>
              <a:buChar char="•"/>
            </a:pPr>
            <a:r>
              <a:rPr lang="en-DE" sz="1800">
                <a:solidFill>
                  <a:schemeClr val="dk1"/>
                </a:solidFill>
                <a:latin typeface="Arial"/>
                <a:ea typeface="Arial"/>
                <a:cs typeface="Arial"/>
                <a:sym typeface="Arial"/>
              </a:rPr>
              <a:t>Consistent increase of </a:t>
            </a:r>
            <a:r>
              <a:rPr i="1" lang="en-DE" sz="1800">
                <a:solidFill>
                  <a:schemeClr val="dk1"/>
                </a:solidFill>
                <a:latin typeface="Arial"/>
                <a:ea typeface="Arial"/>
                <a:cs typeface="Arial"/>
                <a:sym typeface="Arial"/>
              </a:rPr>
              <a:t>r</a:t>
            </a:r>
            <a:r>
              <a:rPr baseline="-25000" i="1" lang="en-DE" sz="1800">
                <a:solidFill>
                  <a:schemeClr val="dk1"/>
                </a:solidFill>
                <a:latin typeface="Arial"/>
                <a:ea typeface="Arial"/>
                <a:cs typeface="Arial"/>
                <a:sym typeface="Arial"/>
              </a:rPr>
              <a:t>s,min</a:t>
            </a:r>
            <a:r>
              <a:rPr lang="en-DE" sz="1800">
                <a:solidFill>
                  <a:schemeClr val="dk1"/>
                </a:solidFill>
                <a:latin typeface="Arial"/>
                <a:ea typeface="Arial"/>
                <a:cs typeface="Arial"/>
                <a:sym typeface="Arial"/>
              </a:rPr>
              <a:t> in ”hot-spot” area: Amazon forest, India and south-east Asia</a:t>
            </a:r>
            <a:endParaRPr baseline="-25000" sz="1800">
              <a:solidFill>
                <a:schemeClr val="dk1"/>
              </a:solidFill>
              <a:latin typeface="Arial"/>
              <a:ea typeface="Arial"/>
              <a:cs typeface="Arial"/>
              <a:sym typeface="Arial"/>
            </a:endParaRPr>
          </a:p>
          <a:p>
            <a:pPr indent="-342797" lvl="0" marL="342797" marR="0" rtl="0" algn="l">
              <a:spcBef>
                <a:spcPts val="600"/>
              </a:spcBef>
              <a:spcAft>
                <a:spcPts val="0"/>
              </a:spcAft>
              <a:buClr>
                <a:schemeClr val="dk1"/>
              </a:buClr>
              <a:buSzPts val="1800"/>
              <a:buFont typeface="Arial"/>
              <a:buChar char="•"/>
            </a:pPr>
            <a:r>
              <a:rPr lang="en-DE" sz="1800">
                <a:solidFill>
                  <a:schemeClr val="dk1"/>
                </a:solidFill>
                <a:latin typeface="Arial"/>
                <a:ea typeface="Arial"/>
                <a:cs typeface="Arial"/>
                <a:sym typeface="Arial"/>
              </a:rPr>
              <a:t>Highest variability in the Forest regions in Eurasia and North America</a:t>
            </a:r>
            <a:endParaRPr/>
          </a:p>
        </p:txBody>
      </p:sp>
      <p:sp>
        <p:nvSpPr>
          <p:cNvPr id="282" name="Google Shape;282;p20"/>
          <p:cNvSpPr txBox="1"/>
          <p:nvPr/>
        </p:nvSpPr>
        <p:spPr>
          <a:xfrm>
            <a:off x="7596000" y="612000"/>
            <a:ext cx="18473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21"/>
          <p:cNvSpPr txBox="1"/>
          <p:nvPr>
            <p:ph type="title"/>
          </p:nvPr>
        </p:nvSpPr>
        <p:spPr>
          <a:xfrm>
            <a:off x="1080000" y="360000"/>
            <a:ext cx="10029600" cy="369332"/>
          </a:xfrm>
          <a:prstGeom prst="rect">
            <a:avLst/>
          </a:prstGeom>
          <a:noFill/>
          <a:ln>
            <a:noFill/>
          </a:ln>
        </p:spPr>
        <p:txBody>
          <a:bodyPr anchorCtr="0" anchor="t" bIns="0" lIns="0" spcFirstLastPara="1" rIns="0" wrap="square" tIns="0">
            <a:noAutofit/>
          </a:bodyPr>
          <a:lstStyle/>
          <a:p>
            <a:pPr indent="0" lvl="0" marL="0" rtl="0" algn="l">
              <a:lnSpc>
                <a:spcPct val="116666"/>
              </a:lnSpc>
              <a:spcBef>
                <a:spcPts val="0"/>
              </a:spcBef>
              <a:spcAft>
                <a:spcPts val="0"/>
              </a:spcAft>
              <a:buClr>
                <a:srgbClr val="006CA6"/>
              </a:buClr>
              <a:buSzPts val="2400"/>
              <a:buFont typeface="Arial"/>
              <a:buNone/>
            </a:pPr>
            <a:r>
              <a:rPr lang="en-DE"/>
              <a:t>Impact on Forecasts</a:t>
            </a:r>
            <a:br>
              <a:rPr lang="en-DE"/>
            </a:br>
            <a:endParaRPr/>
          </a:p>
        </p:txBody>
      </p:sp>
      <p:sp>
        <p:nvSpPr>
          <p:cNvPr id="289" name="Google Shape;289;p21"/>
          <p:cNvSpPr txBox="1"/>
          <p:nvPr>
            <p:ph idx="1" type="body"/>
          </p:nvPr>
        </p:nvSpPr>
        <p:spPr>
          <a:xfrm>
            <a:off x="1080000" y="936000"/>
            <a:ext cx="10029600" cy="4986000"/>
          </a:xfrm>
          <a:prstGeom prst="rect">
            <a:avLst/>
          </a:prstGeom>
          <a:noFill/>
          <a:ln>
            <a:noFill/>
          </a:ln>
        </p:spPr>
        <p:txBody>
          <a:bodyPr anchorCtr="0" anchor="t" bIns="0" lIns="0" spcFirstLastPara="1" rIns="0" wrap="square" tIns="0">
            <a:noAutofit/>
          </a:bodyPr>
          <a:lstStyle/>
          <a:p>
            <a:pPr indent="114300" lvl="0" marL="0" rtl="0" algn="l">
              <a:lnSpc>
                <a:spcPct val="122222"/>
              </a:lnSpc>
              <a:spcBef>
                <a:spcPts val="0"/>
              </a:spcBef>
              <a:spcAft>
                <a:spcPts val="0"/>
              </a:spcAft>
              <a:buClr>
                <a:srgbClr val="064E83"/>
              </a:buClr>
              <a:buSzPts val="1800"/>
              <a:buNone/>
            </a:pPr>
            <a:r>
              <a:t/>
            </a:r>
            <a:endParaRPr/>
          </a:p>
        </p:txBody>
      </p:sp>
      <p:sp>
        <p:nvSpPr>
          <p:cNvPr id="290" name="Google Shape;290;p21"/>
          <p:cNvSpPr txBox="1"/>
          <p:nvPr>
            <p:ph idx="12" type="sldNum"/>
          </p:nvPr>
        </p:nvSpPr>
        <p:spPr>
          <a:xfrm>
            <a:off x="10029600" y="6308255"/>
            <a:ext cx="2159224" cy="216000"/>
          </a:xfrm>
          <a:prstGeom prst="rect">
            <a:avLst/>
          </a:prstGeom>
          <a:noFill/>
          <a:ln>
            <a:noFill/>
          </a:ln>
        </p:spPr>
        <p:txBody>
          <a:bodyPr anchorCtr="0" anchor="b" bIns="0" lIns="0" spcFirstLastPara="1" rIns="0" wrap="square" tIns="0">
            <a:noAutofit/>
          </a:bodyPr>
          <a:lstStyle/>
          <a:p>
            <a:pPr indent="0" lvl="0" marL="0" rtl="0" algn="ctr">
              <a:spcBef>
                <a:spcPts val="0"/>
              </a:spcBef>
              <a:spcAft>
                <a:spcPts val="0"/>
              </a:spcAft>
              <a:buNone/>
            </a:pPr>
            <a:fld id="{00000000-1234-1234-1234-123412341234}" type="slidenum">
              <a:rPr lang="en-DE"/>
              <a:t>‹#›</a:t>
            </a:fld>
            <a:endParaRPr/>
          </a:p>
        </p:txBody>
      </p:sp>
      <p:sp>
        <p:nvSpPr>
          <p:cNvPr id="291" name="Google Shape;291;p21"/>
          <p:cNvSpPr txBox="1"/>
          <p:nvPr>
            <p:ph idx="11" type="ftr"/>
          </p:nvPr>
        </p:nvSpPr>
        <p:spPr>
          <a:xfrm>
            <a:off x="2422372" y="6308255"/>
            <a:ext cx="4053639" cy="230657"/>
          </a:xfrm>
          <a:prstGeom prst="rect">
            <a:avLst/>
          </a:prstGeom>
          <a:noFill/>
          <a:ln>
            <a:noFill/>
          </a:ln>
        </p:spPr>
        <p:txBody>
          <a:bodyPr anchorCtr="0" anchor="b" bIns="0" lIns="0" spcFirstLastPara="1" rIns="0" wrap="square" tIns="0">
            <a:noAutofit/>
          </a:bodyPr>
          <a:lstStyle/>
          <a:p>
            <a:pPr indent="0" lvl="0" marL="0" rtl="0" algn="ctr">
              <a:spcBef>
                <a:spcPts val="0"/>
              </a:spcBef>
              <a:spcAft>
                <a:spcPts val="0"/>
              </a:spcAft>
              <a:buNone/>
            </a:pPr>
            <a:r>
              <a:rPr lang="en-DE"/>
              <a:t>EUROPEAN CENTRE FOR MEDIUM-RANGE WEATHER FORECASTS</a:t>
            </a:r>
            <a:endParaRPr/>
          </a:p>
        </p:txBody>
      </p:sp>
      <p:pic>
        <p:nvPicPr>
          <p:cNvPr id="292" name="Google Shape;292;p21"/>
          <p:cNvPicPr preferRelativeResize="0"/>
          <p:nvPr/>
        </p:nvPicPr>
        <p:blipFill rotWithShape="1">
          <a:blip r:embed="rId3">
            <a:alphaModFix/>
          </a:blip>
          <a:srcRect b="30139" l="2891" r="0" t="14878"/>
          <a:stretch/>
        </p:blipFill>
        <p:spPr>
          <a:xfrm>
            <a:off x="434771" y="2148026"/>
            <a:ext cx="6922564" cy="2073197"/>
          </a:xfrm>
          <a:prstGeom prst="rect">
            <a:avLst/>
          </a:prstGeom>
          <a:noFill/>
          <a:ln>
            <a:noFill/>
          </a:ln>
        </p:spPr>
      </p:pic>
      <p:pic>
        <p:nvPicPr>
          <p:cNvPr id="293" name="Google Shape;293;p21"/>
          <p:cNvPicPr preferRelativeResize="0"/>
          <p:nvPr/>
        </p:nvPicPr>
        <p:blipFill rotWithShape="1">
          <a:blip r:embed="rId4">
            <a:alphaModFix/>
          </a:blip>
          <a:srcRect b="30401" l="2969" r="510" t="13403"/>
          <a:stretch/>
        </p:blipFill>
        <p:spPr>
          <a:xfrm>
            <a:off x="434771" y="4611326"/>
            <a:ext cx="6922564" cy="2131867"/>
          </a:xfrm>
          <a:prstGeom prst="rect">
            <a:avLst/>
          </a:prstGeom>
          <a:noFill/>
          <a:ln>
            <a:noFill/>
          </a:ln>
        </p:spPr>
      </p:pic>
      <p:sp>
        <p:nvSpPr>
          <p:cNvPr id="294" name="Google Shape;294;p21"/>
          <p:cNvSpPr txBox="1"/>
          <p:nvPr/>
        </p:nvSpPr>
        <p:spPr>
          <a:xfrm>
            <a:off x="791517" y="1715423"/>
            <a:ext cx="2463833" cy="369332"/>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DE" sz="1800">
                <a:solidFill>
                  <a:schemeClr val="dk1"/>
                </a:solidFill>
                <a:latin typeface="Arial"/>
                <a:ea typeface="Arial"/>
                <a:cs typeface="Arial"/>
                <a:sym typeface="Arial"/>
              </a:rPr>
              <a:t>2-metre temperature</a:t>
            </a:r>
            <a:endParaRPr/>
          </a:p>
        </p:txBody>
      </p:sp>
      <p:sp>
        <p:nvSpPr>
          <p:cNvPr id="295" name="Google Shape;295;p21"/>
          <p:cNvSpPr txBox="1"/>
          <p:nvPr/>
        </p:nvSpPr>
        <p:spPr>
          <a:xfrm>
            <a:off x="756892" y="4211216"/>
            <a:ext cx="3550492" cy="369332"/>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DE" sz="1800">
                <a:solidFill>
                  <a:schemeClr val="dk1"/>
                </a:solidFill>
                <a:latin typeface="Arial"/>
                <a:ea typeface="Arial"/>
                <a:cs typeface="Arial"/>
                <a:sym typeface="Arial"/>
              </a:rPr>
              <a:t>2-metre dew point temperature</a:t>
            </a:r>
            <a:endParaRPr/>
          </a:p>
        </p:txBody>
      </p:sp>
      <p:pic>
        <p:nvPicPr>
          <p:cNvPr id="296" name="Google Shape;296;p21"/>
          <p:cNvPicPr preferRelativeResize="0"/>
          <p:nvPr/>
        </p:nvPicPr>
        <p:blipFill rotWithShape="1">
          <a:blip r:embed="rId3">
            <a:alphaModFix/>
          </a:blip>
          <a:srcRect b="86592" l="14924" r="13620" t="0"/>
          <a:stretch/>
        </p:blipFill>
        <p:spPr>
          <a:xfrm>
            <a:off x="584553" y="1041231"/>
            <a:ext cx="5600700" cy="555886"/>
          </a:xfrm>
          <a:prstGeom prst="rect">
            <a:avLst/>
          </a:prstGeom>
          <a:noFill/>
          <a:ln>
            <a:noFill/>
          </a:ln>
        </p:spPr>
      </p:pic>
      <p:sp>
        <p:nvSpPr>
          <p:cNvPr id="297" name="Google Shape;297;p21"/>
          <p:cNvSpPr txBox="1"/>
          <p:nvPr/>
        </p:nvSpPr>
        <p:spPr>
          <a:xfrm>
            <a:off x="6976602" y="1037035"/>
            <a:ext cx="5212223" cy="78483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DE" sz="1500">
                <a:solidFill>
                  <a:schemeClr val="dk1"/>
                </a:solidFill>
                <a:latin typeface="Arial"/>
                <a:ea typeface="Arial"/>
                <a:cs typeface="Arial"/>
                <a:sym typeface="Arial"/>
              </a:rPr>
              <a:t>Normalised difference in RMSE between EXP and CTL, normalised by RMSE of CTL. </a:t>
            </a:r>
            <a:r>
              <a:rPr b="1" i="1" lang="en-DE" sz="1500">
                <a:solidFill>
                  <a:schemeClr val="dk1"/>
                </a:solidFill>
                <a:latin typeface="Arial"/>
                <a:ea typeface="Arial"/>
                <a:cs typeface="Arial"/>
                <a:sym typeface="Arial"/>
              </a:rPr>
              <a:t>Negative values indicate a RMSE reduction.</a:t>
            </a:r>
            <a:endParaRPr/>
          </a:p>
        </p:txBody>
      </p:sp>
      <p:sp>
        <p:nvSpPr>
          <p:cNvPr id="298" name="Google Shape;298;p21"/>
          <p:cNvSpPr txBox="1"/>
          <p:nvPr/>
        </p:nvSpPr>
        <p:spPr>
          <a:xfrm>
            <a:off x="7357335" y="2533833"/>
            <a:ext cx="4831489" cy="3185487"/>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chemeClr val="dk1"/>
              </a:buClr>
              <a:buSzPts val="1600"/>
              <a:buFont typeface="Arial"/>
              <a:buChar char="•"/>
            </a:pPr>
            <a:r>
              <a:rPr lang="en-DE" sz="1600">
                <a:solidFill>
                  <a:schemeClr val="dk1"/>
                </a:solidFill>
                <a:latin typeface="Arial"/>
                <a:ea typeface="Arial"/>
                <a:cs typeface="Arial"/>
                <a:sym typeface="Arial"/>
              </a:rPr>
              <a:t>Generally positive impact on T2m in NH and Tropics (issue with winter in SH?).</a:t>
            </a:r>
            <a:endParaRPr/>
          </a:p>
          <a:p>
            <a:pPr indent="-342900" lvl="0" marL="342900" marR="0" rtl="0" algn="l">
              <a:spcBef>
                <a:spcPts val="600"/>
              </a:spcBef>
              <a:spcAft>
                <a:spcPts val="0"/>
              </a:spcAft>
              <a:buClr>
                <a:schemeClr val="dk1"/>
              </a:buClr>
              <a:buSzPts val="1600"/>
              <a:buFont typeface="Arial"/>
              <a:buChar char="•"/>
            </a:pPr>
            <a:r>
              <a:rPr lang="en-DE" sz="1600">
                <a:solidFill>
                  <a:schemeClr val="dk1"/>
                </a:solidFill>
                <a:latin typeface="Arial"/>
                <a:ea typeface="Arial"/>
                <a:cs typeface="Arial"/>
                <a:sym typeface="Arial"/>
              </a:rPr>
              <a:t>Degradation in dew point with original method.</a:t>
            </a:r>
            <a:endParaRPr/>
          </a:p>
          <a:p>
            <a:pPr indent="-342900" lvl="0" marL="342900" marR="0" rtl="0" algn="l">
              <a:spcBef>
                <a:spcPts val="600"/>
              </a:spcBef>
              <a:spcAft>
                <a:spcPts val="0"/>
              </a:spcAft>
              <a:buClr>
                <a:schemeClr val="dk1"/>
              </a:buClr>
              <a:buSzPts val="1600"/>
              <a:buFont typeface="Arial"/>
              <a:buChar char="•"/>
            </a:pPr>
            <a:r>
              <a:rPr lang="en-DE" sz="1600">
                <a:solidFill>
                  <a:schemeClr val="dk1"/>
                </a:solidFill>
                <a:latin typeface="Arial"/>
                <a:ea typeface="Arial"/>
                <a:cs typeface="Arial"/>
                <a:sym typeface="Arial"/>
              </a:rPr>
              <a:t>Further tuning on IFS characteristics required to have neutral/positive impact:</a:t>
            </a:r>
            <a:endParaRPr/>
          </a:p>
          <a:p>
            <a:pPr indent="-342900" lvl="1" marL="800100" marR="0" rtl="0" algn="l">
              <a:spcBef>
                <a:spcPts val="600"/>
              </a:spcBef>
              <a:spcAft>
                <a:spcPts val="0"/>
              </a:spcAft>
              <a:buClr>
                <a:schemeClr val="dk1"/>
              </a:buClr>
              <a:buSzPts val="1600"/>
              <a:buFont typeface="Arial"/>
              <a:buChar char="•"/>
            </a:pPr>
            <a:r>
              <a:rPr b="0" i="0" lang="en-DE" sz="1600" u="none" cap="none" strike="noStrike">
                <a:solidFill>
                  <a:schemeClr val="dk1"/>
                </a:solidFill>
                <a:latin typeface="Arial"/>
                <a:ea typeface="Arial"/>
                <a:cs typeface="Arial"/>
                <a:sym typeface="Arial"/>
              </a:rPr>
              <a:t>Original method ”too aggressive” to correct T2m for IFS error characteristics</a:t>
            </a:r>
            <a:endParaRPr/>
          </a:p>
          <a:p>
            <a:pPr indent="-342900" lvl="0" marL="342900" marR="0" rtl="0" algn="l">
              <a:spcBef>
                <a:spcPts val="600"/>
              </a:spcBef>
              <a:spcAft>
                <a:spcPts val="0"/>
              </a:spcAft>
              <a:buClr>
                <a:schemeClr val="dk1"/>
              </a:buClr>
              <a:buSzPts val="1600"/>
              <a:buFont typeface="Arial"/>
              <a:buChar char="•"/>
            </a:pPr>
            <a:r>
              <a:rPr lang="en-DE" sz="1600">
                <a:solidFill>
                  <a:schemeClr val="dk1"/>
                </a:solidFill>
                <a:latin typeface="Arial"/>
                <a:ea typeface="Arial"/>
                <a:cs typeface="Arial"/>
                <a:sym typeface="Arial"/>
              </a:rPr>
              <a:t>Impact in extra-tropics 🡪 0 in ~5 days. </a:t>
            </a:r>
            <a:endParaRPr/>
          </a:p>
          <a:p>
            <a:pPr indent="-342900" lvl="0" marL="342900" marR="0" rtl="0" algn="l">
              <a:spcBef>
                <a:spcPts val="600"/>
              </a:spcBef>
              <a:spcAft>
                <a:spcPts val="0"/>
              </a:spcAft>
              <a:buClr>
                <a:schemeClr val="dk1"/>
              </a:buClr>
              <a:buSzPts val="1600"/>
              <a:buFont typeface="Arial"/>
              <a:buChar char="•"/>
            </a:pPr>
            <a:r>
              <a:rPr lang="en-DE" sz="1600">
                <a:solidFill>
                  <a:schemeClr val="dk1"/>
                </a:solidFill>
                <a:latin typeface="Arial"/>
                <a:ea typeface="Arial"/>
                <a:cs typeface="Arial"/>
                <a:sym typeface="Arial"/>
              </a:rPr>
              <a:t>Impact on tropics persists throughout the medium-ranges (known issues around tropical rainforests).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22"/>
          <p:cNvSpPr txBox="1"/>
          <p:nvPr>
            <p:ph type="title"/>
          </p:nvPr>
        </p:nvSpPr>
        <p:spPr>
          <a:xfrm>
            <a:off x="1080000" y="360000"/>
            <a:ext cx="10029600" cy="369332"/>
          </a:xfrm>
          <a:prstGeom prst="rect">
            <a:avLst/>
          </a:prstGeom>
          <a:noFill/>
          <a:ln>
            <a:noFill/>
          </a:ln>
        </p:spPr>
        <p:txBody>
          <a:bodyPr anchorCtr="0" anchor="t" bIns="0" lIns="0" spcFirstLastPara="1" rIns="0" wrap="square" tIns="0">
            <a:noAutofit/>
          </a:bodyPr>
          <a:lstStyle/>
          <a:p>
            <a:pPr indent="0" lvl="0" marL="0" rtl="0" algn="l">
              <a:lnSpc>
                <a:spcPct val="116666"/>
              </a:lnSpc>
              <a:spcBef>
                <a:spcPts val="0"/>
              </a:spcBef>
              <a:spcAft>
                <a:spcPts val="0"/>
              </a:spcAft>
              <a:buClr>
                <a:srgbClr val="006CA6"/>
              </a:buClr>
              <a:buSzPts val="2400"/>
              <a:buFont typeface="Arial"/>
              <a:buNone/>
            </a:pPr>
            <a:r>
              <a:rPr lang="en-DE"/>
              <a:t>Spatialisation of Parameters </a:t>
            </a:r>
            <a:endParaRPr/>
          </a:p>
        </p:txBody>
      </p:sp>
      <p:pic>
        <p:nvPicPr>
          <p:cNvPr descr="A map of the world&#10;&#10;AI-generated content may be incorrect." id="304" name="Google Shape;304;p22"/>
          <p:cNvPicPr preferRelativeResize="0"/>
          <p:nvPr>
            <p:ph idx="1" type="body"/>
          </p:nvPr>
        </p:nvPicPr>
        <p:blipFill rotWithShape="1">
          <a:blip r:embed="rId3">
            <a:alphaModFix/>
          </a:blip>
          <a:srcRect b="5168" l="8265" r="14298" t="6720"/>
          <a:stretch/>
        </p:blipFill>
        <p:spPr>
          <a:xfrm>
            <a:off x="1723867" y="864241"/>
            <a:ext cx="8862010" cy="5041881"/>
          </a:xfrm>
          <a:prstGeom prst="rect">
            <a:avLst/>
          </a:prstGeom>
          <a:noFill/>
          <a:ln>
            <a:noFill/>
          </a:ln>
        </p:spPr>
      </p:pic>
      <p:sp>
        <p:nvSpPr>
          <p:cNvPr id="305" name="Google Shape;305;p22"/>
          <p:cNvSpPr txBox="1"/>
          <p:nvPr>
            <p:ph idx="12" type="sldNum"/>
          </p:nvPr>
        </p:nvSpPr>
        <p:spPr>
          <a:xfrm>
            <a:off x="10029600" y="6308255"/>
            <a:ext cx="2159224" cy="216000"/>
          </a:xfrm>
          <a:prstGeom prst="rect">
            <a:avLst/>
          </a:prstGeom>
          <a:noFill/>
          <a:ln>
            <a:noFill/>
          </a:ln>
        </p:spPr>
        <p:txBody>
          <a:bodyPr anchorCtr="0" anchor="b" bIns="0" lIns="0" spcFirstLastPara="1" rIns="0" wrap="square" tIns="0">
            <a:noAutofit/>
          </a:bodyPr>
          <a:lstStyle/>
          <a:p>
            <a:pPr indent="0" lvl="0" marL="0" rtl="0" algn="ctr">
              <a:spcBef>
                <a:spcPts val="0"/>
              </a:spcBef>
              <a:spcAft>
                <a:spcPts val="0"/>
              </a:spcAft>
              <a:buNone/>
            </a:pPr>
            <a:fld id="{00000000-1234-1234-1234-123412341234}" type="slidenum">
              <a:rPr lang="en-DE"/>
              <a:t>‹#›</a:t>
            </a:fld>
            <a:endParaRPr/>
          </a:p>
        </p:txBody>
      </p:sp>
      <p:sp>
        <p:nvSpPr>
          <p:cNvPr id="306" name="Google Shape;306;p22"/>
          <p:cNvSpPr txBox="1"/>
          <p:nvPr>
            <p:ph idx="11" type="ftr"/>
          </p:nvPr>
        </p:nvSpPr>
        <p:spPr>
          <a:xfrm>
            <a:off x="2422372" y="6308255"/>
            <a:ext cx="4053639" cy="230657"/>
          </a:xfrm>
          <a:prstGeom prst="rect">
            <a:avLst/>
          </a:prstGeom>
          <a:noFill/>
          <a:ln>
            <a:noFill/>
          </a:ln>
        </p:spPr>
        <p:txBody>
          <a:bodyPr anchorCtr="0" anchor="b" bIns="0" lIns="0" spcFirstLastPara="1" rIns="0" wrap="square" tIns="0">
            <a:noAutofit/>
          </a:bodyPr>
          <a:lstStyle/>
          <a:p>
            <a:pPr indent="0" lvl="0" marL="0" rtl="0" algn="ctr">
              <a:spcBef>
                <a:spcPts val="0"/>
              </a:spcBef>
              <a:spcAft>
                <a:spcPts val="0"/>
              </a:spcAft>
              <a:buNone/>
            </a:pPr>
            <a:r>
              <a:rPr lang="en-DE"/>
              <a:t>EUROPEAN CENTRE FOR MEDIUM-RANGE WEATHER FORECASTS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23"/>
          <p:cNvSpPr txBox="1"/>
          <p:nvPr>
            <p:ph type="title"/>
          </p:nvPr>
        </p:nvSpPr>
        <p:spPr>
          <a:xfrm>
            <a:off x="1080000" y="360000"/>
            <a:ext cx="10029600" cy="369332"/>
          </a:xfrm>
          <a:prstGeom prst="rect">
            <a:avLst/>
          </a:prstGeom>
          <a:noFill/>
          <a:ln>
            <a:noFill/>
          </a:ln>
        </p:spPr>
        <p:txBody>
          <a:bodyPr anchorCtr="0" anchor="t" bIns="0" lIns="0" spcFirstLastPara="1" rIns="0" wrap="square" tIns="0">
            <a:noAutofit/>
          </a:bodyPr>
          <a:lstStyle/>
          <a:p>
            <a:pPr indent="0" lvl="0" marL="0" rtl="0" algn="l">
              <a:lnSpc>
                <a:spcPct val="116666"/>
              </a:lnSpc>
              <a:spcBef>
                <a:spcPts val="0"/>
              </a:spcBef>
              <a:spcAft>
                <a:spcPts val="0"/>
              </a:spcAft>
              <a:buClr>
                <a:srgbClr val="006CA6"/>
              </a:buClr>
              <a:buSzPts val="2400"/>
              <a:buFont typeface="Arial"/>
              <a:buNone/>
            </a:pPr>
            <a:r>
              <a:rPr lang="en-DE"/>
              <a:t>Conclusions</a:t>
            </a:r>
            <a:endParaRPr/>
          </a:p>
        </p:txBody>
      </p:sp>
      <p:sp>
        <p:nvSpPr>
          <p:cNvPr id="313" name="Google Shape;313;p23"/>
          <p:cNvSpPr txBox="1"/>
          <p:nvPr>
            <p:ph idx="1" type="body"/>
          </p:nvPr>
        </p:nvSpPr>
        <p:spPr>
          <a:xfrm>
            <a:off x="1080000" y="936000"/>
            <a:ext cx="10029600" cy="4986000"/>
          </a:xfrm>
          <a:prstGeom prst="rect">
            <a:avLst/>
          </a:prstGeom>
          <a:noFill/>
          <a:ln>
            <a:noFill/>
          </a:ln>
        </p:spPr>
        <p:txBody>
          <a:bodyPr anchorCtr="0" anchor="t" bIns="0" lIns="0" spcFirstLastPara="1" rIns="0" wrap="square" tIns="0">
            <a:noAutofit/>
          </a:bodyPr>
          <a:lstStyle/>
          <a:p>
            <a:pPr indent="0" lvl="0" marL="0" rtl="0" algn="l">
              <a:lnSpc>
                <a:spcPct val="122222"/>
              </a:lnSpc>
              <a:spcBef>
                <a:spcPts val="0"/>
              </a:spcBef>
              <a:spcAft>
                <a:spcPts val="0"/>
              </a:spcAft>
              <a:buClr>
                <a:srgbClr val="064E83"/>
              </a:buClr>
              <a:buSzPts val="1800"/>
              <a:buChar char="•"/>
            </a:pPr>
            <a:r>
              <a:rPr lang="en-DE"/>
              <a:t>In the near future, there is space for both (especially now)</a:t>
            </a:r>
            <a:endParaRPr/>
          </a:p>
          <a:p>
            <a:pPr indent="0" lvl="0" marL="0" rtl="0" algn="l">
              <a:lnSpc>
                <a:spcPct val="122222"/>
              </a:lnSpc>
              <a:spcBef>
                <a:spcPts val="1100"/>
              </a:spcBef>
              <a:spcAft>
                <a:spcPts val="0"/>
              </a:spcAft>
              <a:buClr>
                <a:srgbClr val="064E83"/>
              </a:buClr>
              <a:buSzPts val="1800"/>
              <a:buChar char="•"/>
            </a:pPr>
            <a:r>
              <a:rPr lang="en-DE"/>
              <a:t>Significant improvements can still be gained from better physical process representations</a:t>
            </a:r>
            <a:endParaRPr/>
          </a:p>
          <a:p>
            <a:pPr indent="-180000" lvl="0" marL="180000" rtl="0" algn="l">
              <a:lnSpc>
                <a:spcPct val="122222"/>
              </a:lnSpc>
              <a:spcBef>
                <a:spcPts val="1100"/>
              </a:spcBef>
              <a:spcAft>
                <a:spcPts val="0"/>
              </a:spcAft>
              <a:buSzPts val="1800"/>
              <a:buChar char="•"/>
            </a:pPr>
            <a:r>
              <a:rPr lang="en-DE"/>
              <a:t>Earth observation for the land surface is yet to be properly exploited (and I haven’t even touched on data assimilation)</a:t>
            </a:r>
            <a:endParaRPr/>
          </a:p>
          <a:p>
            <a:pPr indent="0" lvl="0" marL="0" rtl="0" algn="l">
              <a:lnSpc>
                <a:spcPct val="122222"/>
              </a:lnSpc>
              <a:spcBef>
                <a:spcPts val="1100"/>
              </a:spcBef>
              <a:spcAft>
                <a:spcPts val="0"/>
              </a:spcAft>
              <a:buClr>
                <a:srgbClr val="064E83"/>
              </a:buClr>
              <a:buSzPts val="1800"/>
              <a:buChar char="•"/>
            </a:pPr>
            <a:r>
              <a:rPr lang="en-DE"/>
              <a:t>In particular applications can be derived from ML/AI</a:t>
            </a:r>
            <a:endParaRPr/>
          </a:p>
          <a:p>
            <a:pPr indent="0" lvl="0" marL="0" rtl="0" algn="l">
              <a:lnSpc>
                <a:spcPct val="122222"/>
              </a:lnSpc>
              <a:spcBef>
                <a:spcPts val="1100"/>
              </a:spcBef>
              <a:spcAft>
                <a:spcPts val="0"/>
              </a:spcAft>
              <a:buClr>
                <a:srgbClr val="064E83"/>
              </a:buClr>
              <a:buSzPts val="1800"/>
              <a:buChar char="•"/>
            </a:pPr>
            <a:r>
              <a:rPr lang="en-DE"/>
              <a:t>ML/AI does not cover the entire spectrum of variables</a:t>
            </a:r>
            <a:endParaRPr/>
          </a:p>
          <a:p>
            <a:pPr indent="114300" lvl="0" marL="0" rtl="0" algn="l">
              <a:lnSpc>
                <a:spcPct val="122222"/>
              </a:lnSpc>
              <a:spcBef>
                <a:spcPts val="1100"/>
              </a:spcBef>
              <a:spcAft>
                <a:spcPts val="0"/>
              </a:spcAft>
              <a:buClr>
                <a:srgbClr val="064E83"/>
              </a:buClr>
              <a:buSzPts val="1800"/>
              <a:buNone/>
            </a:pPr>
            <a:r>
              <a:t/>
            </a:r>
            <a:endParaRPr/>
          </a:p>
        </p:txBody>
      </p:sp>
      <p:sp>
        <p:nvSpPr>
          <p:cNvPr id="314" name="Google Shape;314;p23"/>
          <p:cNvSpPr txBox="1"/>
          <p:nvPr>
            <p:ph idx="12" type="sldNum"/>
          </p:nvPr>
        </p:nvSpPr>
        <p:spPr>
          <a:xfrm>
            <a:off x="10029600" y="6308255"/>
            <a:ext cx="2159224" cy="216000"/>
          </a:xfrm>
          <a:prstGeom prst="rect">
            <a:avLst/>
          </a:prstGeom>
          <a:noFill/>
          <a:ln>
            <a:noFill/>
          </a:ln>
        </p:spPr>
        <p:txBody>
          <a:bodyPr anchorCtr="0" anchor="b" bIns="0" lIns="0" spcFirstLastPara="1" rIns="0" wrap="square" tIns="0">
            <a:noAutofit/>
          </a:bodyPr>
          <a:lstStyle/>
          <a:p>
            <a:pPr indent="0" lvl="0" marL="0" rtl="0" algn="ctr">
              <a:spcBef>
                <a:spcPts val="0"/>
              </a:spcBef>
              <a:spcAft>
                <a:spcPts val="0"/>
              </a:spcAft>
              <a:buNone/>
            </a:pPr>
            <a:fld id="{00000000-1234-1234-1234-123412341234}" type="slidenum">
              <a:rPr lang="en-DE"/>
              <a:t>‹#›</a:t>
            </a:fld>
            <a:endParaRPr/>
          </a:p>
        </p:txBody>
      </p:sp>
      <p:sp>
        <p:nvSpPr>
          <p:cNvPr id="315" name="Google Shape;315;p23"/>
          <p:cNvSpPr txBox="1"/>
          <p:nvPr>
            <p:ph idx="11" type="ftr"/>
          </p:nvPr>
        </p:nvSpPr>
        <p:spPr>
          <a:xfrm>
            <a:off x="2422372" y="6308255"/>
            <a:ext cx="4053639" cy="230657"/>
          </a:xfrm>
          <a:prstGeom prst="rect">
            <a:avLst/>
          </a:prstGeom>
          <a:noFill/>
          <a:ln>
            <a:noFill/>
          </a:ln>
        </p:spPr>
        <p:txBody>
          <a:bodyPr anchorCtr="0" anchor="b" bIns="0" lIns="0" spcFirstLastPara="1" rIns="0" wrap="square" tIns="0">
            <a:noAutofit/>
          </a:bodyPr>
          <a:lstStyle/>
          <a:p>
            <a:pPr indent="0" lvl="0" marL="0" rtl="0" algn="ctr">
              <a:spcBef>
                <a:spcPts val="0"/>
              </a:spcBef>
              <a:spcAft>
                <a:spcPts val="0"/>
              </a:spcAft>
              <a:buNone/>
            </a:pPr>
            <a:r>
              <a:rPr lang="en-DE"/>
              <a:t>EUROPEAN CENTRE FOR MEDIUM-RANGE WEATHER FORECASTS</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24"/>
          <p:cNvSpPr txBox="1"/>
          <p:nvPr>
            <p:ph idx="12" type="sldNum"/>
          </p:nvPr>
        </p:nvSpPr>
        <p:spPr>
          <a:xfrm>
            <a:off x="10029600" y="6308255"/>
            <a:ext cx="2159224" cy="216000"/>
          </a:xfrm>
          <a:prstGeom prst="rect">
            <a:avLst/>
          </a:prstGeom>
          <a:noFill/>
          <a:ln>
            <a:noFill/>
          </a:ln>
        </p:spPr>
        <p:txBody>
          <a:bodyPr anchorCtr="0" anchor="b" bIns="0" lIns="0" spcFirstLastPara="1" rIns="0" wrap="square" tIns="0">
            <a:noAutofit/>
          </a:bodyPr>
          <a:lstStyle/>
          <a:p>
            <a:pPr indent="0" lvl="0" marL="0" rtl="0" algn="ctr">
              <a:spcBef>
                <a:spcPts val="0"/>
              </a:spcBef>
              <a:spcAft>
                <a:spcPts val="0"/>
              </a:spcAft>
              <a:buNone/>
            </a:pPr>
            <a:fld id="{00000000-1234-1234-1234-123412341234}" type="slidenum">
              <a:rPr lang="en-DE"/>
              <a:t>‹#›</a:t>
            </a:fld>
            <a:endParaRPr/>
          </a:p>
        </p:txBody>
      </p:sp>
      <p:sp>
        <p:nvSpPr>
          <p:cNvPr id="321" name="Google Shape;321;p24"/>
          <p:cNvSpPr txBox="1"/>
          <p:nvPr>
            <p:ph idx="11" type="ftr"/>
          </p:nvPr>
        </p:nvSpPr>
        <p:spPr>
          <a:xfrm>
            <a:off x="2422372" y="6308255"/>
            <a:ext cx="4053639" cy="230657"/>
          </a:xfrm>
          <a:prstGeom prst="rect">
            <a:avLst/>
          </a:prstGeom>
          <a:noFill/>
          <a:ln>
            <a:noFill/>
          </a:ln>
        </p:spPr>
        <p:txBody>
          <a:bodyPr anchorCtr="0" anchor="b" bIns="0" lIns="0" spcFirstLastPara="1" rIns="0" wrap="square" tIns="0">
            <a:noAutofit/>
          </a:bodyPr>
          <a:lstStyle/>
          <a:p>
            <a:pPr indent="0" lvl="0" marL="0" rtl="0" algn="ctr">
              <a:spcBef>
                <a:spcPts val="0"/>
              </a:spcBef>
              <a:spcAft>
                <a:spcPts val="0"/>
              </a:spcAft>
              <a:buNone/>
            </a:pPr>
            <a:r>
              <a:rPr lang="en-DE"/>
              <a:t>EUROPEAN CENTRE FOR MEDIUM-RANGE WEATHER FORECASTS</a:t>
            </a:r>
            <a:endParaRPr/>
          </a:p>
        </p:txBody>
      </p:sp>
      <p:pic>
        <p:nvPicPr>
          <p:cNvPr descr="A white vehicle with a rack on top&#10;&#10;AI-generated content may be incorrect." id="322" name="Google Shape;322;p24"/>
          <p:cNvPicPr preferRelativeResize="0"/>
          <p:nvPr>
            <p:ph idx="1" type="body"/>
          </p:nvPr>
        </p:nvPicPr>
        <p:blipFill rotWithShape="1">
          <a:blip r:embed="rId3">
            <a:alphaModFix/>
          </a:blip>
          <a:srcRect b="0" l="0" r="0" t="0"/>
          <a:stretch/>
        </p:blipFill>
        <p:spPr>
          <a:xfrm>
            <a:off x="680373" y="2548713"/>
            <a:ext cx="10029825" cy="2505640"/>
          </a:xfrm>
          <a:prstGeom prst="rect">
            <a:avLst/>
          </a:prstGeom>
          <a:noFill/>
          <a:ln>
            <a:noFill/>
          </a:ln>
        </p:spPr>
      </p:pic>
      <p:pic>
        <p:nvPicPr>
          <p:cNvPr descr="A tree in a desert&#10;&#10;AI-generated content may be incorrect." id="323" name="Google Shape;323;p24"/>
          <p:cNvPicPr preferRelativeResize="0"/>
          <p:nvPr/>
        </p:nvPicPr>
        <p:blipFill rotWithShape="1">
          <a:blip r:embed="rId4">
            <a:alphaModFix/>
          </a:blip>
          <a:srcRect b="0" l="0" r="0" t="0"/>
          <a:stretch/>
        </p:blipFill>
        <p:spPr>
          <a:xfrm>
            <a:off x="8771466" y="4425280"/>
            <a:ext cx="2902373" cy="1604178"/>
          </a:xfrm>
          <a:prstGeom prst="rect">
            <a:avLst/>
          </a:prstGeom>
          <a:noFill/>
          <a:ln>
            <a:noFill/>
          </a:ln>
        </p:spPr>
      </p:pic>
      <p:sp>
        <p:nvSpPr>
          <p:cNvPr id="324" name="Google Shape;324;p24"/>
          <p:cNvSpPr txBox="1"/>
          <p:nvPr/>
        </p:nvSpPr>
        <p:spPr>
          <a:xfrm>
            <a:off x="812800" y="697653"/>
            <a:ext cx="4070773"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DE" sz="1800">
                <a:solidFill>
                  <a:schemeClr val="dk1"/>
                </a:solidFill>
                <a:latin typeface="Arial"/>
                <a:ea typeface="Arial"/>
                <a:cs typeface="Arial"/>
                <a:sym typeface="Arial"/>
              </a:rPr>
              <a:t>Thank you !</a:t>
            </a:r>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0" lvl="0" marL="0" marR="0" rtl="0" algn="l">
              <a:spcBef>
                <a:spcPts val="0"/>
              </a:spcBef>
              <a:spcAft>
                <a:spcPts val="0"/>
              </a:spcAft>
              <a:buNone/>
            </a:pPr>
            <a:r>
              <a:rPr i="1" lang="en-DE" sz="1800">
                <a:solidFill>
                  <a:schemeClr val="dk1"/>
                </a:solidFill>
                <a:latin typeface="Arial"/>
                <a:ea typeface="Arial"/>
                <a:cs typeface="Arial"/>
                <a:sym typeface="Arial"/>
              </a:rPr>
              <a:t>christoph.rudiger@ecmwf.int</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 name="Shape 55"/>
        <p:cNvGrpSpPr/>
        <p:nvPr/>
      </p:nvGrpSpPr>
      <p:grpSpPr>
        <a:xfrm>
          <a:off x="0" y="0"/>
          <a:ext cx="0" cy="0"/>
          <a:chOff x="0" y="0"/>
          <a:chExt cx="0" cy="0"/>
        </a:xfrm>
      </p:grpSpPr>
      <p:sp>
        <p:nvSpPr>
          <p:cNvPr id="56" name="Google Shape;56;p7"/>
          <p:cNvSpPr txBox="1"/>
          <p:nvPr>
            <p:ph type="title"/>
          </p:nvPr>
        </p:nvSpPr>
        <p:spPr>
          <a:xfrm>
            <a:off x="1080000" y="360000"/>
            <a:ext cx="10029600" cy="369332"/>
          </a:xfrm>
          <a:prstGeom prst="rect">
            <a:avLst/>
          </a:prstGeom>
          <a:noFill/>
          <a:ln>
            <a:noFill/>
          </a:ln>
        </p:spPr>
        <p:txBody>
          <a:bodyPr anchorCtr="0" anchor="t" bIns="0" lIns="0" spcFirstLastPara="1" rIns="0" wrap="square" tIns="0">
            <a:noAutofit/>
          </a:bodyPr>
          <a:lstStyle/>
          <a:p>
            <a:pPr indent="0" lvl="0" marL="0" rtl="0" algn="l">
              <a:lnSpc>
                <a:spcPct val="116666"/>
              </a:lnSpc>
              <a:spcBef>
                <a:spcPts val="0"/>
              </a:spcBef>
              <a:spcAft>
                <a:spcPts val="0"/>
              </a:spcAft>
              <a:buClr>
                <a:srgbClr val="006CA6"/>
              </a:buClr>
              <a:buSzPts val="2400"/>
              <a:buFont typeface="Arial"/>
              <a:buNone/>
            </a:pPr>
            <a:r>
              <a:rPr lang="en-DE"/>
              <a:t>ecLand</a:t>
            </a:r>
            <a:endParaRPr/>
          </a:p>
        </p:txBody>
      </p:sp>
      <p:sp>
        <p:nvSpPr>
          <p:cNvPr id="57" name="Google Shape;57;p7"/>
          <p:cNvSpPr txBox="1"/>
          <p:nvPr>
            <p:ph idx="12" type="sldNum"/>
          </p:nvPr>
        </p:nvSpPr>
        <p:spPr>
          <a:xfrm>
            <a:off x="10029600" y="6308255"/>
            <a:ext cx="2159224" cy="216000"/>
          </a:xfrm>
          <a:prstGeom prst="rect">
            <a:avLst/>
          </a:prstGeom>
          <a:noFill/>
          <a:ln>
            <a:noFill/>
          </a:ln>
        </p:spPr>
        <p:txBody>
          <a:bodyPr anchorCtr="0" anchor="b" bIns="0" lIns="0" spcFirstLastPara="1" rIns="0" wrap="square" tIns="0">
            <a:noAutofit/>
          </a:bodyPr>
          <a:lstStyle/>
          <a:p>
            <a:pPr indent="0" lvl="0" marL="0" rtl="0" algn="ctr">
              <a:spcBef>
                <a:spcPts val="0"/>
              </a:spcBef>
              <a:spcAft>
                <a:spcPts val="0"/>
              </a:spcAft>
              <a:buNone/>
            </a:pPr>
            <a:fld id="{00000000-1234-1234-1234-123412341234}" type="slidenum">
              <a:rPr lang="en-DE"/>
              <a:t>‹#›</a:t>
            </a:fld>
            <a:endParaRPr/>
          </a:p>
        </p:txBody>
      </p:sp>
      <p:sp>
        <p:nvSpPr>
          <p:cNvPr id="58" name="Google Shape;58;p7"/>
          <p:cNvSpPr txBox="1"/>
          <p:nvPr>
            <p:ph idx="11" type="ftr"/>
          </p:nvPr>
        </p:nvSpPr>
        <p:spPr>
          <a:xfrm>
            <a:off x="2422372" y="6308255"/>
            <a:ext cx="4053639" cy="230657"/>
          </a:xfrm>
          <a:prstGeom prst="rect">
            <a:avLst/>
          </a:prstGeom>
          <a:noFill/>
          <a:ln>
            <a:noFill/>
          </a:ln>
        </p:spPr>
        <p:txBody>
          <a:bodyPr anchorCtr="0" anchor="b" bIns="0" lIns="0" spcFirstLastPara="1" rIns="0" wrap="square" tIns="0">
            <a:noAutofit/>
          </a:bodyPr>
          <a:lstStyle/>
          <a:p>
            <a:pPr indent="0" lvl="0" marL="0" rtl="0" algn="ctr">
              <a:spcBef>
                <a:spcPts val="0"/>
              </a:spcBef>
              <a:spcAft>
                <a:spcPts val="0"/>
              </a:spcAft>
              <a:buNone/>
            </a:pPr>
            <a:r>
              <a:rPr lang="en-DE"/>
              <a:t>EUROPEAN CENTRE FOR MEDIUM-RANGE WEATHER FORECASTS</a:t>
            </a:r>
            <a:endParaRPr/>
          </a:p>
        </p:txBody>
      </p:sp>
      <p:pic>
        <p:nvPicPr>
          <p:cNvPr id="59" name="Google Shape;59;p7"/>
          <p:cNvPicPr preferRelativeResize="0"/>
          <p:nvPr/>
        </p:nvPicPr>
        <p:blipFill rotWithShape="1">
          <a:blip r:embed="rId3">
            <a:alphaModFix/>
          </a:blip>
          <a:srcRect b="0" l="0" r="0" t="0"/>
          <a:stretch/>
        </p:blipFill>
        <p:spPr>
          <a:xfrm>
            <a:off x="501507" y="1432680"/>
            <a:ext cx="3566306" cy="4182509"/>
          </a:xfrm>
          <a:prstGeom prst="rect">
            <a:avLst/>
          </a:prstGeom>
          <a:noFill/>
          <a:ln>
            <a:noFill/>
          </a:ln>
        </p:spPr>
      </p:pic>
      <p:pic>
        <p:nvPicPr>
          <p:cNvPr id="60" name="Google Shape;60;p7"/>
          <p:cNvPicPr preferRelativeResize="0"/>
          <p:nvPr/>
        </p:nvPicPr>
        <p:blipFill rotWithShape="1">
          <a:blip r:embed="rId4">
            <a:alphaModFix/>
          </a:blip>
          <a:srcRect b="0" l="0" r="0" t="0"/>
          <a:stretch/>
        </p:blipFill>
        <p:spPr>
          <a:xfrm>
            <a:off x="4249092" y="1791730"/>
            <a:ext cx="7743841" cy="335566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p25"/>
          <p:cNvSpPr txBox="1"/>
          <p:nvPr>
            <p:ph type="title"/>
          </p:nvPr>
        </p:nvSpPr>
        <p:spPr>
          <a:xfrm>
            <a:off x="1080000" y="360000"/>
            <a:ext cx="10029600" cy="369332"/>
          </a:xfrm>
          <a:prstGeom prst="rect">
            <a:avLst/>
          </a:prstGeom>
          <a:noFill/>
          <a:ln>
            <a:noFill/>
          </a:ln>
        </p:spPr>
        <p:txBody>
          <a:bodyPr anchorCtr="0" anchor="t" bIns="0" lIns="0" spcFirstLastPara="1" rIns="0" wrap="square" tIns="0">
            <a:noAutofit/>
          </a:bodyPr>
          <a:lstStyle/>
          <a:p>
            <a:pPr indent="0" lvl="0" marL="0" rtl="0" algn="l">
              <a:lnSpc>
                <a:spcPct val="116666"/>
              </a:lnSpc>
              <a:spcBef>
                <a:spcPts val="0"/>
              </a:spcBef>
              <a:spcAft>
                <a:spcPts val="0"/>
              </a:spcAft>
              <a:buClr>
                <a:srgbClr val="006CA6"/>
              </a:buClr>
              <a:buSzPts val="2400"/>
              <a:buFont typeface="Arial"/>
              <a:buNone/>
            </a:pPr>
            <a:r>
              <a:rPr lang="en-DE"/>
              <a:t>Conclusions</a:t>
            </a:r>
            <a:endParaRPr/>
          </a:p>
        </p:txBody>
      </p:sp>
      <p:sp>
        <p:nvSpPr>
          <p:cNvPr id="331" name="Google Shape;331;p25"/>
          <p:cNvSpPr txBox="1"/>
          <p:nvPr>
            <p:ph idx="1" type="body"/>
          </p:nvPr>
        </p:nvSpPr>
        <p:spPr>
          <a:xfrm>
            <a:off x="1080000" y="936000"/>
            <a:ext cx="10029600" cy="49860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SzPts val="1800"/>
              <a:buNone/>
            </a:pPr>
            <a:r>
              <a:rPr b="1" i="1" lang="en-DE"/>
              <a:t>What now ?</a:t>
            </a:r>
            <a:endParaRPr/>
          </a:p>
          <a:p>
            <a:pPr indent="0" lvl="0" marL="0" rtl="0" algn="ctr">
              <a:lnSpc>
                <a:spcPct val="100000"/>
              </a:lnSpc>
              <a:spcBef>
                <a:spcPts val="600"/>
              </a:spcBef>
              <a:spcAft>
                <a:spcPts val="0"/>
              </a:spcAft>
              <a:buSzPts val="1800"/>
              <a:buNone/>
            </a:pPr>
            <a:r>
              <a:rPr lang="en-DE"/>
              <a:t>There may need to be a change to how we “do” land surface modelling</a:t>
            </a:r>
            <a:endParaRPr/>
          </a:p>
          <a:p>
            <a:pPr indent="0" lvl="0" marL="0" rtl="0" algn="ctr">
              <a:lnSpc>
                <a:spcPct val="100000"/>
              </a:lnSpc>
              <a:spcBef>
                <a:spcPts val="0"/>
              </a:spcBef>
              <a:spcAft>
                <a:spcPts val="0"/>
              </a:spcAft>
              <a:buSzPts val="1800"/>
              <a:buNone/>
            </a:pPr>
            <a:r>
              <a:t/>
            </a:r>
            <a:endParaRPr/>
          </a:p>
          <a:p>
            <a:pPr indent="0" lvl="0" marL="0" rtl="0" algn="ctr">
              <a:lnSpc>
                <a:spcPct val="100000"/>
              </a:lnSpc>
              <a:spcBef>
                <a:spcPts val="600"/>
              </a:spcBef>
              <a:spcAft>
                <a:spcPts val="0"/>
              </a:spcAft>
              <a:buSzPts val="1800"/>
              <a:buNone/>
            </a:pPr>
            <a:r>
              <a:rPr b="1" i="1" lang="en-DE"/>
              <a:t>But how ?</a:t>
            </a:r>
            <a:endParaRPr/>
          </a:p>
          <a:p>
            <a:pPr indent="0" lvl="0" marL="0" rtl="0" algn="ctr">
              <a:lnSpc>
                <a:spcPct val="100000"/>
              </a:lnSpc>
              <a:spcBef>
                <a:spcPts val="600"/>
              </a:spcBef>
              <a:spcAft>
                <a:spcPts val="0"/>
              </a:spcAft>
              <a:buSzPts val="1800"/>
              <a:buNone/>
            </a:pPr>
            <a:r>
              <a:rPr lang="en-DE"/>
              <a:t>We need to make more and better use of observations for land surface modelling</a:t>
            </a:r>
            <a:endParaRPr/>
          </a:p>
          <a:p>
            <a:pPr indent="0" lvl="0" marL="0" rtl="0" algn="ctr">
              <a:lnSpc>
                <a:spcPct val="100000"/>
              </a:lnSpc>
              <a:spcBef>
                <a:spcPts val="600"/>
              </a:spcBef>
              <a:spcAft>
                <a:spcPts val="0"/>
              </a:spcAft>
              <a:buSzPts val="1800"/>
              <a:buNone/>
            </a:pPr>
            <a:r>
              <a:rPr lang="en-DE"/>
              <a:t>The value of ML4LM is not in the computational time, we need to exploit the added value there is in both providing complementary information</a:t>
            </a:r>
            <a:endParaRPr/>
          </a:p>
          <a:p>
            <a:pPr indent="0" lvl="0" marL="0" rtl="0" algn="ctr">
              <a:lnSpc>
                <a:spcPct val="100000"/>
              </a:lnSpc>
              <a:spcBef>
                <a:spcPts val="600"/>
              </a:spcBef>
              <a:spcAft>
                <a:spcPts val="0"/>
              </a:spcAft>
              <a:buSzPts val="1800"/>
              <a:buNone/>
            </a:pPr>
            <a:r>
              <a:rPr lang="en-DE"/>
              <a:t>There is a need for physical modelling into the future (climate change, non-stationarity) to provide the background states, applications may be ML-driven</a:t>
            </a:r>
            <a:endParaRPr/>
          </a:p>
          <a:p>
            <a:pPr indent="0" lvl="0" marL="0" rtl="0" algn="ctr">
              <a:lnSpc>
                <a:spcPct val="100000"/>
              </a:lnSpc>
              <a:spcBef>
                <a:spcPts val="0"/>
              </a:spcBef>
              <a:spcAft>
                <a:spcPts val="0"/>
              </a:spcAft>
              <a:buSzPts val="1800"/>
              <a:buNone/>
            </a:pPr>
            <a:r>
              <a:t/>
            </a:r>
            <a:endParaRPr/>
          </a:p>
          <a:p>
            <a:pPr indent="0" lvl="0" marL="0" rtl="0" algn="ctr">
              <a:lnSpc>
                <a:spcPct val="100000"/>
              </a:lnSpc>
              <a:spcBef>
                <a:spcPts val="600"/>
              </a:spcBef>
              <a:spcAft>
                <a:spcPts val="0"/>
              </a:spcAft>
              <a:buSzPts val="1800"/>
              <a:buNone/>
            </a:pPr>
            <a:r>
              <a:rPr b="1" i="1" lang="en-DE"/>
              <a:t>What is the risk ?</a:t>
            </a:r>
            <a:endParaRPr/>
          </a:p>
          <a:p>
            <a:pPr indent="0" lvl="0" marL="0" rtl="0" algn="ctr">
              <a:lnSpc>
                <a:spcPct val="100000"/>
              </a:lnSpc>
              <a:spcBef>
                <a:spcPts val="600"/>
              </a:spcBef>
              <a:spcAft>
                <a:spcPts val="0"/>
              </a:spcAft>
              <a:buSzPts val="1800"/>
              <a:buNone/>
            </a:pPr>
            <a:r>
              <a:rPr lang="en-DE"/>
              <a:t>Thin line to walk between physically meaningful and “just” tuned parameters</a:t>
            </a:r>
            <a:endParaRPr/>
          </a:p>
          <a:p>
            <a:pPr indent="0" lvl="0" marL="0" rtl="0" algn="ctr">
              <a:lnSpc>
                <a:spcPct val="100000"/>
              </a:lnSpc>
              <a:spcBef>
                <a:spcPts val="600"/>
              </a:spcBef>
              <a:spcAft>
                <a:spcPts val="0"/>
              </a:spcAft>
              <a:buSzPts val="1800"/>
              <a:buNone/>
            </a:pPr>
            <a:r>
              <a:rPr lang="en-DE"/>
              <a:t>A lack of spatial, observed data</a:t>
            </a:r>
            <a:endParaRPr/>
          </a:p>
          <a:p>
            <a:pPr indent="0" lvl="0" marL="0" rtl="0" algn="ctr">
              <a:lnSpc>
                <a:spcPct val="100000"/>
              </a:lnSpc>
              <a:spcBef>
                <a:spcPts val="0"/>
              </a:spcBef>
              <a:spcAft>
                <a:spcPts val="0"/>
              </a:spcAft>
              <a:buSzPts val="1800"/>
              <a:buNone/>
            </a:pPr>
            <a:r>
              <a:t/>
            </a:r>
            <a:endParaRPr/>
          </a:p>
          <a:p>
            <a:pPr indent="0" lvl="0" marL="0" rtl="0" algn="ctr">
              <a:lnSpc>
                <a:spcPct val="100000"/>
              </a:lnSpc>
              <a:spcBef>
                <a:spcPts val="600"/>
              </a:spcBef>
              <a:spcAft>
                <a:spcPts val="0"/>
              </a:spcAft>
              <a:buSzPts val="1800"/>
              <a:buNone/>
            </a:pPr>
            <a:r>
              <a:rPr b="1" i="1" lang="en-DE"/>
              <a:t>Do we have to ?</a:t>
            </a:r>
            <a:endParaRPr/>
          </a:p>
          <a:p>
            <a:pPr indent="0" lvl="0" marL="0" rtl="0" algn="ctr">
              <a:lnSpc>
                <a:spcPct val="100000"/>
              </a:lnSpc>
              <a:spcBef>
                <a:spcPts val="600"/>
              </a:spcBef>
              <a:spcAft>
                <a:spcPts val="0"/>
              </a:spcAft>
              <a:buSzPts val="1800"/>
              <a:buNone/>
            </a:pPr>
            <a:r>
              <a:rPr lang="en-DE"/>
              <a:t>Short answer – yes</a:t>
            </a:r>
            <a:endParaRPr/>
          </a:p>
          <a:p>
            <a:pPr indent="114300" lvl="0" marL="0" rtl="0" algn="ctr">
              <a:lnSpc>
                <a:spcPct val="100000"/>
              </a:lnSpc>
              <a:spcBef>
                <a:spcPts val="600"/>
              </a:spcBef>
              <a:spcAft>
                <a:spcPts val="0"/>
              </a:spcAft>
              <a:buSzPts val="1800"/>
              <a:buNone/>
            </a:pPr>
            <a:r>
              <a:t/>
            </a:r>
            <a:endParaRPr/>
          </a:p>
          <a:p>
            <a:pPr indent="114300" lvl="0" marL="0" rtl="0" algn="l">
              <a:lnSpc>
                <a:spcPct val="100000"/>
              </a:lnSpc>
              <a:spcBef>
                <a:spcPts val="600"/>
              </a:spcBef>
              <a:spcAft>
                <a:spcPts val="0"/>
              </a:spcAft>
              <a:buSzPts val="1800"/>
              <a:buNone/>
            </a:pPr>
            <a:r>
              <a:t/>
            </a:r>
            <a:endParaRPr/>
          </a:p>
          <a:p>
            <a:pPr indent="114300" lvl="0" marL="0" rtl="0" algn="l">
              <a:lnSpc>
                <a:spcPct val="100000"/>
              </a:lnSpc>
              <a:spcBef>
                <a:spcPts val="600"/>
              </a:spcBef>
              <a:spcAft>
                <a:spcPts val="0"/>
              </a:spcAft>
              <a:buSzPts val="1800"/>
              <a:buNone/>
            </a:pPr>
            <a:r>
              <a:t/>
            </a:r>
            <a:endParaRPr/>
          </a:p>
        </p:txBody>
      </p:sp>
      <p:sp>
        <p:nvSpPr>
          <p:cNvPr id="332" name="Google Shape;332;p25"/>
          <p:cNvSpPr txBox="1"/>
          <p:nvPr>
            <p:ph idx="12" type="sldNum"/>
          </p:nvPr>
        </p:nvSpPr>
        <p:spPr>
          <a:xfrm>
            <a:off x="10029600" y="6308255"/>
            <a:ext cx="2159224" cy="216000"/>
          </a:xfrm>
          <a:prstGeom prst="rect">
            <a:avLst/>
          </a:prstGeom>
          <a:noFill/>
          <a:ln>
            <a:noFill/>
          </a:ln>
        </p:spPr>
        <p:txBody>
          <a:bodyPr anchorCtr="0" anchor="b" bIns="0" lIns="0" spcFirstLastPara="1" rIns="0" wrap="square" tIns="0">
            <a:noAutofit/>
          </a:bodyPr>
          <a:lstStyle/>
          <a:p>
            <a:pPr indent="0" lvl="0" marL="0" rtl="0" algn="ctr">
              <a:spcBef>
                <a:spcPts val="0"/>
              </a:spcBef>
              <a:spcAft>
                <a:spcPts val="0"/>
              </a:spcAft>
              <a:buNone/>
            </a:pPr>
            <a:fld id="{00000000-1234-1234-1234-123412341234}" type="slidenum">
              <a:rPr lang="en-DE"/>
              <a:t>‹#›</a:t>
            </a:fld>
            <a:endParaRPr/>
          </a:p>
        </p:txBody>
      </p:sp>
      <p:sp>
        <p:nvSpPr>
          <p:cNvPr id="333" name="Google Shape;333;p25"/>
          <p:cNvSpPr txBox="1"/>
          <p:nvPr>
            <p:ph idx="11" type="ftr"/>
          </p:nvPr>
        </p:nvSpPr>
        <p:spPr>
          <a:xfrm>
            <a:off x="2422372" y="6308255"/>
            <a:ext cx="4053639" cy="230657"/>
          </a:xfrm>
          <a:prstGeom prst="rect">
            <a:avLst/>
          </a:prstGeom>
          <a:noFill/>
          <a:ln>
            <a:noFill/>
          </a:ln>
        </p:spPr>
        <p:txBody>
          <a:bodyPr anchorCtr="0" anchor="b" bIns="0" lIns="0" spcFirstLastPara="1" rIns="0" wrap="square" tIns="0">
            <a:noAutofit/>
          </a:bodyPr>
          <a:lstStyle/>
          <a:p>
            <a:pPr indent="0" lvl="0" marL="0" rtl="0" algn="ctr">
              <a:spcBef>
                <a:spcPts val="0"/>
              </a:spcBef>
              <a:spcAft>
                <a:spcPts val="0"/>
              </a:spcAft>
              <a:buNone/>
            </a:pPr>
            <a:r>
              <a:rPr lang="en-DE"/>
              <a:t>EUROPEAN CENTRE FOR MEDIUM-RANGE WEATHER FORECASTS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1">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1">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1">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1">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1">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1">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1">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1">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1">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1">
                                            <p:txEl>
                                              <p:pRg end="9" st="9"/>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1">
                                            <p:txEl>
                                              <p:pRg end="10" st="1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1">
                                            <p:txEl>
                                              <p:pRg end="11" st="1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1">
                                            <p:txEl>
                                              <p:pRg end="12" st="1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1">
                                            <p:txEl>
                                              <p:pRg end="13" st="1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1">
                                            <p:txEl>
                                              <p:pRg end="14" st="1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1">
                                            <p:txEl>
                                              <p:pRg end="15" st="1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1">
                                            <p:txEl>
                                              <p:pRg end="16" st="1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sp>
        <p:nvSpPr>
          <p:cNvPr id="65" name="Google Shape;65;p8"/>
          <p:cNvSpPr txBox="1"/>
          <p:nvPr>
            <p:ph type="title"/>
          </p:nvPr>
        </p:nvSpPr>
        <p:spPr>
          <a:xfrm>
            <a:off x="1080000" y="360000"/>
            <a:ext cx="10029600" cy="369332"/>
          </a:xfrm>
          <a:prstGeom prst="rect">
            <a:avLst/>
          </a:prstGeom>
          <a:noFill/>
          <a:ln>
            <a:noFill/>
          </a:ln>
        </p:spPr>
        <p:txBody>
          <a:bodyPr anchorCtr="0" anchor="t" bIns="0" lIns="0" spcFirstLastPara="1" rIns="0" wrap="square" tIns="0">
            <a:noAutofit/>
          </a:bodyPr>
          <a:lstStyle/>
          <a:p>
            <a:pPr indent="0" lvl="0" marL="0" rtl="0" algn="l">
              <a:lnSpc>
                <a:spcPct val="116666"/>
              </a:lnSpc>
              <a:spcBef>
                <a:spcPts val="0"/>
              </a:spcBef>
              <a:spcAft>
                <a:spcPts val="0"/>
              </a:spcAft>
              <a:buClr>
                <a:srgbClr val="006CA6"/>
              </a:buClr>
              <a:buSzPts val="2400"/>
              <a:buFont typeface="Arial"/>
              <a:buNone/>
            </a:pPr>
            <a:r>
              <a:rPr lang="en-DE"/>
              <a:t>Processes Under Investigation</a:t>
            </a:r>
            <a:endParaRPr/>
          </a:p>
        </p:txBody>
      </p:sp>
      <p:pic>
        <p:nvPicPr>
          <p:cNvPr descr="A diagram of a soil layer&#10;&#10;Description automatically generated" id="66" name="Google Shape;66;p8"/>
          <p:cNvPicPr preferRelativeResize="0"/>
          <p:nvPr>
            <p:ph idx="1" type="body"/>
          </p:nvPr>
        </p:nvPicPr>
        <p:blipFill rotWithShape="1">
          <a:blip r:embed="rId3">
            <a:alphaModFix/>
          </a:blip>
          <a:srcRect b="0" l="0" r="0" t="0"/>
          <a:stretch/>
        </p:blipFill>
        <p:spPr>
          <a:xfrm>
            <a:off x="3943894" y="936625"/>
            <a:ext cx="4301036" cy="4984750"/>
          </a:xfrm>
          <a:prstGeom prst="rect">
            <a:avLst/>
          </a:prstGeom>
          <a:noFill/>
          <a:ln>
            <a:noFill/>
          </a:ln>
        </p:spPr>
      </p:pic>
      <p:sp>
        <p:nvSpPr>
          <p:cNvPr id="67" name="Google Shape;67;p8"/>
          <p:cNvSpPr txBox="1"/>
          <p:nvPr>
            <p:ph idx="12" type="sldNum"/>
          </p:nvPr>
        </p:nvSpPr>
        <p:spPr>
          <a:xfrm>
            <a:off x="10029600" y="6308255"/>
            <a:ext cx="2159224" cy="216000"/>
          </a:xfrm>
          <a:prstGeom prst="rect">
            <a:avLst/>
          </a:prstGeom>
          <a:noFill/>
          <a:ln>
            <a:noFill/>
          </a:ln>
        </p:spPr>
        <p:txBody>
          <a:bodyPr anchorCtr="0" anchor="b" bIns="0" lIns="0" spcFirstLastPara="1" rIns="0" wrap="square" tIns="0">
            <a:noAutofit/>
          </a:bodyPr>
          <a:lstStyle/>
          <a:p>
            <a:pPr indent="0" lvl="0" marL="0" rtl="0" algn="ctr">
              <a:spcBef>
                <a:spcPts val="0"/>
              </a:spcBef>
              <a:spcAft>
                <a:spcPts val="0"/>
              </a:spcAft>
              <a:buNone/>
            </a:pPr>
            <a:fld id="{00000000-1234-1234-1234-123412341234}" type="slidenum">
              <a:rPr lang="en-DE"/>
              <a:t>‹#›</a:t>
            </a:fld>
            <a:endParaRPr/>
          </a:p>
        </p:txBody>
      </p:sp>
      <p:sp>
        <p:nvSpPr>
          <p:cNvPr id="68" name="Google Shape;68;p8"/>
          <p:cNvSpPr txBox="1"/>
          <p:nvPr>
            <p:ph idx="11" type="ftr"/>
          </p:nvPr>
        </p:nvSpPr>
        <p:spPr>
          <a:xfrm>
            <a:off x="2422372" y="6308255"/>
            <a:ext cx="4053639" cy="230657"/>
          </a:xfrm>
          <a:prstGeom prst="rect">
            <a:avLst/>
          </a:prstGeom>
          <a:noFill/>
          <a:ln>
            <a:noFill/>
          </a:ln>
        </p:spPr>
        <p:txBody>
          <a:bodyPr anchorCtr="0" anchor="b" bIns="0" lIns="0" spcFirstLastPara="1" rIns="0" wrap="square" tIns="0">
            <a:noAutofit/>
          </a:bodyPr>
          <a:lstStyle/>
          <a:p>
            <a:pPr indent="0" lvl="0" marL="0" rtl="0" algn="ctr">
              <a:spcBef>
                <a:spcPts val="0"/>
              </a:spcBef>
              <a:spcAft>
                <a:spcPts val="0"/>
              </a:spcAft>
              <a:buNone/>
            </a:pPr>
            <a:r>
              <a:rPr lang="en-DE"/>
              <a:t>EUROPEAN CENTRE FOR MEDIUM-RANGE WEATHER FORECASTS</a:t>
            </a:r>
            <a:endParaRPr/>
          </a:p>
        </p:txBody>
      </p:sp>
      <p:sp>
        <p:nvSpPr>
          <p:cNvPr id="69" name="Google Shape;69;p8"/>
          <p:cNvSpPr txBox="1"/>
          <p:nvPr/>
        </p:nvSpPr>
        <p:spPr>
          <a:xfrm>
            <a:off x="9814067" y="5921375"/>
            <a:ext cx="2374757"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DE" sz="1000" u="none" cap="none" strike="noStrike">
                <a:solidFill>
                  <a:schemeClr val="dk1"/>
                </a:solidFill>
                <a:latin typeface="Arial"/>
                <a:ea typeface="Arial"/>
                <a:cs typeface="Arial"/>
                <a:sym typeface="Arial"/>
              </a:rPr>
              <a:t>Image from Chorover et al., 2007</a:t>
            </a:r>
            <a:endParaRPr/>
          </a:p>
        </p:txBody>
      </p:sp>
      <p:sp>
        <p:nvSpPr>
          <p:cNvPr id="70" name="Google Shape;70;p8"/>
          <p:cNvSpPr/>
          <p:nvPr/>
        </p:nvSpPr>
        <p:spPr>
          <a:xfrm>
            <a:off x="6716685" y="1420091"/>
            <a:ext cx="1421476" cy="46551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DE" sz="1700">
                <a:solidFill>
                  <a:srgbClr val="76923C"/>
                </a:solidFill>
                <a:latin typeface="Avenir"/>
                <a:ea typeface="Avenir"/>
                <a:cs typeface="Avenir"/>
                <a:sym typeface="Avenir"/>
              </a:rPr>
              <a:t>Vegetation</a:t>
            </a:r>
            <a:endParaRPr/>
          </a:p>
        </p:txBody>
      </p:sp>
      <p:sp>
        <p:nvSpPr>
          <p:cNvPr id="71" name="Google Shape;71;p8"/>
          <p:cNvSpPr txBox="1"/>
          <p:nvPr/>
        </p:nvSpPr>
        <p:spPr>
          <a:xfrm>
            <a:off x="4108456" y="1386439"/>
            <a:ext cx="1039091" cy="35394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DE" sz="1700">
                <a:solidFill>
                  <a:srgbClr val="A5A5A5"/>
                </a:solidFill>
                <a:latin typeface="Avenir"/>
                <a:ea typeface="Avenir"/>
                <a:cs typeface="Avenir"/>
                <a:sym typeface="Avenir"/>
              </a:rPr>
              <a:t>Snow</a:t>
            </a:r>
            <a:endParaRPr/>
          </a:p>
        </p:txBody>
      </p:sp>
      <p:sp>
        <p:nvSpPr>
          <p:cNvPr id="72" name="Google Shape;72;p8"/>
          <p:cNvSpPr txBox="1"/>
          <p:nvPr/>
        </p:nvSpPr>
        <p:spPr>
          <a:xfrm>
            <a:off x="4108456" y="2258136"/>
            <a:ext cx="1039091" cy="35394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DE" sz="1700">
                <a:solidFill>
                  <a:srgbClr val="595959"/>
                </a:solidFill>
                <a:latin typeface="Avenir"/>
                <a:ea typeface="Avenir"/>
                <a:cs typeface="Avenir"/>
                <a:sym typeface="Avenir"/>
              </a:rPr>
              <a:t>Urban</a:t>
            </a:r>
            <a:endParaRPr/>
          </a:p>
        </p:txBody>
      </p:sp>
      <p:sp>
        <p:nvSpPr>
          <p:cNvPr id="73" name="Google Shape;73;p8"/>
          <p:cNvSpPr txBox="1"/>
          <p:nvPr/>
        </p:nvSpPr>
        <p:spPr>
          <a:xfrm>
            <a:off x="1128696" y="1116212"/>
            <a:ext cx="2897479" cy="954107"/>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400"/>
              <a:buFont typeface="Arial"/>
              <a:buChar char="-"/>
            </a:pPr>
            <a:r>
              <a:rPr lang="en-DE" sz="1400">
                <a:solidFill>
                  <a:schemeClr val="dk1"/>
                </a:solidFill>
                <a:latin typeface="Arial"/>
                <a:ea typeface="Arial"/>
                <a:cs typeface="Arial"/>
                <a:sym typeface="Arial"/>
              </a:rPr>
              <a:t>Snow parameterisation/model</a:t>
            </a:r>
            <a:endParaRPr/>
          </a:p>
          <a:p>
            <a:pPr indent="-285750" lvl="0" marL="285750" marR="0" rtl="0" algn="l">
              <a:spcBef>
                <a:spcPts val="0"/>
              </a:spcBef>
              <a:spcAft>
                <a:spcPts val="0"/>
              </a:spcAft>
              <a:buClr>
                <a:schemeClr val="dk1"/>
              </a:buClr>
              <a:buSzPts val="1400"/>
              <a:buFont typeface="Arial"/>
              <a:buChar char="-"/>
            </a:pPr>
            <a:r>
              <a:rPr lang="en-DE" sz="1400">
                <a:solidFill>
                  <a:schemeClr val="dk1"/>
                </a:solidFill>
                <a:latin typeface="Arial"/>
                <a:ea typeface="Arial"/>
                <a:cs typeface="Arial"/>
                <a:sym typeface="Arial"/>
              </a:rPr>
              <a:t>Glaciers and sea-ice</a:t>
            </a:r>
            <a:endParaRPr/>
          </a:p>
          <a:p>
            <a:pPr indent="-285750" lvl="0" marL="285750" marR="0" rtl="0" algn="l">
              <a:spcBef>
                <a:spcPts val="0"/>
              </a:spcBef>
              <a:spcAft>
                <a:spcPts val="0"/>
              </a:spcAft>
              <a:buClr>
                <a:schemeClr val="dk1"/>
              </a:buClr>
              <a:buSzPts val="1400"/>
              <a:buFont typeface="Arial"/>
              <a:buChar char="-"/>
            </a:pPr>
            <a:r>
              <a:rPr lang="en-DE" sz="1400">
                <a:solidFill>
                  <a:schemeClr val="dk1"/>
                </a:solidFill>
                <a:latin typeface="Arial"/>
                <a:ea typeface="Arial"/>
                <a:cs typeface="Arial"/>
                <a:sym typeface="Arial"/>
              </a:rPr>
              <a:t>Sub-grid scale heterogeneity</a:t>
            </a:r>
            <a:endParaRPr/>
          </a:p>
          <a:p>
            <a:pPr indent="-196850" lvl="0" marL="28575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p:txBody>
      </p:sp>
      <p:sp>
        <p:nvSpPr>
          <p:cNvPr id="74" name="Google Shape;74;p8"/>
          <p:cNvSpPr txBox="1"/>
          <p:nvPr/>
        </p:nvSpPr>
        <p:spPr>
          <a:xfrm>
            <a:off x="1128697" y="2135025"/>
            <a:ext cx="2897478" cy="954107"/>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400"/>
              <a:buFont typeface="Arial"/>
              <a:buChar char="-"/>
            </a:pPr>
            <a:r>
              <a:rPr lang="en-DE" sz="1400">
                <a:solidFill>
                  <a:schemeClr val="dk1"/>
                </a:solidFill>
                <a:latin typeface="Arial"/>
                <a:ea typeface="Arial"/>
                <a:cs typeface="Arial"/>
                <a:sym typeface="Arial"/>
              </a:rPr>
              <a:t>Urban processes (hydro, veg)</a:t>
            </a:r>
            <a:endParaRPr sz="1400">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1400"/>
              <a:buFont typeface="Arial"/>
              <a:buChar char="-"/>
            </a:pPr>
            <a:r>
              <a:rPr lang="en-DE" sz="1400">
                <a:solidFill>
                  <a:schemeClr val="dk1"/>
                </a:solidFill>
                <a:latin typeface="Arial"/>
                <a:ea typeface="Arial"/>
                <a:cs typeface="Arial"/>
                <a:sym typeface="Arial"/>
              </a:rPr>
              <a:t>Land cover</a:t>
            </a:r>
            <a:endParaRPr/>
          </a:p>
          <a:p>
            <a:pPr indent="-285750" lvl="0" marL="285750" marR="0" rtl="0" algn="l">
              <a:spcBef>
                <a:spcPts val="0"/>
              </a:spcBef>
              <a:spcAft>
                <a:spcPts val="0"/>
              </a:spcAft>
              <a:buClr>
                <a:schemeClr val="dk1"/>
              </a:buClr>
              <a:buSzPts val="1400"/>
              <a:buFont typeface="Arial"/>
              <a:buChar char="-"/>
            </a:pPr>
            <a:r>
              <a:rPr lang="en-DE" sz="1400">
                <a:solidFill>
                  <a:schemeClr val="dk1"/>
                </a:solidFill>
                <a:latin typeface="Arial"/>
                <a:ea typeface="Arial"/>
                <a:cs typeface="Arial"/>
                <a:sym typeface="Arial"/>
              </a:rPr>
              <a:t>Anthropogenic contributions</a:t>
            </a:r>
            <a:endParaRPr/>
          </a:p>
          <a:p>
            <a:pPr indent="-196850" lvl="0" marL="28575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p:txBody>
      </p:sp>
      <p:sp>
        <p:nvSpPr>
          <p:cNvPr id="75" name="Google Shape;75;p8"/>
          <p:cNvSpPr txBox="1"/>
          <p:nvPr/>
        </p:nvSpPr>
        <p:spPr>
          <a:xfrm>
            <a:off x="8650285" y="924584"/>
            <a:ext cx="2327564" cy="954107"/>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400"/>
              <a:buFont typeface="Arial"/>
              <a:buChar char="-"/>
            </a:pPr>
            <a:r>
              <a:rPr lang="en-DE" sz="1400">
                <a:solidFill>
                  <a:schemeClr val="dk1"/>
                </a:solidFill>
                <a:latin typeface="Arial"/>
                <a:ea typeface="Arial"/>
                <a:cs typeface="Arial"/>
                <a:sym typeface="Arial"/>
              </a:rPr>
              <a:t>Orography</a:t>
            </a:r>
            <a:endParaRPr sz="1400">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1400"/>
              <a:buFont typeface="Arial"/>
              <a:buChar char="-"/>
            </a:pPr>
            <a:r>
              <a:rPr lang="en-DE" sz="1400">
                <a:solidFill>
                  <a:schemeClr val="dk1"/>
                </a:solidFill>
                <a:latin typeface="Arial"/>
                <a:ea typeface="Arial"/>
                <a:cs typeface="Arial"/>
                <a:sym typeface="Arial"/>
              </a:rPr>
              <a:t>Coupling</a:t>
            </a:r>
            <a:endParaRPr/>
          </a:p>
          <a:p>
            <a:pPr indent="-196850" lvl="0" marL="28575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a:p>
            <a:pPr indent="-196850" lvl="0" marL="28575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p:txBody>
      </p:sp>
      <p:sp>
        <p:nvSpPr>
          <p:cNvPr id="76" name="Google Shape;76;p8"/>
          <p:cNvSpPr txBox="1"/>
          <p:nvPr/>
        </p:nvSpPr>
        <p:spPr>
          <a:xfrm>
            <a:off x="8650284" y="1514533"/>
            <a:ext cx="3045722" cy="1169551"/>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400"/>
              <a:buFont typeface="Arial"/>
              <a:buChar char="-"/>
            </a:pPr>
            <a:r>
              <a:rPr lang="en-DE" sz="1400">
                <a:solidFill>
                  <a:schemeClr val="dk1"/>
                </a:solidFill>
                <a:latin typeface="Arial"/>
                <a:ea typeface="Arial"/>
                <a:cs typeface="Arial"/>
                <a:sym typeface="Arial"/>
              </a:rPr>
              <a:t>Updated climatologies</a:t>
            </a:r>
            <a:endParaRPr/>
          </a:p>
          <a:p>
            <a:pPr indent="-285750" lvl="0" marL="285750" marR="0" rtl="0" algn="l">
              <a:spcBef>
                <a:spcPts val="0"/>
              </a:spcBef>
              <a:spcAft>
                <a:spcPts val="0"/>
              </a:spcAft>
              <a:buClr>
                <a:schemeClr val="dk1"/>
              </a:buClr>
              <a:buSzPts val="1400"/>
              <a:buFont typeface="Arial"/>
              <a:buChar char="-"/>
            </a:pPr>
            <a:r>
              <a:rPr lang="en-DE" sz="1400">
                <a:solidFill>
                  <a:schemeClr val="dk1"/>
                </a:solidFill>
                <a:latin typeface="Arial"/>
                <a:ea typeface="Arial"/>
                <a:cs typeface="Arial"/>
                <a:sym typeface="Arial"/>
              </a:rPr>
              <a:t>Land cover and vegetation cover</a:t>
            </a:r>
            <a:endParaRPr/>
          </a:p>
          <a:p>
            <a:pPr indent="-285750" lvl="0" marL="285750" marR="0" rtl="0" algn="l">
              <a:spcBef>
                <a:spcPts val="0"/>
              </a:spcBef>
              <a:spcAft>
                <a:spcPts val="0"/>
              </a:spcAft>
              <a:buClr>
                <a:schemeClr val="dk1"/>
              </a:buClr>
              <a:buSzPts val="1400"/>
              <a:buFont typeface="Arial"/>
              <a:buChar char="-"/>
            </a:pPr>
            <a:r>
              <a:rPr lang="en-DE" sz="1400">
                <a:solidFill>
                  <a:schemeClr val="dk1"/>
                </a:solidFill>
                <a:latin typeface="Arial"/>
                <a:ea typeface="Arial"/>
                <a:cs typeface="Arial"/>
                <a:sym typeface="Arial"/>
              </a:rPr>
              <a:t>Parameterisations and phenology</a:t>
            </a:r>
            <a:endParaRPr/>
          </a:p>
          <a:p>
            <a:pPr indent="-196850" lvl="0" marL="28575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p:txBody>
      </p:sp>
      <p:sp>
        <p:nvSpPr>
          <p:cNvPr id="77" name="Google Shape;77;p8"/>
          <p:cNvSpPr txBox="1"/>
          <p:nvPr/>
        </p:nvSpPr>
        <p:spPr>
          <a:xfrm>
            <a:off x="8650285" y="2532800"/>
            <a:ext cx="2327564" cy="738664"/>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400"/>
              <a:buFont typeface="Arial"/>
              <a:buChar char="-"/>
            </a:pPr>
            <a:r>
              <a:rPr lang="en-DE" sz="1400">
                <a:solidFill>
                  <a:schemeClr val="dk1"/>
                </a:solidFill>
                <a:latin typeface="Arial"/>
                <a:ea typeface="Arial"/>
                <a:cs typeface="Arial"/>
                <a:sym typeface="Arial"/>
              </a:rPr>
              <a:t>Additional soil layers</a:t>
            </a:r>
            <a:endParaRPr/>
          </a:p>
          <a:p>
            <a:pPr indent="-285750" lvl="0" marL="285750" marR="0" rtl="0" algn="l">
              <a:spcBef>
                <a:spcPts val="0"/>
              </a:spcBef>
              <a:spcAft>
                <a:spcPts val="0"/>
              </a:spcAft>
              <a:buClr>
                <a:schemeClr val="dk1"/>
              </a:buClr>
              <a:buSzPts val="1400"/>
              <a:buFont typeface="Arial"/>
              <a:buChar char="-"/>
            </a:pPr>
            <a:r>
              <a:rPr lang="en-DE" sz="1400">
                <a:solidFill>
                  <a:schemeClr val="dk1"/>
                </a:solidFill>
                <a:latin typeface="Arial"/>
                <a:ea typeface="Arial"/>
                <a:cs typeface="Arial"/>
                <a:sym typeface="Arial"/>
              </a:rPr>
              <a:t>Soil maps and physics</a:t>
            </a:r>
            <a:endParaRPr/>
          </a:p>
          <a:p>
            <a:pPr indent="-285750" lvl="0" marL="285750" marR="0" rtl="0" algn="l">
              <a:spcBef>
                <a:spcPts val="0"/>
              </a:spcBef>
              <a:spcAft>
                <a:spcPts val="0"/>
              </a:spcAft>
              <a:buClr>
                <a:schemeClr val="dk1"/>
              </a:buClr>
              <a:buSzPts val="1400"/>
              <a:buFont typeface="Arial"/>
              <a:buChar char="-"/>
            </a:pPr>
            <a:r>
              <a:rPr lang="en-DE" sz="1400">
                <a:solidFill>
                  <a:schemeClr val="dk1"/>
                </a:solidFill>
                <a:latin typeface="Arial"/>
                <a:ea typeface="Arial"/>
                <a:cs typeface="Arial"/>
                <a:sym typeface="Arial"/>
              </a:rPr>
              <a:t>Parameterisations</a:t>
            </a:r>
            <a:endParaRPr/>
          </a:p>
        </p:txBody>
      </p:sp>
      <p:sp>
        <p:nvSpPr>
          <p:cNvPr id="78" name="Google Shape;78;p8"/>
          <p:cNvSpPr txBox="1"/>
          <p:nvPr/>
        </p:nvSpPr>
        <p:spPr>
          <a:xfrm>
            <a:off x="8650285" y="3366416"/>
            <a:ext cx="3225626" cy="2246769"/>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400"/>
              <a:buFont typeface="Arial"/>
              <a:buChar char="-"/>
            </a:pPr>
            <a:r>
              <a:rPr lang="en-DE" sz="1400">
                <a:solidFill>
                  <a:schemeClr val="dk1"/>
                </a:solidFill>
                <a:latin typeface="Arial"/>
                <a:ea typeface="Arial"/>
                <a:cs typeface="Arial"/>
                <a:sym typeface="Arial"/>
              </a:rPr>
              <a:t>Runoff generation</a:t>
            </a:r>
            <a:endParaRPr/>
          </a:p>
          <a:p>
            <a:pPr indent="-285750" lvl="0" marL="285750" marR="0" rtl="0" algn="l">
              <a:spcBef>
                <a:spcPts val="0"/>
              </a:spcBef>
              <a:spcAft>
                <a:spcPts val="0"/>
              </a:spcAft>
              <a:buClr>
                <a:schemeClr val="dk1"/>
              </a:buClr>
              <a:buSzPts val="1400"/>
              <a:buFont typeface="Arial"/>
              <a:buChar char="-"/>
            </a:pPr>
            <a:r>
              <a:rPr lang="en-DE" sz="1400">
                <a:solidFill>
                  <a:schemeClr val="dk1"/>
                </a:solidFill>
                <a:latin typeface="Arial"/>
                <a:ea typeface="Arial"/>
                <a:cs typeface="Arial"/>
                <a:sym typeface="Arial"/>
              </a:rPr>
              <a:t>CaMa-Flood</a:t>
            </a:r>
            <a:endParaRPr/>
          </a:p>
          <a:p>
            <a:pPr indent="-285750" lvl="0" marL="285750" marR="0" rtl="0" algn="l">
              <a:spcBef>
                <a:spcPts val="0"/>
              </a:spcBef>
              <a:spcAft>
                <a:spcPts val="0"/>
              </a:spcAft>
              <a:buClr>
                <a:schemeClr val="dk1"/>
              </a:buClr>
              <a:buSzPts val="1400"/>
              <a:buFont typeface="Arial"/>
              <a:buChar char="-"/>
            </a:pPr>
            <a:r>
              <a:rPr lang="en-DE" sz="1400">
                <a:solidFill>
                  <a:schemeClr val="dk1"/>
                </a:solidFill>
                <a:latin typeface="Arial"/>
                <a:ea typeface="Arial"/>
                <a:cs typeface="Arial"/>
                <a:sym typeface="Arial"/>
              </a:rPr>
              <a:t>Irrigation/inundation</a:t>
            </a:r>
            <a:endParaRPr/>
          </a:p>
          <a:p>
            <a:pPr indent="-285750" lvl="0" marL="285750" marR="0" rtl="0" algn="l">
              <a:spcBef>
                <a:spcPts val="0"/>
              </a:spcBef>
              <a:spcAft>
                <a:spcPts val="0"/>
              </a:spcAft>
              <a:buClr>
                <a:schemeClr val="dk1"/>
              </a:buClr>
              <a:buSzPts val="1400"/>
              <a:buFont typeface="Arial"/>
              <a:buChar char="-"/>
            </a:pPr>
            <a:r>
              <a:rPr lang="en-DE" sz="1400">
                <a:solidFill>
                  <a:schemeClr val="dk1"/>
                </a:solidFill>
                <a:latin typeface="Arial"/>
                <a:ea typeface="Arial"/>
                <a:cs typeface="Arial"/>
                <a:sym typeface="Arial"/>
              </a:rPr>
              <a:t>Plant-water availability (soil dynamic range)</a:t>
            </a:r>
            <a:endParaRPr/>
          </a:p>
          <a:p>
            <a:pPr indent="-285750" lvl="0" marL="285750" marR="0" rtl="0" algn="l">
              <a:spcBef>
                <a:spcPts val="0"/>
              </a:spcBef>
              <a:spcAft>
                <a:spcPts val="0"/>
              </a:spcAft>
              <a:buClr>
                <a:schemeClr val="dk1"/>
              </a:buClr>
              <a:buSzPts val="1400"/>
              <a:buFont typeface="Arial"/>
              <a:buChar char="-"/>
            </a:pPr>
            <a:r>
              <a:rPr lang="en-DE" sz="1400">
                <a:solidFill>
                  <a:schemeClr val="dk1"/>
                </a:solidFill>
                <a:latin typeface="Arial"/>
                <a:ea typeface="Arial"/>
                <a:cs typeface="Arial"/>
                <a:sym typeface="Arial"/>
              </a:rPr>
              <a:t>Groundwater table representation</a:t>
            </a:r>
            <a:endParaRPr/>
          </a:p>
          <a:p>
            <a:pPr indent="-196850" lvl="0" marL="28575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1400"/>
              <a:buFont typeface="Arial"/>
              <a:buChar char="-"/>
            </a:pPr>
            <a:r>
              <a:rPr lang="en-DE" sz="1400">
                <a:solidFill>
                  <a:schemeClr val="dk1"/>
                </a:solidFill>
                <a:latin typeface="Arial"/>
                <a:ea typeface="Arial"/>
                <a:cs typeface="Arial"/>
                <a:sym typeface="Arial"/>
              </a:rPr>
              <a:t>Dynamic water bodies</a:t>
            </a:r>
            <a:endParaRPr/>
          </a:p>
          <a:p>
            <a:pPr indent="-285750" lvl="0" marL="285750" marR="0" rtl="0" algn="l">
              <a:spcBef>
                <a:spcPts val="0"/>
              </a:spcBef>
              <a:spcAft>
                <a:spcPts val="0"/>
              </a:spcAft>
              <a:buClr>
                <a:schemeClr val="dk1"/>
              </a:buClr>
              <a:buSzPts val="1400"/>
              <a:buFont typeface="Arial"/>
              <a:buChar char="-"/>
            </a:pPr>
            <a:r>
              <a:rPr lang="en-DE" sz="1400">
                <a:solidFill>
                  <a:schemeClr val="dk1"/>
                </a:solidFill>
                <a:latin typeface="Arial"/>
                <a:ea typeface="Arial"/>
                <a:cs typeface="Arial"/>
                <a:sym typeface="Arial"/>
              </a:rPr>
              <a:t>Coupling with ocean (2-ways)</a:t>
            </a:r>
            <a:endParaRPr/>
          </a:p>
          <a:p>
            <a:pPr indent="-285750" lvl="0" marL="285750" marR="0" rtl="0" algn="l">
              <a:spcBef>
                <a:spcPts val="0"/>
              </a:spcBef>
              <a:spcAft>
                <a:spcPts val="0"/>
              </a:spcAft>
              <a:buClr>
                <a:schemeClr val="dk1"/>
              </a:buClr>
              <a:buSzPts val="1400"/>
              <a:buFont typeface="Arial"/>
              <a:buChar char="-"/>
            </a:pPr>
            <a:r>
              <a:rPr lang="en-DE" sz="1400">
                <a:solidFill>
                  <a:schemeClr val="dk1"/>
                </a:solidFill>
                <a:latin typeface="Arial"/>
                <a:ea typeface="Arial"/>
                <a:cs typeface="Arial"/>
                <a:sym typeface="Arial"/>
              </a:rPr>
              <a:t>Lakes</a:t>
            </a:r>
            <a:endParaRPr/>
          </a:p>
        </p:txBody>
      </p:sp>
      <p:sp>
        <p:nvSpPr>
          <p:cNvPr id="79" name="Google Shape;79;p8"/>
          <p:cNvSpPr/>
          <p:nvPr/>
        </p:nvSpPr>
        <p:spPr>
          <a:xfrm>
            <a:off x="6824749" y="3823855"/>
            <a:ext cx="839586" cy="26600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80" name="Google Shape;80;p8"/>
          <p:cNvSpPr/>
          <p:nvPr/>
        </p:nvSpPr>
        <p:spPr>
          <a:xfrm>
            <a:off x="4965700" y="3346450"/>
            <a:ext cx="568325" cy="219075"/>
          </a:xfrm>
          <a:custGeom>
            <a:rect b="b" l="l" r="r" t="t"/>
            <a:pathLst>
              <a:path extrusionOk="0" h="219075" w="568325">
                <a:moveTo>
                  <a:pt x="415925" y="0"/>
                </a:moveTo>
                <a:lnTo>
                  <a:pt x="311150" y="19050"/>
                </a:lnTo>
                <a:lnTo>
                  <a:pt x="279400" y="31750"/>
                </a:lnTo>
                <a:lnTo>
                  <a:pt x="228600" y="53975"/>
                </a:lnTo>
                <a:lnTo>
                  <a:pt x="165100" y="63500"/>
                </a:lnTo>
                <a:lnTo>
                  <a:pt x="95250" y="88900"/>
                </a:lnTo>
                <a:lnTo>
                  <a:pt x="38100" y="104775"/>
                </a:lnTo>
                <a:lnTo>
                  <a:pt x="0" y="127000"/>
                </a:lnTo>
                <a:lnTo>
                  <a:pt x="28575" y="158750"/>
                </a:lnTo>
                <a:lnTo>
                  <a:pt x="57150" y="174625"/>
                </a:lnTo>
                <a:lnTo>
                  <a:pt x="88900" y="193675"/>
                </a:lnTo>
                <a:lnTo>
                  <a:pt x="165100" y="196850"/>
                </a:lnTo>
                <a:lnTo>
                  <a:pt x="228600" y="200025"/>
                </a:lnTo>
                <a:lnTo>
                  <a:pt x="273050" y="200025"/>
                </a:lnTo>
                <a:lnTo>
                  <a:pt x="304800" y="212725"/>
                </a:lnTo>
                <a:lnTo>
                  <a:pt x="422275" y="219075"/>
                </a:lnTo>
                <a:lnTo>
                  <a:pt x="450850" y="219075"/>
                </a:lnTo>
                <a:lnTo>
                  <a:pt x="504825" y="215900"/>
                </a:lnTo>
                <a:lnTo>
                  <a:pt x="568325" y="187325"/>
                </a:lnTo>
                <a:lnTo>
                  <a:pt x="530225" y="114300"/>
                </a:lnTo>
                <a:lnTo>
                  <a:pt x="482600" y="31750"/>
                </a:lnTo>
                <a:lnTo>
                  <a:pt x="415925" y="0"/>
                </a:lnTo>
                <a:close/>
              </a:path>
            </a:pathLst>
          </a:custGeom>
          <a:solidFill>
            <a:schemeClr val="lt1"/>
          </a:solidFill>
          <a:ln cap="flat" cmpd="sng" w="9525">
            <a:solidFill>
              <a:srgbClr val="F2F2F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1" name="Google Shape;81;p8"/>
          <p:cNvSpPr/>
          <p:nvPr/>
        </p:nvSpPr>
        <p:spPr>
          <a:xfrm>
            <a:off x="4962525" y="3460750"/>
            <a:ext cx="454025" cy="133350"/>
          </a:xfrm>
          <a:custGeom>
            <a:rect b="b" l="l" r="r" t="t"/>
            <a:pathLst>
              <a:path extrusionOk="0" h="133350" w="454025">
                <a:moveTo>
                  <a:pt x="0" y="0"/>
                </a:moveTo>
                <a:lnTo>
                  <a:pt x="12700" y="60325"/>
                </a:lnTo>
                <a:lnTo>
                  <a:pt x="73025" y="92075"/>
                </a:lnTo>
                <a:lnTo>
                  <a:pt x="152400" y="107950"/>
                </a:lnTo>
                <a:lnTo>
                  <a:pt x="234950" y="107950"/>
                </a:lnTo>
                <a:lnTo>
                  <a:pt x="288925" y="114300"/>
                </a:lnTo>
                <a:lnTo>
                  <a:pt x="358775" y="127000"/>
                </a:lnTo>
                <a:lnTo>
                  <a:pt x="406400" y="133350"/>
                </a:lnTo>
                <a:lnTo>
                  <a:pt x="406400" y="133350"/>
                </a:lnTo>
                <a:lnTo>
                  <a:pt x="454025" y="117475"/>
                </a:lnTo>
                <a:lnTo>
                  <a:pt x="339725" y="114300"/>
                </a:lnTo>
                <a:lnTo>
                  <a:pt x="304800" y="114300"/>
                </a:lnTo>
                <a:lnTo>
                  <a:pt x="266700" y="92075"/>
                </a:lnTo>
                <a:lnTo>
                  <a:pt x="104775" y="92075"/>
                </a:lnTo>
                <a:lnTo>
                  <a:pt x="53975" y="60325"/>
                </a:lnTo>
                <a:lnTo>
                  <a:pt x="0" y="0"/>
                </a:lnTo>
                <a:close/>
              </a:path>
            </a:pathLst>
          </a:custGeom>
          <a:solidFill>
            <a:srgbClr val="B7CCE4"/>
          </a:solidFill>
          <a:ln cap="flat" cmpd="sng" w="9525">
            <a:solidFill>
              <a:srgbClr val="B7CCE4"/>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2" name="Google Shape;82;p8"/>
          <p:cNvSpPr/>
          <p:nvPr/>
        </p:nvSpPr>
        <p:spPr>
          <a:xfrm>
            <a:off x="5110980" y="3581400"/>
            <a:ext cx="76507" cy="396875"/>
          </a:xfrm>
          <a:custGeom>
            <a:rect b="b" l="l" r="r" t="t"/>
            <a:pathLst>
              <a:path extrusionOk="0" h="396875" w="76507">
                <a:moveTo>
                  <a:pt x="51570" y="0"/>
                </a:moveTo>
                <a:cubicBezTo>
                  <a:pt x="31197" y="8731"/>
                  <a:pt x="10824" y="17463"/>
                  <a:pt x="3945" y="38100"/>
                </a:cubicBezTo>
                <a:cubicBezTo>
                  <a:pt x="-2934" y="58737"/>
                  <a:pt x="-817" y="96838"/>
                  <a:pt x="10295" y="123825"/>
                </a:cubicBezTo>
                <a:cubicBezTo>
                  <a:pt x="21407" y="150812"/>
                  <a:pt x="60566" y="171979"/>
                  <a:pt x="70620" y="200025"/>
                </a:cubicBezTo>
                <a:cubicBezTo>
                  <a:pt x="80674" y="228071"/>
                  <a:pt x="75912" y="259292"/>
                  <a:pt x="70620" y="292100"/>
                </a:cubicBezTo>
                <a:cubicBezTo>
                  <a:pt x="65328" y="324908"/>
                  <a:pt x="38870" y="396875"/>
                  <a:pt x="38870" y="396875"/>
                </a:cubicBezTo>
                <a:lnTo>
                  <a:pt x="38870" y="396875"/>
                </a:lnTo>
                <a:lnTo>
                  <a:pt x="38870" y="396875"/>
                </a:lnTo>
              </a:path>
            </a:pathLst>
          </a:custGeom>
          <a:noFill/>
          <a:ln cap="flat" cmpd="sng" w="9525">
            <a:solidFill>
              <a:srgbClr val="75BBC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descr="Snowflake outline" id="83" name="Google Shape;83;p8"/>
          <p:cNvPicPr preferRelativeResize="0"/>
          <p:nvPr/>
        </p:nvPicPr>
        <p:blipFill rotWithShape="1">
          <a:blip r:embed="rId4">
            <a:alphaModFix/>
          </a:blip>
          <a:srcRect b="0" l="0" r="0" t="0"/>
          <a:stretch/>
        </p:blipFill>
        <p:spPr>
          <a:xfrm>
            <a:off x="5097487" y="3190499"/>
            <a:ext cx="180000" cy="180000"/>
          </a:xfrm>
          <a:prstGeom prst="rect">
            <a:avLst/>
          </a:prstGeom>
          <a:noFill/>
          <a:ln>
            <a:noFill/>
          </a:ln>
        </p:spPr>
      </p:pic>
      <p:pic>
        <p:nvPicPr>
          <p:cNvPr descr="Snowflake outline" id="84" name="Google Shape;84;p8"/>
          <p:cNvPicPr preferRelativeResize="0"/>
          <p:nvPr/>
        </p:nvPicPr>
        <p:blipFill rotWithShape="1">
          <a:blip r:embed="rId4">
            <a:alphaModFix/>
          </a:blip>
          <a:srcRect b="0" l="0" r="0" t="0"/>
          <a:stretch/>
        </p:blipFill>
        <p:spPr>
          <a:xfrm>
            <a:off x="5249862" y="3152804"/>
            <a:ext cx="180000" cy="180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sp>
        <p:nvSpPr>
          <p:cNvPr id="90" name="Google Shape;90;p9"/>
          <p:cNvSpPr txBox="1"/>
          <p:nvPr>
            <p:ph type="title"/>
          </p:nvPr>
        </p:nvSpPr>
        <p:spPr>
          <a:xfrm>
            <a:off x="1080000" y="360000"/>
            <a:ext cx="10029600" cy="369332"/>
          </a:xfrm>
          <a:prstGeom prst="rect">
            <a:avLst/>
          </a:prstGeom>
          <a:noFill/>
          <a:ln>
            <a:noFill/>
          </a:ln>
        </p:spPr>
        <p:txBody>
          <a:bodyPr anchorCtr="0" anchor="t" bIns="0" lIns="0" spcFirstLastPara="1" rIns="0" wrap="square" tIns="0">
            <a:noAutofit/>
          </a:bodyPr>
          <a:lstStyle/>
          <a:p>
            <a:pPr indent="0" lvl="0" marL="0" rtl="0" algn="l">
              <a:lnSpc>
                <a:spcPct val="116666"/>
              </a:lnSpc>
              <a:spcBef>
                <a:spcPts val="0"/>
              </a:spcBef>
              <a:spcAft>
                <a:spcPts val="0"/>
              </a:spcAft>
              <a:buClr>
                <a:srgbClr val="006CA6"/>
              </a:buClr>
              <a:buSzPts val="2400"/>
              <a:buFont typeface="Arial"/>
              <a:buNone/>
            </a:pPr>
            <a:r>
              <a:rPr lang="en-DE"/>
              <a:t>The Land Surface Model Paradigm</a:t>
            </a:r>
            <a:endParaRPr/>
          </a:p>
        </p:txBody>
      </p:sp>
      <p:sp>
        <p:nvSpPr>
          <p:cNvPr id="91" name="Google Shape;91;p9"/>
          <p:cNvSpPr txBox="1"/>
          <p:nvPr>
            <p:ph idx="12" type="sldNum"/>
          </p:nvPr>
        </p:nvSpPr>
        <p:spPr>
          <a:xfrm>
            <a:off x="10029600" y="6308255"/>
            <a:ext cx="2159224" cy="216000"/>
          </a:xfrm>
          <a:prstGeom prst="rect">
            <a:avLst/>
          </a:prstGeom>
          <a:noFill/>
          <a:ln>
            <a:noFill/>
          </a:ln>
        </p:spPr>
        <p:txBody>
          <a:bodyPr anchorCtr="0" anchor="b" bIns="0" lIns="0" spcFirstLastPara="1" rIns="0" wrap="square" tIns="0">
            <a:noAutofit/>
          </a:bodyPr>
          <a:lstStyle/>
          <a:p>
            <a:pPr indent="0" lvl="0" marL="0" rtl="0" algn="ctr">
              <a:spcBef>
                <a:spcPts val="0"/>
              </a:spcBef>
              <a:spcAft>
                <a:spcPts val="0"/>
              </a:spcAft>
              <a:buNone/>
            </a:pPr>
            <a:fld id="{00000000-1234-1234-1234-123412341234}" type="slidenum">
              <a:rPr lang="en-DE"/>
              <a:t>‹#›</a:t>
            </a:fld>
            <a:endParaRPr/>
          </a:p>
        </p:txBody>
      </p:sp>
      <p:sp>
        <p:nvSpPr>
          <p:cNvPr id="92" name="Google Shape;92;p9"/>
          <p:cNvSpPr txBox="1"/>
          <p:nvPr>
            <p:ph idx="11" type="ftr"/>
          </p:nvPr>
        </p:nvSpPr>
        <p:spPr>
          <a:xfrm>
            <a:off x="2422372" y="6308255"/>
            <a:ext cx="4053639" cy="230657"/>
          </a:xfrm>
          <a:prstGeom prst="rect">
            <a:avLst/>
          </a:prstGeom>
          <a:noFill/>
          <a:ln>
            <a:noFill/>
          </a:ln>
        </p:spPr>
        <p:txBody>
          <a:bodyPr anchorCtr="0" anchor="b" bIns="0" lIns="0" spcFirstLastPara="1" rIns="0" wrap="square" tIns="0">
            <a:noAutofit/>
          </a:bodyPr>
          <a:lstStyle/>
          <a:p>
            <a:pPr indent="0" lvl="0" marL="0" rtl="0" algn="ctr">
              <a:spcBef>
                <a:spcPts val="0"/>
              </a:spcBef>
              <a:spcAft>
                <a:spcPts val="0"/>
              </a:spcAft>
              <a:buNone/>
            </a:pPr>
            <a:r>
              <a:rPr lang="en-DE"/>
              <a:t>EUROPEAN CENTRE FOR MEDIUM-RANGE WEATHER FORECASTS</a:t>
            </a:r>
            <a:endParaRPr/>
          </a:p>
        </p:txBody>
      </p:sp>
      <p:cxnSp>
        <p:nvCxnSpPr>
          <p:cNvPr id="93" name="Google Shape;93;p9"/>
          <p:cNvCxnSpPr/>
          <p:nvPr/>
        </p:nvCxnSpPr>
        <p:spPr>
          <a:xfrm rot="10800000">
            <a:off x="1594237" y="1690164"/>
            <a:ext cx="0" cy="3600000"/>
          </a:xfrm>
          <a:prstGeom prst="straightConnector1">
            <a:avLst/>
          </a:prstGeom>
          <a:noFill/>
          <a:ln cap="flat" cmpd="sng" w="31750">
            <a:solidFill>
              <a:schemeClr val="dk1"/>
            </a:solidFill>
            <a:prstDash val="solid"/>
            <a:round/>
            <a:headEnd len="sm" w="sm" type="none"/>
            <a:tailEnd len="lg" w="lg" type="stealth"/>
          </a:ln>
        </p:spPr>
      </p:cxnSp>
      <p:cxnSp>
        <p:nvCxnSpPr>
          <p:cNvPr id="94" name="Google Shape;94;p9"/>
          <p:cNvCxnSpPr/>
          <p:nvPr/>
        </p:nvCxnSpPr>
        <p:spPr>
          <a:xfrm>
            <a:off x="1594237" y="5290165"/>
            <a:ext cx="6111107" cy="0"/>
          </a:xfrm>
          <a:prstGeom prst="straightConnector1">
            <a:avLst/>
          </a:prstGeom>
          <a:noFill/>
          <a:ln cap="flat" cmpd="sng" w="31750">
            <a:solidFill>
              <a:schemeClr val="dk1"/>
            </a:solidFill>
            <a:prstDash val="solid"/>
            <a:round/>
            <a:headEnd len="sm" w="sm" type="none"/>
            <a:tailEnd len="lg" w="lg" type="stealth"/>
          </a:ln>
        </p:spPr>
      </p:cxnSp>
      <p:sp>
        <p:nvSpPr>
          <p:cNvPr id="95" name="Google Shape;95;p9"/>
          <p:cNvSpPr txBox="1"/>
          <p:nvPr/>
        </p:nvSpPr>
        <p:spPr>
          <a:xfrm>
            <a:off x="3595791" y="5367103"/>
            <a:ext cx="1800000" cy="3708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DE" sz="1800">
                <a:solidFill>
                  <a:schemeClr val="dk1"/>
                </a:solidFill>
                <a:latin typeface="Arial"/>
                <a:ea typeface="Arial"/>
                <a:cs typeface="Arial"/>
                <a:sym typeface="Arial"/>
              </a:rPr>
              <a:t>Resolution</a:t>
            </a:r>
            <a:r>
              <a:rPr baseline="30000" lang="en-DE" sz="1800">
                <a:solidFill>
                  <a:schemeClr val="dk1"/>
                </a:solidFill>
                <a:latin typeface="Arial"/>
                <a:ea typeface="Arial"/>
                <a:cs typeface="Arial"/>
                <a:sym typeface="Arial"/>
              </a:rPr>
              <a:t>-1</a:t>
            </a:r>
            <a:endParaRPr/>
          </a:p>
        </p:txBody>
      </p:sp>
      <p:sp>
        <p:nvSpPr>
          <p:cNvPr id="96" name="Google Shape;96;p9"/>
          <p:cNvSpPr txBox="1"/>
          <p:nvPr/>
        </p:nvSpPr>
        <p:spPr>
          <a:xfrm rot="-5400000">
            <a:off x="59867" y="3218455"/>
            <a:ext cx="2409598"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DE" sz="1800">
                <a:solidFill>
                  <a:schemeClr val="dk1"/>
                </a:solidFill>
                <a:latin typeface="Arial"/>
                <a:ea typeface="Arial"/>
                <a:cs typeface="Arial"/>
                <a:sym typeface="Arial"/>
              </a:rPr>
              <a:t>Resolved Complexity</a:t>
            </a:r>
            <a:endParaRPr/>
          </a:p>
        </p:txBody>
      </p:sp>
      <p:sp>
        <p:nvSpPr>
          <p:cNvPr id="97" name="Google Shape;97;p9"/>
          <p:cNvSpPr/>
          <p:nvPr/>
        </p:nvSpPr>
        <p:spPr>
          <a:xfrm flipH="1" rot="10800000">
            <a:off x="1854832" y="2244220"/>
            <a:ext cx="5719314" cy="2733758"/>
          </a:xfrm>
          <a:custGeom>
            <a:rect b="b" l="l" r="r" t="t"/>
            <a:pathLst>
              <a:path extrusionOk="0" h="2899806" w="5719314">
                <a:moveTo>
                  <a:pt x="0" y="0"/>
                </a:moveTo>
                <a:cubicBezTo>
                  <a:pt x="102798" y="442822"/>
                  <a:pt x="254480" y="859719"/>
                  <a:pt x="474453" y="1189397"/>
                </a:cubicBezTo>
                <a:cubicBezTo>
                  <a:pt x="694426" y="1519075"/>
                  <a:pt x="950343" y="1765372"/>
                  <a:pt x="1319841" y="1978069"/>
                </a:cubicBezTo>
                <a:cubicBezTo>
                  <a:pt x="1689339" y="2190766"/>
                  <a:pt x="2169544" y="2333310"/>
                  <a:pt x="2691442" y="2465582"/>
                </a:cubicBezTo>
                <a:cubicBezTo>
                  <a:pt x="3213340" y="2597854"/>
                  <a:pt x="3933646" y="2730005"/>
                  <a:pt x="4451231" y="2771699"/>
                </a:cubicBezTo>
                <a:cubicBezTo>
                  <a:pt x="4968816" y="2813393"/>
                  <a:pt x="5391510" y="2910976"/>
                  <a:pt x="5719314" y="2898756"/>
                </a:cubicBezTo>
              </a:path>
            </a:pathLst>
          </a:custGeom>
          <a:noFill/>
          <a:ln cap="flat" cmpd="sng" w="1587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8" name="Google Shape;98;p9"/>
          <p:cNvSpPr/>
          <p:nvPr/>
        </p:nvSpPr>
        <p:spPr>
          <a:xfrm flipH="1" rot="10800000">
            <a:off x="1854830" y="3338420"/>
            <a:ext cx="5719309" cy="1639557"/>
          </a:xfrm>
          <a:custGeom>
            <a:rect b="b" l="l" r="r" t="t"/>
            <a:pathLst>
              <a:path extrusionOk="0" h="2754835" w="5589917">
                <a:moveTo>
                  <a:pt x="0" y="0"/>
                </a:moveTo>
                <a:cubicBezTo>
                  <a:pt x="102798" y="442822"/>
                  <a:pt x="192656" y="839746"/>
                  <a:pt x="379562" y="1207698"/>
                </a:cubicBezTo>
                <a:cubicBezTo>
                  <a:pt x="566468" y="1575650"/>
                  <a:pt x="783566" y="1976577"/>
                  <a:pt x="1121434" y="2207710"/>
                </a:cubicBezTo>
                <a:cubicBezTo>
                  <a:pt x="1459302" y="2438843"/>
                  <a:pt x="1857555" y="2508123"/>
                  <a:pt x="2406770" y="2594496"/>
                </a:cubicBezTo>
                <a:cubicBezTo>
                  <a:pt x="2955985" y="2680869"/>
                  <a:pt x="3899140" y="2684253"/>
                  <a:pt x="4416725" y="2725947"/>
                </a:cubicBezTo>
                <a:cubicBezTo>
                  <a:pt x="4934310" y="2767641"/>
                  <a:pt x="5262113" y="2755420"/>
                  <a:pt x="5589917" y="2743200"/>
                </a:cubicBezTo>
              </a:path>
            </a:pathLst>
          </a:custGeom>
          <a:noFill/>
          <a:ln cap="flat" cmpd="sng" w="15875">
            <a:solidFill>
              <a:schemeClr val="dk1"/>
            </a:solidFill>
            <a:prstDash val="dashDot"/>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9" name="Google Shape;99;p9"/>
          <p:cNvSpPr txBox="1"/>
          <p:nvPr/>
        </p:nvSpPr>
        <p:spPr>
          <a:xfrm>
            <a:off x="4445267" y="3647857"/>
            <a:ext cx="2409598"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en-DE" sz="1400">
                <a:solidFill>
                  <a:schemeClr val="dk1"/>
                </a:solidFill>
                <a:latin typeface="Arial"/>
                <a:ea typeface="Arial"/>
                <a:cs typeface="Arial"/>
                <a:sym typeface="Arial"/>
              </a:rPr>
              <a:t>Land Surface Models</a:t>
            </a:r>
            <a:endParaRPr/>
          </a:p>
        </p:txBody>
      </p:sp>
      <p:sp>
        <p:nvSpPr>
          <p:cNvPr id="100" name="Google Shape;100;p9"/>
          <p:cNvSpPr txBox="1"/>
          <p:nvPr/>
        </p:nvSpPr>
        <p:spPr>
          <a:xfrm>
            <a:off x="3750570" y="2162988"/>
            <a:ext cx="2409598"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en-DE" sz="1400">
                <a:solidFill>
                  <a:schemeClr val="dk1"/>
                </a:solidFill>
                <a:latin typeface="Arial"/>
                <a:ea typeface="Arial"/>
                <a:cs typeface="Arial"/>
                <a:sym typeface="Arial"/>
              </a:rPr>
              <a:t>“Reality”</a:t>
            </a:r>
            <a:endParaRPr/>
          </a:p>
        </p:txBody>
      </p:sp>
      <p:pic>
        <p:nvPicPr>
          <p:cNvPr descr="A screenshot of a computer generated model&#10;&#10;AI-generated content may be incorrect." id="101" name="Google Shape;101;p9"/>
          <p:cNvPicPr preferRelativeResize="0"/>
          <p:nvPr/>
        </p:nvPicPr>
        <p:blipFill rotWithShape="1">
          <a:blip r:embed="rId3">
            <a:alphaModFix/>
          </a:blip>
          <a:srcRect b="27849" l="47038" r="29309" t="29700"/>
          <a:stretch/>
        </p:blipFill>
        <p:spPr>
          <a:xfrm>
            <a:off x="9046800" y="333745"/>
            <a:ext cx="2484000" cy="2518713"/>
          </a:xfrm>
          <a:prstGeom prst="rect">
            <a:avLst/>
          </a:prstGeom>
          <a:noFill/>
          <a:ln>
            <a:noFill/>
          </a:ln>
        </p:spPr>
      </p:pic>
      <p:pic>
        <p:nvPicPr>
          <p:cNvPr descr="A screenshot of a computer generated model&#10;&#10;AI-generated content may be incorrect." id="102" name="Google Shape;102;p9"/>
          <p:cNvPicPr preferRelativeResize="0"/>
          <p:nvPr/>
        </p:nvPicPr>
        <p:blipFill rotWithShape="1">
          <a:blip r:embed="rId3">
            <a:alphaModFix/>
          </a:blip>
          <a:srcRect b="28096" l="70522" r="5762" t="29681"/>
          <a:stretch/>
        </p:blipFill>
        <p:spPr>
          <a:xfrm>
            <a:off x="9025200" y="3320215"/>
            <a:ext cx="2505600" cy="2520282"/>
          </a:xfrm>
          <a:prstGeom prst="rect">
            <a:avLst/>
          </a:prstGeom>
          <a:noFill/>
          <a:ln>
            <a:noFill/>
          </a:ln>
        </p:spPr>
      </p:pic>
      <p:sp>
        <p:nvSpPr>
          <p:cNvPr id="103" name="Google Shape;103;p9"/>
          <p:cNvSpPr txBox="1"/>
          <p:nvPr/>
        </p:nvSpPr>
        <p:spPr>
          <a:xfrm rot="-5400000">
            <a:off x="7666513" y="1410910"/>
            <a:ext cx="2409598"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en-DE" sz="1400">
                <a:solidFill>
                  <a:schemeClr val="dk1"/>
                </a:solidFill>
                <a:latin typeface="Arial"/>
                <a:ea typeface="Arial"/>
                <a:cs typeface="Arial"/>
                <a:sym typeface="Arial"/>
              </a:rPr>
              <a:t>400 km</a:t>
            </a:r>
            <a:endParaRPr/>
          </a:p>
        </p:txBody>
      </p:sp>
      <p:sp>
        <p:nvSpPr>
          <p:cNvPr id="104" name="Google Shape;104;p9"/>
          <p:cNvSpPr txBox="1"/>
          <p:nvPr/>
        </p:nvSpPr>
        <p:spPr>
          <a:xfrm rot="-5400000">
            <a:off x="7666504" y="4431064"/>
            <a:ext cx="2409598"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en-DE" sz="1400">
                <a:solidFill>
                  <a:schemeClr val="dk1"/>
                </a:solidFill>
                <a:latin typeface="Arial"/>
                <a:ea typeface="Arial"/>
                <a:cs typeface="Arial"/>
                <a:sym typeface="Arial"/>
              </a:rPr>
              <a:t>400 km</a:t>
            </a:r>
            <a:endParaRPr/>
          </a:p>
        </p:txBody>
      </p:sp>
      <p:cxnSp>
        <p:nvCxnSpPr>
          <p:cNvPr id="105" name="Google Shape;105;p9"/>
          <p:cNvCxnSpPr/>
          <p:nvPr/>
        </p:nvCxnSpPr>
        <p:spPr>
          <a:xfrm>
            <a:off x="2994212" y="1966286"/>
            <a:ext cx="0" cy="3056964"/>
          </a:xfrm>
          <a:prstGeom prst="straightConnector1">
            <a:avLst/>
          </a:prstGeom>
          <a:noFill/>
          <a:ln cap="flat" cmpd="sng" w="31750">
            <a:solidFill>
              <a:srgbClr val="953734"/>
            </a:solidFill>
            <a:prstDash val="dashDot"/>
            <a:round/>
            <a:headEnd len="sm" w="sm" type="none"/>
            <a:tailEnd len="sm" w="sm" type="none"/>
          </a:ln>
        </p:spPr>
      </p:cxnSp>
      <p:cxnSp>
        <p:nvCxnSpPr>
          <p:cNvPr id="106" name="Google Shape;106;p9"/>
          <p:cNvCxnSpPr/>
          <p:nvPr/>
        </p:nvCxnSpPr>
        <p:spPr>
          <a:xfrm>
            <a:off x="3086100" y="3292700"/>
            <a:ext cx="1623060" cy="0"/>
          </a:xfrm>
          <a:prstGeom prst="straightConnector1">
            <a:avLst/>
          </a:prstGeom>
          <a:noFill/>
          <a:ln cap="flat" cmpd="sng" w="31750">
            <a:solidFill>
              <a:srgbClr val="953734"/>
            </a:solidFill>
            <a:prstDash val="solid"/>
            <a:round/>
            <a:headEnd len="sm" w="sm" type="none"/>
            <a:tailEnd len="lg" w="lg" type="stealth"/>
          </a:ln>
        </p:spPr>
      </p:cxnSp>
      <p:cxnSp>
        <p:nvCxnSpPr>
          <p:cNvPr id="107" name="Google Shape;107;p9"/>
          <p:cNvCxnSpPr/>
          <p:nvPr/>
        </p:nvCxnSpPr>
        <p:spPr>
          <a:xfrm rot="10800000">
            <a:off x="4766310" y="2746738"/>
            <a:ext cx="0" cy="550617"/>
          </a:xfrm>
          <a:prstGeom prst="straightConnector1">
            <a:avLst/>
          </a:prstGeom>
          <a:noFill/>
          <a:ln cap="flat" cmpd="sng" w="31750">
            <a:solidFill>
              <a:srgbClr val="953734"/>
            </a:solidFill>
            <a:prstDash val="solid"/>
            <a:round/>
            <a:headEnd len="sm" w="sm" type="none"/>
            <a:tailEnd len="lg" w="lg" type="stealth"/>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10"/>
          <p:cNvSpPr txBox="1"/>
          <p:nvPr>
            <p:ph type="title"/>
          </p:nvPr>
        </p:nvSpPr>
        <p:spPr>
          <a:xfrm>
            <a:off x="1080000" y="360000"/>
            <a:ext cx="10029600" cy="369332"/>
          </a:xfrm>
          <a:prstGeom prst="rect">
            <a:avLst/>
          </a:prstGeom>
          <a:noFill/>
          <a:ln>
            <a:noFill/>
          </a:ln>
        </p:spPr>
        <p:txBody>
          <a:bodyPr anchorCtr="0" anchor="t" bIns="0" lIns="0" spcFirstLastPara="1" rIns="0" wrap="square" tIns="0">
            <a:noAutofit/>
          </a:bodyPr>
          <a:lstStyle/>
          <a:p>
            <a:pPr indent="0" lvl="0" marL="0" rtl="0" algn="l">
              <a:lnSpc>
                <a:spcPct val="116666"/>
              </a:lnSpc>
              <a:spcBef>
                <a:spcPts val="0"/>
              </a:spcBef>
              <a:spcAft>
                <a:spcPts val="0"/>
              </a:spcAft>
              <a:buClr>
                <a:srgbClr val="006CA6"/>
              </a:buClr>
              <a:buSzPts val="2400"/>
              <a:buFont typeface="Arial"/>
              <a:buNone/>
            </a:pPr>
            <a:r>
              <a:rPr lang="en-DE"/>
              <a:t>Machine Learning for and with Land Surface Models</a:t>
            </a:r>
            <a:endParaRPr/>
          </a:p>
        </p:txBody>
      </p:sp>
      <p:sp>
        <p:nvSpPr>
          <p:cNvPr id="114" name="Google Shape;114;p10"/>
          <p:cNvSpPr txBox="1"/>
          <p:nvPr>
            <p:ph idx="12" type="sldNum"/>
          </p:nvPr>
        </p:nvSpPr>
        <p:spPr>
          <a:xfrm>
            <a:off x="10029600" y="6308255"/>
            <a:ext cx="2159224" cy="216000"/>
          </a:xfrm>
          <a:prstGeom prst="rect">
            <a:avLst/>
          </a:prstGeom>
          <a:noFill/>
          <a:ln>
            <a:noFill/>
          </a:ln>
        </p:spPr>
        <p:txBody>
          <a:bodyPr anchorCtr="0" anchor="b" bIns="0" lIns="0" spcFirstLastPara="1" rIns="0" wrap="square" tIns="0">
            <a:noAutofit/>
          </a:bodyPr>
          <a:lstStyle/>
          <a:p>
            <a:pPr indent="0" lvl="0" marL="0" rtl="0" algn="ctr">
              <a:spcBef>
                <a:spcPts val="0"/>
              </a:spcBef>
              <a:spcAft>
                <a:spcPts val="0"/>
              </a:spcAft>
              <a:buNone/>
            </a:pPr>
            <a:fld id="{00000000-1234-1234-1234-123412341234}" type="slidenum">
              <a:rPr lang="en-DE"/>
              <a:t>‹#›</a:t>
            </a:fld>
            <a:endParaRPr/>
          </a:p>
        </p:txBody>
      </p:sp>
      <p:sp>
        <p:nvSpPr>
          <p:cNvPr id="115" name="Google Shape;115;p10"/>
          <p:cNvSpPr txBox="1"/>
          <p:nvPr>
            <p:ph idx="11" type="ftr"/>
          </p:nvPr>
        </p:nvSpPr>
        <p:spPr>
          <a:xfrm>
            <a:off x="2422372" y="6308255"/>
            <a:ext cx="4053639" cy="230657"/>
          </a:xfrm>
          <a:prstGeom prst="rect">
            <a:avLst/>
          </a:prstGeom>
          <a:noFill/>
          <a:ln>
            <a:noFill/>
          </a:ln>
        </p:spPr>
        <p:txBody>
          <a:bodyPr anchorCtr="0" anchor="b" bIns="0" lIns="0" spcFirstLastPara="1" rIns="0" wrap="square" tIns="0">
            <a:noAutofit/>
          </a:bodyPr>
          <a:lstStyle/>
          <a:p>
            <a:pPr indent="0" lvl="0" marL="0" rtl="0" algn="ctr">
              <a:spcBef>
                <a:spcPts val="0"/>
              </a:spcBef>
              <a:spcAft>
                <a:spcPts val="0"/>
              </a:spcAft>
              <a:buNone/>
            </a:pPr>
            <a:r>
              <a:rPr lang="en-DE"/>
              <a:t>EUROPEAN CENTRE FOR MEDIUM-RANGE WEATHER FORECASTS</a:t>
            </a:r>
            <a:endParaRPr/>
          </a:p>
        </p:txBody>
      </p:sp>
      <p:pic>
        <p:nvPicPr>
          <p:cNvPr id="116" name="Google Shape;116;p10"/>
          <p:cNvPicPr preferRelativeResize="0"/>
          <p:nvPr/>
        </p:nvPicPr>
        <p:blipFill rotWithShape="1">
          <a:blip r:embed="rId3">
            <a:alphaModFix/>
          </a:blip>
          <a:srcRect b="0" l="0" r="0" t="0"/>
          <a:stretch/>
        </p:blipFill>
        <p:spPr>
          <a:xfrm>
            <a:off x="837772" y="1811610"/>
            <a:ext cx="4254249" cy="2718569"/>
          </a:xfrm>
          <a:prstGeom prst="rect">
            <a:avLst/>
          </a:prstGeom>
          <a:noFill/>
          <a:ln>
            <a:noFill/>
          </a:ln>
          <a:effectLst>
            <a:outerShdw blurRad="127000" rotWithShape="0" algn="tl" dir="2700000" dist="88900">
              <a:srgbClr val="000000">
                <a:alpha val="66666"/>
              </a:srgbClr>
            </a:outerShdw>
          </a:effectLst>
        </p:spPr>
      </p:pic>
      <p:pic>
        <p:nvPicPr>
          <p:cNvPr id="117" name="Google Shape;117;p10"/>
          <p:cNvPicPr preferRelativeResize="0"/>
          <p:nvPr/>
        </p:nvPicPr>
        <p:blipFill rotWithShape="1">
          <a:blip r:embed="rId4">
            <a:alphaModFix/>
          </a:blip>
          <a:srcRect b="0" l="0" r="0" t="0"/>
          <a:stretch/>
        </p:blipFill>
        <p:spPr>
          <a:xfrm>
            <a:off x="361397" y="4608042"/>
            <a:ext cx="5207000" cy="1511300"/>
          </a:xfrm>
          <a:prstGeom prst="rect">
            <a:avLst/>
          </a:prstGeom>
          <a:noFill/>
          <a:ln>
            <a:noFill/>
          </a:ln>
          <a:effectLst>
            <a:outerShdw blurRad="127000" rotWithShape="0" algn="tl" dir="2700000" dist="88900">
              <a:srgbClr val="000000">
                <a:alpha val="66666"/>
              </a:srgbClr>
            </a:outerShdw>
          </a:effectLst>
        </p:spPr>
      </p:pic>
      <p:pic>
        <p:nvPicPr>
          <p:cNvPr id="118" name="Google Shape;118;p10"/>
          <p:cNvPicPr preferRelativeResize="0"/>
          <p:nvPr/>
        </p:nvPicPr>
        <p:blipFill rotWithShape="1">
          <a:blip r:embed="rId5">
            <a:alphaModFix/>
          </a:blip>
          <a:srcRect b="0" l="0" r="0" t="0"/>
          <a:stretch/>
        </p:blipFill>
        <p:spPr>
          <a:xfrm>
            <a:off x="585031" y="908248"/>
            <a:ext cx="4864100" cy="825500"/>
          </a:xfrm>
          <a:prstGeom prst="rect">
            <a:avLst/>
          </a:prstGeom>
          <a:noFill/>
          <a:ln>
            <a:noFill/>
          </a:ln>
          <a:effectLst>
            <a:outerShdw blurRad="127000" rotWithShape="0" algn="tl" dir="2700000" dist="88900">
              <a:srgbClr val="000000">
                <a:alpha val="66666"/>
              </a:srgbClr>
            </a:outerShdw>
          </a:effectLst>
        </p:spPr>
      </p:pic>
      <p:pic>
        <p:nvPicPr>
          <p:cNvPr id="119" name="Google Shape;119;p10"/>
          <p:cNvPicPr preferRelativeResize="0"/>
          <p:nvPr/>
        </p:nvPicPr>
        <p:blipFill rotWithShape="1">
          <a:blip r:embed="rId6">
            <a:alphaModFix/>
          </a:blip>
          <a:srcRect b="0" l="0" r="0" t="0"/>
          <a:stretch/>
        </p:blipFill>
        <p:spPr>
          <a:xfrm>
            <a:off x="6547046" y="679832"/>
            <a:ext cx="5390290" cy="2749168"/>
          </a:xfrm>
          <a:prstGeom prst="rect">
            <a:avLst/>
          </a:prstGeom>
          <a:noFill/>
          <a:ln>
            <a:noFill/>
          </a:ln>
          <a:effectLst>
            <a:outerShdw blurRad="127000" rotWithShape="0" algn="tl" dir="2700000" dist="88900">
              <a:srgbClr val="000000">
                <a:alpha val="66666"/>
              </a:srgbClr>
            </a:outerShdw>
          </a:effectLst>
        </p:spPr>
      </p:pic>
      <p:pic>
        <p:nvPicPr>
          <p:cNvPr id="120" name="Google Shape;120;p10"/>
          <p:cNvPicPr preferRelativeResize="0"/>
          <p:nvPr/>
        </p:nvPicPr>
        <p:blipFill rotWithShape="1">
          <a:blip r:embed="rId7">
            <a:alphaModFix/>
          </a:blip>
          <a:srcRect b="0" l="0" r="0" t="0"/>
          <a:stretch/>
        </p:blipFill>
        <p:spPr>
          <a:xfrm>
            <a:off x="6171208" y="3748832"/>
            <a:ext cx="5875769" cy="2040334"/>
          </a:xfrm>
          <a:prstGeom prst="rect">
            <a:avLst/>
          </a:prstGeom>
          <a:noFill/>
          <a:ln>
            <a:noFill/>
          </a:ln>
          <a:effectLst>
            <a:outerShdw blurRad="127000" rotWithShape="0" algn="tl" dir="2700000" dist="88900">
              <a:srgbClr val="000000">
                <a:alpha val="66666"/>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11"/>
          <p:cNvSpPr txBox="1"/>
          <p:nvPr>
            <p:ph type="title"/>
          </p:nvPr>
        </p:nvSpPr>
        <p:spPr>
          <a:xfrm>
            <a:off x="1080000" y="360000"/>
            <a:ext cx="10029600" cy="369332"/>
          </a:xfrm>
          <a:prstGeom prst="rect">
            <a:avLst/>
          </a:prstGeom>
          <a:noFill/>
          <a:ln>
            <a:noFill/>
          </a:ln>
        </p:spPr>
        <p:txBody>
          <a:bodyPr anchorCtr="0" anchor="t" bIns="0" lIns="0" spcFirstLastPara="1" rIns="0" wrap="square" tIns="0">
            <a:noAutofit/>
          </a:bodyPr>
          <a:lstStyle/>
          <a:p>
            <a:pPr indent="0" lvl="0" marL="0" rtl="0" algn="l">
              <a:lnSpc>
                <a:spcPct val="116666"/>
              </a:lnSpc>
              <a:spcBef>
                <a:spcPts val="0"/>
              </a:spcBef>
              <a:spcAft>
                <a:spcPts val="0"/>
              </a:spcAft>
              <a:buClr>
                <a:srgbClr val="006CA6"/>
              </a:buClr>
              <a:buSzPts val="2400"/>
              <a:buFont typeface="Arial"/>
              <a:buNone/>
            </a:pPr>
            <a:r>
              <a:rPr lang="en-DE"/>
              <a:t>Stationarity Assumption</a:t>
            </a:r>
            <a:endParaRPr/>
          </a:p>
        </p:txBody>
      </p:sp>
      <p:sp>
        <p:nvSpPr>
          <p:cNvPr id="127" name="Google Shape;127;p11"/>
          <p:cNvSpPr txBox="1"/>
          <p:nvPr>
            <p:ph idx="1" type="body"/>
          </p:nvPr>
        </p:nvSpPr>
        <p:spPr>
          <a:xfrm>
            <a:off x="1080000" y="936000"/>
            <a:ext cx="10029600" cy="4986000"/>
          </a:xfrm>
          <a:prstGeom prst="rect">
            <a:avLst/>
          </a:prstGeom>
          <a:noFill/>
          <a:ln>
            <a:noFill/>
          </a:ln>
        </p:spPr>
        <p:txBody>
          <a:bodyPr anchorCtr="0" anchor="t" bIns="0" lIns="0" spcFirstLastPara="1" rIns="0" wrap="square" tIns="0">
            <a:noAutofit/>
          </a:bodyPr>
          <a:lstStyle/>
          <a:p>
            <a:pPr indent="0" lvl="0" marL="0" rtl="0" algn="l">
              <a:lnSpc>
                <a:spcPct val="122222"/>
              </a:lnSpc>
              <a:spcBef>
                <a:spcPts val="0"/>
              </a:spcBef>
              <a:spcAft>
                <a:spcPts val="0"/>
              </a:spcAft>
              <a:buSzPts val="1800"/>
              <a:buNone/>
            </a:pPr>
            <a:r>
              <a:rPr lang="en-DE"/>
              <a:t>Misquoting Hegel : “History will teach us nothing…”</a:t>
            </a:r>
            <a:endParaRPr/>
          </a:p>
        </p:txBody>
      </p:sp>
      <p:sp>
        <p:nvSpPr>
          <p:cNvPr id="128" name="Google Shape;128;p11"/>
          <p:cNvSpPr txBox="1"/>
          <p:nvPr>
            <p:ph idx="12" type="sldNum"/>
          </p:nvPr>
        </p:nvSpPr>
        <p:spPr>
          <a:xfrm>
            <a:off x="10029600" y="6308255"/>
            <a:ext cx="2159224" cy="216000"/>
          </a:xfrm>
          <a:prstGeom prst="rect">
            <a:avLst/>
          </a:prstGeom>
          <a:noFill/>
          <a:ln>
            <a:noFill/>
          </a:ln>
        </p:spPr>
        <p:txBody>
          <a:bodyPr anchorCtr="0" anchor="b" bIns="0" lIns="0" spcFirstLastPara="1" rIns="0" wrap="square" tIns="0">
            <a:noAutofit/>
          </a:bodyPr>
          <a:lstStyle/>
          <a:p>
            <a:pPr indent="0" lvl="0" marL="0" rtl="0" algn="ctr">
              <a:spcBef>
                <a:spcPts val="0"/>
              </a:spcBef>
              <a:spcAft>
                <a:spcPts val="0"/>
              </a:spcAft>
              <a:buNone/>
            </a:pPr>
            <a:fld id="{00000000-1234-1234-1234-123412341234}" type="slidenum">
              <a:rPr lang="en-DE"/>
              <a:t>‹#›</a:t>
            </a:fld>
            <a:endParaRPr/>
          </a:p>
        </p:txBody>
      </p:sp>
      <p:sp>
        <p:nvSpPr>
          <p:cNvPr id="129" name="Google Shape;129;p11"/>
          <p:cNvSpPr txBox="1"/>
          <p:nvPr>
            <p:ph idx="11" type="ftr"/>
          </p:nvPr>
        </p:nvSpPr>
        <p:spPr>
          <a:xfrm>
            <a:off x="2422372" y="6308255"/>
            <a:ext cx="4053639" cy="230657"/>
          </a:xfrm>
          <a:prstGeom prst="rect">
            <a:avLst/>
          </a:prstGeom>
          <a:noFill/>
          <a:ln>
            <a:noFill/>
          </a:ln>
        </p:spPr>
        <p:txBody>
          <a:bodyPr anchorCtr="0" anchor="b" bIns="0" lIns="0" spcFirstLastPara="1" rIns="0" wrap="square" tIns="0">
            <a:noAutofit/>
          </a:bodyPr>
          <a:lstStyle/>
          <a:p>
            <a:pPr indent="0" lvl="0" marL="0" rtl="0" algn="ctr">
              <a:spcBef>
                <a:spcPts val="0"/>
              </a:spcBef>
              <a:spcAft>
                <a:spcPts val="0"/>
              </a:spcAft>
              <a:buNone/>
            </a:pPr>
            <a:r>
              <a:rPr lang="en-DE"/>
              <a:t>EUROPEAN CENTRE FOR MEDIUM-RANGE WEATHER FORECASTS</a:t>
            </a:r>
            <a:endParaRPr/>
          </a:p>
        </p:txBody>
      </p:sp>
      <p:grpSp>
        <p:nvGrpSpPr>
          <p:cNvPr id="130" name="Google Shape;130;p11"/>
          <p:cNvGrpSpPr/>
          <p:nvPr/>
        </p:nvGrpSpPr>
        <p:grpSpPr>
          <a:xfrm>
            <a:off x="1743392" y="1453264"/>
            <a:ext cx="9365432" cy="4507808"/>
            <a:chOff x="1743392" y="1453264"/>
            <a:chExt cx="9365432" cy="4507808"/>
          </a:xfrm>
        </p:grpSpPr>
        <p:pic>
          <p:nvPicPr>
            <p:cNvPr id="131" name="Google Shape;131;p11"/>
            <p:cNvPicPr preferRelativeResize="0"/>
            <p:nvPr/>
          </p:nvPicPr>
          <p:blipFill rotWithShape="1">
            <a:blip r:embed="rId3">
              <a:alphaModFix/>
            </a:blip>
            <a:srcRect b="0" l="0" r="0" t="0"/>
            <a:stretch/>
          </p:blipFill>
          <p:spPr>
            <a:xfrm>
              <a:off x="1743392" y="1453264"/>
              <a:ext cx="9022454" cy="4109335"/>
            </a:xfrm>
            <a:prstGeom prst="rect">
              <a:avLst/>
            </a:prstGeom>
            <a:noFill/>
            <a:ln>
              <a:noFill/>
            </a:ln>
          </p:spPr>
        </p:pic>
        <p:sp>
          <p:nvSpPr>
            <p:cNvPr id="132" name="Google Shape;132;p11"/>
            <p:cNvSpPr txBox="1"/>
            <p:nvPr/>
          </p:nvSpPr>
          <p:spPr>
            <a:xfrm>
              <a:off x="8839199" y="5730240"/>
              <a:ext cx="2269625"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DE" sz="900">
                  <a:solidFill>
                    <a:schemeClr val="dk1"/>
                  </a:solidFill>
                  <a:latin typeface="Arial"/>
                  <a:ea typeface="Arial"/>
                  <a:cs typeface="Arial"/>
                  <a:sym typeface="Arial"/>
                </a:rPr>
                <a:t>Goswami et al., 2022</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7">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12"/>
          <p:cNvSpPr txBox="1"/>
          <p:nvPr>
            <p:ph type="title"/>
          </p:nvPr>
        </p:nvSpPr>
        <p:spPr>
          <a:xfrm>
            <a:off x="1080000" y="360000"/>
            <a:ext cx="10029600" cy="369332"/>
          </a:xfrm>
          <a:prstGeom prst="rect">
            <a:avLst/>
          </a:prstGeom>
          <a:noFill/>
          <a:ln>
            <a:noFill/>
          </a:ln>
        </p:spPr>
        <p:txBody>
          <a:bodyPr anchorCtr="0" anchor="t" bIns="0" lIns="0" spcFirstLastPara="1" rIns="0" wrap="square" tIns="0">
            <a:noAutofit/>
          </a:bodyPr>
          <a:lstStyle/>
          <a:p>
            <a:pPr indent="0" lvl="0" marL="0" rtl="0" algn="l">
              <a:lnSpc>
                <a:spcPct val="116666"/>
              </a:lnSpc>
              <a:spcBef>
                <a:spcPts val="0"/>
              </a:spcBef>
              <a:spcAft>
                <a:spcPts val="0"/>
              </a:spcAft>
              <a:buClr>
                <a:srgbClr val="006CA6"/>
              </a:buClr>
              <a:buSzPts val="2400"/>
              <a:buFont typeface="Arial"/>
              <a:buNone/>
            </a:pPr>
            <a:r>
              <a:rPr lang="en-DE"/>
              <a:t>Predicting the Future From the Past</a:t>
            </a:r>
            <a:endParaRPr/>
          </a:p>
        </p:txBody>
      </p:sp>
      <p:sp>
        <p:nvSpPr>
          <p:cNvPr id="138" name="Google Shape;138;p12"/>
          <p:cNvSpPr txBox="1"/>
          <p:nvPr>
            <p:ph idx="1" type="body"/>
          </p:nvPr>
        </p:nvSpPr>
        <p:spPr>
          <a:xfrm>
            <a:off x="1080000" y="936000"/>
            <a:ext cx="10029600" cy="4986000"/>
          </a:xfrm>
          <a:prstGeom prst="rect">
            <a:avLst/>
          </a:prstGeom>
          <a:noFill/>
          <a:ln>
            <a:noFill/>
          </a:ln>
        </p:spPr>
        <p:txBody>
          <a:bodyPr anchorCtr="0" anchor="t" bIns="0" lIns="0" spcFirstLastPara="1" rIns="0" wrap="square" tIns="0">
            <a:noAutofit/>
          </a:bodyPr>
          <a:lstStyle/>
          <a:p>
            <a:pPr indent="114300" lvl="0" marL="0" rtl="0" algn="l">
              <a:lnSpc>
                <a:spcPct val="122222"/>
              </a:lnSpc>
              <a:spcBef>
                <a:spcPts val="0"/>
              </a:spcBef>
              <a:spcAft>
                <a:spcPts val="0"/>
              </a:spcAft>
              <a:buClr>
                <a:srgbClr val="064E83"/>
              </a:buClr>
              <a:buSzPts val="1800"/>
              <a:buNone/>
            </a:pPr>
            <a:r>
              <a:t/>
            </a:r>
            <a:endParaRPr/>
          </a:p>
        </p:txBody>
      </p:sp>
      <p:sp>
        <p:nvSpPr>
          <p:cNvPr id="139" name="Google Shape;139;p12"/>
          <p:cNvSpPr txBox="1"/>
          <p:nvPr>
            <p:ph idx="12" type="sldNum"/>
          </p:nvPr>
        </p:nvSpPr>
        <p:spPr>
          <a:xfrm>
            <a:off x="10029600" y="6308255"/>
            <a:ext cx="2159224" cy="216000"/>
          </a:xfrm>
          <a:prstGeom prst="rect">
            <a:avLst/>
          </a:prstGeom>
          <a:noFill/>
          <a:ln>
            <a:noFill/>
          </a:ln>
        </p:spPr>
        <p:txBody>
          <a:bodyPr anchorCtr="0" anchor="b" bIns="0" lIns="0" spcFirstLastPara="1" rIns="0" wrap="square" tIns="0">
            <a:noAutofit/>
          </a:bodyPr>
          <a:lstStyle/>
          <a:p>
            <a:pPr indent="0" lvl="0" marL="0" rtl="0" algn="ctr">
              <a:spcBef>
                <a:spcPts val="0"/>
              </a:spcBef>
              <a:spcAft>
                <a:spcPts val="0"/>
              </a:spcAft>
              <a:buNone/>
            </a:pPr>
            <a:fld id="{00000000-1234-1234-1234-123412341234}" type="slidenum">
              <a:rPr lang="en-DE"/>
              <a:t>‹#›</a:t>
            </a:fld>
            <a:endParaRPr/>
          </a:p>
        </p:txBody>
      </p:sp>
      <p:sp>
        <p:nvSpPr>
          <p:cNvPr id="140" name="Google Shape;140;p12"/>
          <p:cNvSpPr txBox="1"/>
          <p:nvPr>
            <p:ph idx="11" type="ftr"/>
          </p:nvPr>
        </p:nvSpPr>
        <p:spPr>
          <a:xfrm>
            <a:off x="2422372" y="6308255"/>
            <a:ext cx="4053639" cy="230657"/>
          </a:xfrm>
          <a:prstGeom prst="rect">
            <a:avLst/>
          </a:prstGeom>
          <a:noFill/>
          <a:ln>
            <a:noFill/>
          </a:ln>
        </p:spPr>
        <p:txBody>
          <a:bodyPr anchorCtr="0" anchor="b" bIns="0" lIns="0" spcFirstLastPara="1" rIns="0" wrap="square" tIns="0">
            <a:noAutofit/>
          </a:bodyPr>
          <a:lstStyle/>
          <a:p>
            <a:pPr indent="0" lvl="0" marL="0" rtl="0" algn="ctr">
              <a:spcBef>
                <a:spcPts val="0"/>
              </a:spcBef>
              <a:spcAft>
                <a:spcPts val="0"/>
              </a:spcAft>
              <a:buNone/>
            </a:pPr>
            <a:r>
              <a:rPr lang="en-DE"/>
              <a:t>EUROPEAN CENTRE FOR MEDIUM-RANGE WEATHER FORECASTS</a:t>
            </a:r>
            <a:endParaRPr/>
          </a:p>
        </p:txBody>
      </p:sp>
      <p:pic>
        <p:nvPicPr>
          <p:cNvPr id="141" name="Google Shape;141;p12"/>
          <p:cNvPicPr preferRelativeResize="0"/>
          <p:nvPr/>
        </p:nvPicPr>
        <p:blipFill rotWithShape="1">
          <a:blip r:embed="rId3">
            <a:alphaModFix/>
          </a:blip>
          <a:srcRect b="0" l="0" r="0" t="0"/>
          <a:stretch/>
        </p:blipFill>
        <p:spPr>
          <a:xfrm>
            <a:off x="902230" y="1955332"/>
            <a:ext cx="3546961" cy="3219864"/>
          </a:xfrm>
          <a:prstGeom prst="rect">
            <a:avLst/>
          </a:prstGeom>
          <a:noFill/>
          <a:ln>
            <a:noFill/>
          </a:ln>
        </p:spPr>
      </p:pic>
      <p:pic>
        <p:nvPicPr>
          <p:cNvPr id="142" name="Google Shape;142;p12"/>
          <p:cNvPicPr preferRelativeResize="0"/>
          <p:nvPr/>
        </p:nvPicPr>
        <p:blipFill rotWithShape="1">
          <a:blip r:embed="rId4">
            <a:alphaModFix/>
          </a:blip>
          <a:srcRect b="0" l="0" r="0" t="0"/>
          <a:stretch/>
        </p:blipFill>
        <p:spPr>
          <a:xfrm>
            <a:off x="5386126" y="1419955"/>
            <a:ext cx="6441113" cy="419767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cxnSp>
        <p:nvCxnSpPr>
          <p:cNvPr id="148" name="Google Shape;148;p13"/>
          <p:cNvCxnSpPr>
            <a:stCxn id="149" idx="2"/>
            <a:endCxn id="150" idx="1"/>
          </p:cNvCxnSpPr>
          <p:nvPr/>
        </p:nvCxnSpPr>
        <p:spPr>
          <a:xfrm flipH="1" rot="-5400000">
            <a:off x="7758300" y="3042720"/>
            <a:ext cx="2627400" cy="1224000"/>
          </a:xfrm>
          <a:prstGeom prst="curvedConnector2">
            <a:avLst/>
          </a:prstGeom>
          <a:noFill/>
          <a:ln cap="flat" cmpd="sng" w="25400">
            <a:solidFill>
              <a:schemeClr val="dk1"/>
            </a:solidFill>
            <a:prstDash val="solid"/>
            <a:round/>
            <a:headEnd len="sm" w="sm" type="none"/>
            <a:tailEnd len="lg" w="lg" type="stealth"/>
          </a:ln>
          <a:effectLst>
            <a:outerShdw blurRad="40000" rotWithShape="0" dir="5400000" dist="20000">
              <a:srgbClr val="000000">
                <a:alpha val="37647"/>
              </a:srgbClr>
            </a:outerShdw>
          </a:effectLst>
        </p:spPr>
      </p:cxnSp>
      <p:sp>
        <p:nvSpPr>
          <p:cNvPr id="151" name="Google Shape;151;p13"/>
          <p:cNvSpPr txBox="1"/>
          <p:nvPr>
            <p:ph type="title"/>
          </p:nvPr>
        </p:nvSpPr>
        <p:spPr>
          <a:xfrm>
            <a:off x="1080000" y="360000"/>
            <a:ext cx="10029600" cy="369332"/>
          </a:xfrm>
          <a:prstGeom prst="rect">
            <a:avLst/>
          </a:prstGeom>
          <a:noFill/>
          <a:ln>
            <a:noFill/>
          </a:ln>
        </p:spPr>
        <p:txBody>
          <a:bodyPr anchorCtr="0" anchor="t" bIns="0" lIns="0" spcFirstLastPara="1" rIns="0" wrap="square" tIns="0">
            <a:noAutofit/>
          </a:bodyPr>
          <a:lstStyle/>
          <a:p>
            <a:pPr indent="0" lvl="0" marL="0" rtl="0" algn="l">
              <a:lnSpc>
                <a:spcPct val="116666"/>
              </a:lnSpc>
              <a:spcBef>
                <a:spcPts val="0"/>
              </a:spcBef>
              <a:spcAft>
                <a:spcPts val="0"/>
              </a:spcAft>
              <a:buClr>
                <a:srgbClr val="006CA6"/>
              </a:buClr>
              <a:buSzPts val="2400"/>
              <a:buFont typeface="Arial"/>
              <a:buNone/>
            </a:pPr>
            <a:r>
              <a:rPr lang="en-DE"/>
              <a:t>Bringing together physically- and data-driven parameters</a:t>
            </a:r>
            <a:endParaRPr/>
          </a:p>
        </p:txBody>
      </p:sp>
      <p:sp>
        <p:nvSpPr>
          <p:cNvPr id="152" name="Google Shape;152;p13"/>
          <p:cNvSpPr txBox="1"/>
          <p:nvPr>
            <p:ph idx="1" type="body"/>
          </p:nvPr>
        </p:nvSpPr>
        <p:spPr>
          <a:xfrm>
            <a:off x="1080000" y="936000"/>
            <a:ext cx="10029600" cy="4986000"/>
          </a:xfrm>
          <a:prstGeom prst="rect">
            <a:avLst/>
          </a:prstGeom>
          <a:noFill/>
          <a:ln>
            <a:noFill/>
          </a:ln>
        </p:spPr>
        <p:txBody>
          <a:bodyPr anchorCtr="0" anchor="t" bIns="0" lIns="0" spcFirstLastPara="1" rIns="0" wrap="square" tIns="0">
            <a:noAutofit/>
          </a:bodyPr>
          <a:lstStyle/>
          <a:p>
            <a:pPr indent="114300" lvl="0" marL="0" rtl="0" algn="l">
              <a:lnSpc>
                <a:spcPct val="122222"/>
              </a:lnSpc>
              <a:spcBef>
                <a:spcPts val="0"/>
              </a:spcBef>
              <a:spcAft>
                <a:spcPts val="0"/>
              </a:spcAft>
              <a:buClr>
                <a:srgbClr val="064E83"/>
              </a:buClr>
              <a:buSzPts val="1800"/>
              <a:buNone/>
            </a:pPr>
            <a:r>
              <a:t/>
            </a:r>
            <a:endParaRPr/>
          </a:p>
        </p:txBody>
      </p:sp>
      <p:sp>
        <p:nvSpPr>
          <p:cNvPr id="153" name="Google Shape;153;p13"/>
          <p:cNvSpPr txBox="1"/>
          <p:nvPr>
            <p:ph idx="12" type="sldNum"/>
          </p:nvPr>
        </p:nvSpPr>
        <p:spPr>
          <a:xfrm>
            <a:off x="10029600" y="6308255"/>
            <a:ext cx="2159224" cy="216000"/>
          </a:xfrm>
          <a:prstGeom prst="rect">
            <a:avLst/>
          </a:prstGeom>
          <a:noFill/>
          <a:ln>
            <a:noFill/>
          </a:ln>
        </p:spPr>
        <p:txBody>
          <a:bodyPr anchorCtr="0" anchor="b" bIns="0" lIns="0" spcFirstLastPara="1" rIns="0" wrap="square" tIns="0">
            <a:noAutofit/>
          </a:bodyPr>
          <a:lstStyle/>
          <a:p>
            <a:pPr indent="0" lvl="0" marL="0" rtl="0" algn="ctr">
              <a:spcBef>
                <a:spcPts val="0"/>
              </a:spcBef>
              <a:spcAft>
                <a:spcPts val="0"/>
              </a:spcAft>
              <a:buNone/>
            </a:pPr>
            <a:fld id="{00000000-1234-1234-1234-123412341234}" type="slidenum">
              <a:rPr lang="en-DE"/>
              <a:t>‹#›</a:t>
            </a:fld>
            <a:endParaRPr/>
          </a:p>
        </p:txBody>
      </p:sp>
      <p:sp>
        <p:nvSpPr>
          <p:cNvPr id="154" name="Google Shape;154;p13"/>
          <p:cNvSpPr txBox="1"/>
          <p:nvPr>
            <p:ph idx="11" type="ftr"/>
          </p:nvPr>
        </p:nvSpPr>
        <p:spPr>
          <a:xfrm>
            <a:off x="2422372" y="6308255"/>
            <a:ext cx="4053639" cy="230657"/>
          </a:xfrm>
          <a:prstGeom prst="rect">
            <a:avLst/>
          </a:prstGeom>
          <a:noFill/>
          <a:ln>
            <a:noFill/>
          </a:ln>
        </p:spPr>
        <p:txBody>
          <a:bodyPr anchorCtr="0" anchor="b" bIns="0" lIns="0" spcFirstLastPara="1" rIns="0" wrap="square" tIns="0">
            <a:noAutofit/>
          </a:bodyPr>
          <a:lstStyle/>
          <a:p>
            <a:pPr indent="0" lvl="0" marL="0" rtl="0" algn="ctr">
              <a:spcBef>
                <a:spcPts val="0"/>
              </a:spcBef>
              <a:spcAft>
                <a:spcPts val="0"/>
              </a:spcAft>
              <a:buNone/>
            </a:pPr>
            <a:r>
              <a:rPr lang="en-DE"/>
              <a:t>EUROPEAN CENTRE FOR MEDIUM-RANGE WEATHER FORECASTS</a:t>
            </a:r>
            <a:endParaRPr/>
          </a:p>
        </p:txBody>
      </p:sp>
      <p:sp>
        <p:nvSpPr>
          <p:cNvPr id="149" name="Google Shape;149;p13"/>
          <p:cNvSpPr/>
          <p:nvPr/>
        </p:nvSpPr>
        <p:spPr>
          <a:xfrm>
            <a:off x="7560000" y="1548000"/>
            <a:ext cx="1800000" cy="793020"/>
          </a:xfrm>
          <a:prstGeom prst="roundRect">
            <a:avLst>
              <a:gd fmla="val 16667" name="adj"/>
            </a:avLst>
          </a:prstGeom>
          <a:solidFill>
            <a:schemeClr val="lt1"/>
          </a:solidFill>
          <a:ln cap="flat" cmpd="sng" w="19050">
            <a:solidFill>
              <a:schemeClr val="dk1"/>
            </a:solidFill>
            <a:prstDash val="solid"/>
            <a:round/>
            <a:headEnd len="sm" w="sm" type="none"/>
            <a:tailEnd len="sm" w="sm" type="none"/>
          </a:ln>
          <a:effectLst>
            <a:outerShdw blurRad="50800" rotWithShape="0" algn="tl" dir="2700000" dist="254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DE" sz="2400">
                <a:solidFill>
                  <a:schemeClr val="dk1"/>
                </a:solidFill>
                <a:latin typeface="Arial"/>
                <a:ea typeface="Arial"/>
                <a:cs typeface="Arial"/>
                <a:sym typeface="Arial"/>
              </a:rPr>
              <a:t>𝒫</a:t>
            </a:r>
            <a:r>
              <a:rPr baseline="-25000" lang="en-DE" sz="2400">
                <a:solidFill>
                  <a:schemeClr val="dk1"/>
                </a:solidFill>
                <a:latin typeface="Arial"/>
                <a:ea typeface="Arial"/>
                <a:cs typeface="Arial"/>
                <a:sym typeface="Arial"/>
              </a:rPr>
              <a:t>p</a:t>
            </a:r>
            <a:endParaRPr/>
          </a:p>
        </p:txBody>
      </p:sp>
      <p:sp>
        <p:nvSpPr>
          <p:cNvPr id="155" name="Google Shape;155;p13"/>
          <p:cNvSpPr/>
          <p:nvPr/>
        </p:nvSpPr>
        <p:spPr>
          <a:xfrm>
            <a:off x="7560000" y="3060000"/>
            <a:ext cx="1800000" cy="793020"/>
          </a:xfrm>
          <a:prstGeom prst="roundRect">
            <a:avLst>
              <a:gd fmla="val 16667" name="adj"/>
            </a:avLst>
          </a:prstGeom>
          <a:solidFill>
            <a:schemeClr val="lt1"/>
          </a:solidFill>
          <a:ln cap="flat" cmpd="sng" w="19050">
            <a:solidFill>
              <a:schemeClr val="dk1"/>
            </a:solidFill>
            <a:prstDash val="solid"/>
            <a:round/>
            <a:headEnd len="sm" w="sm" type="none"/>
            <a:tailEnd len="sm" w="sm" type="none"/>
          </a:ln>
          <a:effectLst>
            <a:outerShdw blurRad="50800" rotWithShape="0" algn="tl" dir="2700000" dist="254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DE" sz="2400">
                <a:solidFill>
                  <a:schemeClr val="dk1"/>
                </a:solidFill>
                <a:latin typeface="Arial"/>
                <a:ea typeface="Arial"/>
                <a:cs typeface="Arial"/>
                <a:sym typeface="Arial"/>
              </a:rPr>
              <a:t>𝒫</a:t>
            </a:r>
            <a:r>
              <a:rPr baseline="-25000" lang="en-DE" sz="2400">
                <a:solidFill>
                  <a:schemeClr val="dk1"/>
                </a:solidFill>
                <a:latin typeface="Arial"/>
                <a:ea typeface="Arial"/>
                <a:cs typeface="Arial"/>
                <a:sym typeface="Arial"/>
              </a:rPr>
              <a:t>ML</a:t>
            </a:r>
            <a:endParaRPr/>
          </a:p>
        </p:txBody>
      </p:sp>
      <p:sp>
        <p:nvSpPr>
          <p:cNvPr id="156" name="Google Shape;156;p13"/>
          <p:cNvSpPr/>
          <p:nvPr/>
        </p:nvSpPr>
        <p:spPr>
          <a:xfrm>
            <a:off x="7560000" y="4572000"/>
            <a:ext cx="1800000" cy="793020"/>
          </a:xfrm>
          <a:prstGeom prst="roundRect">
            <a:avLst>
              <a:gd fmla="val 16667" name="adj"/>
            </a:avLst>
          </a:prstGeom>
          <a:solidFill>
            <a:schemeClr val="lt1"/>
          </a:solidFill>
          <a:ln cap="flat" cmpd="sng" w="19050">
            <a:solidFill>
              <a:schemeClr val="dk1"/>
            </a:solidFill>
            <a:prstDash val="solid"/>
            <a:round/>
            <a:headEnd len="sm" w="sm" type="none"/>
            <a:tailEnd len="sm" w="sm" type="none"/>
          </a:ln>
          <a:effectLst>
            <a:outerShdw blurRad="50800" rotWithShape="0" algn="tl" dir="2700000" dist="254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DE" sz="2400">
                <a:solidFill>
                  <a:schemeClr val="dk1"/>
                </a:solidFill>
                <a:latin typeface="Arial"/>
                <a:ea typeface="Arial"/>
                <a:cs typeface="Arial"/>
                <a:sym typeface="Arial"/>
              </a:rPr>
              <a:t>𝒫</a:t>
            </a:r>
            <a:r>
              <a:rPr baseline="-25000" lang="en-DE" sz="2400">
                <a:solidFill>
                  <a:schemeClr val="dk1"/>
                </a:solidFill>
                <a:latin typeface="Arial"/>
                <a:ea typeface="Arial"/>
                <a:cs typeface="Arial"/>
                <a:sym typeface="Arial"/>
              </a:rPr>
              <a:t>opt</a:t>
            </a:r>
            <a:endParaRPr/>
          </a:p>
        </p:txBody>
      </p:sp>
      <p:sp>
        <p:nvSpPr>
          <p:cNvPr id="157" name="Google Shape;157;p13"/>
          <p:cNvSpPr/>
          <p:nvPr/>
        </p:nvSpPr>
        <p:spPr>
          <a:xfrm>
            <a:off x="810672" y="3058981"/>
            <a:ext cx="1800000" cy="793020"/>
          </a:xfrm>
          <a:prstGeom prst="roundRect">
            <a:avLst>
              <a:gd fmla="val 16667" name="adj"/>
            </a:avLst>
          </a:prstGeom>
          <a:noFill/>
          <a:ln cap="flat" cmpd="sng" w="19050">
            <a:solidFill>
              <a:schemeClr val="dk1"/>
            </a:solidFill>
            <a:prstDash val="solid"/>
            <a:round/>
            <a:headEnd len="sm" w="sm" type="none"/>
            <a:tailEnd len="sm" w="sm" type="none"/>
          </a:ln>
          <a:effectLst>
            <a:outerShdw blurRad="50800" rotWithShape="0" algn="tl" dir="2700000" dist="254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DE" sz="2400">
                <a:solidFill>
                  <a:schemeClr val="dk1"/>
                </a:solidFill>
                <a:latin typeface="Arial"/>
                <a:ea typeface="Arial"/>
                <a:cs typeface="Arial"/>
                <a:sym typeface="Arial"/>
              </a:rPr>
              <a:t>𝒫</a:t>
            </a:r>
            <a:endParaRPr baseline="-25000" sz="2400">
              <a:solidFill>
                <a:schemeClr val="dk1"/>
              </a:solidFill>
              <a:latin typeface="Arial"/>
              <a:ea typeface="Arial"/>
              <a:cs typeface="Arial"/>
              <a:sym typeface="Arial"/>
            </a:endParaRPr>
          </a:p>
        </p:txBody>
      </p:sp>
      <p:cxnSp>
        <p:nvCxnSpPr>
          <p:cNvPr id="158" name="Google Shape;158;p13"/>
          <p:cNvCxnSpPr/>
          <p:nvPr/>
        </p:nvCxnSpPr>
        <p:spPr>
          <a:xfrm>
            <a:off x="3600000" y="2700000"/>
            <a:ext cx="7451612" cy="0"/>
          </a:xfrm>
          <a:prstGeom prst="straightConnector1">
            <a:avLst/>
          </a:prstGeom>
          <a:noFill/>
          <a:ln cap="flat" cmpd="sng" w="25400">
            <a:solidFill>
              <a:schemeClr val="dk1"/>
            </a:solidFill>
            <a:prstDash val="dashDot"/>
            <a:round/>
            <a:headEnd len="sm" w="sm" type="none"/>
            <a:tailEnd len="sm" w="sm" type="none"/>
          </a:ln>
          <a:effectLst>
            <a:outerShdw blurRad="40000" rotWithShape="0" dir="5400000" dist="20000">
              <a:srgbClr val="000000">
                <a:alpha val="37647"/>
              </a:srgbClr>
            </a:outerShdw>
          </a:effectLst>
        </p:spPr>
      </p:cxnSp>
      <p:cxnSp>
        <p:nvCxnSpPr>
          <p:cNvPr id="159" name="Google Shape;159;p13"/>
          <p:cNvCxnSpPr/>
          <p:nvPr/>
        </p:nvCxnSpPr>
        <p:spPr>
          <a:xfrm>
            <a:off x="3600000" y="4212000"/>
            <a:ext cx="7451612" cy="0"/>
          </a:xfrm>
          <a:prstGeom prst="straightConnector1">
            <a:avLst/>
          </a:prstGeom>
          <a:noFill/>
          <a:ln cap="flat" cmpd="sng" w="25400">
            <a:solidFill>
              <a:schemeClr val="dk1"/>
            </a:solidFill>
            <a:prstDash val="dashDot"/>
            <a:round/>
            <a:headEnd len="sm" w="sm" type="none"/>
            <a:tailEnd len="sm" w="sm" type="none"/>
          </a:ln>
          <a:effectLst>
            <a:outerShdw blurRad="40000" rotWithShape="0" dir="5400000" dist="20000">
              <a:srgbClr val="000000">
                <a:alpha val="37647"/>
              </a:srgbClr>
            </a:outerShdw>
          </a:effectLst>
        </p:spPr>
      </p:cxnSp>
      <p:sp>
        <p:nvSpPr>
          <p:cNvPr id="160" name="Google Shape;160;p13"/>
          <p:cNvSpPr txBox="1"/>
          <p:nvPr/>
        </p:nvSpPr>
        <p:spPr>
          <a:xfrm>
            <a:off x="9747315" y="1620835"/>
            <a:ext cx="1630838" cy="646331"/>
          </a:xfrm>
          <a:prstGeom prst="rect">
            <a:avLst/>
          </a:prstGeom>
          <a:noFill/>
          <a:ln cap="flat" cmpd="sng" w="9525">
            <a:solidFill>
              <a:srgbClr val="A5A5A5"/>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DE" sz="1800">
                <a:solidFill>
                  <a:schemeClr val="dk1"/>
                </a:solidFill>
                <a:latin typeface="Arial"/>
                <a:ea typeface="Arial"/>
                <a:cs typeface="Arial"/>
                <a:sym typeface="Arial"/>
              </a:rPr>
              <a:t>observations / physics</a:t>
            </a:r>
            <a:endParaRPr/>
          </a:p>
        </p:txBody>
      </p:sp>
      <p:sp>
        <p:nvSpPr>
          <p:cNvPr id="161" name="Google Shape;161;p13"/>
          <p:cNvSpPr txBox="1"/>
          <p:nvPr/>
        </p:nvSpPr>
        <p:spPr>
          <a:xfrm>
            <a:off x="9747315" y="4644833"/>
            <a:ext cx="1630838" cy="646331"/>
          </a:xfrm>
          <a:prstGeom prst="rect">
            <a:avLst/>
          </a:prstGeom>
          <a:noFill/>
          <a:ln cap="flat" cmpd="sng" w="9525">
            <a:solidFill>
              <a:srgbClr val="A5A5A5"/>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DE" sz="1800">
                <a:solidFill>
                  <a:schemeClr val="dk1"/>
                </a:solidFill>
                <a:latin typeface="Arial"/>
                <a:ea typeface="Arial"/>
                <a:cs typeface="Arial"/>
                <a:sym typeface="Arial"/>
              </a:rPr>
              <a:t>daily observations</a:t>
            </a:r>
            <a:endParaRPr/>
          </a:p>
        </p:txBody>
      </p:sp>
      <p:sp>
        <p:nvSpPr>
          <p:cNvPr id="162" name="Google Shape;162;p13"/>
          <p:cNvSpPr txBox="1"/>
          <p:nvPr/>
        </p:nvSpPr>
        <p:spPr>
          <a:xfrm>
            <a:off x="9747315" y="3132834"/>
            <a:ext cx="1630838" cy="646331"/>
          </a:xfrm>
          <a:prstGeom prst="rect">
            <a:avLst/>
          </a:prstGeom>
          <a:noFill/>
          <a:ln cap="flat" cmpd="sng" w="9525">
            <a:solidFill>
              <a:srgbClr val="A5A5A5"/>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DE" sz="1800">
                <a:solidFill>
                  <a:schemeClr val="dk1"/>
                </a:solidFill>
                <a:latin typeface="Arial"/>
                <a:ea typeface="Arial"/>
                <a:cs typeface="Arial"/>
                <a:sym typeface="Arial"/>
              </a:rPr>
              <a:t>model / observations</a:t>
            </a:r>
            <a:endParaRPr/>
          </a:p>
        </p:txBody>
      </p:sp>
      <p:sp>
        <p:nvSpPr>
          <p:cNvPr id="163" name="Google Shape;163;p13"/>
          <p:cNvSpPr/>
          <p:nvPr/>
        </p:nvSpPr>
        <p:spPr>
          <a:xfrm>
            <a:off x="3312000" y="1548000"/>
            <a:ext cx="1800000" cy="793020"/>
          </a:xfrm>
          <a:prstGeom prst="roundRect">
            <a:avLst>
              <a:gd fmla="val 16667" name="adj"/>
            </a:avLst>
          </a:prstGeom>
          <a:solidFill>
            <a:schemeClr val="lt1"/>
          </a:solidFill>
          <a:ln cap="flat" cmpd="sng" w="19050">
            <a:solidFill>
              <a:schemeClr val="dk1"/>
            </a:solidFill>
            <a:prstDash val="solid"/>
            <a:round/>
            <a:headEnd len="sm" w="sm" type="none"/>
            <a:tailEnd len="sm" w="sm" type="none"/>
          </a:ln>
          <a:effectLst>
            <a:outerShdw blurRad="50800" rotWithShape="0" algn="tl" dir="2700000" dist="254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DE" sz="1800">
                <a:solidFill>
                  <a:schemeClr val="dk1"/>
                </a:solidFill>
                <a:latin typeface="Arial"/>
                <a:ea typeface="Arial"/>
                <a:cs typeface="Arial"/>
                <a:sym typeface="Arial"/>
              </a:rPr>
              <a:t>Land surface observations</a:t>
            </a:r>
            <a:endParaRPr/>
          </a:p>
        </p:txBody>
      </p:sp>
      <p:sp>
        <p:nvSpPr>
          <p:cNvPr id="164" name="Google Shape;164;p13"/>
          <p:cNvSpPr/>
          <p:nvPr/>
        </p:nvSpPr>
        <p:spPr>
          <a:xfrm>
            <a:off x="3312000" y="4572000"/>
            <a:ext cx="1800000" cy="793020"/>
          </a:xfrm>
          <a:prstGeom prst="roundRect">
            <a:avLst>
              <a:gd fmla="val 16667" name="adj"/>
            </a:avLst>
          </a:prstGeom>
          <a:solidFill>
            <a:schemeClr val="lt1"/>
          </a:solidFill>
          <a:ln cap="flat" cmpd="sng" w="19050">
            <a:solidFill>
              <a:schemeClr val="dk1"/>
            </a:solidFill>
            <a:prstDash val="solid"/>
            <a:round/>
            <a:headEnd len="sm" w="sm" type="none"/>
            <a:tailEnd len="sm" w="sm" type="none"/>
          </a:ln>
          <a:effectLst>
            <a:outerShdw blurRad="50800" rotWithShape="0" algn="tl" dir="2700000" dist="254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DE" sz="1800">
                <a:solidFill>
                  <a:schemeClr val="dk1"/>
                </a:solidFill>
                <a:latin typeface="Arial"/>
                <a:ea typeface="Arial"/>
                <a:cs typeface="Arial"/>
                <a:sym typeface="Arial"/>
              </a:rPr>
              <a:t>IFS, screen level var.</a:t>
            </a:r>
            <a:endParaRPr/>
          </a:p>
        </p:txBody>
      </p:sp>
      <p:sp>
        <p:nvSpPr>
          <p:cNvPr id="165" name="Google Shape;165;p13"/>
          <p:cNvSpPr/>
          <p:nvPr/>
        </p:nvSpPr>
        <p:spPr>
          <a:xfrm>
            <a:off x="3312000" y="3058981"/>
            <a:ext cx="1800000" cy="793020"/>
          </a:xfrm>
          <a:prstGeom prst="roundRect">
            <a:avLst>
              <a:gd fmla="val 16667" name="adj"/>
            </a:avLst>
          </a:prstGeom>
          <a:solidFill>
            <a:schemeClr val="lt1"/>
          </a:solidFill>
          <a:ln cap="flat" cmpd="sng" w="19050">
            <a:solidFill>
              <a:schemeClr val="dk1"/>
            </a:solidFill>
            <a:prstDash val="solid"/>
            <a:round/>
            <a:headEnd len="sm" w="sm" type="none"/>
            <a:tailEnd len="sm" w="sm" type="none"/>
          </a:ln>
          <a:effectLst>
            <a:outerShdw blurRad="50800" rotWithShape="0" algn="tl" dir="2700000" dist="254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DE" sz="1800">
                <a:solidFill>
                  <a:schemeClr val="dk1"/>
                </a:solidFill>
                <a:latin typeface="Arial"/>
                <a:ea typeface="Arial"/>
                <a:cs typeface="Arial"/>
                <a:sym typeface="Arial"/>
              </a:rPr>
              <a:t>ecLand, IFS</a:t>
            </a:r>
            <a:endParaRPr/>
          </a:p>
          <a:p>
            <a:pPr indent="0" lvl="0" marL="0" marR="0" rtl="0" algn="ctr">
              <a:spcBef>
                <a:spcPts val="0"/>
              </a:spcBef>
              <a:spcAft>
                <a:spcPts val="0"/>
              </a:spcAft>
              <a:buNone/>
            </a:pPr>
            <a:r>
              <a:rPr lang="en-DE" sz="1800">
                <a:solidFill>
                  <a:schemeClr val="dk1"/>
                </a:solidFill>
                <a:latin typeface="Arial"/>
                <a:ea typeface="Arial"/>
                <a:cs typeface="Arial"/>
                <a:sym typeface="Arial"/>
              </a:rPr>
              <a:t>(observations)</a:t>
            </a:r>
            <a:endParaRPr/>
          </a:p>
        </p:txBody>
      </p:sp>
      <p:sp>
        <p:nvSpPr>
          <p:cNvPr id="166" name="Google Shape;166;p13"/>
          <p:cNvSpPr/>
          <p:nvPr/>
        </p:nvSpPr>
        <p:spPr>
          <a:xfrm>
            <a:off x="5436000" y="1547491"/>
            <a:ext cx="1800000" cy="793020"/>
          </a:xfrm>
          <a:prstGeom prst="roundRect">
            <a:avLst>
              <a:gd fmla="val 16667" name="adj"/>
            </a:avLst>
          </a:prstGeom>
          <a:solidFill>
            <a:schemeClr val="lt1"/>
          </a:solidFill>
          <a:ln cap="flat" cmpd="sng" w="19050">
            <a:solidFill>
              <a:schemeClr val="dk1"/>
            </a:solidFill>
            <a:prstDash val="solid"/>
            <a:round/>
            <a:headEnd len="sm" w="sm" type="none"/>
            <a:tailEnd len="sm" w="sm" type="none"/>
          </a:ln>
          <a:effectLst>
            <a:outerShdw blurRad="50800" rotWithShape="0" algn="tl" dir="2700000" dist="254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DE" sz="1800">
                <a:solidFill>
                  <a:schemeClr val="dk1"/>
                </a:solidFill>
                <a:latin typeface="Arial"/>
                <a:ea typeface="Arial"/>
                <a:cs typeface="Arial"/>
                <a:sym typeface="Arial"/>
              </a:rPr>
              <a:t>Phy.-based optimisation</a:t>
            </a:r>
            <a:endParaRPr/>
          </a:p>
        </p:txBody>
      </p:sp>
      <p:sp>
        <p:nvSpPr>
          <p:cNvPr id="167" name="Google Shape;167;p13"/>
          <p:cNvSpPr/>
          <p:nvPr/>
        </p:nvSpPr>
        <p:spPr>
          <a:xfrm>
            <a:off x="5436000" y="3060000"/>
            <a:ext cx="1800000" cy="793020"/>
          </a:xfrm>
          <a:prstGeom prst="roundRect">
            <a:avLst>
              <a:gd fmla="val 16667" name="adj"/>
            </a:avLst>
          </a:prstGeom>
          <a:solidFill>
            <a:schemeClr val="lt1"/>
          </a:solidFill>
          <a:ln cap="flat" cmpd="sng" w="19050">
            <a:solidFill>
              <a:schemeClr val="dk1"/>
            </a:solidFill>
            <a:prstDash val="solid"/>
            <a:round/>
            <a:headEnd len="sm" w="sm" type="none"/>
            <a:tailEnd len="sm" w="sm" type="none"/>
          </a:ln>
          <a:effectLst>
            <a:outerShdw blurRad="50800" rotWithShape="0" algn="tl" dir="2700000" dist="254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DE" sz="1800">
                <a:solidFill>
                  <a:schemeClr val="dk1"/>
                </a:solidFill>
                <a:latin typeface="Arial"/>
                <a:ea typeface="Arial"/>
                <a:cs typeface="Arial"/>
                <a:sym typeface="Arial"/>
              </a:rPr>
              <a:t>ML / AI</a:t>
            </a:r>
            <a:endParaRPr/>
          </a:p>
        </p:txBody>
      </p:sp>
      <p:sp>
        <p:nvSpPr>
          <p:cNvPr id="168" name="Google Shape;168;p13"/>
          <p:cNvSpPr/>
          <p:nvPr/>
        </p:nvSpPr>
        <p:spPr>
          <a:xfrm>
            <a:off x="5436000" y="4565452"/>
            <a:ext cx="1800000" cy="793020"/>
          </a:xfrm>
          <a:prstGeom prst="roundRect">
            <a:avLst>
              <a:gd fmla="val 16667" name="adj"/>
            </a:avLst>
          </a:prstGeom>
          <a:solidFill>
            <a:schemeClr val="lt1"/>
          </a:solidFill>
          <a:ln cap="flat" cmpd="sng" w="19050">
            <a:solidFill>
              <a:schemeClr val="dk1"/>
            </a:solidFill>
            <a:prstDash val="solid"/>
            <a:round/>
            <a:headEnd len="sm" w="sm" type="none"/>
            <a:tailEnd len="sm" w="sm" type="none"/>
          </a:ln>
          <a:effectLst>
            <a:outerShdw blurRad="50800" rotWithShape="0" algn="tl" dir="2700000" dist="254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DE" sz="1800">
                <a:solidFill>
                  <a:schemeClr val="dk1"/>
                </a:solidFill>
                <a:latin typeface="Arial"/>
                <a:ea typeface="Arial"/>
                <a:cs typeface="Arial"/>
                <a:sym typeface="Arial"/>
              </a:rPr>
              <a:t>Ad-hoc tuning</a:t>
            </a:r>
            <a:endParaRPr/>
          </a:p>
        </p:txBody>
      </p:sp>
      <p:sp>
        <p:nvSpPr>
          <p:cNvPr id="169" name="Google Shape;169;p13"/>
          <p:cNvSpPr/>
          <p:nvPr/>
        </p:nvSpPr>
        <p:spPr>
          <a:xfrm rot="2700000">
            <a:off x="5659777" y="3693506"/>
            <a:ext cx="980388" cy="1039027"/>
          </a:xfrm>
          <a:prstGeom prst="arc">
            <a:avLst>
              <a:gd fmla="val 16200000" name="adj1"/>
              <a:gd fmla="val 0" name="adj2"/>
            </a:avLst>
          </a:prstGeom>
          <a:noFill/>
          <a:ln cap="flat" cmpd="sng" w="25400">
            <a:solidFill>
              <a:srgbClr val="FF0000"/>
            </a:solidFill>
            <a:prstDash val="solid"/>
            <a:round/>
            <a:headEnd len="sm" w="sm" type="none"/>
            <a:tailEnd len="lg" w="lg" type="stealth"/>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70" name="Google Shape;170;p13"/>
          <p:cNvSpPr/>
          <p:nvPr/>
        </p:nvSpPr>
        <p:spPr>
          <a:xfrm rot="-8100000">
            <a:off x="6037106" y="3686958"/>
            <a:ext cx="980388" cy="1039027"/>
          </a:xfrm>
          <a:prstGeom prst="arc">
            <a:avLst>
              <a:gd fmla="val 16200000" name="adj1"/>
              <a:gd fmla="val 0" name="adj2"/>
            </a:avLst>
          </a:prstGeom>
          <a:noFill/>
          <a:ln cap="flat" cmpd="sng" w="25400">
            <a:solidFill>
              <a:srgbClr val="FF0000"/>
            </a:solidFill>
            <a:prstDash val="solid"/>
            <a:round/>
            <a:headEnd len="sm" w="sm" type="none"/>
            <a:tailEnd len="lg" w="lg" type="stealth"/>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171" name="Google Shape;171;p13"/>
          <p:cNvCxnSpPr>
            <a:stCxn id="155" idx="2"/>
          </p:cNvCxnSpPr>
          <p:nvPr/>
        </p:nvCxnSpPr>
        <p:spPr>
          <a:xfrm flipH="1" rot="-5400000">
            <a:off x="9216000" y="3097020"/>
            <a:ext cx="720000" cy="2232000"/>
          </a:xfrm>
          <a:prstGeom prst="curvedConnector3">
            <a:avLst>
              <a:gd fmla="val 49858" name="adj1"/>
            </a:avLst>
          </a:prstGeom>
          <a:noFill/>
          <a:ln cap="flat" cmpd="sng" w="25400">
            <a:solidFill>
              <a:schemeClr val="dk1"/>
            </a:solidFill>
            <a:prstDash val="solid"/>
            <a:round/>
            <a:headEnd len="sm" w="sm" type="none"/>
            <a:tailEnd len="lg" w="lg" type="stealth"/>
          </a:ln>
          <a:effectLst>
            <a:outerShdw blurRad="40000" rotWithShape="0" dir="5400000" dist="20000">
              <a:srgbClr val="000000">
                <a:alpha val="37647"/>
              </a:srgbClr>
            </a:outerShdw>
          </a:effectLst>
        </p:spPr>
      </p:cxnSp>
      <p:cxnSp>
        <p:nvCxnSpPr>
          <p:cNvPr id="172" name="Google Shape;172;p13"/>
          <p:cNvCxnSpPr>
            <a:stCxn id="155" idx="0"/>
            <a:endCxn id="173" idx="2"/>
          </p:cNvCxnSpPr>
          <p:nvPr/>
        </p:nvCxnSpPr>
        <p:spPr>
          <a:xfrm rot="-5400000">
            <a:off x="9162450" y="1638450"/>
            <a:ext cx="719100" cy="2124000"/>
          </a:xfrm>
          <a:prstGeom prst="curvedConnector3">
            <a:avLst>
              <a:gd fmla="val 50000" name="adj1"/>
            </a:avLst>
          </a:prstGeom>
          <a:noFill/>
          <a:ln cap="flat" cmpd="sng" w="25400">
            <a:solidFill>
              <a:schemeClr val="dk1"/>
            </a:solidFill>
            <a:prstDash val="solid"/>
            <a:round/>
            <a:headEnd len="sm" w="sm" type="none"/>
            <a:tailEnd len="lg" w="lg" type="stealth"/>
          </a:ln>
          <a:effectLst>
            <a:outerShdw blurRad="40000" rotWithShape="0" dir="5400000" dist="20000">
              <a:srgbClr val="000000">
                <a:alpha val="37647"/>
              </a:srgbClr>
            </a:outerShdw>
          </a:effectLst>
        </p:spPr>
      </p:cxnSp>
      <p:sp>
        <p:nvSpPr>
          <p:cNvPr id="174" name="Google Shape;174;p13"/>
          <p:cNvSpPr/>
          <p:nvPr/>
        </p:nvSpPr>
        <p:spPr>
          <a:xfrm rot="2700000">
            <a:off x="5651870" y="2186626"/>
            <a:ext cx="980388" cy="1039027"/>
          </a:xfrm>
          <a:prstGeom prst="arc">
            <a:avLst>
              <a:gd fmla="val 16200000" name="adj1"/>
              <a:gd fmla="val 0" name="adj2"/>
            </a:avLst>
          </a:prstGeom>
          <a:noFill/>
          <a:ln cap="flat" cmpd="sng" w="25400">
            <a:solidFill>
              <a:srgbClr val="FF0000"/>
            </a:solidFill>
            <a:prstDash val="solid"/>
            <a:round/>
            <a:headEnd len="sm" w="sm" type="none"/>
            <a:tailEnd len="lg" w="lg" type="stealth"/>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75" name="Google Shape;175;p13"/>
          <p:cNvSpPr/>
          <p:nvPr/>
        </p:nvSpPr>
        <p:spPr>
          <a:xfrm rot="-8100000">
            <a:off x="6029199" y="2180078"/>
            <a:ext cx="980388" cy="1039027"/>
          </a:xfrm>
          <a:prstGeom prst="arc">
            <a:avLst>
              <a:gd fmla="val 16200000" name="adj1"/>
              <a:gd fmla="val 0" name="adj2"/>
            </a:avLst>
          </a:prstGeom>
          <a:noFill/>
          <a:ln cap="flat" cmpd="sng" w="25400">
            <a:solidFill>
              <a:srgbClr val="FF0000"/>
            </a:solidFill>
            <a:prstDash val="solid"/>
            <a:round/>
            <a:headEnd len="sm" w="sm" type="none"/>
            <a:tailEnd len="lg" w="lg" type="stealth"/>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50" name="Google Shape;150;p13"/>
          <p:cNvSpPr/>
          <p:nvPr/>
        </p:nvSpPr>
        <p:spPr>
          <a:xfrm>
            <a:off x="9684000" y="4572000"/>
            <a:ext cx="1800000" cy="793020"/>
          </a:xfrm>
          <a:prstGeom prst="roundRect">
            <a:avLst>
              <a:gd fmla="val 16667" name="adj"/>
            </a:avLst>
          </a:prstGeom>
          <a:solidFill>
            <a:schemeClr val="lt1"/>
          </a:solidFill>
          <a:ln cap="flat" cmpd="sng" w="19050">
            <a:solidFill>
              <a:srgbClr val="00B050"/>
            </a:solidFill>
            <a:prstDash val="solid"/>
            <a:round/>
            <a:headEnd len="sm" w="sm" type="none"/>
            <a:tailEnd len="sm" w="sm" type="none"/>
          </a:ln>
          <a:effectLst>
            <a:outerShdw blurRad="50800" rotWithShape="0" algn="tl" dir="2700000" dist="254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DE" sz="1800">
                <a:solidFill>
                  <a:schemeClr val="dk1"/>
                </a:solidFill>
                <a:latin typeface="Arial"/>
                <a:ea typeface="Arial"/>
                <a:cs typeface="Arial"/>
                <a:sym typeface="Arial"/>
              </a:rPr>
              <a:t>Short-term forecasts</a:t>
            </a:r>
            <a:endParaRPr baseline="-25000" sz="1800">
              <a:solidFill>
                <a:schemeClr val="dk1"/>
              </a:solidFill>
              <a:latin typeface="Arial"/>
              <a:ea typeface="Arial"/>
              <a:cs typeface="Arial"/>
              <a:sym typeface="Arial"/>
            </a:endParaRPr>
          </a:p>
        </p:txBody>
      </p:sp>
      <p:sp>
        <p:nvSpPr>
          <p:cNvPr id="176" name="Google Shape;176;p13"/>
          <p:cNvSpPr/>
          <p:nvPr/>
        </p:nvSpPr>
        <p:spPr>
          <a:xfrm>
            <a:off x="9684000" y="3058981"/>
            <a:ext cx="1800000" cy="793020"/>
          </a:xfrm>
          <a:prstGeom prst="roundRect">
            <a:avLst>
              <a:gd fmla="val 16667" name="adj"/>
            </a:avLst>
          </a:prstGeom>
          <a:solidFill>
            <a:schemeClr val="lt1"/>
          </a:solidFill>
          <a:ln cap="flat" cmpd="sng" w="19050">
            <a:solidFill>
              <a:srgbClr val="00B050"/>
            </a:solidFill>
            <a:prstDash val="solid"/>
            <a:round/>
            <a:headEnd len="sm" w="sm" type="none"/>
            <a:tailEnd len="sm" w="sm" type="none"/>
          </a:ln>
          <a:effectLst>
            <a:outerShdw blurRad="50800" rotWithShape="0" algn="tl" dir="2700000" dist="254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DE" sz="1800">
                <a:solidFill>
                  <a:schemeClr val="dk1"/>
                </a:solidFill>
                <a:latin typeface="Arial"/>
                <a:ea typeface="Arial"/>
                <a:cs typeface="Arial"/>
                <a:sym typeface="Arial"/>
              </a:rPr>
              <a:t>Emulators / AIFS, coupling processes</a:t>
            </a:r>
            <a:endParaRPr baseline="-25000" sz="1800">
              <a:solidFill>
                <a:schemeClr val="dk1"/>
              </a:solidFill>
              <a:latin typeface="Arial"/>
              <a:ea typeface="Arial"/>
              <a:cs typeface="Arial"/>
              <a:sym typeface="Arial"/>
            </a:endParaRPr>
          </a:p>
        </p:txBody>
      </p:sp>
      <p:sp>
        <p:nvSpPr>
          <p:cNvPr id="173" name="Google Shape;173;p13"/>
          <p:cNvSpPr/>
          <p:nvPr/>
        </p:nvSpPr>
        <p:spPr>
          <a:xfrm>
            <a:off x="9684000" y="1548000"/>
            <a:ext cx="1800000" cy="793020"/>
          </a:xfrm>
          <a:prstGeom prst="roundRect">
            <a:avLst>
              <a:gd fmla="val 16667" name="adj"/>
            </a:avLst>
          </a:prstGeom>
          <a:solidFill>
            <a:schemeClr val="lt1"/>
          </a:solidFill>
          <a:ln cap="flat" cmpd="sng" w="19050">
            <a:solidFill>
              <a:srgbClr val="00B050"/>
            </a:solidFill>
            <a:prstDash val="solid"/>
            <a:round/>
            <a:headEnd len="sm" w="sm" type="none"/>
            <a:tailEnd len="sm" w="sm" type="none"/>
          </a:ln>
          <a:effectLst>
            <a:outerShdw blurRad="50800" rotWithShape="0" algn="tl" dir="2700000" dist="254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DE" sz="1800">
                <a:solidFill>
                  <a:schemeClr val="dk1"/>
                </a:solidFill>
                <a:latin typeface="Arial"/>
                <a:ea typeface="Arial"/>
                <a:cs typeface="Arial"/>
                <a:sym typeface="Arial"/>
              </a:rPr>
              <a:t>Physical model development</a:t>
            </a:r>
            <a:endParaRPr baseline="-25000" sz="1800">
              <a:solidFill>
                <a:schemeClr val="dk1"/>
              </a:solidFill>
              <a:latin typeface="Arial"/>
              <a:ea typeface="Arial"/>
              <a:cs typeface="Arial"/>
              <a:sym typeface="Arial"/>
            </a:endParaRPr>
          </a:p>
        </p:txBody>
      </p:sp>
      <p:cxnSp>
        <p:nvCxnSpPr>
          <p:cNvPr id="177" name="Google Shape;177;p13"/>
          <p:cNvCxnSpPr>
            <a:stCxn id="157" idx="0"/>
            <a:endCxn id="163" idx="1"/>
          </p:cNvCxnSpPr>
          <p:nvPr/>
        </p:nvCxnSpPr>
        <p:spPr>
          <a:xfrm flipH="1" rot="10800000">
            <a:off x="1710672" y="1944481"/>
            <a:ext cx="1601400" cy="1114500"/>
          </a:xfrm>
          <a:prstGeom prst="straightConnector1">
            <a:avLst/>
          </a:prstGeom>
          <a:noFill/>
          <a:ln cap="flat" cmpd="sng" w="25400">
            <a:solidFill>
              <a:schemeClr val="dk1"/>
            </a:solidFill>
            <a:prstDash val="solid"/>
            <a:round/>
            <a:headEnd len="sm" w="sm" type="none"/>
            <a:tailEnd len="lg" w="lg" type="stealth"/>
          </a:ln>
          <a:effectLst>
            <a:outerShdw blurRad="40000" rotWithShape="0" dir="5400000" dist="20000">
              <a:srgbClr val="000000">
                <a:alpha val="37647"/>
              </a:srgbClr>
            </a:outerShdw>
          </a:effectLst>
        </p:spPr>
      </p:cxnSp>
      <p:cxnSp>
        <p:nvCxnSpPr>
          <p:cNvPr id="178" name="Google Shape;178;p13"/>
          <p:cNvCxnSpPr>
            <a:stCxn id="157" idx="2"/>
            <a:endCxn id="164" idx="1"/>
          </p:cNvCxnSpPr>
          <p:nvPr/>
        </p:nvCxnSpPr>
        <p:spPr>
          <a:xfrm>
            <a:off x="1710672" y="3852001"/>
            <a:ext cx="1601400" cy="1116600"/>
          </a:xfrm>
          <a:prstGeom prst="straightConnector1">
            <a:avLst/>
          </a:prstGeom>
          <a:noFill/>
          <a:ln cap="flat" cmpd="sng" w="25400">
            <a:solidFill>
              <a:schemeClr val="dk1"/>
            </a:solidFill>
            <a:prstDash val="solid"/>
            <a:round/>
            <a:headEnd len="sm" w="sm" type="none"/>
            <a:tailEnd len="lg" w="lg" type="stealth"/>
          </a:ln>
          <a:effectLst>
            <a:outerShdw blurRad="40000" rotWithShape="0" dir="5400000" dist="20000">
              <a:srgbClr val="000000">
                <a:alpha val="37647"/>
              </a:srgbClr>
            </a:outerShdw>
          </a:effectLst>
        </p:spPr>
      </p:cxnSp>
      <p:cxnSp>
        <p:nvCxnSpPr>
          <p:cNvPr id="179" name="Google Shape;179;p13"/>
          <p:cNvCxnSpPr>
            <a:stCxn id="157" idx="3"/>
            <a:endCxn id="165" idx="1"/>
          </p:cNvCxnSpPr>
          <p:nvPr/>
        </p:nvCxnSpPr>
        <p:spPr>
          <a:xfrm>
            <a:off x="2610672" y="3455491"/>
            <a:ext cx="701400" cy="0"/>
          </a:xfrm>
          <a:prstGeom prst="straightConnector1">
            <a:avLst/>
          </a:prstGeom>
          <a:noFill/>
          <a:ln cap="flat" cmpd="sng" w="25400">
            <a:solidFill>
              <a:schemeClr val="dk1"/>
            </a:solidFill>
            <a:prstDash val="solid"/>
            <a:round/>
            <a:headEnd len="sm" w="sm" type="none"/>
            <a:tailEnd len="lg" w="lg" type="stealth"/>
          </a:ln>
          <a:effectLst>
            <a:outerShdw blurRad="40000" rotWithShape="0" dir="5400000" dist="20000">
              <a:srgbClr val="000000">
                <a:alpha val="37647"/>
              </a:srgbClr>
            </a:outerShdw>
          </a:effectLst>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4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5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5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5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14"/>
          <p:cNvSpPr txBox="1"/>
          <p:nvPr>
            <p:ph type="title"/>
          </p:nvPr>
        </p:nvSpPr>
        <p:spPr>
          <a:xfrm>
            <a:off x="1080000" y="360000"/>
            <a:ext cx="10029600" cy="369332"/>
          </a:xfrm>
          <a:prstGeom prst="rect">
            <a:avLst/>
          </a:prstGeom>
          <a:noFill/>
          <a:ln>
            <a:noFill/>
          </a:ln>
        </p:spPr>
        <p:txBody>
          <a:bodyPr anchorCtr="0" anchor="t" bIns="0" lIns="0" spcFirstLastPara="1" rIns="0" wrap="square" tIns="0">
            <a:noAutofit/>
          </a:bodyPr>
          <a:lstStyle/>
          <a:p>
            <a:pPr indent="0" lvl="0" marL="0" rtl="0" algn="l">
              <a:lnSpc>
                <a:spcPct val="116666"/>
              </a:lnSpc>
              <a:spcBef>
                <a:spcPts val="0"/>
              </a:spcBef>
              <a:spcAft>
                <a:spcPts val="0"/>
              </a:spcAft>
              <a:buClr>
                <a:srgbClr val="006CA6"/>
              </a:buClr>
              <a:buSzPts val="2400"/>
              <a:buFont typeface="Arial"/>
              <a:buNone/>
            </a:pPr>
            <a:r>
              <a:t/>
            </a:r>
            <a:endParaRPr/>
          </a:p>
        </p:txBody>
      </p:sp>
      <p:sp>
        <p:nvSpPr>
          <p:cNvPr id="186" name="Google Shape;186;p14"/>
          <p:cNvSpPr txBox="1"/>
          <p:nvPr>
            <p:ph idx="1" type="body"/>
          </p:nvPr>
        </p:nvSpPr>
        <p:spPr>
          <a:xfrm>
            <a:off x="1080000" y="936000"/>
            <a:ext cx="10029600" cy="4986000"/>
          </a:xfrm>
          <a:prstGeom prst="rect">
            <a:avLst/>
          </a:prstGeom>
          <a:noFill/>
          <a:ln>
            <a:noFill/>
          </a:ln>
        </p:spPr>
        <p:txBody>
          <a:bodyPr anchorCtr="0" anchor="t" bIns="0" lIns="0" spcFirstLastPara="1" rIns="0" wrap="square" tIns="0">
            <a:noAutofit/>
          </a:bodyPr>
          <a:lstStyle/>
          <a:p>
            <a:pPr indent="114300" lvl="0" marL="0" rtl="0" algn="l">
              <a:lnSpc>
                <a:spcPct val="122222"/>
              </a:lnSpc>
              <a:spcBef>
                <a:spcPts val="0"/>
              </a:spcBef>
              <a:spcAft>
                <a:spcPts val="0"/>
              </a:spcAft>
              <a:buClr>
                <a:srgbClr val="064E83"/>
              </a:buClr>
              <a:buSzPts val="1800"/>
              <a:buNone/>
            </a:pPr>
            <a:r>
              <a:t/>
            </a:r>
            <a:endParaRPr/>
          </a:p>
        </p:txBody>
      </p:sp>
      <p:sp>
        <p:nvSpPr>
          <p:cNvPr id="187" name="Google Shape;187;p14"/>
          <p:cNvSpPr txBox="1"/>
          <p:nvPr>
            <p:ph idx="12" type="sldNum"/>
          </p:nvPr>
        </p:nvSpPr>
        <p:spPr>
          <a:xfrm>
            <a:off x="10029600" y="6308255"/>
            <a:ext cx="2159224" cy="216000"/>
          </a:xfrm>
          <a:prstGeom prst="rect">
            <a:avLst/>
          </a:prstGeom>
          <a:noFill/>
          <a:ln>
            <a:noFill/>
          </a:ln>
        </p:spPr>
        <p:txBody>
          <a:bodyPr anchorCtr="0" anchor="b" bIns="0" lIns="0" spcFirstLastPara="1" rIns="0" wrap="square" tIns="0">
            <a:noAutofit/>
          </a:bodyPr>
          <a:lstStyle/>
          <a:p>
            <a:pPr indent="0" lvl="0" marL="0" rtl="0" algn="ctr">
              <a:spcBef>
                <a:spcPts val="0"/>
              </a:spcBef>
              <a:spcAft>
                <a:spcPts val="0"/>
              </a:spcAft>
              <a:buNone/>
            </a:pPr>
            <a:fld id="{00000000-1234-1234-1234-123412341234}" type="slidenum">
              <a:rPr lang="en-DE"/>
              <a:t>‹#›</a:t>
            </a:fld>
            <a:endParaRPr/>
          </a:p>
        </p:txBody>
      </p:sp>
      <p:sp>
        <p:nvSpPr>
          <p:cNvPr id="188" name="Google Shape;188;p14"/>
          <p:cNvSpPr txBox="1"/>
          <p:nvPr>
            <p:ph idx="11" type="ftr"/>
          </p:nvPr>
        </p:nvSpPr>
        <p:spPr>
          <a:xfrm>
            <a:off x="2422372" y="6308255"/>
            <a:ext cx="4053639" cy="230657"/>
          </a:xfrm>
          <a:prstGeom prst="rect">
            <a:avLst/>
          </a:prstGeom>
          <a:noFill/>
          <a:ln>
            <a:noFill/>
          </a:ln>
        </p:spPr>
        <p:txBody>
          <a:bodyPr anchorCtr="0" anchor="b" bIns="0" lIns="0" spcFirstLastPara="1" rIns="0" wrap="square" tIns="0">
            <a:noAutofit/>
          </a:bodyPr>
          <a:lstStyle/>
          <a:p>
            <a:pPr indent="0" lvl="0" marL="0" rtl="0" algn="ctr">
              <a:spcBef>
                <a:spcPts val="0"/>
              </a:spcBef>
              <a:spcAft>
                <a:spcPts val="0"/>
              </a:spcAft>
              <a:buNone/>
            </a:pPr>
            <a:r>
              <a:rPr lang="en-DE"/>
              <a:t>EUROPEAN CENTRE FOR MEDIUM-RANGE WEATHER FORECASTS</a:t>
            </a:r>
            <a:endParaRPr/>
          </a:p>
        </p:txBody>
      </p:sp>
      <p:pic>
        <p:nvPicPr>
          <p:cNvPr id="189" name="Google Shape;189;p14"/>
          <p:cNvPicPr preferRelativeResize="0"/>
          <p:nvPr/>
        </p:nvPicPr>
        <p:blipFill rotWithShape="1">
          <a:blip r:embed="rId3">
            <a:alphaModFix/>
          </a:blip>
          <a:srcRect b="0" l="0" r="0" t="0"/>
          <a:stretch/>
        </p:blipFill>
        <p:spPr>
          <a:xfrm>
            <a:off x="-140164" y="-91441"/>
            <a:ext cx="12515044" cy="6961493"/>
          </a:xfrm>
          <a:prstGeom prst="rect">
            <a:avLst/>
          </a:prstGeom>
          <a:noFill/>
          <a:ln>
            <a:noFill/>
          </a:ln>
          <a:effectLst>
            <a:outerShdw blurRad="50800" rotWithShape="0" algn="ctr" dir="5400000" dist="50800">
              <a:srgbClr val="000000"/>
            </a:outerShdw>
          </a:effectLst>
        </p:spPr>
      </p:pic>
      <p:sp>
        <p:nvSpPr>
          <p:cNvPr id="190" name="Google Shape;190;p14"/>
          <p:cNvSpPr txBox="1"/>
          <p:nvPr/>
        </p:nvSpPr>
        <p:spPr>
          <a:xfrm>
            <a:off x="3118561" y="2423160"/>
            <a:ext cx="6714900" cy="830997"/>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en-DE" sz="2400">
                <a:solidFill>
                  <a:schemeClr val="dk1"/>
                </a:solidFill>
                <a:latin typeface="Arial"/>
                <a:ea typeface="Arial"/>
                <a:cs typeface="Arial"/>
                <a:sym typeface="Arial"/>
              </a:rPr>
              <a:t>From the </a:t>
            </a:r>
            <a:r>
              <a:rPr i="1" lang="en-DE" sz="2000">
                <a:solidFill>
                  <a:schemeClr val="dk1"/>
                </a:solidFill>
                <a:latin typeface="Short Stack"/>
                <a:ea typeface="Short Stack"/>
                <a:cs typeface="Short Stack"/>
                <a:sym typeface="Short Stack"/>
              </a:rPr>
              <a:t>physical</a:t>
            </a:r>
            <a:r>
              <a:rPr i="1" lang="en-DE" sz="2400">
                <a:solidFill>
                  <a:schemeClr val="dk1"/>
                </a:solidFill>
                <a:latin typeface="Arial"/>
                <a:ea typeface="Arial"/>
                <a:cs typeface="Arial"/>
                <a:sym typeface="Arial"/>
              </a:rPr>
              <a:t> to the </a:t>
            </a:r>
            <a:r>
              <a:rPr i="1" lang="en-DE" sz="2400">
                <a:solidFill>
                  <a:schemeClr val="dk1"/>
                </a:solidFill>
                <a:latin typeface="Courier New"/>
                <a:ea typeface="Courier New"/>
                <a:cs typeface="Courier New"/>
                <a:sym typeface="Courier New"/>
              </a:rPr>
              <a:t>data</a:t>
            </a:r>
            <a:r>
              <a:rPr i="1" lang="en-DE" sz="2400">
                <a:solidFill>
                  <a:schemeClr val="dk1"/>
                </a:solidFill>
                <a:latin typeface="Arial"/>
                <a:ea typeface="Arial"/>
                <a:cs typeface="Arial"/>
                <a:sym typeface="Arial"/>
              </a:rPr>
              <a:t>-driven world (and back again)</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ECMWF Light 16:9 blu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