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72" r:id="rId5"/>
    <p:sldMasterId id="2147483695" r:id="rId6"/>
    <p:sldMasterId id="2147483699" r:id="rId7"/>
    <p:sldMasterId id="214748370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g6npTdl5eFVtd7xbREVTAp7TKJ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E0EF72-7FA5-4FCA-B276-8746E3B85C81}">
  <a:tblStyle styleId="{27E0EF72-7FA5-4FCA-B276-8746E3B85C8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F3F0"/>
          </a:solidFill>
        </a:fill>
      </a:tcStyle>
    </a:wholeTbl>
    <a:band1H>
      <a:tcTxStyle/>
      <a:tcStyle>
        <a:fill>
          <a:solidFill>
            <a:srgbClr val="CFE6E0"/>
          </a:solidFill>
        </a:fill>
      </a:tcStyle>
    </a:band1H>
    <a:band2H>
      <a:tcTxStyle/>
    </a:band2H>
    <a:band1V>
      <a:tcTxStyle/>
      <a:tcStyle>
        <a:fill>
          <a:solidFill>
            <a:srgbClr val="CFE6E0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customschemas.google.com/relationships/presentationmetadata" Target="metadata"/><Relationship Id="rId25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28.png"/><Relationship Id="rId7" Type="http://schemas.openxmlformats.org/officeDocument/2006/relationships/image" Target="../media/image18.png"/><Relationship Id="rId8" Type="http://schemas.openxmlformats.org/officeDocument/2006/relationships/image" Target="../media/image2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32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4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14.png"/><Relationship Id="rId4" Type="http://schemas.openxmlformats.org/officeDocument/2006/relationships/image" Target="../media/image32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Relationship Id="rId7" Type="http://schemas.openxmlformats.org/officeDocument/2006/relationships/image" Target="../media/image4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jp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28.png"/><Relationship Id="rId7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Relationship Id="rId6" Type="http://schemas.openxmlformats.org/officeDocument/2006/relationships/image" Target="../media/image18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jpg"/><Relationship Id="rId3" Type="http://schemas.openxmlformats.org/officeDocument/2006/relationships/image" Target="../media/image26.png"/><Relationship Id="rId4" Type="http://schemas.openxmlformats.org/officeDocument/2006/relationships/image" Target="../media/image29.gif"/><Relationship Id="rId10" Type="http://schemas.openxmlformats.org/officeDocument/2006/relationships/image" Target="../media/image2.png"/><Relationship Id="rId9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27.png"/><Relationship Id="rId7" Type="http://schemas.openxmlformats.org/officeDocument/2006/relationships/image" Target="../media/image31.jpg"/><Relationship Id="rId8" Type="http://schemas.openxmlformats.org/officeDocument/2006/relationships/image" Target="../media/image3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39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29.gif"/><Relationship Id="rId4" Type="http://schemas.openxmlformats.org/officeDocument/2006/relationships/image" Target="../media/image34.png"/><Relationship Id="rId5" Type="http://schemas.openxmlformats.org/officeDocument/2006/relationships/image" Target="../media/image27.png"/><Relationship Id="rId6" Type="http://schemas.openxmlformats.org/officeDocument/2006/relationships/image" Target="../media/image31.jpg"/><Relationship Id="rId7" Type="http://schemas.openxmlformats.org/officeDocument/2006/relationships/image" Target="../media/image35.png"/><Relationship Id="rId8" Type="http://schemas.openxmlformats.org/officeDocument/2006/relationships/image" Target="../media/image3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39.jpg"/><Relationship Id="rId4" Type="http://schemas.openxmlformats.org/officeDocument/2006/relationships/image" Target="../media/image29.gif"/><Relationship Id="rId9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27.png"/><Relationship Id="rId7" Type="http://schemas.openxmlformats.org/officeDocument/2006/relationships/image" Target="../media/image31.jpg"/><Relationship Id="rId8" Type="http://schemas.openxmlformats.org/officeDocument/2006/relationships/image" Target="../media/image3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215059" cy="687096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 txBox="1"/>
          <p:nvPr>
            <p:ph type="ctrTitle"/>
          </p:nvPr>
        </p:nvSpPr>
        <p:spPr>
          <a:xfrm>
            <a:off x="336000" y="931200"/>
            <a:ext cx="6688048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67"/>
              <a:buFont typeface="Arial"/>
              <a:buNone/>
              <a:defRPr sz="42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subTitle"/>
          </p:nvPr>
        </p:nvSpPr>
        <p:spPr>
          <a:xfrm>
            <a:off x="336000" y="2838735"/>
            <a:ext cx="5778197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8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Crown Copyright 2025, Met Office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00" y="72000"/>
            <a:ext cx="2405040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2 columns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" type="body"/>
          </p:nvPr>
        </p:nvSpPr>
        <p:spPr>
          <a:xfrm>
            <a:off x="336000" y="2064000"/>
            <a:ext cx="5450651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34"/>
          <p:cNvSpPr txBox="1"/>
          <p:nvPr>
            <p:ph idx="2" type="body"/>
          </p:nvPr>
        </p:nvSpPr>
        <p:spPr>
          <a:xfrm>
            <a:off x="6403200" y="2064000"/>
            <a:ext cx="54528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1" name="Google Shape;91;p34"/>
          <p:cNvCxnSpPr/>
          <p:nvPr/>
        </p:nvCxnSpPr>
        <p:spPr>
          <a:xfrm>
            <a:off x="6089964" y="2064000"/>
            <a:ext cx="0" cy="408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" name="Google Shape;92;p34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2 columns thirds">
  <p:cSld name="Content - 2 columns third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5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" type="body"/>
          </p:nvPr>
        </p:nvSpPr>
        <p:spPr>
          <a:xfrm>
            <a:off x="336000" y="2064000"/>
            <a:ext cx="756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2" type="body"/>
          </p:nvPr>
        </p:nvSpPr>
        <p:spPr>
          <a:xfrm>
            <a:off x="8256000" y="2064000"/>
            <a:ext cx="360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7" name="Google Shape;97;p35"/>
          <p:cNvCxnSpPr/>
          <p:nvPr/>
        </p:nvCxnSpPr>
        <p:spPr>
          <a:xfrm>
            <a:off x="8076469" y="2064000"/>
            <a:ext cx="0" cy="408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35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columns">
  <p:cSld name="Content - 3 colum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6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1" type="body"/>
          </p:nvPr>
        </p:nvSpPr>
        <p:spPr>
          <a:xfrm>
            <a:off x="336000" y="2064000"/>
            <a:ext cx="360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6"/>
          <p:cNvSpPr txBox="1"/>
          <p:nvPr>
            <p:ph idx="2" type="body"/>
          </p:nvPr>
        </p:nvSpPr>
        <p:spPr>
          <a:xfrm>
            <a:off x="8256000" y="2064000"/>
            <a:ext cx="360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3" name="Google Shape;103;p36"/>
          <p:cNvCxnSpPr/>
          <p:nvPr/>
        </p:nvCxnSpPr>
        <p:spPr>
          <a:xfrm>
            <a:off x="4124684" y="2064000"/>
            <a:ext cx="0" cy="408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" name="Google Shape;104;p36"/>
          <p:cNvSpPr txBox="1"/>
          <p:nvPr>
            <p:ph idx="3" type="body"/>
          </p:nvPr>
        </p:nvSpPr>
        <p:spPr>
          <a:xfrm>
            <a:off x="4296000" y="2064000"/>
            <a:ext cx="360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5" name="Google Shape;105;p36"/>
          <p:cNvCxnSpPr/>
          <p:nvPr/>
        </p:nvCxnSpPr>
        <p:spPr>
          <a:xfrm>
            <a:off x="8076469" y="2064000"/>
            <a:ext cx="0" cy="408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" name="Google Shape;106;p36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1 column + image">
  <p:cSld name="Content - 1 column + imag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 txBox="1"/>
          <p:nvPr>
            <p:ph type="title"/>
          </p:nvPr>
        </p:nvSpPr>
        <p:spPr>
          <a:xfrm>
            <a:off x="336000" y="932987"/>
            <a:ext cx="5450651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7"/>
          <p:cNvSpPr txBox="1"/>
          <p:nvPr>
            <p:ph idx="1" type="body"/>
          </p:nvPr>
        </p:nvSpPr>
        <p:spPr>
          <a:xfrm>
            <a:off x="336000" y="2064000"/>
            <a:ext cx="5450651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7"/>
          <p:cNvSpPr/>
          <p:nvPr/>
        </p:nvSpPr>
        <p:spPr>
          <a:xfrm>
            <a:off x="6083029" y="1"/>
            <a:ext cx="6096000" cy="6289040"/>
          </a:xfrm>
          <a:prstGeom prst="rect">
            <a:avLst/>
          </a:prstGeom>
          <a:solidFill>
            <a:srgbClr val="E9E9E9"/>
          </a:solidFill>
          <a:ln cap="flat" cmpd="sng" w="12700">
            <a:solidFill>
              <a:srgbClr val="E9E9E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B9D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title only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8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8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full image">
  <p:cSld name="Content - full imag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9"/>
          <p:cNvSpPr/>
          <p:nvPr/>
        </p:nvSpPr>
        <p:spPr>
          <a:xfrm>
            <a:off x="0" y="945958"/>
            <a:ext cx="12192000" cy="5363180"/>
          </a:xfrm>
          <a:prstGeom prst="rect">
            <a:avLst/>
          </a:prstGeom>
          <a:solidFill>
            <a:srgbClr val="E9E9E9"/>
          </a:solidFill>
          <a:ln cap="flat" cmpd="sng" w="12700">
            <a:solidFill>
              <a:srgbClr val="E9E9E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B9D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9"/>
          <p:cNvSpPr/>
          <p:nvPr>
            <p:ph idx="2" type="pic"/>
          </p:nvPr>
        </p:nvSpPr>
        <p:spPr>
          <a:xfrm>
            <a:off x="336551" y="1091822"/>
            <a:ext cx="11518900" cy="5052863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39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0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really blank">
  <p:cSld name="Content - really 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1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1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green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2"/>
          <p:cNvSpPr/>
          <p:nvPr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rgbClr val="C4E90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B9D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2"/>
          <p:cNvSpPr txBox="1"/>
          <p:nvPr>
            <p:ph type="title"/>
          </p:nvPr>
        </p:nvSpPr>
        <p:spPr>
          <a:xfrm>
            <a:off x="336000" y="932986"/>
            <a:ext cx="11520000" cy="1200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2"/>
          <p:cNvSpPr txBox="1"/>
          <p:nvPr>
            <p:ph idx="1" type="body"/>
          </p:nvPr>
        </p:nvSpPr>
        <p:spPr>
          <a:xfrm>
            <a:off x="336000" y="2633973"/>
            <a:ext cx="11520000" cy="351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42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2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grey">
  <p:cSld name="Divider - gre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3"/>
          <p:cNvSpPr/>
          <p:nvPr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rgbClr val="BBBDBF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B9D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3"/>
          <p:cNvSpPr txBox="1"/>
          <p:nvPr>
            <p:ph type="title"/>
          </p:nvPr>
        </p:nvSpPr>
        <p:spPr>
          <a:xfrm>
            <a:off x="336000" y="932987"/>
            <a:ext cx="11520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3"/>
          <p:cNvSpPr txBox="1"/>
          <p:nvPr>
            <p:ph idx="1" type="body"/>
          </p:nvPr>
        </p:nvSpPr>
        <p:spPr>
          <a:xfrm>
            <a:off x="336000" y="2635200"/>
            <a:ext cx="115200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43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3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3">
  <p:cSld name="Title slide - option 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5059" cy="687097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6"/>
          <p:cNvSpPr txBox="1"/>
          <p:nvPr>
            <p:ph type="ctrTitle"/>
          </p:nvPr>
        </p:nvSpPr>
        <p:spPr>
          <a:xfrm>
            <a:off x="336000" y="931200"/>
            <a:ext cx="11520000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67"/>
              <a:buFont typeface="Arial"/>
              <a:buNone/>
              <a:defRPr sz="42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subTitle"/>
          </p:nvPr>
        </p:nvSpPr>
        <p:spPr>
          <a:xfrm>
            <a:off x="336000" y="2838735"/>
            <a:ext cx="11520000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26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Crown Copyright 2025, Met Office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00" y="72000"/>
            <a:ext cx="2405040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blue">
  <p:cSld name="Divider - blu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4"/>
          <p:cNvSpPr/>
          <p:nvPr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rgbClr val="359BC0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B9D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4"/>
          <p:cNvSpPr txBox="1"/>
          <p:nvPr>
            <p:ph type="title"/>
          </p:nvPr>
        </p:nvSpPr>
        <p:spPr>
          <a:xfrm>
            <a:off x="336000" y="932987"/>
            <a:ext cx="11520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4"/>
          <p:cNvSpPr txBox="1"/>
          <p:nvPr>
            <p:ph idx="1" type="body"/>
          </p:nvPr>
        </p:nvSpPr>
        <p:spPr>
          <a:xfrm>
            <a:off x="336000" y="2635200"/>
            <a:ext cx="115200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44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4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red">
  <p:cSld name="Divider - red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5"/>
          <p:cNvSpPr/>
          <p:nvPr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rgbClr val="E47452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B9D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5"/>
          <p:cNvSpPr txBox="1"/>
          <p:nvPr>
            <p:ph type="title"/>
          </p:nvPr>
        </p:nvSpPr>
        <p:spPr>
          <a:xfrm>
            <a:off x="336000" y="932987"/>
            <a:ext cx="11520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5"/>
          <p:cNvSpPr txBox="1"/>
          <p:nvPr>
            <p:ph idx="1" type="body"/>
          </p:nvPr>
        </p:nvSpPr>
        <p:spPr>
          <a:xfrm>
            <a:off x="336000" y="2635200"/>
            <a:ext cx="115200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45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5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teal">
  <p:cSld name="Divider - teal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6"/>
          <p:cNvSpPr/>
          <p:nvPr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rgbClr val="55C6B4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B9D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6"/>
          <p:cNvSpPr txBox="1"/>
          <p:nvPr>
            <p:ph type="title"/>
          </p:nvPr>
        </p:nvSpPr>
        <p:spPr>
          <a:xfrm>
            <a:off x="336000" y="932987"/>
            <a:ext cx="11520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6"/>
          <p:cNvSpPr txBox="1"/>
          <p:nvPr>
            <p:ph idx="1" type="body"/>
          </p:nvPr>
        </p:nvSpPr>
        <p:spPr>
          <a:xfrm>
            <a:off x="336000" y="2635200"/>
            <a:ext cx="115200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46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6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Contact">
  <p:cSld name="Question Contac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7"/>
          <p:cNvSpPr/>
          <p:nvPr/>
        </p:nvSpPr>
        <p:spPr>
          <a:xfrm>
            <a:off x="0" y="2430124"/>
            <a:ext cx="12192000" cy="4554000"/>
          </a:xfrm>
          <a:prstGeom prst="rect">
            <a:avLst/>
          </a:prstGeom>
          <a:solidFill>
            <a:srgbClr val="C4E90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</a:pPr>
            <a:r>
              <a:t/>
            </a:r>
            <a:endParaRPr b="0" i="0" sz="2667" u="none" cap="none" strike="noStrike">
              <a:solidFill>
                <a:srgbClr val="B9D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7"/>
          <p:cNvSpPr txBox="1"/>
          <p:nvPr>
            <p:ph type="title"/>
          </p:nvPr>
        </p:nvSpPr>
        <p:spPr>
          <a:xfrm>
            <a:off x="336000" y="932986"/>
            <a:ext cx="11520000" cy="1200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7"/>
          <p:cNvSpPr/>
          <p:nvPr/>
        </p:nvSpPr>
        <p:spPr>
          <a:xfrm>
            <a:off x="0" y="643628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7"/>
          <p:cNvSpPr/>
          <p:nvPr/>
        </p:nvSpPr>
        <p:spPr>
          <a:xfrm>
            <a:off x="5622877" y="643628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7"/>
          <p:cNvSpPr txBox="1"/>
          <p:nvPr/>
        </p:nvSpPr>
        <p:spPr>
          <a:xfrm>
            <a:off x="328939" y="2688230"/>
            <a:ext cx="11520000" cy="420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133"/>
              <a:buFont typeface="Arial"/>
              <a:buNone/>
            </a:pPr>
            <a:r>
              <a:rPr b="0" i="0" lang="en-GB" sz="2133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For more information please contact</a:t>
            </a:r>
            <a:endParaRPr b="0" i="0" sz="2133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7"/>
          <p:cNvSpPr txBox="1"/>
          <p:nvPr>
            <p:ph idx="1" type="body"/>
          </p:nvPr>
        </p:nvSpPr>
        <p:spPr>
          <a:xfrm>
            <a:off x="1048939" y="5325704"/>
            <a:ext cx="10800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47"/>
          <p:cNvSpPr txBox="1"/>
          <p:nvPr>
            <p:ph idx="2" type="body"/>
          </p:nvPr>
        </p:nvSpPr>
        <p:spPr>
          <a:xfrm>
            <a:off x="1048939" y="4411643"/>
            <a:ext cx="10800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2" name="Google Shape;16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5549" y="4390891"/>
            <a:ext cx="476903" cy="5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26" y="5292037"/>
            <a:ext cx="553548" cy="5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001" y="3489743"/>
            <a:ext cx="623999" cy="5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7"/>
          <p:cNvSpPr txBox="1"/>
          <p:nvPr>
            <p:ph idx="3" type="body"/>
          </p:nvPr>
        </p:nvSpPr>
        <p:spPr>
          <a:xfrm>
            <a:off x="1048939" y="3503788"/>
            <a:ext cx="10800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teal" type="obj">
  <p:cSld name="OBJEC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/>
          <p:nvPr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rgbClr val="55C6B4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 txBox="1"/>
          <p:nvPr>
            <p:ph type="title"/>
          </p:nvPr>
        </p:nvSpPr>
        <p:spPr>
          <a:xfrm>
            <a:off x="336000" y="932987"/>
            <a:ext cx="11520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336000" y="2635200"/>
            <a:ext cx="115200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20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green">
  <p:cSld name="Divider - gree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/>
          <p:nvPr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rgbClr val="C4E90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1"/>
          <p:cNvSpPr txBox="1"/>
          <p:nvPr>
            <p:ph type="title"/>
          </p:nvPr>
        </p:nvSpPr>
        <p:spPr>
          <a:xfrm>
            <a:off x="336000" y="932986"/>
            <a:ext cx="11520000" cy="1200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336000" y="2633973"/>
            <a:ext cx="11520000" cy="351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1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blank" type="blank">
  <p:cSld name="BLANK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5622877" y="6314364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2025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red">
  <p:cSld name="Divider - red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/>
          <p:nvPr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rgbClr val="E47452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 txBox="1"/>
          <p:nvPr>
            <p:ph type="title"/>
          </p:nvPr>
        </p:nvSpPr>
        <p:spPr>
          <a:xfrm>
            <a:off x="336000" y="932987"/>
            <a:ext cx="11520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3"/>
          <p:cNvSpPr txBox="1"/>
          <p:nvPr>
            <p:ph idx="1" type="body"/>
          </p:nvPr>
        </p:nvSpPr>
        <p:spPr>
          <a:xfrm>
            <a:off x="336000" y="2635200"/>
            <a:ext cx="115200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23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0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blue">
  <p:cSld name="Divider - blu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/>
          <p:nvPr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rgbClr val="359BC0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 txBox="1"/>
          <p:nvPr>
            <p:ph type="title"/>
          </p:nvPr>
        </p:nvSpPr>
        <p:spPr>
          <a:xfrm>
            <a:off x="336000" y="932987"/>
            <a:ext cx="11520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336000" y="2635200"/>
            <a:ext cx="115200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24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067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grey">
  <p:cSld name="Divider - gre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/>
          <p:nvPr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rgbClr val="BBBDBF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5"/>
          <p:cNvSpPr txBox="1"/>
          <p:nvPr>
            <p:ph type="title"/>
          </p:nvPr>
        </p:nvSpPr>
        <p:spPr>
          <a:xfrm>
            <a:off x="336000" y="932987"/>
            <a:ext cx="11520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5"/>
          <p:cNvSpPr txBox="1"/>
          <p:nvPr>
            <p:ph idx="1" type="body"/>
          </p:nvPr>
        </p:nvSpPr>
        <p:spPr>
          <a:xfrm>
            <a:off x="336000" y="2635200"/>
            <a:ext cx="115200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25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0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5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- option 1">
  <p:cSld name="1_Title slide - option 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5059" cy="687097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7"/>
          <p:cNvSpPr txBox="1"/>
          <p:nvPr>
            <p:ph type="ctrTitle"/>
          </p:nvPr>
        </p:nvSpPr>
        <p:spPr>
          <a:xfrm>
            <a:off x="336000" y="931200"/>
            <a:ext cx="6688048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67"/>
              <a:buFont typeface="Arial"/>
              <a:buNone/>
              <a:defRPr sz="42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" type="subTitle"/>
          </p:nvPr>
        </p:nvSpPr>
        <p:spPr>
          <a:xfrm>
            <a:off x="336000" y="2838735"/>
            <a:ext cx="5778197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27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7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00" y="72000"/>
            <a:ext cx="2405040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1" type="title">
  <p:cSld name="TITL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215059" cy="687096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8"/>
          <p:cNvSpPr txBox="1"/>
          <p:nvPr>
            <p:ph type="ctrTitle"/>
          </p:nvPr>
        </p:nvSpPr>
        <p:spPr>
          <a:xfrm>
            <a:off x="336000" y="931200"/>
            <a:ext cx="6688048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67"/>
              <a:buFont typeface="Arial"/>
              <a:buNone/>
              <a:defRPr sz="42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8"/>
          <p:cNvSpPr txBox="1"/>
          <p:nvPr>
            <p:ph idx="1" type="subTitle"/>
          </p:nvPr>
        </p:nvSpPr>
        <p:spPr>
          <a:xfrm>
            <a:off x="336000" y="2838735"/>
            <a:ext cx="5778197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9" name="Google Shape;209;p48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1067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8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</a:t>
            </a:r>
            <a:r>
              <a:rPr lang="en-GB" sz="1067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2022, Met Office</a:t>
            </a:r>
            <a:endParaRPr sz="1067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00" y="72000"/>
            <a:ext cx="2405040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- option 1">
  <p:cSld name="1_Title slide - option 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5059" cy="687097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9"/>
          <p:cNvSpPr txBox="1"/>
          <p:nvPr>
            <p:ph type="ctrTitle"/>
          </p:nvPr>
        </p:nvSpPr>
        <p:spPr>
          <a:xfrm>
            <a:off x="336000" y="931200"/>
            <a:ext cx="6688048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67"/>
              <a:buFont typeface="Arial"/>
              <a:buNone/>
              <a:defRPr sz="42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9"/>
          <p:cNvSpPr txBox="1"/>
          <p:nvPr>
            <p:ph idx="1" type="subTitle"/>
          </p:nvPr>
        </p:nvSpPr>
        <p:spPr>
          <a:xfrm>
            <a:off x="336000" y="2838735"/>
            <a:ext cx="5778197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6" name="Google Shape;216;p49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1067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9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</a:t>
            </a:r>
            <a:r>
              <a:rPr lang="en-GB" sz="1067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2022, Met Office</a:t>
            </a:r>
            <a:endParaRPr sz="1067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00" y="72000"/>
            <a:ext cx="2405040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3">
  <p:cSld name="Title slide - option 3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5059" cy="687097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0"/>
          <p:cNvSpPr txBox="1"/>
          <p:nvPr>
            <p:ph type="ctrTitle"/>
          </p:nvPr>
        </p:nvSpPr>
        <p:spPr>
          <a:xfrm>
            <a:off x="336000" y="931200"/>
            <a:ext cx="11520000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67"/>
              <a:buFont typeface="Arial"/>
              <a:buNone/>
              <a:defRPr sz="42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0"/>
          <p:cNvSpPr txBox="1"/>
          <p:nvPr>
            <p:ph idx="1" type="subTitle"/>
          </p:nvPr>
        </p:nvSpPr>
        <p:spPr>
          <a:xfrm>
            <a:off x="336000" y="2838735"/>
            <a:ext cx="11520000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3" name="Google Shape;223;p50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1067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0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</a:t>
            </a:r>
            <a:r>
              <a:rPr lang="en-GB" sz="1067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2025, Met Office</a:t>
            </a:r>
            <a:endParaRPr sz="1067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00" y="72000"/>
            <a:ext cx="2405040" cy="75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50"/>
          <p:cNvGrpSpPr/>
          <p:nvPr/>
        </p:nvGrpSpPr>
        <p:grpSpPr>
          <a:xfrm>
            <a:off x="2597225" y="132729"/>
            <a:ext cx="4010400" cy="720000"/>
            <a:chOff x="1909012" y="2553546"/>
            <a:chExt cx="6005435" cy="1080000"/>
          </a:xfrm>
        </p:grpSpPr>
        <p:pic>
          <p:nvPicPr>
            <p:cNvPr id="227" name="Google Shape;227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63166" y="2553546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eteorology, Climatology, and Geophysical Agency - Wikipedia" id="228" name="Google Shape;228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9012" y="2553546"/>
              <a:ext cx="871200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ptember 2023 – MIGHT Portal" id="229" name="Google Shape;229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02168" y="2553546"/>
              <a:ext cx="2839042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ên hệ với chúng tôi" id="230" name="Google Shape;230;p5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765122" y="2553546"/>
              <a:ext cx="1149325" cy="108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1" name="Google Shape;231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96006" y="42729"/>
            <a:ext cx="1741936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4">
  <p:cSld name="Title slide - option 4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1"/>
          <p:cNvSpPr txBox="1"/>
          <p:nvPr>
            <p:ph type="ctrTitle"/>
          </p:nvPr>
        </p:nvSpPr>
        <p:spPr>
          <a:xfrm>
            <a:off x="336000" y="931200"/>
            <a:ext cx="11520000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51"/>
          <p:cNvSpPr txBox="1"/>
          <p:nvPr>
            <p:ph idx="1" type="subTitle"/>
          </p:nvPr>
        </p:nvSpPr>
        <p:spPr>
          <a:xfrm>
            <a:off x="336000" y="2838735"/>
            <a:ext cx="11520000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5" name="Google Shape;235;p51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Crown Copyright</a:t>
            </a: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2023, Met Office</a:t>
            </a:r>
            <a:endParaRPr sz="10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1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lang="en-GB" sz="1067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067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- option 4">
  <p:cSld name="1_Title slide - option 4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2"/>
          <p:cNvSpPr txBox="1"/>
          <p:nvPr>
            <p:ph type="ctrTitle"/>
          </p:nvPr>
        </p:nvSpPr>
        <p:spPr>
          <a:xfrm>
            <a:off x="336000" y="931200"/>
            <a:ext cx="11520000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2"/>
          <p:cNvSpPr txBox="1"/>
          <p:nvPr>
            <p:ph idx="1" type="subTitle"/>
          </p:nvPr>
        </p:nvSpPr>
        <p:spPr>
          <a:xfrm>
            <a:off x="336000" y="2838735"/>
            <a:ext cx="11520000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0" name="Google Shape;240;p52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Crown Copyright</a:t>
            </a: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2022, Met Office</a:t>
            </a:r>
            <a:endParaRPr sz="10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2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lang="en-GB" sz="1067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067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2"/>
          <p:cNvSpPr/>
          <p:nvPr/>
        </p:nvSpPr>
        <p:spPr>
          <a:xfrm>
            <a:off x="-2" y="-8012"/>
            <a:ext cx="12192003" cy="91685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243" name="Google Shape;24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00" y="72000"/>
            <a:ext cx="2405040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5">
  <p:cSld name="Title slide - option 5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3"/>
          <p:cNvSpPr txBox="1"/>
          <p:nvPr>
            <p:ph type="ctrTitle"/>
          </p:nvPr>
        </p:nvSpPr>
        <p:spPr>
          <a:xfrm>
            <a:off x="336000" y="931200"/>
            <a:ext cx="11520000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53"/>
          <p:cNvSpPr txBox="1"/>
          <p:nvPr>
            <p:ph idx="1" type="subTitle"/>
          </p:nvPr>
        </p:nvSpPr>
        <p:spPr>
          <a:xfrm>
            <a:off x="336000" y="2838735"/>
            <a:ext cx="11520000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247" name="Google Shape;247;p53"/>
          <p:cNvCxnSpPr/>
          <p:nvPr/>
        </p:nvCxnSpPr>
        <p:spPr>
          <a:xfrm rot="10800000">
            <a:off x="2855913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8" name="Google Shape;248;p53"/>
          <p:cNvSpPr/>
          <p:nvPr/>
        </p:nvSpPr>
        <p:spPr>
          <a:xfrm>
            <a:off x="10041453" y="272735"/>
            <a:ext cx="1814548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Working together </a:t>
            </a:r>
            <a:b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(enter working relationship)</a:t>
            </a:r>
            <a:endParaRPr/>
          </a:p>
        </p:txBody>
      </p:sp>
      <p:sp>
        <p:nvSpPr>
          <p:cNvPr id="249" name="Google Shape;249;p53"/>
          <p:cNvSpPr/>
          <p:nvPr>
            <p:ph idx="2" type="pic"/>
          </p:nvPr>
        </p:nvSpPr>
        <p:spPr>
          <a:xfrm>
            <a:off x="2969561" y="272735"/>
            <a:ext cx="1568168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53"/>
          <p:cNvSpPr/>
          <p:nvPr>
            <p:ph idx="3" type="pic"/>
          </p:nvPr>
        </p:nvSpPr>
        <p:spPr>
          <a:xfrm>
            <a:off x="4770581" y="272735"/>
            <a:ext cx="1568169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53"/>
          <p:cNvSpPr/>
          <p:nvPr>
            <p:ph idx="4" type="pic"/>
          </p:nvPr>
        </p:nvSpPr>
        <p:spPr>
          <a:xfrm>
            <a:off x="6570805" y="272735"/>
            <a:ext cx="1568169" cy="36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52" name="Google Shape;252;p53"/>
          <p:cNvCxnSpPr/>
          <p:nvPr/>
        </p:nvCxnSpPr>
        <p:spPr>
          <a:xfrm rot="10800000">
            <a:off x="4654551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3" name="Google Shape;253;p53"/>
          <p:cNvCxnSpPr/>
          <p:nvPr/>
        </p:nvCxnSpPr>
        <p:spPr>
          <a:xfrm rot="10800000">
            <a:off x="6456363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4" name="Google Shape;254;p53"/>
          <p:cNvCxnSpPr/>
          <p:nvPr/>
        </p:nvCxnSpPr>
        <p:spPr>
          <a:xfrm rot="10800000">
            <a:off x="8256588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5" name="Google Shape;255;p53"/>
          <p:cNvSpPr/>
          <p:nvPr>
            <p:ph idx="5" type="pic"/>
          </p:nvPr>
        </p:nvSpPr>
        <p:spPr>
          <a:xfrm>
            <a:off x="8364937" y="272735"/>
            <a:ext cx="1568169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53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lang="en-GB" sz="1067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067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3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Crown Copyright</a:t>
            </a: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2022, Met Office</a:t>
            </a:r>
            <a:endParaRPr sz="10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- option 5">
  <p:cSld name="1_Title slide - option 5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4"/>
          <p:cNvSpPr/>
          <p:nvPr/>
        </p:nvSpPr>
        <p:spPr>
          <a:xfrm>
            <a:off x="-2" y="-8012"/>
            <a:ext cx="12192003" cy="91685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260" name="Google Shape;260;p54"/>
          <p:cNvSpPr txBox="1"/>
          <p:nvPr>
            <p:ph type="ctrTitle"/>
          </p:nvPr>
        </p:nvSpPr>
        <p:spPr>
          <a:xfrm>
            <a:off x="336000" y="931200"/>
            <a:ext cx="11520000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54"/>
          <p:cNvSpPr txBox="1"/>
          <p:nvPr>
            <p:ph idx="1" type="subTitle"/>
          </p:nvPr>
        </p:nvSpPr>
        <p:spPr>
          <a:xfrm>
            <a:off x="336000" y="2838735"/>
            <a:ext cx="11520000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262" name="Google Shape;262;p54"/>
          <p:cNvCxnSpPr/>
          <p:nvPr/>
        </p:nvCxnSpPr>
        <p:spPr>
          <a:xfrm rot="10800000">
            <a:off x="2855913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3" name="Google Shape;263;p54"/>
          <p:cNvSpPr/>
          <p:nvPr>
            <p:ph idx="2" type="pic"/>
          </p:nvPr>
        </p:nvSpPr>
        <p:spPr>
          <a:xfrm>
            <a:off x="2969561" y="272735"/>
            <a:ext cx="1568168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54"/>
          <p:cNvSpPr/>
          <p:nvPr>
            <p:ph idx="3" type="pic"/>
          </p:nvPr>
        </p:nvSpPr>
        <p:spPr>
          <a:xfrm>
            <a:off x="4770581" y="272735"/>
            <a:ext cx="1568169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54"/>
          <p:cNvSpPr/>
          <p:nvPr>
            <p:ph idx="4" type="pic"/>
          </p:nvPr>
        </p:nvSpPr>
        <p:spPr>
          <a:xfrm>
            <a:off x="6570805" y="272735"/>
            <a:ext cx="1568169" cy="36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66" name="Google Shape;266;p54"/>
          <p:cNvCxnSpPr/>
          <p:nvPr/>
        </p:nvCxnSpPr>
        <p:spPr>
          <a:xfrm rot="10800000">
            <a:off x="4654551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54"/>
          <p:cNvCxnSpPr/>
          <p:nvPr/>
        </p:nvCxnSpPr>
        <p:spPr>
          <a:xfrm rot="10800000">
            <a:off x="6456363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p54"/>
          <p:cNvCxnSpPr/>
          <p:nvPr/>
        </p:nvCxnSpPr>
        <p:spPr>
          <a:xfrm rot="10800000">
            <a:off x="8256588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9" name="Google Shape;269;p54"/>
          <p:cNvSpPr/>
          <p:nvPr>
            <p:ph idx="5" type="pic"/>
          </p:nvPr>
        </p:nvSpPr>
        <p:spPr>
          <a:xfrm>
            <a:off x="8364937" y="272735"/>
            <a:ext cx="1568169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54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lang="en-GB" sz="1067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067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4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Crown Copyright</a:t>
            </a: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2022, Met Office</a:t>
            </a:r>
            <a:endParaRPr sz="10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4"/>
          <p:cNvSpPr/>
          <p:nvPr/>
        </p:nvSpPr>
        <p:spPr>
          <a:xfrm>
            <a:off x="10041453" y="272735"/>
            <a:ext cx="1814548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Working together </a:t>
            </a:r>
            <a:br>
              <a:rPr b="0" i="0" lang="en-GB" sz="1067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067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(enter working relationship)</a:t>
            </a:r>
            <a:endParaRPr/>
          </a:p>
        </p:txBody>
      </p:sp>
      <p:pic>
        <p:nvPicPr>
          <p:cNvPr id="273" name="Google Shape;27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00" y="72000"/>
            <a:ext cx="2405040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1 column">
  <p:cSld name="Content - 1 column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5"/>
          <p:cNvSpPr txBox="1"/>
          <p:nvPr>
            <p:ph idx="1" type="body"/>
          </p:nvPr>
        </p:nvSpPr>
        <p:spPr>
          <a:xfrm>
            <a:off x="336000" y="2064000"/>
            <a:ext cx="1152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55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55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8" name="Google Shape;278;p55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2025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2 columns" type="twoObj">
  <p:cSld name="TWO_OBJECTS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6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56"/>
          <p:cNvSpPr txBox="1"/>
          <p:nvPr>
            <p:ph idx="1" type="body"/>
          </p:nvPr>
        </p:nvSpPr>
        <p:spPr>
          <a:xfrm>
            <a:off x="336000" y="2064000"/>
            <a:ext cx="5450651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56"/>
          <p:cNvSpPr txBox="1"/>
          <p:nvPr>
            <p:ph idx="2" type="body"/>
          </p:nvPr>
        </p:nvSpPr>
        <p:spPr>
          <a:xfrm>
            <a:off x="6403200" y="2064000"/>
            <a:ext cx="54528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83" name="Google Shape;283;p56"/>
          <p:cNvCxnSpPr/>
          <p:nvPr/>
        </p:nvCxnSpPr>
        <p:spPr>
          <a:xfrm>
            <a:off x="6089964" y="2064000"/>
            <a:ext cx="0" cy="408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4" name="Google Shape;284;p56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2 columns thirds">
  <p:cSld name="Content - 2 columns thirds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7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7"/>
          <p:cNvSpPr txBox="1"/>
          <p:nvPr>
            <p:ph idx="1" type="body"/>
          </p:nvPr>
        </p:nvSpPr>
        <p:spPr>
          <a:xfrm>
            <a:off x="336000" y="2064000"/>
            <a:ext cx="756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57"/>
          <p:cNvSpPr txBox="1"/>
          <p:nvPr>
            <p:ph idx="2" type="body"/>
          </p:nvPr>
        </p:nvSpPr>
        <p:spPr>
          <a:xfrm>
            <a:off x="8256000" y="2064000"/>
            <a:ext cx="360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89" name="Google Shape;289;p57"/>
          <p:cNvCxnSpPr/>
          <p:nvPr/>
        </p:nvCxnSpPr>
        <p:spPr>
          <a:xfrm>
            <a:off x="8076469" y="2064000"/>
            <a:ext cx="0" cy="408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57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4">
  <p:cSld name="Title slide - option 4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/>
          <p:nvPr>
            <p:ph type="ctrTitle"/>
          </p:nvPr>
        </p:nvSpPr>
        <p:spPr>
          <a:xfrm>
            <a:off x="336000" y="931200"/>
            <a:ext cx="11520000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" type="subTitle"/>
          </p:nvPr>
        </p:nvSpPr>
        <p:spPr>
          <a:xfrm>
            <a:off x="336000" y="2838735"/>
            <a:ext cx="11520000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28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columns">
  <p:cSld name="Content - 3 columns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8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58"/>
          <p:cNvSpPr txBox="1"/>
          <p:nvPr>
            <p:ph idx="1" type="body"/>
          </p:nvPr>
        </p:nvSpPr>
        <p:spPr>
          <a:xfrm>
            <a:off x="336000" y="2064000"/>
            <a:ext cx="360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58"/>
          <p:cNvSpPr txBox="1"/>
          <p:nvPr>
            <p:ph idx="2" type="body"/>
          </p:nvPr>
        </p:nvSpPr>
        <p:spPr>
          <a:xfrm>
            <a:off x="8256000" y="2064000"/>
            <a:ext cx="360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95" name="Google Shape;295;p58"/>
          <p:cNvCxnSpPr/>
          <p:nvPr/>
        </p:nvCxnSpPr>
        <p:spPr>
          <a:xfrm>
            <a:off x="4124684" y="2064000"/>
            <a:ext cx="0" cy="408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6" name="Google Shape;296;p58"/>
          <p:cNvSpPr txBox="1"/>
          <p:nvPr>
            <p:ph idx="3" type="body"/>
          </p:nvPr>
        </p:nvSpPr>
        <p:spPr>
          <a:xfrm>
            <a:off x="4296000" y="2064000"/>
            <a:ext cx="360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97" name="Google Shape;297;p58"/>
          <p:cNvCxnSpPr/>
          <p:nvPr/>
        </p:nvCxnSpPr>
        <p:spPr>
          <a:xfrm>
            <a:off x="8076469" y="2064000"/>
            <a:ext cx="0" cy="408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8" name="Google Shape;298;p58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1 column + image">
  <p:cSld name="Content - 1 column + image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9"/>
          <p:cNvSpPr txBox="1"/>
          <p:nvPr>
            <p:ph type="title"/>
          </p:nvPr>
        </p:nvSpPr>
        <p:spPr>
          <a:xfrm>
            <a:off x="336000" y="932987"/>
            <a:ext cx="5450651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9"/>
          <p:cNvSpPr txBox="1"/>
          <p:nvPr>
            <p:ph idx="1" type="body"/>
          </p:nvPr>
        </p:nvSpPr>
        <p:spPr>
          <a:xfrm>
            <a:off x="336000" y="2064000"/>
            <a:ext cx="5450651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/>
            </a:lvl1pPr>
            <a:lvl2pPr indent="-3640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/>
            </a:lvl2pPr>
            <a:lvl3pPr indent="-347154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59"/>
          <p:cNvSpPr/>
          <p:nvPr/>
        </p:nvSpPr>
        <p:spPr>
          <a:xfrm>
            <a:off x="6083029" y="1"/>
            <a:ext cx="6096000" cy="6289040"/>
          </a:xfrm>
          <a:prstGeom prst="rect">
            <a:avLst/>
          </a:prstGeom>
          <a:solidFill>
            <a:srgbClr val="E9E9E9"/>
          </a:solidFill>
          <a:ln cap="flat" cmpd="sng" w="12700">
            <a:solidFill>
              <a:srgbClr val="E9E9E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9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title only" type="titleOnly">
  <p:cSld name="TITLE_ONLY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0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60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7" name="Google Shape;307;p60"/>
          <p:cNvSpPr/>
          <p:nvPr/>
        </p:nvSpPr>
        <p:spPr>
          <a:xfrm>
            <a:off x="5622877" y="6314364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2025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full image">
  <p:cSld name="Content - full image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1"/>
          <p:cNvSpPr/>
          <p:nvPr/>
        </p:nvSpPr>
        <p:spPr>
          <a:xfrm>
            <a:off x="0" y="945958"/>
            <a:ext cx="12192000" cy="5363180"/>
          </a:xfrm>
          <a:prstGeom prst="rect">
            <a:avLst/>
          </a:prstGeom>
          <a:solidFill>
            <a:srgbClr val="E9E9E9"/>
          </a:solidFill>
          <a:ln cap="flat" cmpd="sng" w="12700">
            <a:solidFill>
              <a:srgbClr val="E9E9E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1"/>
          <p:cNvSpPr/>
          <p:nvPr>
            <p:ph idx="2" type="pic"/>
          </p:nvPr>
        </p:nvSpPr>
        <p:spPr>
          <a:xfrm>
            <a:off x="336551" y="1091822"/>
            <a:ext cx="11518900" cy="5052863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61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2" name="Google Shape;312;p61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really blank">
  <p:cSld name="Content - really blank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2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0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62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6" name="Google Shape;316;p62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2025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Contact">
  <p:cSld name="Question Contac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3"/>
          <p:cNvSpPr/>
          <p:nvPr/>
        </p:nvSpPr>
        <p:spPr>
          <a:xfrm>
            <a:off x="0" y="2430124"/>
            <a:ext cx="12192000" cy="4554000"/>
          </a:xfrm>
          <a:prstGeom prst="rect">
            <a:avLst/>
          </a:prstGeom>
          <a:solidFill>
            <a:srgbClr val="C4E90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t/>
            </a:r>
            <a:endParaRPr sz="26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63"/>
          <p:cNvSpPr txBox="1"/>
          <p:nvPr>
            <p:ph type="title"/>
          </p:nvPr>
        </p:nvSpPr>
        <p:spPr>
          <a:xfrm>
            <a:off x="336000" y="932986"/>
            <a:ext cx="11520000" cy="1200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63"/>
          <p:cNvSpPr/>
          <p:nvPr/>
        </p:nvSpPr>
        <p:spPr>
          <a:xfrm>
            <a:off x="0" y="643628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10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63"/>
          <p:cNvSpPr/>
          <p:nvPr/>
        </p:nvSpPr>
        <p:spPr>
          <a:xfrm>
            <a:off x="5622877" y="643628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Crown Copyright</a:t>
            </a:r>
            <a:r>
              <a:rPr lang="en-GB" sz="10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2022, Met Office</a:t>
            </a:r>
            <a:endParaRPr sz="10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63"/>
          <p:cNvSpPr txBox="1"/>
          <p:nvPr/>
        </p:nvSpPr>
        <p:spPr>
          <a:xfrm>
            <a:off x="328939" y="2688230"/>
            <a:ext cx="11520000" cy="420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 please contact</a:t>
            </a:r>
            <a:endParaRPr sz="21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63"/>
          <p:cNvSpPr txBox="1"/>
          <p:nvPr>
            <p:ph idx="1" type="body"/>
          </p:nvPr>
        </p:nvSpPr>
        <p:spPr>
          <a:xfrm>
            <a:off x="1048939" y="4694688"/>
            <a:ext cx="10800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63"/>
          <p:cNvSpPr txBox="1"/>
          <p:nvPr>
            <p:ph idx="2" type="body"/>
          </p:nvPr>
        </p:nvSpPr>
        <p:spPr>
          <a:xfrm>
            <a:off x="1048939" y="4101116"/>
            <a:ext cx="10800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5" name="Google Shape;325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999" y="3489743"/>
            <a:ext cx="528000" cy="5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3"/>
          <p:cNvSpPr txBox="1"/>
          <p:nvPr>
            <p:ph idx="3" type="body"/>
          </p:nvPr>
        </p:nvSpPr>
        <p:spPr>
          <a:xfrm>
            <a:off x="1048939" y="3503788"/>
            <a:ext cx="10800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7" name="Google Shape;32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999" y="4074248"/>
            <a:ext cx="528000" cy="5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999" y="4668856"/>
            <a:ext cx="528000" cy="5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999" y="5253361"/>
            <a:ext cx="528000" cy="5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3"/>
          <p:cNvSpPr txBox="1"/>
          <p:nvPr>
            <p:ph idx="4" type="body"/>
          </p:nvPr>
        </p:nvSpPr>
        <p:spPr>
          <a:xfrm>
            <a:off x="1048939" y="5285327"/>
            <a:ext cx="10800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CSSP SA Master - Option 1" type="title">
  <p:cSld name="TITLE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1252"/>
            <a:ext cx="12215059" cy="686925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5"/>
          <p:cNvSpPr txBox="1"/>
          <p:nvPr>
            <p:ph type="ctrTitle"/>
          </p:nvPr>
        </p:nvSpPr>
        <p:spPr>
          <a:xfrm>
            <a:off x="336000" y="931200"/>
            <a:ext cx="6688048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67"/>
              <a:buFont typeface="Arial"/>
              <a:buNone/>
              <a:defRPr sz="42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65"/>
          <p:cNvSpPr txBox="1"/>
          <p:nvPr>
            <p:ph idx="1" type="subTitle"/>
          </p:nvPr>
        </p:nvSpPr>
        <p:spPr>
          <a:xfrm>
            <a:off x="336000" y="2838735"/>
            <a:ext cx="5778197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1" name="Google Shape;341;p65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00" y="72000"/>
            <a:ext cx="2405040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5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65"/>
          <p:cNvSpPr/>
          <p:nvPr/>
        </p:nvSpPr>
        <p:spPr>
          <a:xfrm>
            <a:off x="2527300" y="52675"/>
            <a:ext cx="4959350" cy="80390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B9D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gricultural Research Council – South Africa // FARM-D" id="345" name="Google Shape;34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5431" y="211841"/>
            <a:ext cx="791394" cy="493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" id="346" name="Google Shape;346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5642" y="273852"/>
            <a:ext cx="997295" cy="353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uth African Weather Service - Wikipedia" id="347" name="Google Shape;347;p65"/>
          <p:cNvPicPr preferRelativeResize="0"/>
          <p:nvPr/>
        </p:nvPicPr>
        <p:blipFill rotWithShape="1">
          <a:blip r:embed="rId6">
            <a:alphaModFix/>
          </a:blip>
          <a:srcRect b="0" l="14310" r="13498" t="0"/>
          <a:stretch/>
        </p:blipFill>
        <p:spPr>
          <a:xfrm>
            <a:off x="2597225" y="129319"/>
            <a:ext cx="761680" cy="64212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No photo description available." id="348" name="Google Shape;348;p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61376" y="75579"/>
            <a:ext cx="75179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blue text on a black background&#10;&#10;Description automatically generated" id="349" name="Google Shape;349;p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5408" y="211841"/>
            <a:ext cx="1497552" cy="485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CSSP SA Master - Option 2">
  <p:cSld name="WCSSP SA Master - Option 2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6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2025,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6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6006" y="42729"/>
            <a:ext cx="1741936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CSSP SA Master - Option 3">
  <p:cSld name="WCSSP SA Master - Option 3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7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67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6006" y="42729"/>
            <a:ext cx="1741936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ricultural Research Council – South Africa // FARM-D" id="358" name="Google Shape;35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5431" y="211841"/>
            <a:ext cx="791394" cy="493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" id="359" name="Google Shape;35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5642" y="273852"/>
            <a:ext cx="997295" cy="353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uth African Weather Service - Wikipedia" id="360" name="Google Shape;360;p67"/>
          <p:cNvPicPr preferRelativeResize="0"/>
          <p:nvPr/>
        </p:nvPicPr>
        <p:blipFill rotWithShape="1">
          <a:blip r:embed="rId5">
            <a:alphaModFix/>
          </a:blip>
          <a:srcRect b="0" l="14310" r="13498" t="0"/>
          <a:stretch/>
        </p:blipFill>
        <p:spPr>
          <a:xfrm>
            <a:off x="2597225" y="129319"/>
            <a:ext cx="761680" cy="64212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No photo description available." id="361" name="Google Shape;361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1376" y="75579"/>
            <a:ext cx="75179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blue text on a black background&#10;&#10;Description automatically generated" id="362" name="Google Shape;362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5408" y="211841"/>
            <a:ext cx="1497552" cy="485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CSSP SEA Master - Option 1" type="title">
  <p:cSld name="TITLE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5059" cy="687097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9"/>
          <p:cNvSpPr txBox="1"/>
          <p:nvPr>
            <p:ph type="ctrTitle"/>
          </p:nvPr>
        </p:nvSpPr>
        <p:spPr>
          <a:xfrm>
            <a:off x="336000" y="931200"/>
            <a:ext cx="6688048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67"/>
              <a:buFont typeface="Arial"/>
              <a:buNone/>
              <a:defRPr sz="42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69"/>
          <p:cNvSpPr txBox="1"/>
          <p:nvPr>
            <p:ph idx="1" type="subTitle"/>
          </p:nvPr>
        </p:nvSpPr>
        <p:spPr>
          <a:xfrm>
            <a:off x="336000" y="2838735"/>
            <a:ext cx="5778197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73" name="Google Shape;373;p69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00" y="72000"/>
            <a:ext cx="2405040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9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Crown Copyright 2025, Met Office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69"/>
          <p:cNvSpPr/>
          <p:nvPr/>
        </p:nvSpPr>
        <p:spPr>
          <a:xfrm>
            <a:off x="2527300" y="90775"/>
            <a:ext cx="4187825" cy="80390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B9D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69"/>
          <p:cNvGrpSpPr/>
          <p:nvPr/>
        </p:nvGrpSpPr>
        <p:grpSpPr>
          <a:xfrm>
            <a:off x="2597225" y="132729"/>
            <a:ext cx="4010400" cy="720000"/>
            <a:chOff x="1909012" y="2553546"/>
            <a:chExt cx="6005435" cy="1080000"/>
          </a:xfrm>
        </p:grpSpPr>
        <p:pic>
          <p:nvPicPr>
            <p:cNvPr id="378" name="Google Shape;378;p6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63166" y="2553546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eteorology, Climatology, and Geophysical Agency - Wikipedia" id="379" name="Google Shape;379;p6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9012" y="2553546"/>
              <a:ext cx="871200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ptember 2023 – MIGHT Portal" id="380" name="Google Shape;380;p6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02168" y="2553546"/>
              <a:ext cx="2839042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ên hệ với chúng tôi" id="381" name="Google Shape;381;p6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765122" y="2553546"/>
              <a:ext cx="1149325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- option 4">
  <p:cSld name="2_Title slide - option 4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type="ctrTitle"/>
          </p:nvPr>
        </p:nvSpPr>
        <p:spPr>
          <a:xfrm>
            <a:off x="336000" y="931200"/>
            <a:ext cx="11520000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" type="subTitle"/>
          </p:nvPr>
        </p:nvSpPr>
        <p:spPr>
          <a:xfrm>
            <a:off x="336000" y="2838735"/>
            <a:ext cx="11520000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4" name="Google Shape;44;p29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9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CSSP SEA Master - Option 2">
  <p:cSld name="WCSSP SEA Master - Option 2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0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2025,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70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6006" y="42729"/>
            <a:ext cx="1741936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CSSP SEA Master - Option 3">
  <p:cSld name="WCSSP SEA Master - Option 3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1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2025,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71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6006" y="42729"/>
            <a:ext cx="1741936" cy="9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71"/>
          <p:cNvGrpSpPr/>
          <p:nvPr/>
        </p:nvGrpSpPr>
        <p:grpSpPr>
          <a:xfrm>
            <a:off x="2597225" y="132729"/>
            <a:ext cx="4010400" cy="720000"/>
            <a:chOff x="1909012" y="2553546"/>
            <a:chExt cx="6005435" cy="1080000"/>
          </a:xfrm>
        </p:grpSpPr>
        <p:pic>
          <p:nvPicPr>
            <p:cNvPr id="391" name="Google Shape;391;p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63166" y="2553546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eteorology, Climatology, and Geophysical Agency - Wikipedia" id="392" name="Google Shape;392;p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9012" y="2553546"/>
              <a:ext cx="871200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ptember 2023 – MIGHT Portal" id="393" name="Google Shape;393;p7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02168" y="2553546"/>
              <a:ext cx="2839042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ên hệ với chúng tôi" id="394" name="Google Shape;394;p7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65122" y="2553546"/>
              <a:ext cx="1149325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2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72"/>
          <p:cNvSpPr txBox="1"/>
          <p:nvPr>
            <p:ph idx="1" type="body"/>
          </p:nvPr>
        </p:nvSpPr>
        <p:spPr>
          <a:xfrm>
            <a:off x="336000" y="2064000"/>
            <a:ext cx="1152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8" name="Google Shape;398;p72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1 column">
  <p:cSld name="Content - 1 column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3"/>
          <p:cNvSpPr txBox="1"/>
          <p:nvPr>
            <p:ph idx="1" type="body"/>
          </p:nvPr>
        </p:nvSpPr>
        <p:spPr>
          <a:xfrm>
            <a:off x="336000" y="2064000"/>
            <a:ext cx="1152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73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CSSP India Master - Option 1" type="title">
  <p:cSld name="TITLE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5" y="0"/>
            <a:ext cx="12212692" cy="6867923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75"/>
          <p:cNvSpPr/>
          <p:nvPr/>
        </p:nvSpPr>
        <p:spPr>
          <a:xfrm>
            <a:off x="2527300" y="90775"/>
            <a:ext cx="5156200" cy="80390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B9D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75"/>
          <p:cNvSpPr txBox="1"/>
          <p:nvPr>
            <p:ph type="ctrTitle"/>
          </p:nvPr>
        </p:nvSpPr>
        <p:spPr>
          <a:xfrm>
            <a:off x="336000" y="1520827"/>
            <a:ext cx="6688048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67"/>
              <a:buFont typeface="Arial"/>
              <a:buNone/>
              <a:defRPr sz="42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2" name="Google Shape;412;p75"/>
          <p:cNvGrpSpPr/>
          <p:nvPr/>
        </p:nvGrpSpPr>
        <p:grpSpPr>
          <a:xfrm>
            <a:off x="2591542" y="132729"/>
            <a:ext cx="5020176" cy="720000"/>
            <a:chOff x="2174004" y="156118"/>
            <a:chExt cx="5020176" cy="720000"/>
          </a:xfrm>
        </p:grpSpPr>
        <p:pic>
          <p:nvPicPr>
            <p:cNvPr descr="India Ministry of Earth Sciences - The Water Network | by AquaSPE" id="413" name="Google Shape;413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74004" y="156343"/>
              <a:ext cx="442800" cy="71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87742" y="156119"/>
              <a:ext cx="636311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7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0556" y="379097"/>
              <a:ext cx="886044" cy="274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 photo description available." id="416" name="Google Shape;416;p7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435652" y="156119"/>
              <a:ext cx="758528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dhra University" id="417" name="Google Shape;417;p75"/>
            <p:cNvPicPr preferRelativeResize="0"/>
            <p:nvPr/>
          </p:nvPicPr>
          <p:blipFill rotWithShape="1">
            <a:blip r:embed="rId7">
              <a:alphaModFix/>
            </a:blip>
            <a:srcRect b="21043" l="0" r="0" t="16124"/>
            <a:stretch/>
          </p:blipFill>
          <p:spPr>
            <a:xfrm>
              <a:off x="5503103" y="215962"/>
              <a:ext cx="886044" cy="5567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dian Institute of Tropical Meteorology - Wikipedia" id="418" name="Google Shape;418;p7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21239" y="156118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dia Meteorological Department - Wikipedia" id="419" name="Google Shape;419;p7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663307" y="156118"/>
              <a:ext cx="411429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75"/>
          <p:cNvSpPr txBox="1"/>
          <p:nvPr>
            <p:ph idx="1" type="subTitle"/>
          </p:nvPr>
        </p:nvSpPr>
        <p:spPr>
          <a:xfrm>
            <a:off x="336000" y="3185048"/>
            <a:ext cx="5778197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1" name="Google Shape;421;p75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7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4800" y="72000"/>
            <a:ext cx="2405040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5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CSSP India Master - Option 2">
  <p:cSld name="WCSSP India Master - Option 2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6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6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6006" y="42729"/>
            <a:ext cx="1741936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CSSP India Master - Option 3">
  <p:cSld name="WCSSP India Master - Option 3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7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77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6006" y="42729"/>
            <a:ext cx="1741936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ia Ministry of Earth Sciences - The Water Network | by AquaSPE" id="432" name="Google Shape;43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1542" y="132729"/>
            <a:ext cx="442800" cy="7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CSSP India Master - Option 4">
  <p:cSld name="WCSSP India Master - Option 4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8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78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6006" y="42729"/>
            <a:ext cx="1741936" cy="9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78"/>
          <p:cNvGrpSpPr/>
          <p:nvPr/>
        </p:nvGrpSpPr>
        <p:grpSpPr>
          <a:xfrm>
            <a:off x="2600814" y="49707"/>
            <a:ext cx="4517555" cy="886044"/>
            <a:chOff x="2462460" y="72871"/>
            <a:chExt cx="4517555" cy="886044"/>
          </a:xfrm>
        </p:grpSpPr>
        <p:pic>
          <p:nvPicPr>
            <p:cNvPr id="438" name="Google Shape;438;p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81569" y="155894"/>
              <a:ext cx="636311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7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61720" y="378872"/>
              <a:ext cx="886044" cy="274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 photo description available." id="440" name="Google Shape;440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21487" y="155894"/>
              <a:ext cx="758528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dhra University" id="441" name="Google Shape;441;p7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91604" y="72871"/>
              <a:ext cx="886044" cy="886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dian Institute of Tropical Meteorology - Wikipedia" id="442" name="Google Shape;442;p7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917729" y="155893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dia Meteorological Department - Wikipedia" id="443" name="Google Shape;443;p7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462460" y="155893"/>
              <a:ext cx="411429" cy="72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CSSP India Master - Option 5">
  <p:cSld name="WCSSP India Master - Option 5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9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79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6006" y="42729"/>
            <a:ext cx="1741936" cy="9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8" name="Google Shape;448;p79"/>
          <p:cNvGrpSpPr/>
          <p:nvPr/>
        </p:nvGrpSpPr>
        <p:grpSpPr>
          <a:xfrm>
            <a:off x="2591542" y="49707"/>
            <a:ext cx="5020176" cy="886044"/>
            <a:chOff x="2174004" y="73096"/>
            <a:chExt cx="5020176" cy="886044"/>
          </a:xfrm>
        </p:grpSpPr>
        <p:pic>
          <p:nvPicPr>
            <p:cNvPr descr="India Ministry of Earth Sciences - The Water Network | by AquaSPE" id="449" name="Google Shape;449;p7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74004" y="156343"/>
              <a:ext cx="442800" cy="71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7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87742" y="156119"/>
              <a:ext cx="636311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7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0556" y="379097"/>
              <a:ext cx="886044" cy="274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 photo description available." id="452" name="Google Shape;452;p7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435652" y="156119"/>
              <a:ext cx="758528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dhra University" id="453" name="Google Shape;453;p7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503103" y="73096"/>
              <a:ext cx="886044" cy="886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dian Institute of Tropical Meteorology - Wikipedia" id="454" name="Google Shape;454;p7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21239" y="156118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dia Meteorological Department - Wikipedia" id="455" name="Google Shape;455;p7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663307" y="156118"/>
              <a:ext cx="411429" cy="72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- option 4">
  <p:cSld name="1_Title slide - option 4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/>
          <p:nvPr>
            <p:ph type="ctrTitle"/>
          </p:nvPr>
        </p:nvSpPr>
        <p:spPr>
          <a:xfrm>
            <a:off x="336000" y="931200"/>
            <a:ext cx="11520000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" type="subTitle"/>
          </p:nvPr>
        </p:nvSpPr>
        <p:spPr>
          <a:xfrm>
            <a:off x="336000" y="2838735"/>
            <a:ext cx="11520000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30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0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0"/>
          <p:cNvSpPr/>
          <p:nvPr/>
        </p:nvSpPr>
        <p:spPr>
          <a:xfrm>
            <a:off x="-2" y="-8012"/>
            <a:ext cx="12192003" cy="91685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52" name="Google Shape;5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00" y="72000"/>
            <a:ext cx="2405040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5">
  <p:cSld name="Title slide - option 5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/>
          <p:nvPr>
            <p:ph type="ctrTitle"/>
          </p:nvPr>
        </p:nvSpPr>
        <p:spPr>
          <a:xfrm>
            <a:off x="336000" y="931200"/>
            <a:ext cx="11520000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" type="subTitle"/>
          </p:nvPr>
        </p:nvSpPr>
        <p:spPr>
          <a:xfrm>
            <a:off x="336000" y="2838735"/>
            <a:ext cx="11520000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56" name="Google Shape;56;p31"/>
          <p:cNvCxnSpPr/>
          <p:nvPr/>
        </p:nvCxnSpPr>
        <p:spPr>
          <a:xfrm rot="10800000">
            <a:off x="2855913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31"/>
          <p:cNvSpPr/>
          <p:nvPr/>
        </p:nvSpPr>
        <p:spPr>
          <a:xfrm>
            <a:off x="10041453" y="272735"/>
            <a:ext cx="1814548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Working together </a:t>
            </a:r>
            <a:b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(enter working relationship)</a:t>
            </a:r>
            <a:endParaRPr/>
          </a:p>
        </p:txBody>
      </p:sp>
      <p:sp>
        <p:nvSpPr>
          <p:cNvPr id="58" name="Google Shape;58;p31"/>
          <p:cNvSpPr/>
          <p:nvPr>
            <p:ph idx="2" type="pic"/>
          </p:nvPr>
        </p:nvSpPr>
        <p:spPr>
          <a:xfrm>
            <a:off x="2969561" y="272735"/>
            <a:ext cx="1568168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31"/>
          <p:cNvSpPr/>
          <p:nvPr>
            <p:ph idx="3" type="pic"/>
          </p:nvPr>
        </p:nvSpPr>
        <p:spPr>
          <a:xfrm>
            <a:off x="4770581" y="272735"/>
            <a:ext cx="1568169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1"/>
          <p:cNvSpPr/>
          <p:nvPr>
            <p:ph idx="4" type="pic"/>
          </p:nvPr>
        </p:nvSpPr>
        <p:spPr>
          <a:xfrm>
            <a:off x="6570805" y="272735"/>
            <a:ext cx="1568169" cy="36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1" name="Google Shape;61;p31"/>
          <p:cNvCxnSpPr/>
          <p:nvPr/>
        </p:nvCxnSpPr>
        <p:spPr>
          <a:xfrm rot="10800000">
            <a:off x="4654551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" name="Google Shape;62;p31"/>
          <p:cNvCxnSpPr/>
          <p:nvPr/>
        </p:nvCxnSpPr>
        <p:spPr>
          <a:xfrm rot="10800000">
            <a:off x="6456363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" name="Google Shape;63;p31"/>
          <p:cNvCxnSpPr/>
          <p:nvPr/>
        </p:nvCxnSpPr>
        <p:spPr>
          <a:xfrm rot="10800000">
            <a:off x="8256588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" name="Google Shape;64;p31"/>
          <p:cNvSpPr/>
          <p:nvPr>
            <p:ph idx="5" type="pic"/>
          </p:nvPr>
        </p:nvSpPr>
        <p:spPr>
          <a:xfrm>
            <a:off x="8364937" y="272735"/>
            <a:ext cx="1568169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1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1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- option 5">
  <p:cSld name="1_Title slide - option 5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/>
          <p:nvPr/>
        </p:nvSpPr>
        <p:spPr>
          <a:xfrm>
            <a:off x="-2" y="-8012"/>
            <a:ext cx="12192003" cy="91685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69" name="Google Shape;69;p32"/>
          <p:cNvSpPr txBox="1"/>
          <p:nvPr>
            <p:ph type="ctrTitle"/>
          </p:nvPr>
        </p:nvSpPr>
        <p:spPr>
          <a:xfrm>
            <a:off x="336000" y="931200"/>
            <a:ext cx="11520000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subTitle"/>
          </p:nvPr>
        </p:nvSpPr>
        <p:spPr>
          <a:xfrm>
            <a:off x="336000" y="2838735"/>
            <a:ext cx="11520000" cy="24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71" name="Google Shape;71;p32"/>
          <p:cNvCxnSpPr/>
          <p:nvPr/>
        </p:nvCxnSpPr>
        <p:spPr>
          <a:xfrm rot="10800000">
            <a:off x="2855913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" name="Google Shape;72;p32"/>
          <p:cNvSpPr/>
          <p:nvPr>
            <p:ph idx="2" type="pic"/>
          </p:nvPr>
        </p:nvSpPr>
        <p:spPr>
          <a:xfrm>
            <a:off x="2969561" y="272735"/>
            <a:ext cx="1568168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2"/>
          <p:cNvSpPr/>
          <p:nvPr>
            <p:ph idx="3" type="pic"/>
          </p:nvPr>
        </p:nvSpPr>
        <p:spPr>
          <a:xfrm>
            <a:off x="4770581" y="272735"/>
            <a:ext cx="1568169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2"/>
          <p:cNvSpPr/>
          <p:nvPr>
            <p:ph idx="4" type="pic"/>
          </p:nvPr>
        </p:nvSpPr>
        <p:spPr>
          <a:xfrm>
            <a:off x="6570805" y="272735"/>
            <a:ext cx="1568169" cy="36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5" name="Google Shape;75;p32"/>
          <p:cNvCxnSpPr/>
          <p:nvPr/>
        </p:nvCxnSpPr>
        <p:spPr>
          <a:xfrm rot="10800000">
            <a:off x="4654551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" name="Google Shape;76;p32"/>
          <p:cNvCxnSpPr/>
          <p:nvPr/>
        </p:nvCxnSpPr>
        <p:spPr>
          <a:xfrm rot="10800000">
            <a:off x="6456363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" name="Google Shape;77;p32"/>
          <p:cNvCxnSpPr/>
          <p:nvPr/>
        </p:nvCxnSpPr>
        <p:spPr>
          <a:xfrm rot="10800000">
            <a:off x="8256588" y="180000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" name="Google Shape;78;p32"/>
          <p:cNvSpPr/>
          <p:nvPr>
            <p:ph idx="5" type="pic"/>
          </p:nvPr>
        </p:nvSpPr>
        <p:spPr>
          <a:xfrm>
            <a:off x="8364937" y="272735"/>
            <a:ext cx="1568169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2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2"/>
          <p:cNvSpPr/>
          <p:nvPr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© Crown Copyright 2024, Met Office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2"/>
          <p:cNvSpPr/>
          <p:nvPr/>
        </p:nvSpPr>
        <p:spPr>
          <a:xfrm>
            <a:off x="10041453" y="272735"/>
            <a:ext cx="1814548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Working together </a:t>
            </a:r>
            <a:b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(enter working relationship)</a:t>
            </a:r>
            <a:endParaRPr/>
          </a:p>
        </p:txBody>
      </p:sp>
      <p:pic>
        <p:nvPicPr>
          <p:cNvPr id="82" name="Google Shape;8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00" y="72000"/>
            <a:ext cx="2405040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1 column">
  <p:cSld name="Content - 1 colum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>
            <p:ph idx="1" type="body"/>
          </p:nvPr>
        </p:nvSpPr>
        <p:spPr>
          <a:xfrm>
            <a:off x="336000" y="2064000"/>
            <a:ext cx="1152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4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336000" y="2064000"/>
            <a:ext cx="1152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7154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5262" y="72789"/>
            <a:ext cx="2403124" cy="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7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solidFill>
            <a:srgbClr val="C4E90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336000" y="2064000"/>
            <a:ext cx="1152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7154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9" name="Google Shape;169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5262" y="72789"/>
            <a:ext cx="2403124" cy="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solidFill>
            <a:srgbClr val="C4E90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4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3" name="Google Shape;333;p64"/>
          <p:cNvSpPr txBox="1"/>
          <p:nvPr>
            <p:ph idx="1" type="body"/>
          </p:nvPr>
        </p:nvSpPr>
        <p:spPr>
          <a:xfrm>
            <a:off x="336000" y="2064000"/>
            <a:ext cx="1152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7154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4" name="Google Shape;334;p6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5262" y="72789"/>
            <a:ext cx="2403124" cy="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4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solidFill>
            <a:srgbClr val="C4E90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64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8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5" name="Google Shape;365;p68"/>
          <p:cNvSpPr txBox="1"/>
          <p:nvPr>
            <p:ph idx="1" type="body"/>
          </p:nvPr>
        </p:nvSpPr>
        <p:spPr>
          <a:xfrm>
            <a:off x="336000" y="2064000"/>
            <a:ext cx="1152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7154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6" name="Google Shape;366;p6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5262" y="72789"/>
            <a:ext cx="2403124" cy="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8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solidFill>
            <a:srgbClr val="C4E90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8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2"/>
    <p:sldLayoutId id="2147483701" r:id="rId3"/>
    <p:sldLayoutId id="2147483702" r:id="rId4"/>
    <p:sldLayoutId id="2147483703" r:id="rId5"/>
    <p:sldLayoutId id="214748370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4"/>
          <p:cNvSpPr txBox="1"/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4" name="Google Shape;404;p74"/>
          <p:cNvSpPr txBox="1"/>
          <p:nvPr>
            <p:ph idx="1" type="body"/>
          </p:nvPr>
        </p:nvSpPr>
        <p:spPr>
          <a:xfrm>
            <a:off x="336000" y="2064000"/>
            <a:ext cx="115200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954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7154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5" name="Google Shape;405;p7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5262" y="72789"/>
            <a:ext cx="2403124" cy="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74"/>
          <p:cNvSpPr/>
          <p:nvPr/>
        </p:nvSpPr>
        <p:spPr>
          <a:xfrm>
            <a:off x="0" y="6314365"/>
            <a:ext cx="12192000" cy="543636"/>
          </a:xfrm>
          <a:prstGeom prst="rect">
            <a:avLst/>
          </a:prstGeom>
          <a:solidFill>
            <a:srgbClr val="C4E90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80000" spcFirstLastPara="1" rIns="4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67"/>
              <a:buFont typeface="Arial"/>
              <a:buNone/>
            </a:pPr>
            <a:r>
              <a:rPr b="0" i="0" lang="en-GB" sz="1067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067" u="none" cap="none" strike="noStrike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74"/>
          <p:cNvSpPr txBox="1"/>
          <p:nvPr>
            <p:ph idx="12" type="sldNum"/>
          </p:nvPr>
        </p:nvSpPr>
        <p:spPr>
          <a:xfrm>
            <a:off x="5135880" y="6403090"/>
            <a:ext cx="191516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2"/>
    <p:sldLayoutId id="2147483707" r:id="rId3"/>
    <p:sldLayoutId id="2147483708" r:id="rId4"/>
    <p:sldLayoutId id="2147483709" r:id="rId5"/>
    <p:sldLayoutId id="2147483710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Relationship Id="rId4" Type="http://schemas.openxmlformats.org/officeDocument/2006/relationships/image" Target="../media/image38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42.png"/><Relationship Id="rId8" Type="http://schemas.openxmlformats.org/officeDocument/2006/relationships/image" Target="../media/image4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"/>
          <p:cNvSpPr txBox="1"/>
          <p:nvPr>
            <p:ph type="ctrTitle"/>
          </p:nvPr>
        </p:nvSpPr>
        <p:spPr>
          <a:xfrm>
            <a:off x="221700" y="1885405"/>
            <a:ext cx="6688048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GB" sz="3200"/>
              <a:t>Synthesizing systematic improvements during the model</a:t>
            </a:r>
            <a:br>
              <a:rPr lang="en-GB" sz="3200"/>
            </a:br>
            <a:r>
              <a:rPr lang="en-GB" sz="3200"/>
              <a:t>development cycle using data-driven methods</a:t>
            </a:r>
            <a:endParaRPr b="0" i="0" sz="24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"/>
          <p:cNvSpPr txBox="1"/>
          <p:nvPr>
            <p:ph idx="1" type="subTitle"/>
          </p:nvPr>
        </p:nvSpPr>
        <p:spPr>
          <a:xfrm>
            <a:off x="336000" y="5391435"/>
            <a:ext cx="5778197" cy="723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GB"/>
              <a:t>Marion Mittermaier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/>
          <p:nvPr/>
        </p:nvSpPr>
        <p:spPr>
          <a:xfrm>
            <a:off x="2760393" y="255180"/>
            <a:ext cx="6987111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principal coordinate diagram</a:t>
            </a:r>
            <a:endParaRPr/>
          </a:p>
        </p:txBody>
      </p:sp>
      <p:sp>
        <p:nvSpPr>
          <p:cNvPr id="546" name="Google Shape;546;p10"/>
          <p:cNvSpPr txBox="1"/>
          <p:nvPr/>
        </p:nvSpPr>
        <p:spPr>
          <a:xfrm>
            <a:off x="5034708" y="4968607"/>
            <a:ext cx="10951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(replace)</a:t>
            </a:r>
            <a:endParaRPr/>
          </a:p>
        </p:txBody>
      </p:sp>
      <p:pic>
        <p:nvPicPr>
          <p:cNvPr descr="A graph with numbers and letters&#10;&#10;AI-generated content may be incorrect." id="547" name="Google Shape;5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789" y="1288686"/>
            <a:ext cx="10058421" cy="5029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8" name="Google Shape;548;p10"/>
          <p:cNvCxnSpPr/>
          <p:nvPr/>
        </p:nvCxnSpPr>
        <p:spPr>
          <a:xfrm>
            <a:off x="3898232" y="1376006"/>
            <a:ext cx="0" cy="474445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10"/>
          <p:cNvCxnSpPr/>
          <p:nvPr/>
        </p:nvCxnSpPr>
        <p:spPr>
          <a:xfrm>
            <a:off x="9152020" y="1376006"/>
            <a:ext cx="0" cy="474445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50" name="Google Shape;550;p10"/>
          <p:cNvSpPr txBox="1"/>
          <p:nvPr/>
        </p:nvSpPr>
        <p:spPr>
          <a:xfrm>
            <a:off x="144379" y="6418154"/>
            <a:ext cx="67378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ccs- case studies; atm = DA atmosphere-only; cpl = DA coupled</a:t>
            </a:r>
            <a:endParaRPr/>
          </a:p>
        </p:txBody>
      </p:sp>
      <p:sp>
        <p:nvSpPr>
          <p:cNvPr id="551" name="Google Shape;551;p10"/>
          <p:cNvSpPr txBox="1"/>
          <p:nvPr/>
        </p:nvSpPr>
        <p:spPr>
          <a:xfrm>
            <a:off x="144379" y="754106"/>
            <a:ext cx="35189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26 trials summarised on one plot</a:t>
            </a:r>
            <a:endParaRPr/>
          </a:p>
        </p:txBody>
      </p:sp>
      <p:sp>
        <p:nvSpPr>
          <p:cNvPr id="552" name="Google Shape;552;p10"/>
          <p:cNvSpPr txBox="1"/>
          <p:nvPr/>
        </p:nvSpPr>
        <p:spPr>
          <a:xfrm>
            <a:off x="2028497" y="2596055"/>
            <a:ext cx="10567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Summer</a:t>
            </a:r>
            <a:endParaRPr/>
          </a:p>
        </p:txBody>
      </p:sp>
      <p:sp>
        <p:nvSpPr>
          <p:cNvPr id="553" name="Google Shape;553;p10"/>
          <p:cNvSpPr txBox="1"/>
          <p:nvPr/>
        </p:nvSpPr>
        <p:spPr>
          <a:xfrm>
            <a:off x="4356477" y="1889393"/>
            <a:ext cx="8515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Winter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1"/>
          <p:cNvSpPr txBox="1"/>
          <p:nvPr/>
        </p:nvSpPr>
        <p:spPr>
          <a:xfrm>
            <a:off x="2668953" y="118020"/>
            <a:ext cx="9047423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Plotting all the trials together using distance metric tests</a:t>
            </a:r>
            <a:endParaRPr/>
          </a:p>
        </p:txBody>
      </p:sp>
      <p:sp>
        <p:nvSpPr>
          <p:cNvPr id="559" name="Google Shape;559;p11"/>
          <p:cNvSpPr txBox="1"/>
          <p:nvPr/>
        </p:nvSpPr>
        <p:spPr>
          <a:xfrm>
            <a:off x="202431" y="903737"/>
            <a:ext cx="5383987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Each trial is compared with every other trial in a pair-wise fashion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a-priori information the tests pick out the similarities (and dissimilarities) between: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winter and summer, 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and case-studies,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atmosphere-only and coupled.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KS results, which imply a great deal of statistical significance, even between the controls. 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diagram combines the journey of getting from “A to Z” in the model development cycle in one plot.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1"/>
          <p:cNvSpPr txBox="1"/>
          <p:nvPr/>
        </p:nvSpPr>
        <p:spPr>
          <a:xfrm>
            <a:off x="-40192" y="6370648"/>
            <a:ext cx="103884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This would suggest that LFRic is too different / dissimilar to the UM…. ? (not the outcome hoped for!)</a:t>
            </a:r>
            <a:endParaRPr/>
          </a:p>
        </p:txBody>
      </p:sp>
      <p:grpSp>
        <p:nvGrpSpPr>
          <p:cNvPr id="561" name="Google Shape;561;p11"/>
          <p:cNvGrpSpPr/>
          <p:nvPr/>
        </p:nvGrpSpPr>
        <p:grpSpPr>
          <a:xfrm>
            <a:off x="5586419" y="653897"/>
            <a:ext cx="6403149" cy="5669414"/>
            <a:chOff x="5586419" y="653897"/>
            <a:chExt cx="6403149" cy="5669414"/>
          </a:xfrm>
        </p:grpSpPr>
        <p:grpSp>
          <p:nvGrpSpPr>
            <p:cNvPr id="562" name="Google Shape;562;p11"/>
            <p:cNvGrpSpPr/>
            <p:nvPr/>
          </p:nvGrpSpPr>
          <p:grpSpPr>
            <a:xfrm>
              <a:off x="5586419" y="855198"/>
              <a:ext cx="6403149" cy="5468113"/>
              <a:chOff x="5788851" y="886020"/>
              <a:chExt cx="6403149" cy="5468113"/>
            </a:xfrm>
          </p:grpSpPr>
          <p:pic>
            <p:nvPicPr>
              <p:cNvPr id="563" name="Google Shape;563;p1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88851" y="886020"/>
                <a:ext cx="5944430" cy="54681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4" name="Google Shape;564;p11"/>
              <p:cNvSpPr txBox="1"/>
              <p:nvPr/>
            </p:nvSpPr>
            <p:spPr>
              <a:xfrm>
                <a:off x="10872216" y="5065776"/>
                <a:ext cx="94128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r>
                  <a:rPr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-value</a:t>
                </a:r>
                <a:endParaRPr/>
              </a:p>
            </p:txBody>
          </p:sp>
          <p:cxnSp>
            <p:nvCxnSpPr>
              <p:cNvPr id="565" name="Google Shape;565;p11"/>
              <p:cNvCxnSpPr/>
              <p:nvPr/>
            </p:nvCxnSpPr>
            <p:spPr>
              <a:xfrm>
                <a:off x="11813499" y="1216152"/>
                <a:ext cx="0" cy="3611880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2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566" name="Google Shape;566;p11"/>
              <p:cNvSpPr txBox="1"/>
              <p:nvPr/>
            </p:nvSpPr>
            <p:spPr>
              <a:xfrm rot="5400000">
                <a:off x="10748015" y="2866877"/>
                <a:ext cx="25186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Increasing significance</a:t>
                </a:r>
                <a:endParaRPr/>
              </a:p>
            </p:txBody>
          </p:sp>
        </p:grpSp>
        <p:cxnSp>
          <p:nvCxnSpPr>
            <p:cNvPr id="567" name="Google Shape;567;p11"/>
            <p:cNvCxnSpPr/>
            <p:nvPr/>
          </p:nvCxnSpPr>
          <p:spPr>
            <a:xfrm>
              <a:off x="6678202" y="1175056"/>
              <a:ext cx="3991582" cy="0"/>
            </a:xfrm>
            <a:prstGeom prst="straightConnector1">
              <a:avLst/>
            </a:prstGeom>
            <a:noFill/>
            <a:ln cap="flat" cmpd="sng" w="50800">
              <a:solidFill>
                <a:srgbClr val="CC00FF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sp>
          <p:nvSpPr>
            <p:cNvPr id="568" name="Google Shape;568;p11"/>
            <p:cNvSpPr txBox="1"/>
            <p:nvPr/>
          </p:nvSpPr>
          <p:spPr>
            <a:xfrm>
              <a:off x="6632465" y="653897"/>
              <a:ext cx="41216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CC00CC"/>
                  </a:solidFill>
                  <a:latin typeface="Arial"/>
                  <a:ea typeface="Arial"/>
                  <a:cs typeface="Arial"/>
                  <a:sym typeface="Arial"/>
                </a:rPr>
                <a:t>Considering the squares in a row….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2"/>
          <p:cNvSpPr txBox="1"/>
          <p:nvPr/>
        </p:nvSpPr>
        <p:spPr>
          <a:xfrm>
            <a:off x="2582308" y="203809"/>
            <a:ext cx="9609692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Comparing the power of different hypothesis tests</a:t>
            </a:r>
            <a:endParaRPr/>
          </a:p>
        </p:txBody>
      </p:sp>
      <p:pic>
        <p:nvPicPr>
          <p:cNvPr descr="A screenshot of a graph&#10;&#10;AI-generated content may be incorrect." id="574" name="Google Shape;5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7519"/>
            <a:ext cx="9744233" cy="6091029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12"/>
          <p:cNvSpPr txBox="1"/>
          <p:nvPr/>
        </p:nvSpPr>
        <p:spPr>
          <a:xfrm>
            <a:off x="6842590" y="3996647"/>
            <a:ext cx="4756935" cy="1477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But,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increasing power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level of statistically significant differences is steadily reduced such that with the final LFRic trials no statistically significant differences ~&lt; 0.2 remain.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RESULT!</a:t>
            </a:r>
            <a:endParaRPr/>
          </a:p>
        </p:txBody>
      </p:sp>
      <p:sp>
        <p:nvSpPr>
          <p:cNvPr id="576" name="Google Shape;576;p12"/>
          <p:cNvSpPr txBox="1"/>
          <p:nvPr/>
        </p:nvSpPr>
        <p:spPr>
          <a:xfrm>
            <a:off x="6842589" y="5623353"/>
            <a:ext cx="4756935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change in power comes with the use of the integrals.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3"/>
          <p:cNvSpPr txBox="1"/>
          <p:nvPr/>
        </p:nvSpPr>
        <p:spPr>
          <a:xfrm>
            <a:off x="2582308" y="203809"/>
            <a:ext cx="9609692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Comparing the power of different hypothesis tests</a:t>
            </a:r>
            <a:endParaRPr/>
          </a:p>
        </p:txBody>
      </p:sp>
      <p:sp>
        <p:nvSpPr>
          <p:cNvPr id="582" name="Google Shape;582;p13"/>
          <p:cNvSpPr txBox="1"/>
          <p:nvPr/>
        </p:nvSpPr>
        <p:spPr>
          <a:xfrm>
            <a:off x="6705430" y="1565474"/>
            <a:ext cx="4756935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statistical significance is removed from the final trials when using the integral-based tests.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3" name="Google Shape;5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475" y="957446"/>
            <a:ext cx="5925377" cy="56967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4" name="Google Shape;584;p13"/>
          <p:cNvCxnSpPr/>
          <p:nvPr/>
        </p:nvCxnSpPr>
        <p:spPr>
          <a:xfrm>
            <a:off x="1746606" y="1565474"/>
            <a:ext cx="3991582" cy="0"/>
          </a:xfrm>
          <a:prstGeom prst="straightConnector1">
            <a:avLst/>
          </a:prstGeom>
          <a:noFill/>
          <a:ln cap="flat" cmpd="sng" w="50800">
            <a:solidFill>
              <a:srgbClr val="CC00FF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585" name="Google Shape;585;p13"/>
          <p:cNvSpPr/>
          <p:nvPr/>
        </p:nvSpPr>
        <p:spPr>
          <a:xfrm>
            <a:off x="1559028" y="1298349"/>
            <a:ext cx="1092555" cy="534249"/>
          </a:xfrm>
          <a:prstGeom prst="ellipse">
            <a:avLst/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3"/>
          <p:cNvSpPr txBox="1"/>
          <p:nvPr/>
        </p:nvSpPr>
        <p:spPr>
          <a:xfrm>
            <a:off x="6705429" y="2742002"/>
            <a:ext cx="4756935" cy="12003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</a:t>
            </a: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-values remain relatively low (~0.2) suggesting that the non-DA and DA results are still more different. The same holds for winter vs summer.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4"/>
          <p:cNvSpPr txBox="1"/>
          <p:nvPr>
            <p:ph type="title"/>
          </p:nvPr>
        </p:nvSpPr>
        <p:spPr>
          <a:xfrm>
            <a:off x="336000" y="932987"/>
            <a:ext cx="11520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Conclusions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4"/>
          <p:cNvSpPr txBox="1"/>
          <p:nvPr>
            <p:ph idx="1" type="body"/>
          </p:nvPr>
        </p:nvSpPr>
        <p:spPr>
          <a:xfrm>
            <a:off x="336000" y="2416212"/>
            <a:ext cx="11520000" cy="444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GB" sz="2400">
                <a:solidFill>
                  <a:schemeClr val="lt2"/>
                </a:solidFill>
              </a:rPr>
              <a:t>Results confirm/support the decisions made by more traditional or conventional methods.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GB" sz="2400">
                <a:solidFill>
                  <a:schemeClr val="lt2"/>
                </a:solidFill>
              </a:rPr>
              <a:t>Data-driven approaches with no </a:t>
            </a:r>
            <a:r>
              <a:rPr i="1" lang="en-GB" sz="2400">
                <a:solidFill>
                  <a:schemeClr val="lt2"/>
                </a:solidFill>
              </a:rPr>
              <a:t>a priori </a:t>
            </a:r>
            <a:r>
              <a:rPr lang="en-GB" sz="2400">
                <a:solidFill>
                  <a:schemeClr val="lt2"/>
                </a:solidFill>
              </a:rPr>
              <a:t>information correctly discriminate between summer and winter, DA and non-DA, atmosphere-only and coupled.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GB" sz="2400">
                <a:solidFill>
                  <a:schemeClr val="lt2"/>
                </a:solidFill>
              </a:rPr>
              <a:t>One curious result is the apparently large difference between winter and summer, which is (by far) bigger than any incremental change between model cycles.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GB" sz="2400">
                <a:solidFill>
                  <a:schemeClr val="lt2"/>
                </a:solidFill>
              </a:rPr>
              <a:t>Alternative ways in which we can visualise/summarise/map the journey of a model development cycle can provide a structured and objective way of synthesising lots of scores which we have historically looked at very simplistically (%change), and “across the process”, with considerable difficulty.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5"/>
          <p:cNvSpPr txBox="1"/>
          <p:nvPr>
            <p:ph type="title"/>
          </p:nvPr>
        </p:nvSpPr>
        <p:spPr>
          <a:xfrm>
            <a:off x="336000" y="932987"/>
            <a:ext cx="11520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Why does this look familiar?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5"/>
          <p:cNvSpPr txBox="1"/>
          <p:nvPr>
            <p:ph idx="1" type="body"/>
          </p:nvPr>
        </p:nvSpPr>
        <p:spPr>
          <a:xfrm>
            <a:off x="336000" y="2635200"/>
            <a:ext cx="115200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400"/>
              <a:t>So, the ECDF metrics should have made you think of a score we commonly compute for ensembles….. </a:t>
            </a:r>
            <a:r>
              <a:rPr b="1" lang="en-GB" sz="2400"/>
              <a:t>The CRPS!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400"/>
              <a:t>This is an interesting and intriguing connection of how we have been using distribution-based metrics in forecast verification… i.e. it’s not a new concept.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400"/>
              <a:t>It does beg the question whether we can just compute the CRPS from the z-score distributions… watch this space?!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en-GB" sz="2400"/>
              <a:t>Aside: </a:t>
            </a:r>
            <a:r>
              <a:rPr lang="en-GB" sz="2400"/>
              <a:t>We need to look carefully at the dependence of the samples we compare. Most tests assume independence, noting that the CRPS compares dependent samples.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6"/>
          <p:cNvSpPr txBox="1"/>
          <p:nvPr>
            <p:ph idx="1" type="subTitle"/>
          </p:nvPr>
        </p:nvSpPr>
        <p:spPr>
          <a:xfrm>
            <a:off x="336000" y="5292881"/>
            <a:ext cx="11288441" cy="1267837"/>
          </a:xfrm>
          <a:prstGeom prst="rect">
            <a:avLst/>
          </a:prstGeom>
          <a:solidFill>
            <a:schemeClr val="dk1">
              <a:alpha val="31764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GB"/>
              <a:t>Mittermaier, M.P., 2025: Using dissimilarity measures for summarising the improvement in performance throughout a model development cycle. Under revisions with Meteorological Applications.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04" name="Google Shape;604;p16"/>
          <p:cNvSpPr txBox="1"/>
          <p:nvPr>
            <p:ph type="ctrTitle"/>
          </p:nvPr>
        </p:nvSpPr>
        <p:spPr>
          <a:xfrm>
            <a:off x="336000" y="931200"/>
            <a:ext cx="11520000" cy="1543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Arial"/>
              <a:buNone/>
            </a:pPr>
            <a:r>
              <a:rPr lang="en-GB"/>
              <a:t>Thanks for listening!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"/>
          <p:cNvSpPr txBox="1"/>
          <p:nvPr>
            <p:ph type="title"/>
          </p:nvPr>
        </p:nvSpPr>
        <p:spPr>
          <a:xfrm>
            <a:off x="336000" y="932987"/>
            <a:ext cx="11520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GB"/>
              <a:t>Overview</a:t>
            </a:r>
            <a:endParaRPr/>
          </a:p>
        </p:txBody>
      </p:sp>
      <p:sp>
        <p:nvSpPr>
          <p:cNvPr id="467" name="Google Shape;467;p2"/>
          <p:cNvSpPr txBox="1"/>
          <p:nvPr>
            <p:ph idx="1" type="body"/>
          </p:nvPr>
        </p:nvSpPr>
        <p:spPr>
          <a:xfrm>
            <a:off x="441789" y="3024439"/>
            <a:ext cx="10058400" cy="3401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GB" sz="2800"/>
              <a:t>Why?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GB" sz="2800"/>
              <a:t>Multidimensional scaling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GB" sz="2800"/>
              <a:t>Dissimilarity metrics used for hypothesis testing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GB" sz="2800"/>
              <a:t>Results from the GC5-LFRic project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GB" sz="2800"/>
              <a:t>Conclusions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279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"/>
          <p:cNvSpPr txBox="1"/>
          <p:nvPr>
            <p:ph type="title"/>
          </p:nvPr>
        </p:nvSpPr>
        <p:spPr>
          <a:xfrm>
            <a:off x="253704" y="1293877"/>
            <a:ext cx="11520000" cy="9098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Why is such an approach desirable?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"/>
          <p:cNvSpPr txBox="1"/>
          <p:nvPr/>
        </p:nvSpPr>
        <p:spPr>
          <a:xfrm>
            <a:off x="142430" y="2337507"/>
            <a:ext cx="8438475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many trials …. Data overload.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trial is assessed (and a scorecard produced) in isolation and joining the dots between the trials is done subjectively / ad hoc.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scorecards are produced making many two-way comparisons.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I’ve always thought it’s a “zoo” that I (at least) end up getting lost in!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Q:</a:t>
            </a: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all these scores be brought together in a more systematic way?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hart with different colored triangles&#10;&#10;Description automatically generated" id="474" name="Google Shape;4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9630" y="279653"/>
            <a:ext cx="3722370" cy="5284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"/>
          <p:cNvSpPr txBox="1"/>
          <p:nvPr/>
        </p:nvSpPr>
        <p:spPr>
          <a:xfrm>
            <a:off x="2760393" y="255180"/>
            <a:ext cx="3920106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GC5- LFRic trials</a:t>
            </a:r>
            <a:endParaRPr/>
          </a:p>
        </p:txBody>
      </p:sp>
      <p:graphicFrame>
        <p:nvGraphicFramePr>
          <p:cNvPr id="480" name="Google Shape;480;p4"/>
          <p:cNvGraphicFramePr/>
          <p:nvPr/>
        </p:nvGraphicFramePr>
        <p:xfrm>
          <a:off x="474907" y="102318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{27E0EF72-7FA5-4FCA-B276-8746E3B85C81}</a:tableStyleId>
              </a:tblPr>
              <a:tblGrid>
                <a:gridCol w="404775"/>
                <a:gridCol w="959900"/>
                <a:gridCol w="4616075"/>
              </a:tblGrid>
              <a:tr h="15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Trial 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Descriptor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Ctrl-ccs-w  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Contiguous case studies, 3 months, atmosphere-only, winter  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/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Ctrl-ccs-s  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Contiguous case studies, 3 months, atmosphere-only, summer  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Ctrl-atm-w  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atmosphere-only, winter 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Ctrl-atm-s  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atmosphere-only, summer 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Ctrl-cpl-w  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coupled, winter 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Test-ccs-w-1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Contiguous case studies, 3 months, atmosphere-only, winter, v3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Test-ccs-s-1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Contiguous case studies, 3 months, atmosphere-only, summer, v3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Test-atm-w-1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atmosphere-only, winter, v3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Test-atm-s-1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atmosphere-only, summer, v3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Test-cpl-w-1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coupled, winter, v3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Test-atm-w-2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atmosphere-only, winter, v4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Test-atm-s-2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atmosphere-only, summer, v4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Test-ccs-w-2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Contiguous case studies, 3 months, atmosphere-only, winter, v4.1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Test-ccs-s-2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Contiguous case studies, 3 months, atmosphere-only, summer, v4.1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Test-atm-w-3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atmosphere-only, winter, v4.1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Test-atm-s-3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atmosphere-only, summer, v4.1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Test-ccs-w-3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Contiguous case studies, 3 months, atmosphere-only, winter, v4.2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Test-ccs-s-3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Contiguous case studies, 3 months, atmosphere-only, summer, v4.2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Test-atm-w-4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atmosphere-only, winter, v4.2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Test-atm-s-4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atmosphere-only, summer, v4.2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Test-ccs-w-4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Contiguous case studies, 3 months, atmosphere-only, winter, v4.3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Test-atm-w-5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atmosphere-only, winter, v4.3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Test-atm-s-5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atmosphere-only, summer, v4.3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Test-cpl-w-2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coupled, winter, v4.3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Test-atm-w-6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atmosphere-only, winter, v4.5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  <a:tr h="151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Test-atm-s-6                   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trial, 3 months, atmosphere-only, summer, v4.5  test configuration</a:t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400" marL="54400" anchor="b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481" name="Google Shape;481;p4"/>
          <p:cNvSpPr txBox="1"/>
          <p:nvPr/>
        </p:nvSpPr>
        <p:spPr>
          <a:xfrm>
            <a:off x="6768078" y="1251684"/>
            <a:ext cx="5127700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combinations!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~ 40 km equivalent verified against analyses on the CBS 1.5</a:t>
            </a:r>
            <a:r>
              <a:rPr baseline="30000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grid using RMSE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Typically, 3 months in length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Summer and winter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Contiguous case studies (so-called cold starts, no DA) and with DA 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Atmosphere-only and coupled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"/>
          <p:cNvSpPr txBox="1"/>
          <p:nvPr/>
        </p:nvSpPr>
        <p:spPr>
          <a:xfrm>
            <a:off x="0" y="6027003"/>
            <a:ext cx="6455663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Aside: </a:t>
            </a: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more trials were run but much shorter. These were not included. This also only reflects the NWP part. The assessment of the climate runs is a wholly separate activity.</a:t>
            </a:r>
            <a:endParaRPr/>
          </a:p>
        </p:txBody>
      </p:sp>
      <p:sp>
        <p:nvSpPr>
          <p:cNvPr id="483" name="Google Shape;483;p4"/>
          <p:cNvSpPr txBox="1"/>
          <p:nvPr/>
        </p:nvSpPr>
        <p:spPr>
          <a:xfrm>
            <a:off x="6680499" y="99850"/>
            <a:ext cx="5472011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goal of the GC5-LFRic project was to show that LFRic is, at least to a good approximation, performing like the UM.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"/>
          <p:cNvSpPr txBox="1"/>
          <p:nvPr/>
        </p:nvSpPr>
        <p:spPr>
          <a:xfrm>
            <a:off x="2760393" y="255180"/>
            <a:ext cx="6108303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MDS: simple illustration</a:t>
            </a:r>
            <a:endParaRPr/>
          </a:p>
        </p:txBody>
      </p:sp>
      <p:sp>
        <p:nvSpPr>
          <p:cNvPr id="489" name="Google Shape;489;p5"/>
          <p:cNvSpPr txBox="1"/>
          <p:nvPr/>
        </p:nvSpPr>
        <p:spPr>
          <a:xfrm>
            <a:off x="5480443" y="1051575"/>
            <a:ext cx="6457505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Also known as “principal coordinates analysis”, MDS is a multivariate data analysis approach which can be used to visualise the similarity or dissimilarity, which is directly related to the distance between two points in the phase space (typically 2-d for ease of interpretation).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Thus, a multi-dimensional problem is condensed/reduced to a 2-dimensional one.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quantity that can provide, in essence, a “distance” between two values can be used to form the basis, e.g. a score difference.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[Clustering can be applied as an additional visual aid but is not essential.]</a:t>
            </a:r>
            <a:endParaRPr/>
          </a:p>
        </p:txBody>
      </p:sp>
      <p:grpSp>
        <p:nvGrpSpPr>
          <p:cNvPr id="490" name="Google Shape;490;p5"/>
          <p:cNvGrpSpPr/>
          <p:nvPr/>
        </p:nvGrpSpPr>
        <p:grpSpPr>
          <a:xfrm>
            <a:off x="189366" y="1023180"/>
            <a:ext cx="5142053" cy="5020799"/>
            <a:chOff x="296221" y="843677"/>
            <a:chExt cx="5142053" cy="5020799"/>
          </a:xfrm>
        </p:grpSpPr>
        <p:sp>
          <p:nvSpPr>
            <p:cNvPr id="491" name="Google Shape;491;p5"/>
            <p:cNvSpPr/>
            <p:nvPr/>
          </p:nvSpPr>
          <p:spPr>
            <a:xfrm>
              <a:off x="296221" y="843677"/>
              <a:ext cx="5142053" cy="50207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graph with different colored text&#10;&#10;AI-generated content may be incorrect." id="492" name="Google Shape;49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3322" y="1065237"/>
              <a:ext cx="4387850" cy="4387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5"/>
            <p:cNvSpPr txBox="1"/>
            <p:nvPr/>
          </p:nvSpPr>
          <p:spPr>
            <a:xfrm>
              <a:off x="524299" y="5495144"/>
              <a:ext cx="46858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Example: </a:t>
              </a:r>
              <a:r>
                <a:rPr b="1"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distances</a:t>
              </a: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between major airports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"/>
          <p:cNvSpPr txBox="1"/>
          <p:nvPr/>
        </p:nvSpPr>
        <p:spPr>
          <a:xfrm>
            <a:off x="2760393" y="255180"/>
            <a:ext cx="6108303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dissimilarity metrics</a:t>
            </a:r>
            <a:endParaRPr/>
          </a:p>
        </p:txBody>
      </p:sp>
      <p:sp>
        <p:nvSpPr>
          <p:cNvPr id="499" name="Google Shape;499;p6"/>
          <p:cNvSpPr txBox="1"/>
          <p:nvPr/>
        </p:nvSpPr>
        <p:spPr>
          <a:xfrm>
            <a:off x="454221" y="795075"/>
            <a:ext cx="11283557" cy="51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ML has raised the profile of the Wasserstein distance (also known as the Kantorovich-Rubinstein metric).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 not often explicitly mentioned, the basis of two-sample statistical tests is a distance-metric.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often want to compare distributions of values to see how similar they are.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We’ve tested a range of metrics for the statistical power (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likelihood that you will detect an effect when there is one)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These are: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Kolmogorov-Smirnov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Kuiper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Cramer-Von-Mises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Anderson-Darling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Unweighted Wasserstein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Weighted Wasserstein (which combines the AD and WS tests)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model development: the signals (differences) can often be small and noisy. Having statistical power to correctly discriminate the signal from the noise would seem to be important.</a:t>
            </a:r>
            <a:endParaRPr/>
          </a:p>
        </p:txBody>
      </p:sp>
      <p:sp>
        <p:nvSpPr>
          <p:cNvPr id="500" name="Google Shape;500;p6"/>
          <p:cNvSpPr txBox="1"/>
          <p:nvPr/>
        </p:nvSpPr>
        <p:spPr>
          <a:xfrm>
            <a:off x="0" y="5982396"/>
            <a:ext cx="12341968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approach is similar to the scorecard % change: pairwise comparison of all the scores combined 🡪 single number.</a:t>
            </a:r>
            <a:endParaRPr/>
          </a:p>
        </p:txBody>
      </p:sp>
      <p:sp>
        <p:nvSpPr>
          <p:cNvPr id="501" name="Google Shape;501;p6"/>
          <p:cNvSpPr/>
          <p:nvPr/>
        </p:nvSpPr>
        <p:spPr>
          <a:xfrm>
            <a:off x="8322067" y="3277456"/>
            <a:ext cx="546629" cy="159249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214E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"/>
          <p:cNvSpPr txBox="1"/>
          <p:nvPr/>
        </p:nvSpPr>
        <p:spPr>
          <a:xfrm rot="5400000">
            <a:off x="8012051" y="3889037"/>
            <a:ext cx="2082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Increasing power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"/>
          <p:cNvSpPr txBox="1"/>
          <p:nvPr/>
        </p:nvSpPr>
        <p:spPr>
          <a:xfrm>
            <a:off x="2760392" y="255180"/>
            <a:ext cx="9292248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illustration of the ECDF distance metrics</a:t>
            </a:r>
            <a:endParaRPr/>
          </a:p>
        </p:txBody>
      </p:sp>
      <p:sp>
        <p:nvSpPr>
          <p:cNvPr id="508" name="Google Shape;508;p7"/>
          <p:cNvSpPr txBox="1"/>
          <p:nvPr/>
        </p:nvSpPr>
        <p:spPr>
          <a:xfrm>
            <a:off x="0" y="6420608"/>
            <a:ext cx="21082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Dowd (2020)</a:t>
            </a:r>
            <a:endParaRPr/>
          </a:p>
        </p:txBody>
      </p:sp>
      <p:grpSp>
        <p:nvGrpSpPr>
          <p:cNvPr id="509" name="Google Shape;509;p7"/>
          <p:cNvGrpSpPr/>
          <p:nvPr/>
        </p:nvGrpSpPr>
        <p:grpSpPr>
          <a:xfrm>
            <a:off x="139360" y="1023180"/>
            <a:ext cx="11731675" cy="5217472"/>
            <a:chOff x="139360" y="1023180"/>
            <a:chExt cx="11731675" cy="5217472"/>
          </a:xfrm>
        </p:grpSpPr>
        <p:grpSp>
          <p:nvGrpSpPr>
            <p:cNvPr id="510" name="Google Shape;510;p7"/>
            <p:cNvGrpSpPr/>
            <p:nvPr/>
          </p:nvGrpSpPr>
          <p:grpSpPr>
            <a:xfrm>
              <a:off x="139360" y="1023180"/>
              <a:ext cx="11731675" cy="5217472"/>
              <a:chOff x="139360" y="1023180"/>
              <a:chExt cx="11731675" cy="5217472"/>
            </a:xfrm>
          </p:grpSpPr>
          <p:pic>
            <p:nvPicPr>
              <p:cNvPr id="511" name="Google Shape;511;p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39360" y="1023180"/>
                <a:ext cx="3667637" cy="25435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2" name="Google Shape;512;p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806997" y="1042233"/>
                <a:ext cx="3620005" cy="24958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3" name="Google Shape;513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427002" y="1070812"/>
                <a:ext cx="3572374" cy="24387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4" name="Google Shape;514;p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125335" y="3801912"/>
                <a:ext cx="3581900" cy="24292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5" name="Google Shape;515;p7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707235" y="3782859"/>
                <a:ext cx="3639058" cy="24482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6" name="Google Shape;516;p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8289135" y="3792385"/>
                <a:ext cx="3581900" cy="24482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17" name="Google Shape;517;p7"/>
            <p:cNvSpPr txBox="1"/>
            <p:nvPr/>
          </p:nvSpPr>
          <p:spPr>
            <a:xfrm>
              <a:off x="1346019" y="2907792"/>
              <a:ext cx="24032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Kolmogorov-Smirnov</a:t>
              </a:r>
              <a:endParaRPr/>
            </a:p>
          </p:txBody>
        </p:sp>
        <p:sp>
          <p:nvSpPr>
            <p:cNvPr id="518" name="Google Shape;518;p7"/>
            <p:cNvSpPr txBox="1"/>
            <p:nvPr/>
          </p:nvSpPr>
          <p:spPr>
            <a:xfrm>
              <a:off x="1376311" y="1216152"/>
              <a:ext cx="5229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  <p:sp>
          <p:nvSpPr>
            <p:cNvPr id="519" name="Google Shape;519;p7"/>
            <p:cNvSpPr txBox="1"/>
            <p:nvPr/>
          </p:nvSpPr>
          <p:spPr>
            <a:xfrm>
              <a:off x="4082605" y="1133072"/>
              <a:ext cx="16321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sum of max + min</a:t>
              </a:r>
              <a:endParaRPr/>
            </a:p>
          </p:txBody>
        </p:sp>
        <p:sp>
          <p:nvSpPr>
            <p:cNvPr id="520" name="Google Shape;520;p7"/>
            <p:cNvSpPr txBox="1"/>
            <p:nvPr/>
          </p:nvSpPr>
          <p:spPr>
            <a:xfrm>
              <a:off x="6492882" y="2907792"/>
              <a:ext cx="8515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Kuiper</a:t>
              </a:r>
              <a:endParaRPr/>
            </a:p>
          </p:txBody>
        </p:sp>
        <p:sp>
          <p:nvSpPr>
            <p:cNvPr id="521" name="Google Shape;521;p7"/>
            <p:cNvSpPr txBox="1"/>
            <p:nvPr/>
          </p:nvSpPr>
          <p:spPr>
            <a:xfrm>
              <a:off x="10242169" y="2907792"/>
              <a:ext cx="6591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CvM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7"/>
            <p:cNvSpPr txBox="1"/>
            <p:nvPr/>
          </p:nvSpPr>
          <p:spPr>
            <a:xfrm>
              <a:off x="2727206" y="5631101"/>
              <a:ext cx="1980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Anderson-Darling</a:t>
              </a:r>
              <a:endParaRPr/>
            </a:p>
          </p:txBody>
        </p:sp>
        <p:sp>
          <p:nvSpPr>
            <p:cNvPr id="523" name="Google Shape;523;p7"/>
            <p:cNvSpPr txBox="1"/>
            <p:nvPr/>
          </p:nvSpPr>
          <p:spPr>
            <a:xfrm>
              <a:off x="6843483" y="5631101"/>
              <a:ext cx="1445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Wasserstein</a:t>
              </a:r>
              <a:endParaRPr/>
            </a:p>
          </p:txBody>
        </p:sp>
        <p:sp>
          <p:nvSpPr>
            <p:cNvPr id="524" name="Google Shape;524;p7"/>
            <p:cNvSpPr txBox="1"/>
            <p:nvPr/>
          </p:nvSpPr>
          <p:spPr>
            <a:xfrm>
              <a:off x="11148212" y="5631101"/>
              <a:ext cx="6463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DTS</a:t>
              </a:r>
              <a:endParaRPr/>
            </a:p>
          </p:txBody>
        </p:sp>
        <p:sp>
          <p:nvSpPr>
            <p:cNvPr id="525" name="Google Shape;525;p7"/>
            <p:cNvSpPr txBox="1"/>
            <p:nvPr/>
          </p:nvSpPr>
          <p:spPr>
            <a:xfrm>
              <a:off x="7702610" y="1133071"/>
              <a:ext cx="1096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sum of diffs</a:t>
              </a:r>
              <a:endParaRPr/>
            </a:p>
          </p:txBody>
        </p:sp>
        <p:sp>
          <p:nvSpPr>
            <p:cNvPr id="526" name="Google Shape;526;p7"/>
            <p:cNvSpPr txBox="1"/>
            <p:nvPr/>
          </p:nvSpPr>
          <p:spPr>
            <a:xfrm>
              <a:off x="1346019" y="3830491"/>
              <a:ext cx="15376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weighted sum of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diffs</a:t>
              </a:r>
              <a:endParaRPr/>
            </a:p>
          </p:txBody>
        </p:sp>
        <p:sp>
          <p:nvSpPr>
            <p:cNvPr id="527" name="Google Shape;527;p7"/>
            <p:cNvSpPr txBox="1"/>
            <p:nvPr/>
          </p:nvSpPr>
          <p:spPr>
            <a:xfrm>
              <a:off x="4927919" y="3830491"/>
              <a:ext cx="16529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integral of the diffs</a:t>
              </a:r>
              <a:endParaRPr/>
            </a:p>
          </p:txBody>
        </p:sp>
        <p:sp>
          <p:nvSpPr>
            <p:cNvPr id="528" name="Google Shape;528;p7"/>
            <p:cNvSpPr txBox="1"/>
            <p:nvPr/>
          </p:nvSpPr>
          <p:spPr>
            <a:xfrm>
              <a:off x="8467262" y="3876658"/>
              <a:ext cx="15872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weighted integral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of the diffs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"/>
          <p:cNvSpPr txBox="1"/>
          <p:nvPr/>
        </p:nvSpPr>
        <p:spPr>
          <a:xfrm>
            <a:off x="2760393" y="255180"/>
            <a:ext cx="8068569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importance of normalisation</a:t>
            </a:r>
            <a:endParaRPr/>
          </a:p>
        </p:txBody>
      </p:sp>
      <p:sp>
        <p:nvSpPr>
          <p:cNvPr id="534" name="Google Shape;534;p8"/>
          <p:cNvSpPr txBox="1"/>
          <p:nvPr/>
        </p:nvSpPr>
        <p:spPr>
          <a:xfrm>
            <a:off x="629373" y="1010245"/>
            <a:ext cx="10933253" cy="5847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All data-driven approaches have this key requirement in one way or another.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RMSE</a:t>
            </a: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in the unit of the variable.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</a:t>
            </a:r>
            <a:r>
              <a:rPr b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 metrics on our scorecard </a:t>
            </a: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(at least) 4 different variables 🡪 they are not directly comparable.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options are shown: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Z-scores</a:t>
            </a: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normalised with respect to each variable across lead times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Correlation </a:t>
            </a: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1-correlation is effectively a measure of dissimilarity.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MDS, the lead times were kept separate, and the dimensionality was reduced from 32 to 2.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statistical tests the 32 x 11 scorecard is reduced to a single distance-based test statistic constructed from the z-score ECDF differences (a two-sample test)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So, why not use a skill score? It did not yield very satisfactory results…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"/>
          <p:cNvSpPr txBox="1"/>
          <p:nvPr>
            <p:ph type="title"/>
          </p:nvPr>
        </p:nvSpPr>
        <p:spPr>
          <a:xfrm>
            <a:off x="336000" y="932987"/>
            <a:ext cx="11520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/>
              <a:t>Results</a:t>
            </a:r>
            <a:endParaRPr/>
          </a:p>
        </p:txBody>
      </p:sp>
      <p:sp>
        <p:nvSpPr>
          <p:cNvPr id="540" name="Google Shape;540;p9"/>
          <p:cNvSpPr txBox="1"/>
          <p:nvPr>
            <p:ph idx="1" type="body"/>
          </p:nvPr>
        </p:nvSpPr>
        <p:spPr>
          <a:xfrm>
            <a:off x="217658" y="2573311"/>
            <a:ext cx="11756683" cy="403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</a:pPr>
            <a:r>
              <a:rPr lang="en-GB" sz="2200">
                <a:solidFill>
                  <a:schemeClr val="lt2"/>
                </a:solidFill>
              </a:rPr>
              <a:t>GC5-LFRic was a 2-year project to combine the GC5-UM science with the new Gung-Ho dynamical core and build the basis of our new global MOMENTUM model.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</a:pPr>
            <a:r>
              <a:rPr lang="en-GB" sz="2200">
                <a:solidFill>
                  <a:schemeClr val="lt2"/>
                </a:solidFill>
              </a:rPr>
              <a:t>This model is driving future development of global NWP and climate applications (GC6).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</a:pPr>
            <a:r>
              <a:rPr lang="en-GB" sz="2200">
                <a:solidFill>
                  <a:schemeClr val="lt2"/>
                </a:solidFill>
              </a:rPr>
              <a:t>The test dataset consists of the standard score card metrics calculated for the 21 long trials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</a:pPr>
            <a:r>
              <a:rPr lang="en-GB" sz="2200">
                <a:solidFill>
                  <a:schemeClr val="lt2"/>
                </a:solidFill>
              </a:rPr>
              <a:t>(3 months) run during the project and 5 controls.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</a:pPr>
            <a:r>
              <a:rPr lang="en-GB" sz="2200">
                <a:solidFill>
                  <a:schemeClr val="lt2"/>
                </a:solidFill>
              </a:rPr>
              <a:t>Unlike the usual model development cycle, we want to conclude that the GC5 science yields forecasts of comparable skill in the UM and LFRic. ( </a:t>
            </a:r>
            <a:r>
              <a:rPr i="1" lang="en-GB" sz="2200">
                <a:solidFill>
                  <a:schemeClr val="lt2"/>
                </a:solidFill>
              </a:rPr>
              <a:t>Aside</a:t>
            </a:r>
            <a:r>
              <a:rPr lang="en-GB" sz="2200">
                <a:solidFill>
                  <a:schemeClr val="lt2"/>
                </a:solidFill>
              </a:rPr>
              <a:t>: Test better than control would be nice but not the objective)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CSSP India Master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CSSP SEA Master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WCSSP SA Master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1_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2024-11-28T11:00:23Z</dcterms:created>
  <dc:creator>Oliver Seagrove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0x0101006E929D3C7B92654E91E0BACE58CAB3FC</vt:lpwstr>
  </property>
  <property fmtid="{D5CDD505-2E9C-101B-9397-08002B2CF9AE}" pid="3" name="Order">
    <vt:r8>500.0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