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gBkzpBdQd0lqnwNYn6GWSi/Vdt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C109AE-4DD0-4D38-BBBD-D0426E909D2D}">
  <a:tblStyle styleId="{C6C109AE-4DD0-4D38-BBBD-D0426E909D2D}"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We are going to look at optimal transport and its theory for use as a Spatial Forecast verification metric, but also how we can use its accompanying machinery and tools to form a sort of OT toolbox for verification . </a:t>
            </a:r>
            <a:endParaRPr/>
          </a:p>
          <a:p>
            <a:pPr indent="0" lvl="0" marL="0" rtl="0" algn="l">
              <a:spcBef>
                <a:spcPts val="0"/>
              </a:spcBef>
              <a:spcAft>
                <a:spcPts val="0"/>
              </a:spcAft>
              <a:buNone/>
            </a:pPr>
            <a:r>
              <a:rPr lang="en-GB"/>
              <a:t>Where we can use different parts from optimal transport for verification. </a:t>
            </a:r>
            <a:endParaRPr/>
          </a:p>
          <a:p>
            <a:pPr indent="0" lvl="0" marL="0" rtl="0" algn="l">
              <a:spcBef>
                <a:spcPts val="0"/>
              </a:spcBef>
              <a:spcAft>
                <a:spcPts val="0"/>
              </a:spcAft>
              <a:buNone/>
            </a:pPr>
            <a:r>
              <a:rPr lang="en-GB"/>
              <a:t>Note we’ll consider this verification in terms of verifying Precipitation fields. </a:t>
            </a:r>
            <a:endParaRPr/>
          </a:p>
          <a:p>
            <a:pPr indent="0" lvl="0" marL="0" rtl="0" algn="l">
              <a:spcBef>
                <a:spcPts val="0"/>
              </a:spcBef>
              <a:spcAft>
                <a:spcPts val="0"/>
              </a:spcAft>
              <a:buNone/>
            </a:pPr>
            <a:r>
              <a:rPr b="1" lang="en-GB"/>
              <a:t>Overview</a:t>
            </a:r>
            <a:r>
              <a:rPr lang="en-GB"/>
              <a:t>;</a:t>
            </a:r>
            <a:endParaRPr/>
          </a:p>
          <a:p>
            <a:pPr indent="0" lvl="0" marL="0" rtl="0" algn="l">
              <a:spcBef>
                <a:spcPts val="0"/>
              </a:spcBef>
              <a:spcAft>
                <a:spcPts val="0"/>
              </a:spcAft>
              <a:buNone/>
            </a:pPr>
            <a:r>
              <a:rPr lang="en-GB"/>
              <a:t>To start though I’ll try an give an intuition behind optimal transport, then explain some of the maths before going through some examples .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203" name="Google Shape;20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222" name="Google Shape;22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Lastly then aside from the things I’ve just listed we’d like to explore more info-graphics and diagrams to show what is quite complicated information. On he right we’ve a potential plot, we were colour by the primal objective, and on the left right we have the dual two objective, ignoreing all regularisation contributions. </a:t>
            </a:r>
            <a:endParaRPr/>
          </a:p>
          <a:p>
            <a:pPr indent="0" lvl="0" marL="0" rtl="0" algn="l">
              <a:spcBef>
                <a:spcPts val="0"/>
              </a:spcBef>
              <a:spcAft>
                <a:spcPts val="0"/>
              </a:spcAft>
              <a:buNone/>
            </a:pPr>
            <a:r>
              <a:rPr lang="en-GB"/>
              <a:t>We plan to soon hav</a:t>
            </a:r>
            <a:endParaRPr/>
          </a:p>
        </p:txBody>
      </p:sp>
      <p:sp>
        <p:nvSpPr>
          <p:cNvPr id="288" name="Google Shape;28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Lastly then aside from the things I’ve just listed we’d like to explore more info-graphics and diagrams to show what is quite complicated information. On he right we’ve a potential plot, we were colour by the primal objective, and on the left right we have the dual two objective, ignoreing all regularisation contributions. </a:t>
            </a:r>
            <a:endParaRPr/>
          </a:p>
          <a:p>
            <a:pPr indent="0" lvl="0" marL="0" rtl="0" algn="l">
              <a:spcBef>
                <a:spcPts val="0"/>
              </a:spcBef>
              <a:spcAft>
                <a:spcPts val="0"/>
              </a:spcAft>
              <a:buNone/>
            </a:pPr>
            <a:r>
              <a:rPr lang="en-GB"/>
              <a:t>We plan to soon hav</a:t>
            </a:r>
            <a:endParaRPr/>
          </a:p>
        </p:txBody>
      </p:sp>
      <p:sp>
        <p:nvSpPr>
          <p:cNvPr id="310" name="Google Shape;31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over come this curse of dimensionality however, which is especially revelant if we wish to look at large forecasting models. We consider an entropically regularised version, where we add a KL term to our optimsation problem. </a:t>
            </a:r>
            <a:endParaRPr/>
          </a:p>
          <a:p>
            <a:pPr indent="0" lvl="0" marL="0" rtl="0" algn="l">
              <a:spcBef>
                <a:spcPts val="0"/>
              </a:spcBef>
              <a:spcAft>
                <a:spcPts val="0"/>
              </a:spcAft>
              <a:buNone/>
            </a:pPr>
            <a:r>
              <a:rPr lang="en-GB"/>
              <a:t>This gives us two benefits, One the convex nature of the KL term gives us uniqueness of solutions and two the dual version of the regularised problem offers a simple iterative update algorithm known as sinkhorns algorithm. However we won’t go in to that today. </a:t>
            </a:r>
            <a:endParaRPr/>
          </a:p>
          <a:p>
            <a:pPr indent="0" lvl="0" marL="0" rtl="0" algn="l">
              <a:spcBef>
                <a:spcPts val="0"/>
              </a:spcBef>
              <a:spcAft>
                <a:spcPts val="0"/>
              </a:spcAft>
              <a:buNone/>
            </a:pPr>
            <a:r>
              <a:rPr lang="en-GB"/>
              <a:t>Improtantly from this formulation we can still find an explicit plan, however of course there are some down sides which his we now have an extra parameter controlling the regularisation and the effect of the regularisation itself. This is known to blur plans. So that rather than being tight lines the plan like we saw before, we now blue the plan around the true line.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As an example, we can se ehere the example of changin the regularisation parameter with the coupling plan spearding out and as we reduce it the plan getting tighter to the unregularisated version. However the cost being the lower the parameter the higher the number of iterations to reach convergence. (or pseudo convergence). Here the input output is in the red and blue and the return plan is the 3D contour. Where we can see the clear blurring of the plan.</a:t>
            </a:r>
            <a:endParaRPr/>
          </a:p>
          <a:p>
            <a:pPr indent="0" lvl="0" marL="0" rtl="0" algn="l">
              <a:spcBef>
                <a:spcPts val="0"/>
              </a:spcBef>
              <a:spcAft>
                <a:spcPts val="0"/>
              </a:spcAft>
              <a:buNone/>
            </a:pPr>
            <a:r>
              <a:rPr lang="en-GB"/>
              <a:t>Again note so far we’ve been considering classical balanced OT where we demand mass conservation between the input outputs. However for precipitatino field we don’t know that this will always be the case . So instead we aim to relax this cinstraight. So instead these divergences= terms we can swap them out to create a the unbalanced counterpart.</a:t>
            </a:r>
            <a:endParaRPr/>
          </a:p>
          <a:p>
            <a:pPr indent="0" lvl="0" marL="0" rtl="0" algn="l">
              <a:spcBef>
                <a:spcPts val="0"/>
              </a:spcBef>
              <a:spcAft>
                <a:spcPts val="0"/>
              </a:spcAft>
              <a:buNone/>
            </a:pPr>
            <a:r>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 we’ve demonstrated some capacity behind OT as a metric and a tool for sptial verification. However in general where else can we expand. </a:t>
            </a:r>
            <a:endParaRPr/>
          </a:p>
          <a:p>
            <a:pPr indent="0" lvl="0" marL="0" rtl="0" algn="l">
              <a:spcBef>
                <a:spcPts val="0"/>
              </a:spcBef>
              <a:spcAft>
                <a:spcPts val="0"/>
              </a:spcAft>
              <a:buNone/>
            </a:pPr>
            <a:r>
              <a:rPr lang="en-GB"/>
              <a:t>Well here I’ve listed a few things we might want it to achieve and will be the focus of my research. So can scales be incorrorated, well of course we can just sample at different scales and compute all this distacnes, however we know there are efiicient algorithms which up scale to achieve convergence and offeres a clear route to exploring this. </a:t>
            </a:r>
            <a:endParaRPr/>
          </a:p>
          <a:p>
            <a:pPr indent="0" lvl="0" marL="0" rtl="0" algn="l">
              <a:spcBef>
                <a:spcPts val="0"/>
              </a:spcBef>
              <a:spcAft>
                <a:spcPts val="0"/>
              </a:spcAft>
              <a:buNone/>
            </a:pPr>
            <a:r>
              <a:rPr lang="en-GB"/>
              <a:t>There is obvious skill at location error as seen from the approximate maps. </a:t>
            </a:r>
            <a:endParaRPr/>
          </a:p>
          <a:p>
            <a:pPr indent="0" lvl="0" marL="0" rtl="0" algn="l">
              <a:spcBef>
                <a:spcPts val="0"/>
              </a:spcBef>
              <a:spcAft>
                <a:spcPts val="0"/>
              </a:spcAft>
              <a:buNone/>
            </a:pPr>
            <a:r>
              <a:rPr lang="en-GB"/>
              <a:t>Moreover there is also intensity and distribution information from taking the marginals of those returned. However, we didn’t explore this feature in these geometric cases which  are all initialised with equal mass. </a:t>
            </a:r>
            <a:endParaRPr/>
          </a:p>
          <a:p>
            <a:pPr indent="0" lvl="0" marL="0" rtl="0" algn="l">
              <a:spcBef>
                <a:spcPts val="0"/>
              </a:spcBef>
              <a:spcAft>
                <a:spcPts val="0"/>
              </a:spcAft>
              <a:buNone/>
            </a:pPr>
            <a:r>
              <a:rPr lang="en-GB"/>
              <a:t>Again I think similar to location error the transport map may hint towards structure error though this may be from exploring more deeply the objevtive terms that go into the minimisation.</a:t>
            </a:r>
            <a:endParaRPr/>
          </a:p>
        </p:txBody>
      </p:sp>
      <p:sp>
        <p:nvSpPr>
          <p:cNvPr id="322" name="Google Shape;32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We now consider some of the underlying optimisation problems that are going on. Optimal transport was initially proposed in 1781 (I believe) by a French mathematician Gaspuage Monge. That is consider we have two distribution over some space (X,Y), we will consider these to be subsets of real 2D space and in general X==Y.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overcome this we can relax this deterministic viewpoint to a probabilistic one, introduced by Kantorovich in the 1940s ( I believe). </a:t>
            </a:r>
            <a:endParaRPr/>
          </a:p>
          <a:p>
            <a:pPr indent="0" lvl="0" marL="0" rtl="0" algn="l">
              <a:spcBef>
                <a:spcPts val="0"/>
              </a:spcBef>
              <a:spcAft>
                <a:spcPts val="0"/>
              </a:spcAft>
              <a:buNone/>
            </a:pPr>
            <a:r>
              <a:rPr lang="en-GB"/>
              <a:t>No instead of searching for maps we looking for couplings which have marginals of the input output (or alpha beta). Moreover Kantorovich noted that this primal problem has an equivalent dual one. </a:t>
            </a:r>
            <a:endParaRPr/>
          </a:p>
          <a:p>
            <a:pPr indent="0" lvl="0" marL="0" rtl="0" algn="l">
              <a:spcBef>
                <a:spcPts val="0"/>
              </a:spcBef>
              <a:spcAft>
                <a:spcPts val="0"/>
              </a:spcAft>
              <a:buNone/>
            </a:pPr>
            <a:r>
              <a:rPr lang="en-GB"/>
              <a:t>Importantly this in now linear programming problem which can be easily implementation however does suffer from the curse of dimensionality.</a:t>
            </a:r>
            <a:endParaRPr/>
          </a:p>
          <a:p>
            <a:pPr indent="0" lvl="0" marL="0" rtl="0" algn="l">
              <a:spcBef>
                <a:spcPts val="0"/>
              </a:spcBef>
              <a:spcAft>
                <a:spcPts val="0"/>
              </a:spcAft>
              <a:buNone/>
            </a:pPr>
            <a:r>
              <a:t/>
            </a:r>
            <a:endParaRPr/>
          </a:p>
        </p:txBody>
      </p:sp>
      <p:sp>
        <p:nvSpPr>
          <p:cNvPr id="336" name="Google Shape;33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over come this curse of dimensionality however, which is espically reveleant if wee wish to look at large forecasting models. We consider an entropically regularied version, where we add a KL term to our optimsation probelme. </a:t>
            </a:r>
            <a:endParaRPr/>
          </a:p>
          <a:p>
            <a:pPr indent="0" lvl="0" marL="0" rtl="0" algn="l">
              <a:spcBef>
                <a:spcPts val="0"/>
              </a:spcBef>
              <a:spcAft>
                <a:spcPts val="0"/>
              </a:spcAft>
              <a:buNone/>
            </a:pPr>
            <a:r>
              <a:rPr lang="en-GB"/>
              <a:t>This gives us two benefits, One the convex nature of the KL term gives us unqiness of solutions and two the dual version of the regularsed problem offers a simple iterative update algorithm known as sinkhorns algorithm. However we won’t go in to that today. </a:t>
            </a:r>
            <a:endParaRPr/>
          </a:p>
          <a:p>
            <a:pPr indent="0" lvl="0" marL="0" rtl="0" algn="l">
              <a:spcBef>
                <a:spcPts val="0"/>
              </a:spcBef>
              <a:spcAft>
                <a:spcPts val="0"/>
              </a:spcAft>
              <a:buNone/>
            </a:pPr>
            <a:r>
              <a:rPr lang="en-GB"/>
              <a:t>Imprtantly from this formulation we can still find an explicit plan, however of course there are some down sides which his we now have an extra parameter controlling the regularisation and the effect of the regularisation itself. This is known to blur plans. So that rather than being tight lines the plan like we saw before, we now blue the plan around the true line. </a:t>
            </a:r>
            <a:endParaRPr/>
          </a:p>
          <a:p>
            <a:pPr indent="0" lvl="0" marL="0" rtl="0" algn="l">
              <a:spcBef>
                <a:spcPts val="0"/>
              </a:spcBef>
              <a:spcAft>
                <a:spcPts val="0"/>
              </a:spcAft>
              <a:buNone/>
            </a:pPr>
            <a:r>
              <a:t/>
            </a:r>
            <a:endParaRPr/>
          </a:p>
        </p:txBody>
      </p:sp>
      <p:sp>
        <p:nvSpPr>
          <p:cNvPr id="349" name="Google Shape;34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p:txBody>
      </p:sp>
      <p:sp>
        <p:nvSpPr>
          <p:cNvPr id="361" name="Google Shape;36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over come this curse of dimensionality however, which is espically reveleant if wee wish to look at large forecasting models. We consider an entropically regularied version, where we add a KL term to our optimsation probelme. </a:t>
            </a:r>
            <a:endParaRPr/>
          </a:p>
          <a:p>
            <a:pPr indent="0" lvl="0" marL="0" rtl="0" algn="l">
              <a:spcBef>
                <a:spcPts val="0"/>
              </a:spcBef>
              <a:spcAft>
                <a:spcPts val="0"/>
              </a:spcAft>
              <a:buNone/>
            </a:pPr>
            <a:r>
              <a:rPr lang="en-GB"/>
              <a:t>This gives us two benefits, One the convex nature of the KL term gives us unqiness of solutions and two the dual version of the regularsed problem offers a simple iterative update algorithm known as sinkhorns algorithm. However we won’t go in to that today. </a:t>
            </a:r>
            <a:endParaRPr/>
          </a:p>
          <a:p>
            <a:pPr indent="0" lvl="0" marL="0" rtl="0" algn="l">
              <a:spcBef>
                <a:spcPts val="0"/>
              </a:spcBef>
              <a:spcAft>
                <a:spcPts val="0"/>
              </a:spcAft>
              <a:buNone/>
            </a:pPr>
            <a:r>
              <a:rPr lang="en-GB"/>
              <a:t>Imprtantly from this formulation we can still find an explicit plan, however of course there are some down sides which his we now have an extra parameter controlling the regularisation and the effect of the regularisation itself. This is known to blur plans. So that rather than being tight lines the plan like we saw before, we now blue the plan around the true line. </a:t>
            </a:r>
            <a:endParaRPr/>
          </a:p>
          <a:p>
            <a:pPr indent="0" lvl="0" marL="0" rtl="0" algn="l">
              <a:spcBef>
                <a:spcPts val="0"/>
              </a:spcBef>
              <a:spcAft>
                <a:spcPts val="0"/>
              </a:spcAft>
              <a:buNone/>
            </a:pPr>
            <a:r>
              <a:t/>
            </a:r>
            <a:endParaRPr/>
          </a:p>
        </p:txBody>
      </p:sp>
      <p:sp>
        <p:nvSpPr>
          <p:cNvPr id="374" name="Google Shape;37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382" name="Google Shape;38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391" name="Google Shape;39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403" name="Google Shape;40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411" name="Google Shape;41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Moving on from this 1D example we can consider a 2D version. Again we need to define and forecast and observation distribution in space.</a:t>
            </a:r>
            <a:endParaRPr/>
          </a:p>
          <a:p>
            <a:pPr indent="0" lvl="0" marL="0" rtl="0" algn="l">
              <a:spcBef>
                <a:spcPts val="0"/>
              </a:spcBef>
              <a:spcAft>
                <a:spcPts val="0"/>
              </a:spcAft>
              <a:buNone/>
            </a:pPr>
            <a:r>
              <a:rPr lang="en-GB"/>
              <a:t>Here the heart and doughnut. And we need to define a cost. Which maybe moving points on this grid and how many squares it needs to move. </a:t>
            </a:r>
            <a:endParaRPr/>
          </a:p>
          <a:p>
            <a:pPr indent="0" lvl="0" marL="0" rtl="0" algn="l">
              <a:spcBef>
                <a:spcPts val="0"/>
              </a:spcBef>
              <a:spcAft>
                <a:spcPts val="0"/>
              </a:spcAft>
              <a:buNone/>
            </a:pPr>
            <a:r>
              <a:rPr lang="en-GB"/>
              <a:t>Crucially these are required to  have the same mass or same number of books</a:t>
            </a:r>
            <a:endParaRPr/>
          </a:p>
          <a:p>
            <a:pPr indent="0" lvl="0" marL="0" rtl="0" algn="l">
              <a:spcBef>
                <a:spcPts val="0"/>
              </a:spcBef>
              <a:spcAft>
                <a:spcPts val="0"/>
              </a:spcAft>
              <a:buNone/>
            </a:pPr>
            <a:r>
              <a:rPr lang="en-GB"/>
              <a:t>In classical OT we ensure mass conservation hence I’ve created these two plots with the same number of points, however we shall see that in the unblanaced setting we can drop this constraint.</a:t>
            </a:r>
            <a:endParaRPr/>
          </a:p>
          <a:p>
            <a:pPr indent="0" lvl="0" marL="0" rtl="0" algn="l">
              <a:spcBef>
                <a:spcPts val="0"/>
              </a:spcBef>
              <a:spcAft>
                <a:spcPts val="0"/>
              </a:spcAft>
              <a:buNone/>
            </a:pPr>
            <a:r>
              <a:rPr lang="en-GB"/>
              <a:t>In the lower plot we can take this to a more relatable case where we consider a blob of field in 2D and say an Euclidean L2 distance for our cost function. Our goal being to find the cheapest way again to morph one field into the other.</a:t>
            </a:r>
            <a:endParaRPr/>
          </a:p>
          <a:p>
            <a:pPr indent="0" lvl="0" marL="0" rtl="0" algn="l">
              <a:spcBef>
                <a:spcPts val="0"/>
              </a:spcBef>
              <a:spcAft>
                <a:spcPts val="0"/>
              </a:spcAft>
              <a:buNone/>
            </a:pPr>
            <a:r>
              <a:rPr lang="en-GB"/>
              <a:t>MASS = ACCUMULATAED Rain Volum?</a:t>
            </a:r>
            <a:endParaRPr/>
          </a:p>
          <a:p>
            <a:pPr indent="0" lvl="0" marL="0" rtl="0" algn="l">
              <a:spcBef>
                <a:spcPts val="0"/>
              </a:spcBef>
              <a:spcAft>
                <a:spcPts val="0"/>
              </a:spcAft>
              <a:buNone/>
            </a:pPr>
            <a:r>
              <a:t/>
            </a:r>
            <a:endParaRPr/>
          </a:p>
        </p:txBody>
      </p:sp>
      <p:sp>
        <p:nvSpPr>
          <p:cNvPr id="126" name="Google Shape;12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Moving on from this 1D example we can consider a 2D version. Again we need to define and forecast and observation distribution in space.</a:t>
            </a:r>
            <a:endParaRPr/>
          </a:p>
          <a:p>
            <a:pPr indent="0" lvl="0" marL="0" rtl="0" algn="l">
              <a:spcBef>
                <a:spcPts val="0"/>
              </a:spcBef>
              <a:spcAft>
                <a:spcPts val="0"/>
              </a:spcAft>
              <a:buNone/>
            </a:pPr>
            <a:r>
              <a:rPr lang="en-GB"/>
              <a:t>Here the heart and doughnut. And we need to define a cost. Which maybe moving points on this grid and how many squares it needs to move. </a:t>
            </a:r>
            <a:endParaRPr/>
          </a:p>
          <a:p>
            <a:pPr indent="0" lvl="0" marL="0" rtl="0" algn="l">
              <a:spcBef>
                <a:spcPts val="0"/>
              </a:spcBef>
              <a:spcAft>
                <a:spcPts val="0"/>
              </a:spcAft>
              <a:buNone/>
            </a:pPr>
            <a:r>
              <a:rPr lang="en-GB"/>
              <a:t>Crucially these are required to  have the same mass or same number of books</a:t>
            </a:r>
            <a:endParaRPr/>
          </a:p>
          <a:p>
            <a:pPr indent="0" lvl="0" marL="0" rtl="0" algn="l">
              <a:spcBef>
                <a:spcPts val="0"/>
              </a:spcBef>
              <a:spcAft>
                <a:spcPts val="0"/>
              </a:spcAft>
              <a:buNone/>
            </a:pPr>
            <a:r>
              <a:rPr lang="en-GB"/>
              <a:t>In classical OT we ensure mass conservation hence I’ve created these two plots with the same number of points, however we shall see that in the unblanaced setting we can drop this constraint.</a:t>
            </a:r>
            <a:endParaRPr/>
          </a:p>
          <a:p>
            <a:pPr indent="0" lvl="0" marL="0" rtl="0" algn="l">
              <a:spcBef>
                <a:spcPts val="0"/>
              </a:spcBef>
              <a:spcAft>
                <a:spcPts val="0"/>
              </a:spcAft>
              <a:buNone/>
            </a:pPr>
            <a:r>
              <a:rPr lang="en-GB"/>
              <a:t>In the lower plot we can take this to a more relatable case where we consider a blob of field in 2D and say an Euclidean L2 distance for our cost function. Our goal being to find the cheapest way again to morph one field into the other.</a:t>
            </a:r>
            <a:endParaRPr/>
          </a:p>
          <a:p>
            <a:pPr indent="0" lvl="0" marL="0" rtl="0" algn="l">
              <a:spcBef>
                <a:spcPts val="0"/>
              </a:spcBef>
              <a:spcAft>
                <a:spcPts val="0"/>
              </a:spcAft>
              <a:buNone/>
            </a:pPr>
            <a:r>
              <a:rPr lang="en-GB"/>
              <a:t>MASS = ACCUMULATAED Rain Volum?</a:t>
            </a:r>
            <a:endParaRPr/>
          </a:p>
          <a:p>
            <a:pPr indent="0" lvl="0" marL="0" rtl="0" algn="l">
              <a:spcBef>
                <a:spcPts val="0"/>
              </a:spcBef>
              <a:spcAft>
                <a:spcPts val="0"/>
              </a:spcAft>
              <a:buNone/>
            </a:pPr>
            <a:r>
              <a:t/>
            </a:r>
            <a:endParaRPr/>
          </a:p>
        </p:txBody>
      </p:sp>
      <p:sp>
        <p:nvSpPr>
          <p:cNvPr id="138" name="Google Shape;13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147" name="Google Shape;14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166" name="Google Shape;16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178" name="Google Shape;17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These then are the version hat we can swap out o forma an unbalanced version where we can relax the mass constraint. This allows one for the framework to make sense in the precipitation case but also creates different behaviour. So tha instead of points having to move in the blaanced case, point can be destroyed and created. </a:t>
            </a:r>
            <a:endParaRPr/>
          </a:p>
          <a:p>
            <a:pPr indent="0" lvl="0" marL="0" rtl="0" algn="l">
              <a:spcBef>
                <a:spcPts val="0"/>
              </a:spcBef>
              <a:spcAft>
                <a:spcPts val="0"/>
              </a:spcAft>
              <a:buNone/>
            </a:pPr>
            <a:r>
              <a:rPr lang="en-GB"/>
              <a:t>Again this does add another parameter which can control the influence of these. Where by incraing the parameter we demand more mass constaint or decrease it and any plans allowed. </a:t>
            </a:r>
            <a:endParaRPr/>
          </a:p>
          <a:p>
            <a:pPr indent="0" lvl="0" marL="0" rtl="0" algn="l">
              <a:spcBef>
                <a:spcPts val="0"/>
              </a:spcBef>
              <a:spcAft>
                <a:spcPts val="0"/>
              </a:spcAft>
              <a:buNone/>
            </a:pPr>
            <a:r>
              <a:rPr lang="en-GB"/>
              <a:t>Another interpretation is that this parameter controls the ‘reach’ the field sees compared he other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Again by way of example we consider the Kullback Leiber divergence and total variawe the total variance nce case controls the imagine domain whilst the KL case doesn’t seem to have such an obvious case.</a:t>
            </a:r>
            <a:endParaRPr/>
          </a:p>
          <a:p>
            <a:pPr indent="0" lvl="0" marL="0" rtl="0" algn="l">
              <a:spcBef>
                <a:spcPts val="0"/>
              </a:spcBef>
              <a:spcAft>
                <a:spcPts val="0"/>
              </a:spcAft>
              <a:buNone/>
            </a:pPr>
            <a:r>
              <a:rPr lang="en-GB"/>
              <a:t>Since we’re looking at the unbalanced case the distributions don’t need to be filled and hence the plan that is outputted doesn’t necessarily have the same marginals as the input distributions.</a:t>
            </a:r>
            <a:endParaRPr/>
          </a:p>
          <a:p>
            <a:pPr indent="0" lvl="0" marL="0" rtl="0" algn="l">
              <a:spcBef>
                <a:spcPts val="0"/>
              </a:spcBef>
              <a:spcAft>
                <a:spcPts val="0"/>
              </a:spcAft>
              <a:buNone/>
            </a:pPr>
            <a:r>
              <a:t/>
            </a:r>
            <a:endParaRPr/>
          </a:p>
        </p:txBody>
      </p:sp>
      <p:sp>
        <p:nvSpPr>
          <p:cNvPr id="188" name="Google Shape;18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2"/>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2"/>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3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3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6"/>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6"/>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7"/>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7"/>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0"/>
          <p:cNvSpPr/>
          <p:nvPr>
            <p:ph idx="2" type="pic"/>
          </p:nvPr>
        </p:nvSpPr>
        <p:spPr>
          <a:xfrm>
            <a:off x="3887391" y="987426"/>
            <a:ext cx="4629150" cy="4873625"/>
          </a:xfrm>
          <a:prstGeom prst="rect">
            <a:avLst/>
          </a:prstGeom>
          <a:noFill/>
          <a:ln>
            <a:noFill/>
          </a:ln>
        </p:spPr>
      </p:sp>
      <p:sp>
        <p:nvSpPr>
          <p:cNvPr id="68" name="Google Shape;68;p4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1.jpg"/><Relationship Id="rId6" Type="http://schemas.openxmlformats.org/officeDocument/2006/relationships/image" Target="../media/image2.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32.gif"/><Relationship Id="rId6" Type="http://schemas.openxmlformats.org/officeDocument/2006/relationships/image" Target="../media/image3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480060" y="483004"/>
            <a:ext cx="5059093" cy="308287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GB" sz="4400"/>
              <a:t>A New Toolbox for Spatial Forecast Verification</a:t>
            </a:r>
            <a:br>
              <a:rPr lang="en-GB" sz="4400"/>
            </a:br>
            <a:r>
              <a:rPr lang="en-GB" sz="2000">
                <a:solidFill>
                  <a:srgbClr val="323F4F"/>
                </a:solidFill>
              </a:rPr>
              <a:t>Examining Entropic Unbalanced Optimal Transport and Sinkhorn Divergences for Spatial Forecast Verification</a:t>
            </a:r>
            <a:endParaRPr b="1" sz="2000"/>
          </a:p>
        </p:txBody>
      </p:sp>
      <p:pic>
        <p:nvPicPr>
          <p:cNvPr id="90" name="Google Shape;90;p1"/>
          <p:cNvPicPr preferRelativeResize="0"/>
          <p:nvPr/>
        </p:nvPicPr>
        <p:blipFill rotWithShape="1">
          <a:blip r:embed="rId3">
            <a:alphaModFix/>
          </a:blip>
          <a:srcRect b="0" l="0" r="0" t="0"/>
          <a:stretch/>
        </p:blipFill>
        <p:spPr>
          <a:xfrm>
            <a:off x="6354246" y="175011"/>
            <a:ext cx="2568976" cy="282189"/>
          </a:xfrm>
          <a:prstGeom prst="rect">
            <a:avLst/>
          </a:prstGeom>
          <a:noFill/>
          <a:ln>
            <a:noFill/>
          </a:ln>
        </p:spPr>
      </p:pic>
      <p:sp>
        <p:nvSpPr>
          <p:cNvPr id="91" name="Google Shape;91;p1"/>
          <p:cNvSpPr txBox="1"/>
          <p:nvPr/>
        </p:nvSpPr>
        <p:spPr>
          <a:xfrm>
            <a:off x="342423" y="4235727"/>
            <a:ext cx="3863340" cy="14344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GB" sz="2000" u="none" cap="none" strike="noStrike">
                <a:solidFill>
                  <a:schemeClr val="dk1"/>
                </a:solidFill>
                <a:latin typeface="Calibri"/>
                <a:ea typeface="Calibri"/>
                <a:cs typeface="Calibri"/>
                <a:sym typeface="Calibri"/>
              </a:rPr>
              <a:t>Jacob J.M. Francis</a:t>
            </a:r>
            <a:r>
              <a:rPr b="0" baseline="30000" i="0" lang="en-GB" sz="2000" u="none" cap="none" strike="noStrike">
                <a:solidFill>
                  <a:schemeClr val="dk1"/>
                </a:solidFill>
                <a:latin typeface="Calibri"/>
                <a:ea typeface="Calibri"/>
                <a:cs typeface="Calibri"/>
                <a:sym typeface="Calibri"/>
              </a:rPr>
              <a:t>1</a:t>
            </a:r>
            <a:r>
              <a:rPr b="0" i="0" lang="en-GB" sz="2000" u="none" cap="none" strike="noStrike">
                <a:solidFill>
                  <a:schemeClr val="dk1"/>
                </a:solidFill>
                <a:latin typeface="Calibri"/>
                <a:ea typeface="Calibri"/>
                <a:cs typeface="Calibri"/>
                <a:sym typeface="Calibri"/>
              </a:rPr>
              <a:t>,</a:t>
            </a:r>
            <a:endParaRPr/>
          </a:p>
          <a:p>
            <a:pPr indent="0" lvl="0" marL="0" marR="0" rtl="0" algn="l">
              <a:lnSpc>
                <a:spcPct val="90000"/>
              </a:lnSpc>
              <a:spcBef>
                <a:spcPts val="1000"/>
              </a:spcBef>
              <a:spcAft>
                <a:spcPts val="0"/>
              </a:spcAft>
              <a:buClr>
                <a:schemeClr val="dk1"/>
              </a:buClr>
              <a:buSzPts val="2000"/>
              <a:buFont typeface="Arial"/>
              <a:buNone/>
            </a:pPr>
            <a:r>
              <a:rPr b="0" i="0" lang="en-GB" sz="2000" u="none" cap="none" strike="noStrike">
                <a:solidFill>
                  <a:schemeClr val="dk1"/>
                </a:solidFill>
                <a:latin typeface="Calibri"/>
                <a:ea typeface="Calibri"/>
                <a:cs typeface="Calibri"/>
                <a:sym typeface="Calibri"/>
              </a:rPr>
              <a:t>Colin J. Cotter</a:t>
            </a:r>
            <a:r>
              <a:rPr b="0" baseline="30000" i="0" lang="en-GB" sz="2000" u="none" cap="none" strike="noStrike">
                <a:solidFill>
                  <a:schemeClr val="dk1"/>
                </a:solidFill>
                <a:latin typeface="Calibri"/>
                <a:ea typeface="Calibri"/>
                <a:cs typeface="Calibri"/>
                <a:sym typeface="Calibri"/>
              </a:rPr>
              <a:t>2</a:t>
            </a:r>
            <a:r>
              <a:rPr b="0" i="0" lang="en-GB" sz="2000" u="none" cap="none" strike="noStrike">
                <a:solidFill>
                  <a:schemeClr val="dk1"/>
                </a:solidFill>
                <a:latin typeface="Calibri"/>
                <a:ea typeface="Calibri"/>
                <a:cs typeface="Calibri"/>
                <a:sym typeface="Calibri"/>
              </a:rPr>
              <a:t>,</a:t>
            </a:r>
            <a:endParaRPr/>
          </a:p>
          <a:p>
            <a:pPr indent="0" lvl="0" marL="0" marR="0" rtl="0" algn="l">
              <a:lnSpc>
                <a:spcPct val="90000"/>
              </a:lnSpc>
              <a:spcBef>
                <a:spcPts val="1000"/>
              </a:spcBef>
              <a:spcAft>
                <a:spcPts val="0"/>
              </a:spcAft>
              <a:buClr>
                <a:schemeClr val="dk1"/>
              </a:buClr>
              <a:buSzPts val="2000"/>
              <a:buFont typeface="Arial"/>
              <a:buNone/>
            </a:pPr>
            <a:r>
              <a:rPr b="0" i="0" lang="en-GB" sz="2000" u="none" cap="none" strike="noStrike">
                <a:solidFill>
                  <a:schemeClr val="dk1"/>
                </a:solidFill>
                <a:latin typeface="Calibri"/>
                <a:ea typeface="Calibri"/>
                <a:cs typeface="Calibri"/>
                <a:sym typeface="Calibri"/>
              </a:rPr>
              <a:t>Marion P. Mittermaier</a:t>
            </a:r>
            <a:r>
              <a:rPr b="0" baseline="30000" i="0" lang="en-GB" sz="2000" u="none" cap="none" strike="noStrike">
                <a:solidFill>
                  <a:schemeClr val="dk1"/>
                </a:solidFill>
                <a:latin typeface="Calibri"/>
                <a:ea typeface="Calibri"/>
                <a:cs typeface="Calibri"/>
                <a:sym typeface="Calibri"/>
              </a:rPr>
              <a:t>3</a:t>
            </a:r>
            <a:endParaRPr/>
          </a:p>
        </p:txBody>
      </p:sp>
      <p:sp>
        <p:nvSpPr>
          <p:cNvPr id="92" name="Google Shape;92;p1"/>
          <p:cNvSpPr txBox="1"/>
          <p:nvPr/>
        </p:nvSpPr>
        <p:spPr>
          <a:xfrm>
            <a:off x="394378" y="5504606"/>
            <a:ext cx="8873861" cy="1306819"/>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chemeClr val="dk1"/>
              </a:buClr>
              <a:buSzPts val="1800"/>
              <a:buFont typeface="Arial"/>
              <a:buNone/>
            </a:pPr>
            <a:r>
              <a:rPr b="0" baseline="30000" i="0" lang="en-GB" sz="1800" u="none" cap="none" strike="noStrike">
                <a:solidFill>
                  <a:schemeClr val="dk1"/>
                </a:solidFill>
                <a:latin typeface="Calibri"/>
                <a:ea typeface="Calibri"/>
                <a:cs typeface="Calibri"/>
                <a:sym typeface="Calibri"/>
              </a:rPr>
              <a:t>1</a:t>
            </a:r>
            <a:r>
              <a:rPr b="0" i="0" lang="en-GB" sz="1800" u="none" cap="none" strike="noStrike">
                <a:solidFill>
                  <a:schemeClr val="dk1"/>
                </a:solidFill>
                <a:latin typeface="Calibri"/>
                <a:ea typeface="Calibri"/>
                <a:cs typeface="Calibri"/>
                <a:sym typeface="Calibri"/>
              </a:rPr>
              <a:t>SSCP DTP, Grantham Institute</a:t>
            </a:r>
            <a:endParaRPr b="0" baseline="30000" i="0" sz="1800" u="none" cap="none" strike="noStrike">
              <a:solidFill>
                <a:schemeClr val="dk1"/>
              </a:solidFill>
              <a:latin typeface="Calibri"/>
              <a:ea typeface="Calibri"/>
              <a:cs typeface="Calibri"/>
              <a:sym typeface="Calibri"/>
            </a:endParaRPr>
          </a:p>
          <a:p>
            <a:pPr indent="0" lvl="0" marL="0" marR="0" rtl="0" algn="l">
              <a:lnSpc>
                <a:spcPct val="105000"/>
              </a:lnSpc>
              <a:spcBef>
                <a:spcPts val="0"/>
              </a:spcBef>
              <a:spcAft>
                <a:spcPts val="0"/>
              </a:spcAft>
              <a:buClr>
                <a:schemeClr val="dk1"/>
              </a:buClr>
              <a:buSzPts val="1800"/>
              <a:buFont typeface="Arial"/>
              <a:buNone/>
            </a:pPr>
            <a:r>
              <a:rPr b="0" baseline="30000" i="0" lang="en-GB" sz="1800" u="none" cap="none" strike="noStrike">
                <a:solidFill>
                  <a:schemeClr val="dk1"/>
                </a:solidFill>
                <a:latin typeface="Calibri"/>
                <a:ea typeface="Calibri"/>
                <a:cs typeface="Calibri"/>
                <a:sym typeface="Calibri"/>
              </a:rPr>
              <a:t>2</a:t>
            </a:r>
            <a:r>
              <a:rPr b="0" i="0" lang="en-GB" sz="1800" u="none" cap="none" strike="noStrike">
                <a:solidFill>
                  <a:schemeClr val="dk1"/>
                </a:solidFill>
                <a:latin typeface="Calibri"/>
                <a:ea typeface="Calibri"/>
                <a:cs typeface="Calibri"/>
                <a:sym typeface="Calibri"/>
              </a:rPr>
              <a:t>Department of Mathematics, ICL </a:t>
            </a:r>
            <a:endParaRPr/>
          </a:p>
          <a:p>
            <a:pPr indent="0" lvl="0" marL="0" marR="0" rtl="0" algn="l">
              <a:lnSpc>
                <a:spcPct val="105000"/>
              </a:lnSpc>
              <a:spcBef>
                <a:spcPts val="0"/>
              </a:spcBef>
              <a:spcAft>
                <a:spcPts val="0"/>
              </a:spcAft>
              <a:buClr>
                <a:schemeClr val="dk1"/>
              </a:buClr>
              <a:buSzPts val="1800"/>
              <a:buFont typeface="Arial"/>
              <a:buNone/>
            </a:pPr>
            <a:r>
              <a:rPr b="0" baseline="30000" i="0" lang="en-GB" sz="1800" u="none" cap="none" strike="noStrike">
                <a:solidFill>
                  <a:schemeClr val="dk1"/>
                </a:solidFill>
                <a:latin typeface="Calibri"/>
                <a:ea typeface="Calibri"/>
                <a:cs typeface="Calibri"/>
                <a:sym typeface="Calibri"/>
              </a:rPr>
              <a:t>3</a:t>
            </a:r>
            <a:r>
              <a:rPr b="0" i="0" lang="en-GB" sz="1800" u="none" cap="none" strike="noStrike">
                <a:solidFill>
                  <a:schemeClr val="dk1"/>
                </a:solidFill>
                <a:latin typeface="Calibri"/>
                <a:ea typeface="Calibri"/>
                <a:cs typeface="Calibri"/>
                <a:sym typeface="Calibri"/>
              </a:rPr>
              <a:t>MET Office UK</a:t>
            </a:r>
            <a:endParaRPr/>
          </a:p>
          <a:p>
            <a:pPr indent="0" lvl="0" marL="0" marR="0" rtl="0" algn="l">
              <a:lnSpc>
                <a:spcPct val="105000"/>
              </a:lnSpc>
              <a:spcBef>
                <a:spcPts val="0"/>
              </a:spcBef>
              <a:spcAft>
                <a:spcPts val="0"/>
              </a:spcAft>
              <a:buClr>
                <a:schemeClr val="dk1"/>
              </a:buClr>
              <a:buSzPts val="4000"/>
              <a:buFont typeface="Arial"/>
              <a:buNone/>
            </a:pPr>
            <a:r>
              <a:t/>
            </a:r>
            <a:endParaRPr b="0" i="0" sz="4000" u="none" cap="none" strike="noStrike">
              <a:solidFill>
                <a:schemeClr val="dk1"/>
              </a:solidFill>
              <a:latin typeface="Calibri"/>
              <a:ea typeface="Calibri"/>
              <a:cs typeface="Calibri"/>
              <a:sym typeface="Calibri"/>
            </a:endParaRPr>
          </a:p>
        </p:txBody>
      </p:sp>
      <p:pic>
        <p:nvPicPr>
          <p:cNvPr descr="Natural Environment Research Council (NERC) – UKRI" id="93" name="Google Shape;93;p1"/>
          <p:cNvPicPr preferRelativeResize="0"/>
          <p:nvPr/>
        </p:nvPicPr>
        <p:blipFill rotWithShape="1">
          <a:blip r:embed="rId4">
            <a:alphaModFix/>
          </a:blip>
          <a:srcRect b="0" l="0" r="6549" t="4"/>
          <a:stretch/>
        </p:blipFill>
        <p:spPr>
          <a:xfrm>
            <a:off x="7953499" y="1994844"/>
            <a:ext cx="1119651" cy="997589"/>
          </a:xfrm>
          <a:custGeom>
            <a:rect b="b" l="l" r="r" t="t"/>
            <a:pathLst>
              <a:path extrusionOk="0" h="3592721" w="4001589">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a:noFill/>
          <a:ln>
            <a:noFill/>
          </a:ln>
        </p:spPr>
      </p:pic>
      <p:pic>
        <p:nvPicPr>
          <p:cNvPr descr="Adaptation - Climate and environment at Imperial blog" id="94" name="Google Shape;94;p1"/>
          <p:cNvPicPr preferRelativeResize="0"/>
          <p:nvPr/>
        </p:nvPicPr>
        <p:blipFill rotWithShape="1">
          <a:blip r:embed="rId5">
            <a:alphaModFix/>
          </a:blip>
          <a:srcRect b="0" l="0" r="0" t="0"/>
          <a:stretch/>
        </p:blipFill>
        <p:spPr>
          <a:xfrm>
            <a:off x="7702532" y="572612"/>
            <a:ext cx="1306819" cy="1306819"/>
          </a:xfrm>
          <a:prstGeom prst="rect">
            <a:avLst/>
          </a:prstGeom>
          <a:noFill/>
          <a:ln>
            <a:noFill/>
          </a:ln>
        </p:spPr>
      </p:pic>
      <p:pic>
        <p:nvPicPr>
          <p:cNvPr descr="Met Office Events - 2 Upcoming Activities and Tickets | Eventbrite" id="95" name="Google Shape;95;p1"/>
          <p:cNvPicPr preferRelativeResize="0"/>
          <p:nvPr/>
        </p:nvPicPr>
        <p:blipFill rotWithShape="1">
          <a:blip r:embed="rId6">
            <a:alphaModFix/>
          </a:blip>
          <a:srcRect b="0" l="0" r="0" t="0"/>
          <a:stretch/>
        </p:blipFill>
        <p:spPr>
          <a:xfrm>
            <a:off x="7638734" y="3018056"/>
            <a:ext cx="1434416" cy="1434416"/>
          </a:xfrm>
          <a:prstGeom prst="rect">
            <a:avLst/>
          </a:prstGeom>
          <a:noFill/>
          <a:ln>
            <a:noFill/>
          </a:ln>
        </p:spPr>
      </p:pic>
      <p:sp>
        <p:nvSpPr>
          <p:cNvPr id="96" name="Google Shape;96;p1"/>
          <p:cNvSpPr/>
          <p:nvPr/>
        </p:nvSpPr>
        <p:spPr>
          <a:xfrm>
            <a:off x="480060" y="3565874"/>
            <a:ext cx="4973411" cy="75481"/>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
          <p:cNvSpPr/>
          <p:nvPr/>
        </p:nvSpPr>
        <p:spPr>
          <a:xfrm>
            <a:off x="649354" y="3603614"/>
            <a:ext cx="6260601" cy="75481"/>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
          <p:cNvSpPr txBox="1"/>
          <p:nvPr/>
        </p:nvSpPr>
        <p:spPr>
          <a:xfrm>
            <a:off x="5252973" y="6387659"/>
            <a:ext cx="2202546"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2000" u="none" cap="none" strike="noStrike">
                <a:solidFill>
                  <a:schemeClr val="dk1"/>
                </a:solidFill>
                <a:latin typeface="Calibri"/>
                <a:ea typeface="Calibri"/>
                <a:cs typeface="Calibri"/>
                <a:sym typeface="Calibri"/>
              </a:rPr>
              <a:t>Paper QR:</a:t>
            </a:r>
            <a:endParaRPr/>
          </a:p>
        </p:txBody>
      </p:sp>
      <p:pic>
        <p:nvPicPr>
          <p:cNvPr descr="A qr code with dots and circles&#10;&#10;AI-generated content may be incorrect." id="99" name="Google Shape;99;p1"/>
          <p:cNvPicPr preferRelativeResize="0"/>
          <p:nvPr/>
        </p:nvPicPr>
        <p:blipFill rotWithShape="1">
          <a:blip r:embed="rId7">
            <a:alphaModFix/>
          </a:blip>
          <a:srcRect b="0" l="0" r="0" t="0"/>
          <a:stretch/>
        </p:blipFill>
        <p:spPr>
          <a:xfrm>
            <a:off x="6849496" y="4549900"/>
            <a:ext cx="2275609" cy="2275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0"/>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t>Translation</a:t>
            </a:r>
            <a:endParaRPr b="1">
              <a:latin typeface="Calibri"/>
              <a:ea typeface="Calibri"/>
              <a:cs typeface="Calibri"/>
              <a:sym typeface="Calibri"/>
            </a:endParaRPr>
          </a:p>
        </p:txBody>
      </p:sp>
      <p:pic>
        <p:nvPicPr>
          <p:cNvPr id="206" name="Google Shape;206;p10"/>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207" name="Google Shape;207;p10"/>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10"/>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10"/>
          <p:cNvSpPr txBox="1"/>
          <p:nvPr/>
        </p:nvSpPr>
        <p:spPr>
          <a:xfrm>
            <a:off x="524741" y="1546683"/>
            <a:ext cx="80945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How does UOT behave in the context of the double penalty problem?</a:t>
            </a:r>
            <a:endParaRPr/>
          </a:p>
        </p:txBody>
      </p:sp>
      <p:pic>
        <p:nvPicPr>
          <p:cNvPr id="210" name="Google Shape;210;p10"/>
          <p:cNvPicPr preferRelativeResize="0"/>
          <p:nvPr/>
        </p:nvPicPr>
        <p:blipFill rotWithShape="1">
          <a:blip r:embed="rId4">
            <a:alphaModFix/>
          </a:blip>
          <a:srcRect b="0" l="0" r="0" t="0"/>
          <a:stretch/>
        </p:blipFill>
        <p:spPr>
          <a:xfrm>
            <a:off x="129886" y="2010656"/>
            <a:ext cx="8884227" cy="4832676"/>
          </a:xfrm>
          <a:prstGeom prst="rect">
            <a:avLst/>
          </a:prstGeom>
          <a:noFill/>
          <a:ln>
            <a:noFill/>
          </a:ln>
        </p:spPr>
      </p:pic>
      <p:sp>
        <p:nvSpPr>
          <p:cNvPr id="211" name="Google Shape;211;p10"/>
          <p:cNvSpPr txBox="1"/>
          <p:nvPr/>
        </p:nvSpPr>
        <p:spPr>
          <a:xfrm>
            <a:off x="5133109" y="60621"/>
            <a:ext cx="4010891" cy="1708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a:solidFill>
                  <a:schemeClr val="dk1"/>
                </a:solidFill>
                <a:latin typeface="Calibri"/>
                <a:ea typeface="Calibri"/>
                <a:cs typeface="Calibri"/>
                <a:sym typeface="Calibri"/>
              </a:rPr>
              <a:t>Key:</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TV = total variation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KL = Kullback-Leiber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(se) = Sinkhorn Divergence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(p) = primal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-1 = inverse direction</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 , ) = (Transport vector direction, Transport vector magnitude )</a:t>
            </a:r>
            <a:endParaRPr/>
          </a:p>
          <a:p>
            <a:pPr indent="0" lvl="0" marL="0" marR="0" rtl="0" algn="l">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50">
              <a:solidFill>
                <a:schemeClr val="dk1"/>
              </a:solidFill>
              <a:latin typeface="Calibri"/>
              <a:ea typeface="Calibri"/>
              <a:cs typeface="Calibri"/>
              <a:sym typeface="Calibri"/>
            </a:endParaRPr>
          </a:p>
        </p:txBody>
      </p:sp>
      <p:sp>
        <p:nvSpPr>
          <p:cNvPr id="212" name="Google Shape;212;p10"/>
          <p:cNvSpPr/>
          <p:nvPr/>
        </p:nvSpPr>
        <p:spPr>
          <a:xfrm>
            <a:off x="3210792" y="3553691"/>
            <a:ext cx="2597726" cy="207818"/>
          </a:xfrm>
          <a:prstGeom prst="curvedDownArrow">
            <a:avLst>
              <a:gd fmla="val 25000" name="adj1"/>
              <a:gd fmla="val 50000" name="adj2"/>
              <a:gd fmla="val 25000" name="adj3"/>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0"/>
          <p:cNvSpPr txBox="1"/>
          <p:nvPr/>
        </p:nvSpPr>
        <p:spPr>
          <a:xfrm>
            <a:off x="4155440" y="3553691"/>
            <a:ext cx="59320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 x</a:t>
            </a:r>
            <a:r>
              <a:rPr lang="en-GB">
                <a:solidFill>
                  <a:schemeClr val="dk1"/>
                </a:solidFill>
                <a:latin typeface="Calibri"/>
                <a:ea typeface="Calibri"/>
                <a:cs typeface="Calibri"/>
                <a:sym typeface="Calibri"/>
              </a:rPr>
              <a:t>4</a:t>
            </a:r>
            <a:endParaRPr/>
          </a:p>
        </p:txBody>
      </p:sp>
      <p:sp>
        <p:nvSpPr>
          <p:cNvPr id="214" name="Google Shape;214;p10"/>
          <p:cNvSpPr/>
          <p:nvPr/>
        </p:nvSpPr>
        <p:spPr>
          <a:xfrm>
            <a:off x="1339775" y="5526700"/>
            <a:ext cx="381900" cy="207900"/>
          </a:xfrm>
          <a:prstGeom prst="rect">
            <a:avLst/>
          </a:prstGeom>
          <a:solidFill>
            <a:srgbClr val="00FF00">
              <a:alpha val="3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5" name="Google Shape;215;p10"/>
          <p:cNvSpPr/>
          <p:nvPr/>
        </p:nvSpPr>
        <p:spPr>
          <a:xfrm>
            <a:off x="3528890" y="5551805"/>
            <a:ext cx="381900" cy="207900"/>
          </a:xfrm>
          <a:prstGeom prst="rect">
            <a:avLst/>
          </a:prstGeom>
          <a:solidFill>
            <a:srgbClr val="00FF00">
              <a:alpha val="3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6" name="Google Shape;216;p10"/>
          <p:cNvSpPr/>
          <p:nvPr/>
        </p:nvSpPr>
        <p:spPr>
          <a:xfrm>
            <a:off x="5829387" y="5529175"/>
            <a:ext cx="381900" cy="207900"/>
          </a:xfrm>
          <a:prstGeom prst="rect">
            <a:avLst/>
          </a:prstGeom>
          <a:solidFill>
            <a:srgbClr val="00FF00">
              <a:alpha val="3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7" name="Google Shape;217;p10"/>
          <p:cNvSpPr/>
          <p:nvPr/>
        </p:nvSpPr>
        <p:spPr>
          <a:xfrm>
            <a:off x="8113973" y="5538369"/>
            <a:ext cx="381900" cy="207900"/>
          </a:xfrm>
          <a:prstGeom prst="rect">
            <a:avLst/>
          </a:prstGeom>
          <a:solidFill>
            <a:srgbClr val="00FF00">
              <a:alpha val="3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8" name="Google Shape;218;p10"/>
          <p:cNvSpPr/>
          <p:nvPr/>
        </p:nvSpPr>
        <p:spPr>
          <a:xfrm>
            <a:off x="501398" y="3844996"/>
            <a:ext cx="381900" cy="207900"/>
          </a:xfrm>
          <a:prstGeom prst="rect">
            <a:avLst/>
          </a:prstGeom>
          <a:solidFill>
            <a:srgbClr val="FFD400">
              <a:alpha val="3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1"/>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t>Reach Parameter</a:t>
            </a:r>
            <a:endParaRPr b="1">
              <a:latin typeface="Calibri"/>
              <a:ea typeface="Calibri"/>
              <a:cs typeface="Calibri"/>
              <a:sym typeface="Calibri"/>
            </a:endParaRPr>
          </a:p>
        </p:txBody>
      </p:sp>
      <p:pic>
        <p:nvPicPr>
          <p:cNvPr id="225" name="Google Shape;225;p11"/>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226" name="Google Shape;226;p11"/>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11"/>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11"/>
          <p:cNvSpPr txBox="1"/>
          <p:nvPr/>
        </p:nvSpPr>
        <p:spPr>
          <a:xfrm>
            <a:off x="524741" y="1546683"/>
            <a:ext cx="80945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Given one tuneable parameter, how does changing it affect the methods behaviour?</a:t>
            </a:r>
            <a:endParaRPr/>
          </a:p>
        </p:txBody>
      </p:sp>
      <p:pic>
        <p:nvPicPr>
          <p:cNvPr id="229" name="Google Shape;229;p11"/>
          <p:cNvPicPr preferRelativeResize="0"/>
          <p:nvPr/>
        </p:nvPicPr>
        <p:blipFill rotWithShape="1">
          <a:blip r:embed="rId4">
            <a:alphaModFix/>
          </a:blip>
          <a:srcRect b="0" l="0" r="0" t="0"/>
          <a:stretch/>
        </p:blipFill>
        <p:spPr>
          <a:xfrm>
            <a:off x="402648" y="2445351"/>
            <a:ext cx="8336418" cy="3255172"/>
          </a:xfrm>
          <a:prstGeom prst="rect">
            <a:avLst/>
          </a:prstGeom>
          <a:noFill/>
          <a:ln>
            <a:noFill/>
          </a:ln>
        </p:spPr>
      </p:pic>
      <p:sp>
        <p:nvSpPr>
          <p:cNvPr id="230" name="Google Shape;230;p11"/>
          <p:cNvSpPr txBox="1"/>
          <p:nvPr/>
        </p:nvSpPr>
        <p:spPr>
          <a:xfrm>
            <a:off x="1673925" y="5590800"/>
            <a:ext cx="747900" cy="7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Calibri"/>
                <a:ea typeface="Calibri"/>
                <a:cs typeface="Calibri"/>
                <a:sym typeface="Calibri"/>
              </a:rPr>
              <a:t>TV</a:t>
            </a:r>
            <a:endParaRPr sz="2000">
              <a:solidFill>
                <a:schemeClr val="dk1"/>
              </a:solidFill>
              <a:latin typeface="Calibri"/>
              <a:ea typeface="Calibri"/>
              <a:cs typeface="Calibri"/>
              <a:sym typeface="Calibri"/>
            </a:endParaRPr>
          </a:p>
        </p:txBody>
      </p:sp>
      <p:sp>
        <p:nvSpPr>
          <p:cNvPr id="231" name="Google Shape;231;p11"/>
          <p:cNvSpPr txBox="1"/>
          <p:nvPr/>
        </p:nvSpPr>
        <p:spPr>
          <a:xfrm>
            <a:off x="6456650" y="5590800"/>
            <a:ext cx="747900" cy="7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Calibri"/>
                <a:ea typeface="Calibri"/>
                <a:cs typeface="Calibri"/>
                <a:sym typeface="Calibri"/>
              </a:rPr>
              <a:t>KL</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2"/>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4400">
                <a:solidFill>
                  <a:schemeClr val="dk1"/>
                </a:solidFill>
                <a:latin typeface="Calibri"/>
                <a:ea typeface="Calibri"/>
                <a:cs typeface="Calibri"/>
                <a:sym typeface="Calibri"/>
              </a:rPr>
              <a:t>Translation (2D Histogram)</a:t>
            </a:r>
            <a:endParaRPr/>
          </a:p>
        </p:txBody>
      </p:sp>
      <p:sp>
        <p:nvSpPr>
          <p:cNvPr id="238" name="Google Shape;238;p12"/>
          <p:cNvSpPr txBox="1"/>
          <p:nvPr/>
        </p:nvSpPr>
        <p:spPr>
          <a:xfrm>
            <a:off x="5567242" y="2351026"/>
            <a:ext cx="2533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rPr>
              <a:t>Sinkhorn Divergence:</a:t>
            </a:r>
            <a:endParaRPr/>
          </a:p>
        </p:txBody>
      </p:sp>
      <p:sp>
        <p:nvSpPr>
          <p:cNvPr id="239" name="Google Shape;239;p12"/>
          <p:cNvSpPr txBox="1"/>
          <p:nvPr/>
        </p:nvSpPr>
        <p:spPr>
          <a:xfrm>
            <a:off x="739201" y="2378971"/>
            <a:ext cx="3112081" cy="38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rPr>
              <a:t>Unbalanced Optimal Transport</a:t>
            </a:r>
            <a:endParaRPr/>
          </a:p>
        </p:txBody>
      </p:sp>
      <p:pic>
        <p:nvPicPr>
          <p:cNvPr id="240" name="Google Shape;240;p12"/>
          <p:cNvPicPr preferRelativeResize="0"/>
          <p:nvPr/>
        </p:nvPicPr>
        <p:blipFill rotWithShape="1">
          <a:blip r:embed="rId3">
            <a:alphaModFix/>
          </a:blip>
          <a:srcRect b="0" l="0" r="0" t="0"/>
          <a:stretch/>
        </p:blipFill>
        <p:spPr>
          <a:xfrm>
            <a:off x="0" y="3155119"/>
            <a:ext cx="9144000" cy="2567293"/>
          </a:xfrm>
          <a:prstGeom prst="rect">
            <a:avLst/>
          </a:prstGeom>
          <a:noFill/>
          <a:ln>
            <a:noFill/>
          </a:ln>
        </p:spPr>
      </p:pic>
      <p:sp>
        <p:nvSpPr>
          <p:cNvPr id="241" name="Google Shape;241;p12"/>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12"/>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3" name="Google Shape;243;p12"/>
          <p:cNvPicPr preferRelativeResize="0"/>
          <p:nvPr/>
        </p:nvPicPr>
        <p:blipFill rotWithShape="1">
          <a:blip r:embed="rId4">
            <a:alphaModFix/>
          </a:blip>
          <a:srcRect b="0" l="0" r="0" t="0"/>
          <a:stretch/>
        </p:blipFill>
        <p:spPr>
          <a:xfrm>
            <a:off x="7214651" y="-2032"/>
            <a:ext cx="1929349" cy="1929349"/>
          </a:xfrm>
          <a:prstGeom prst="rect">
            <a:avLst/>
          </a:prstGeom>
          <a:noFill/>
          <a:ln>
            <a:noFill/>
          </a:ln>
        </p:spPr>
      </p:pic>
      <p:sp>
        <p:nvSpPr>
          <p:cNvPr id="244" name="Google Shape;244;p12"/>
          <p:cNvSpPr txBox="1"/>
          <p:nvPr/>
        </p:nvSpPr>
        <p:spPr>
          <a:xfrm>
            <a:off x="438151" y="1666875"/>
            <a:ext cx="65722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Is there a diagnostic advantage in using the Sinkhorn divergence?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3"/>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4400">
                <a:solidFill>
                  <a:schemeClr val="dk1"/>
                </a:solidFill>
                <a:latin typeface="Calibri"/>
                <a:ea typeface="Calibri"/>
                <a:cs typeface="Calibri"/>
                <a:sym typeface="Calibri"/>
              </a:rPr>
              <a:t>Spring 2005 ICP Case</a:t>
            </a:r>
            <a:endParaRPr/>
          </a:p>
        </p:txBody>
      </p:sp>
      <p:sp>
        <p:nvSpPr>
          <p:cNvPr id="251" name="Google Shape;251;p13"/>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13"/>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map&#10;&#10;AI-generated content may be incorrect." id="253" name="Google Shape;253;p13"/>
          <p:cNvPicPr preferRelativeResize="0"/>
          <p:nvPr/>
        </p:nvPicPr>
        <p:blipFill rotWithShape="1">
          <a:blip r:embed="rId3">
            <a:alphaModFix/>
          </a:blip>
          <a:srcRect b="0" l="0" r="0" t="0"/>
          <a:stretch/>
        </p:blipFill>
        <p:spPr>
          <a:xfrm>
            <a:off x="617786" y="2164922"/>
            <a:ext cx="7842419" cy="3677129"/>
          </a:xfrm>
          <a:prstGeom prst="rect">
            <a:avLst/>
          </a:prstGeom>
          <a:noFill/>
          <a:ln>
            <a:noFill/>
          </a:ln>
        </p:spPr>
      </p:pic>
      <p:sp>
        <p:nvSpPr>
          <p:cNvPr id="254" name="Google Shape;254;p13"/>
          <p:cNvSpPr txBox="1"/>
          <p:nvPr/>
        </p:nvSpPr>
        <p:spPr>
          <a:xfrm>
            <a:off x="683795" y="1556331"/>
            <a:ext cx="777641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Given real intensity data, are any properties from the simplified setting retained or lost?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4"/>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4400">
                <a:solidFill>
                  <a:schemeClr val="dk1"/>
                </a:solidFill>
                <a:latin typeface="Calibri"/>
                <a:ea typeface="Calibri"/>
                <a:cs typeface="Calibri"/>
                <a:sym typeface="Calibri"/>
              </a:rPr>
              <a:t>MesoVICT Core Case</a:t>
            </a:r>
            <a:endParaRPr/>
          </a:p>
        </p:txBody>
      </p:sp>
      <p:sp>
        <p:nvSpPr>
          <p:cNvPr id="261" name="Google Shape;261;p14"/>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14"/>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3" name="Google Shape;263;p14"/>
          <p:cNvPicPr preferRelativeResize="0"/>
          <p:nvPr/>
        </p:nvPicPr>
        <p:blipFill rotWithShape="1">
          <a:blip r:embed="rId3">
            <a:alphaModFix/>
          </a:blip>
          <a:srcRect b="0" l="0" r="0" t="0"/>
          <a:stretch/>
        </p:blipFill>
        <p:spPr>
          <a:xfrm>
            <a:off x="787079" y="2268235"/>
            <a:ext cx="7606145" cy="4333733"/>
          </a:xfrm>
          <a:prstGeom prst="rect">
            <a:avLst/>
          </a:prstGeom>
          <a:noFill/>
          <a:ln>
            <a:noFill/>
          </a:ln>
        </p:spPr>
      </p:pic>
      <p:sp>
        <p:nvSpPr>
          <p:cNvPr id="264" name="Google Shape;264;p14"/>
          <p:cNvSpPr txBox="1"/>
          <p:nvPr/>
        </p:nvSpPr>
        <p:spPr>
          <a:xfrm>
            <a:off x="683795" y="1556331"/>
            <a:ext cx="777641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Given real intensity data, are any properties from the simplified setting retained or lost?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5"/>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4400">
                <a:solidFill>
                  <a:schemeClr val="dk1"/>
                </a:solidFill>
                <a:latin typeface="Calibri"/>
                <a:ea typeface="Calibri"/>
                <a:cs typeface="Calibri"/>
                <a:sym typeface="Calibri"/>
              </a:rPr>
              <a:t>Work in Progress</a:t>
            </a:r>
            <a:endParaRPr b="1" sz="4400">
              <a:solidFill>
                <a:schemeClr val="dk1"/>
              </a:solidFill>
              <a:latin typeface="Calibri"/>
              <a:ea typeface="Calibri"/>
              <a:cs typeface="Calibri"/>
              <a:sym typeface="Calibri"/>
            </a:endParaRPr>
          </a:p>
        </p:txBody>
      </p:sp>
      <p:sp>
        <p:nvSpPr>
          <p:cNvPr id="271" name="Google Shape;271;p15"/>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15"/>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hart with colorful circles&#10;&#10;AI-generated content may be incorrect." id="273" name="Google Shape;273;p15"/>
          <p:cNvPicPr preferRelativeResize="0"/>
          <p:nvPr/>
        </p:nvPicPr>
        <p:blipFill rotWithShape="1">
          <a:blip r:embed="rId3">
            <a:alphaModFix/>
          </a:blip>
          <a:srcRect b="0" l="0" r="0" t="0"/>
          <a:stretch/>
        </p:blipFill>
        <p:spPr>
          <a:xfrm>
            <a:off x="2592041" y="2138123"/>
            <a:ext cx="3602517" cy="3602517"/>
          </a:xfrm>
          <a:prstGeom prst="rect">
            <a:avLst/>
          </a:prstGeom>
          <a:noFill/>
          <a:ln>
            <a:noFill/>
          </a:ln>
        </p:spPr>
      </p:pic>
      <p:pic>
        <p:nvPicPr>
          <p:cNvPr descr="A chart with colorful dots&#10;&#10;AI-generated content may be incorrect." id="274" name="Google Shape;274;p15"/>
          <p:cNvPicPr preferRelativeResize="0"/>
          <p:nvPr/>
        </p:nvPicPr>
        <p:blipFill rotWithShape="1">
          <a:blip r:embed="rId4">
            <a:alphaModFix/>
          </a:blip>
          <a:srcRect b="0" l="0" r="0" t="0"/>
          <a:stretch/>
        </p:blipFill>
        <p:spPr>
          <a:xfrm>
            <a:off x="5541483" y="2138123"/>
            <a:ext cx="3602517" cy="3602517"/>
          </a:xfrm>
          <a:prstGeom prst="rect">
            <a:avLst/>
          </a:prstGeom>
          <a:noFill/>
          <a:ln>
            <a:noFill/>
          </a:ln>
        </p:spPr>
      </p:pic>
      <p:pic>
        <p:nvPicPr>
          <p:cNvPr descr="A screenshot of a computer generated image&#10;&#10;AI-generated content may be incorrect." id="275" name="Google Shape;275;p15"/>
          <p:cNvPicPr preferRelativeResize="0"/>
          <p:nvPr/>
        </p:nvPicPr>
        <p:blipFill rotWithShape="1">
          <a:blip r:embed="rId5">
            <a:alphaModFix/>
          </a:blip>
          <a:srcRect b="0" l="0" r="0" t="0"/>
          <a:stretch/>
        </p:blipFill>
        <p:spPr>
          <a:xfrm>
            <a:off x="226906" y="2379821"/>
            <a:ext cx="2365135" cy="31191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6"/>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4400">
                <a:solidFill>
                  <a:schemeClr val="dk1"/>
                </a:solidFill>
                <a:latin typeface="Calibri"/>
                <a:ea typeface="Calibri"/>
                <a:cs typeface="Calibri"/>
                <a:sym typeface="Calibri"/>
              </a:rPr>
              <a:t>Work in Progress</a:t>
            </a:r>
            <a:endParaRPr/>
          </a:p>
        </p:txBody>
      </p:sp>
      <p:sp>
        <p:nvSpPr>
          <p:cNvPr id="282" name="Google Shape;282;p16"/>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16"/>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 generated image&#10;&#10;AI-generated content may be incorrect." id="284" name="Google Shape;284;p16"/>
          <p:cNvPicPr preferRelativeResize="0"/>
          <p:nvPr/>
        </p:nvPicPr>
        <p:blipFill rotWithShape="1">
          <a:blip r:embed="rId3">
            <a:alphaModFix/>
          </a:blip>
          <a:srcRect b="0" l="0" r="0" t="0"/>
          <a:stretch/>
        </p:blipFill>
        <p:spPr>
          <a:xfrm>
            <a:off x="787079" y="1620306"/>
            <a:ext cx="7300281" cy="48668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7"/>
          <p:cNvSpPr txBox="1"/>
          <p:nvPr>
            <p:ph type="title"/>
          </p:nvPr>
        </p:nvSpPr>
        <p:spPr>
          <a:xfrm>
            <a:off x="478917" y="261512"/>
            <a:ext cx="3614166" cy="7107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GB" sz="4700">
                <a:solidFill>
                  <a:schemeClr val="dk1"/>
                </a:solidFill>
                <a:latin typeface="Calibri"/>
                <a:ea typeface="Calibri"/>
                <a:cs typeface="Calibri"/>
                <a:sym typeface="Calibri"/>
              </a:rPr>
              <a:t>Conclusion</a:t>
            </a:r>
            <a:endParaRPr/>
          </a:p>
        </p:txBody>
      </p:sp>
      <p:pic>
        <p:nvPicPr>
          <p:cNvPr id="291" name="Google Shape;291;p17"/>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292" name="Google Shape;292;p17"/>
          <p:cNvSpPr/>
          <p:nvPr/>
        </p:nvSpPr>
        <p:spPr>
          <a:xfrm>
            <a:off x="473202" y="2734301"/>
            <a:ext cx="4779818" cy="3539430"/>
          </a:xfrm>
          <a:prstGeom prst="rect">
            <a:avLst/>
          </a:prstGeom>
          <a:noFill/>
          <a:ln>
            <a:noFill/>
          </a:ln>
        </p:spPr>
        <p:txBody>
          <a:bodyPr anchorCtr="0" anchor="ctr"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Arial"/>
              <a:buChar char="•"/>
            </a:pPr>
            <a:r>
              <a:rPr b="1" i="0" lang="en-GB" sz="1600" u="none" cap="none" strike="noStrike">
                <a:solidFill>
                  <a:schemeClr val="dk1"/>
                </a:solidFill>
                <a:latin typeface="Calibri"/>
                <a:ea typeface="Calibri"/>
                <a:cs typeface="Calibri"/>
                <a:sym typeface="Calibri"/>
              </a:rPr>
              <a:t>Robust against double penalty.</a:t>
            </a:r>
            <a:endParaRPr/>
          </a:p>
          <a:p>
            <a:pPr indent="-184150" lvl="0" marL="285750" marR="0" rtl="0" algn="l">
              <a:lnSpc>
                <a:spcPct val="100000"/>
              </a:lnSpc>
              <a:spcBef>
                <a:spcPts val="0"/>
              </a:spcBef>
              <a:spcAft>
                <a:spcPts val="0"/>
              </a:spcAft>
              <a:buClr>
                <a:schemeClr val="dk1"/>
              </a:buClr>
              <a:buSzPts val="1600"/>
              <a:buFont typeface="Arial"/>
              <a:buNone/>
            </a:pPr>
            <a:r>
              <a:t/>
            </a:r>
            <a:endParaRPr b="1" i="0" sz="16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GB" sz="1600" u="none" cap="none" strike="noStrike">
                <a:solidFill>
                  <a:schemeClr val="dk1"/>
                </a:solidFill>
                <a:latin typeface="Calibri"/>
                <a:ea typeface="Calibri"/>
                <a:cs typeface="Calibri"/>
                <a:sym typeface="Calibri"/>
              </a:rPr>
              <a:t>Sinkhorn Divergence (debiasing) is essential for diagnosing transport error.</a:t>
            </a:r>
            <a:endParaRPr/>
          </a:p>
          <a:p>
            <a:pPr indent="-184150" lvl="0" marL="285750" marR="0" rtl="0" algn="l">
              <a:lnSpc>
                <a:spcPct val="100000"/>
              </a:lnSpc>
              <a:spcBef>
                <a:spcPts val="0"/>
              </a:spcBef>
              <a:spcAft>
                <a:spcPts val="0"/>
              </a:spcAft>
              <a:buClr>
                <a:schemeClr val="dk1"/>
              </a:buClr>
              <a:buSzPts val="1600"/>
              <a:buFont typeface="Arial"/>
              <a:buNone/>
            </a:pPr>
            <a:r>
              <a:t/>
            </a:r>
            <a:endParaRPr b="1" i="0" sz="16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GB" sz="1600" u="none" cap="none" strike="noStrike">
                <a:solidFill>
                  <a:schemeClr val="dk1"/>
                </a:solidFill>
                <a:latin typeface="Calibri"/>
                <a:ea typeface="Calibri"/>
                <a:cs typeface="Calibri"/>
                <a:sym typeface="Calibri"/>
              </a:rPr>
              <a:t>KL divergence is more robust to imbalances in rain mass, while in a truly balanced case, TV is better at diagnosing transport error.</a:t>
            </a:r>
            <a:endParaRPr/>
          </a:p>
          <a:p>
            <a:pPr indent="-184150" lvl="0" marL="285750" marR="0" rtl="0" algn="l">
              <a:lnSpc>
                <a:spcPct val="100000"/>
              </a:lnSpc>
              <a:spcBef>
                <a:spcPts val="0"/>
              </a:spcBef>
              <a:spcAft>
                <a:spcPts val="0"/>
              </a:spcAft>
              <a:buClr>
                <a:schemeClr val="dk1"/>
              </a:buClr>
              <a:buSzPts val="1600"/>
              <a:buFont typeface="Arial"/>
              <a:buNone/>
            </a:pPr>
            <a:r>
              <a:t/>
            </a:r>
            <a:endParaRPr b="1" i="0" sz="16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GB" sz="1600" u="none" cap="none" strike="noStrike">
                <a:solidFill>
                  <a:schemeClr val="dk1"/>
                </a:solidFill>
                <a:latin typeface="Calibri"/>
                <a:ea typeface="Calibri"/>
                <a:cs typeface="Calibri"/>
                <a:sym typeface="Calibri"/>
              </a:rPr>
              <a:t>Unbalanced Optimal Transport (UOT) focuses more on balancing mass than on overlaps.</a:t>
            </a:r>
            <a:endParaRPr/>
          </a:p>
          <a:p>
            <a:pPr indent="-184150" lvl="0" marL="285750" marR="0" rtl="0" algn="l">
              <a:lnSpc>
                <a:spcPct val="100000"/>
              </a:lnSpc>
              <a:spcBef>
                <a:spcPts val="0"/>
              </a:spcBef>
              <a:spcAft>
                <a:spcPts val="0"/>
              </a:spcAft>
              <a:buClr>
                <a:schemeClr val="dk1"/>
              </a:buClr>
              <a:buSzPts val="1600"/>
              <a:buFont typeface="Arial"/>
              <a:buNone/>
            </a:pPr>
            <a:r>
              <a:t/>
            </a:r>
            <a:endParaRPr b="1" i="0" sz="16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600"/>
              <a:buFont typeface="Arial"/>
              <a:buChar char="•"/>
            </a:pPr>
            <a:r>
              <a:rPr b="1" i="0" lang="en-GB" sz="1600" u="none" cap="none" strike="noStrike">
                <a:solidFill>
                  <a:schemeClr val="dk1"/>
                </a:solidFill>
                <a:latin typeface="Calibri"/>
                <a:ea typeface="Calibri"/>
                <a:cs typeface="Calibri"/>
                <a:sym typeface="Calibri"/>
              </a:rPr>
              <a:t>Many visualizations are available to illustrate these concepts. </a:t>
            </a:r>
            <a:endParaRPr/>
          </a:p>
        </p:txBody>
      </p:sp>
      <p:sp>
        <p:nvSpPr>
          <p:cNvPr id="293" name="Google Shape;293;p17"/>
          <p:cNvSpPr txBox="1"/>
          <p:nvPr/>
        </p:nvSpPr>
        <p:spPr>
          <a:xfrm>
            <a:off x="473202" y="1000173"/>
            <a:ext cx="836599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It is clear then that UOT offers a comprehensive and integrated solution to spatial forecast verification, being multifaceted in its dealing with spatial and intensity error, computationally feasible and on a similar order to current methods, and parsimonious with some necessary choice.</a:t>
            </a:r>
            <a:endParaRPr/>
          </a:p>
        </p:txBody>
      </p:sp>
      <p:sp>
        <p:nvSpPr>
          <p:cNvPr id="294" name="Google Shape;294;p17"/>
          <p:cNvSpPr/>
          <p:nvPr/>
        </p:nvSpPr>
        <p:spPr>
          <a:xfrm flipH="1" rot="10800000">
            <a:off x="473202" y="845913"/>
            <a:ext cx="4224378" cy="83578"/>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17"/>
          <p:cNvSpPr/>
          <p:nvPr/>
        </p:nvSpPr>
        <p:spPr>
          <a:xfrm flipH="1" rot="10800000">
            <a:off x="642495" y="895698"/>
            <a:ext cx="7037276" cy="7655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8"/>
          <p:cNvSpPr txBox="1"/>
          <p:nvPr>
            <p:ph type="title"/>
          </p:nvPr>
        </p:nvSpPr>
        <p:spPr>
          <a:xfrm>
            <a:off x="479160" y="417576"/>
            <a:ext cx="8182230" cy="124939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700"/>
              <a:buFont typeface="Calibri"/>
              <a:buNone/>
            </a:pPr>
            <a:r>
              <a:rPr b="1" lang="en-GB" sz="5700">
                <a:solidFill>
                  <a:schemeClr val="dk1"/>
                </a:solidFill>
                <a:latin typeface="Calibri"/>
                <a:ea typeface="Calibri"/>
                <a:cs typeface="Calibri"/>
                <a:sym typeface="Calibri"/>
              </a:rPr>
              <a:t>Thank you</a:t>
            </a:r>
            <a:endParaRPr/>
          </a:p>
        </p:txBody>
      </p:sp>
      <p:pic>
        <p:nvPicPr>
          <p:cNvPr id="301" name="Google Shape;301;p18"/>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302" name="Google Shape;302;p18"/>
          <p:cNvSpPr txBox="1"/>
          <p:nvPr/>
        </p:nvSpPr>
        <p:spPr>
          <a:xfrm>
            <a:off x="714555" y="2423160"/>
            <a:ext cx="6600645"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600">
                <a:solidFill>
                  <a:srgbClr val="222222"/>
                </a:solidFill>
                <a:latin typeface="Arial"/>
                <a:ea typeface="Arial"/>
                <a:cs typeface="Arial"/>
                <a:sym typeface="Arial"/>
              </a:rPr>
              <a:t>References:</a:t>
            </a:r>
            <a:endParaRPr/>
          </a:p>
          <a:p>
            <a:pPr indent="0" lvl="0" marL="0" marR="0" rtl="0" algn="l">
              <a:spcBef>
                <a:spcPts val="0"/>
              </a:spcBef>
              <a:spcAft>
                <a:spcPts val="0"/>
              </a:spcAft>
              <a:buNone/>
            </a:pPr>
            <a:r>
              <a:t/>
            </a:r>
            <a:endParaRPr b="0" i="0" sz="1200">
              <a:solidFill>
                <a:srgbClr val="222222"/>
              </a:solidFill>
              <a:latin typeface="Calibri"/>
              <a:ea typeface="Calibri"/>
              <a:cs typeface="Calibri"/>
              <a:sym typeface="Calibri"/>
            </a:endParaRPr>
          </a:p>
          <a:p>
            <a:pPr indent="0" lvl="0" marL="0" marR="0" rtl="0" algn="l">
              <a:spcBef>
                <a:spcPts val="0"/>
              </a:spcBef>
              <a:spcAft>
                <a:spcPts val="0"/>
              </a:spcAft>
              <a:buNone/>
            </a:pPr>
            <a:r>
              <a:rPr b="0" i="0" lang="en-GB" sz="1200">
                <a:solidFill>
                  <a:srgbClr val="222222"/>
                </a:solidFill>
                <a:latin typeface="Calibri"/>
                <a:ea typeface="Calibri"/>
                <a:cs typeface="Calibri"/>
                <a:sym typeface="Calibri"/>
              </a:rPr>
              <a:t>Peyré, G, and Cuturi, M. "</a:t>
            </a:r>
            <a:r>
              <a:rPr b="0" i="1" lang="en-GB" sz="1200">
                <a:solidFill>
                  <a:srgbClr val="222222"/>
                </a:solidFill>
                <a:latin typeface="Calibri"/>
                <a:ea typeface="Calibri"/>
                <a:cs typeface="Calibri"/>
                <a:sym typeface="Calibri"/>
              </a:rPr>
              <a:t>Computational optimal transport: With applications to data science.</a:t>
            </a:r>
            <a:r>
              <a:rPr b="0" i="0" lang="en-GB" sz="1200">
                <a:solidFill>
                  <a:srgbClr val="222222"/>
                </a:solidFill>
                <a:latin typeface="Calibri"/>
                <a:ea typeface="Calibri"/>
                <a:cs typeface="Calibri"/>
                <a:sym typeface="Calibri"/>
              </a:rPr>
              <a:t>" </a:t>
            </a:r>
            <a:r>
              <a:rPr b="0" i="1" lang="en-GB" sz="1200">
                <a:solidFill>
                  <a:srgbClr val="222222"/>
                </a:solidFill>
                <a:latin typeface="Calibri"/>
                <a:ea typeface="Calibri"/>
                <a:cs typeface="Calibri"/>
                <a:sym typeface="Calibri"/>
              </a:rPr>
              <a:t>Foundations and Trends in Machine Learning</a:t>
            </a:r>
            <a:r>
              <a:rPr b="0" i="0" lang="en-GB" sz="1200">
                <a:solidFill>
                  <a:srgbClr val="222222"/>
                </a:solidFill>
                <a:latin typeface="Calibri"/>
                <a:ea typeface="Calibri"/>
                <a:cs typeface="Calibri"/>
                <a:sym typeface="Calibri"/>
              </a:rPr>
              <a:t> 11.5-6 (2019): 355-607.</a:t>
            </a:r>
            <a:endParaRPr/>
          </a:p>
          <a:p>
            <a:pPr indent="0" lvl="0" marL="0" marR="0" rtl="0" algn="l">
              <a:spcBef>
                <a:spcPts val="0"/>
              </a:spcBef>
              <a:spcAft>
                <a:spcPts val="0"/>
              </a:spcAft>
              <a:buNone/>
            </a:pPr>
            <a:r>
              <a:t/>
            </a:r>
            <a:endParaRPr sz="1200">
              <a:solidFill>
                <a:srgbClr val="222222"/>
              </a:solidFill>
              <a:latin typeface="Calibri"/>
              <a:ea typeface="Calibri"/>
              <a:cs typeface="Calibri"/>
              <a:sym typeface="Calibri"/>
            </a:endParaRPr>
          </a:p>
          <a:p>
            <a:pPr indent="0" lvl="0" marL="0" marR="0" rtl="0" algn="l">
              <a:spcBef>
                <a:spcPts val="0"/>
              </a:spcBef>
              <a:spcAft>
                <a:spcPts val="0"/>
              </a:spcAft>
              <a:buNone/>
            </a:pPr>
            <a:r>
              <a:rPr b="0" i="0" lang="en-GB" sz="1200">
                <a:solidFill>
                  <a:srgbClr val="222222"/>
                </a:solidFill>
                <a:latin typeface="Calibri"/>
                <a:ea typeface="Calibri"/>
                <a:cs typeface="Calibri"/>
                <a:sym typeface="Calibri"/>
              </a:rPr>
              <a:t>Séjourné, T., Feydy, J., Vialard, F. X., Trouvé, A., &amp; Peyré, G. "Sinkhorn divergences for unbalanced optimal transport." </a:t>
            </a:r>
            <a:r>
              <a:rPr b="0" i="1" lang="en-GB" sz="1200">
                <a:solidFill>
                  <a:srgbClr val="222222"/>
                </a:solidFill>
                <a:latin typeface="Calibri"/>
                <a:ea typeface="Calibri"/>
                <a:cs typeface="Calibri"/>
                <a:sym typeface="Calibri"/>
              </a:rPr>
              <a:t>arXiv preprint arXiv:1910.12958</a:t>
            </a:r>
            <a:r>
              <a:rPr b="0" i="0" lang="en-GB" sz="1200">
                <a:solidFill>
                  <a:srgbClr val="222222"/>
                </a:solidFill>
                <a:latin typeface="Calibri"/>
                <a:ea typeface="Calibri"/>
                <a:cs typeface="Calibri"/>
                <a:sym typeface="Calibri"/>
              </a:rPr>
              <a:t> (2019).</a:t>
            </a:r>
            <a:endParaRPr/>
          </a:p>
          <a:p>
            <a:pPr indent="0" lvl="0" marL="0" marR="0" rtl="0" algn="l">
              <a:spcBef>
                <a:spcPts val="0"/>
              </a:spcBef>
              <a:spcAft>
                <a:spcPts val="0"/>
              </a:spcAft>
              <a:buNone/>
            </a:pPr>
            <a:r>
              <a:t/>
            </a:r>
            <a:endParaRPr sz="1200">
              <a:solidFill>
                <a:srgbClr val="222222"/>
              </a:solidFill>
              <a:latin typeface="Calibri"/>
              <a:ea typeface="Calibri"/>
              <a:cs typeface="Calibri"/>
              <a:sym typeface="Calibri"/>
            </a:endParaRPr>
          </a:p>
          <a:p>
            <a:pPr indent="0" lvl="0" marL="0" marR="0" rtl="0" algn="l">
              <a:spcBef>
                <a:spcPts val="0"/>
              </a:spcBef>
              <a:spcAft>
                <a:spcPts val="0"/>
              </a:spcAft>
              <a:buNone/>
            </a:pPr>
            <a:r>
              <a:rPr b="0" i="0" lang="en-GB" sz="1200">
                <a:solidFill>
                  <a:schemeClr val="dk1"/>
                </a:solidFill>
                <a:latin typeface="Calibri"/>
                <a:ea typeface="Calibri"/>
                <a:cs typeface="Calibri"/>
                <a:sym typeface="Calibri"/>
              </a:rPr>
              <a:t>Gilleland, E., Skok, G., Brown, B.G., Casati, B., Dorninger, M., Mittermaier, M.P., Roberts, N., Wilson, L.J., A </a:t>
            </a:r>
            <a:r>
              <a:rPr lang="en-GB" sz="1200">
                <a:solidFill>
                  <a:schemeClr val="dk1"/>
                </a:solidFill>
                <a:latin typeface="Calibri"/>
                <a:ea typeface="Calibri"/>
                <a:cs typeface="Calibri"/>
                <a:sym typeface="Calibri"/>
              </a:rPr>
              <a:t>“</a:t>
            </a:r>
            <a:r>
              <a:rPr b="0" i="1" lang="en-GB" sz="1200">
                <a:solidFill>
                  <a:schemeClr val="dk1"/>
                </a:solidFill>
                <a:latin typeface="Calibri"/>
                <a:ea typeface="Calibri"/>
                <a:cs typeface="Calibri"/>
                <a:sym typeface="Calibri"/>
              </a:rPr>
              <a:t>Novel Set of Geometric Verification Test Fields with Application to Distance Measures”. </a:t>
            </a:r>
            <a:r>
              <a:rPr b="0" i="0" lang="en-GB" sz="1200">
                <a:solidFill>
                  <a:schemeClr val="dk1"/>
                </a:solidFill>
                <a:latin typeface="Calibri"/>
                <a:ea typeface="Calibri"/>
                <a:cs typeface="Calibri"/>
                <a:sym typeface="Calibri"/>
              </a:rPr>
              <a:t>Monthly Weather Review 148, (2020) 1653–1673.</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0" i="0" lang="en-GB" sz="1200">
                <a:solidFill>
                  <a:schemeClr val="dk1"/>
                </a:solidFill>
                <a:latin typeface="Calibri"/>
                <a:ea typeface="Calibri"/>
                <a:cs typeface="Calibri"/>
                <a:sym typeface="Calibri"/>
              </a:rPr>
              <a:t>Ahijevych, D., Gilleland, E., Brown, B.G., Ebert, E.E., 2009. “</a:t>
            </a:r>
            <a:r>
              <a:rPr b="0" i="1" lang="en-GB" sz="1200">
                <a:solidFill>
                  <a:schemeClr val="dk1"/>
                </a:solidFill>
                <a:latin typeface="Calibri"/>
                <a:ea typeface="Calibri"/>
                <a:cs typeface="Calibri"/>
                <a:sym typeface="Calibri"/>
              </a:rPr>
              <a:t>Application of Spatial Verification Methods to Idealized and NWP Gridded Precipitation Forecasts”</a:t>
            </a:r>
            <a:r>
              <a:rPr b="0" i="0" lang="en-GB" sz="1200">
                <a:solidFill>
                  <a:schemeClr val="dk1"/>
                </a:solidFill>
                <a:latin typeface="Calibri"/>
                <a:ea typeface="Calibri"/>
                <a:cs typeface="Calibri"/>
                <a:sym typeface="Calibri"/>
              </a:rPr>
              <a:t>. Weather and Forecasting 24, 1485–1497</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0" i="0" lang="en-GB" sz="1200">
                <a:solidFill>
                  <a:schemeClr val="dk1"/>
                </a:solidFill>
                <a:latin typeface="Calibri"/>
                <a:ea typeface="Calibri"/>
                <a:cs typeface="Calibri"/>
                <a:sym typeface="Calibri"/>
              </a:rPr>
              <a:t>Dorninger, M., Mittermaier, M.P., Gilleland, E., Ebert, E.E., Brown, B.G., Wilson, L.J., 2013.</a:t>
            </a:r>
            <a:r>
              <a:rPr b="0" i="1" lang="en-GB" sz="1200">
                <a:solidFill>
                  <a:schemeClr val="dk1"/>
                </a:solidFill>
                <a:latin typeface="Calibri"/>
                <a:ea typeface="Calibri"/>
                <a:cs typeface="Calibri"/>
                <a:sym typeface="Calibri"/>
              </a:rPr>
              <a:t> “MesoVICT: Mesoscale Verification Inter-Comparison over Complex Terrain</a:t>
            </a:r>
            <a:r>
              <a:rPr b="0" i="0" lang="en-GB" sz="1200">
                <a:solidFill>
                  <a:schemeClr val="dk1"/>
                </a:solidFill>
                <a:latin typeface="Calibri"/>
                <a:ea typeface="Calibri"/>
                <a:cs typeface="Calibri"/>
                <a:sym typeface="Calibri"/>
              </a:rPr>
              <a:t>.” Technical Report NCAR/TN-505+STR. NCAR</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GB" sz="1200">
                <a:solidFill>
                  <a:schemeClr val="dk1"/>
                </a:solidFill>
                <a:latin typeface="Calibri"/>
                <a:ea typeface="Calibri"/>
                <a:cs typeface="Calibri"/>
                <a:sym typeface="Calibri"/>
              </a:rPr>
              <a:t>J.J.M. Francis, C.J. Cotter, and M.P. Mittermaier (2025)</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3" name="Google Shape;303;p18"/>
          <p:cNvSpPr txBox="1"/>
          <p:nvPr/>
        </p:nvSpPr>
        <p:spPr>
          <a:xfrm>
            <a:off x="714555" y="2010493"/>
            <a:ext cx="83303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Feedback, thoughts and comments welcomed – jjf817@ic.ac.uk</a:t>
            </a:r>
            <a:endParaRPr/>
          </a:p>
        </p:txBody>
      </p:sp>
      <p:sp>
        <p:nvSpPr>
          <p:cNvPr id="304" name="Google Shape;304;p18"/>
          <p:cNvSpPr/>
          <p:nvPr/>
        </p:nvSpPr>
        <p:spPr>
          <a:xfrm flipH="1" rot="10800000">
            <a:off x="714555" y="1499132"/>
            <a:ext cx="4224378" cy="83578"/>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18"/>
          <p:cNvSpPr/>
          <p:nvPr/>
        </p:nvSpPr>
        <p:spPr>
          <a:xfrm flipH="1" rot="10800000">
            <a:off x="883848" y="1548917"/>
            <a:ext cx="7037276" cy="7655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qr code with dots and circles&#10;&#10;AI-generated content may be incorrect." id="306" name="Google Shape;306;p18"/>
          <p:cNvPicPr preferRelativeResize="0"/>
          <p:nvPr/>
        </p:nvPicPr>
        <p:blipFill rotWithShape="1">
          <a:blip r:embed="rId4">
            <a:alphaModFix/>
          </a:blip>
          <a:srcRect b="0" l="0" r="0" t="0"/>
          <a:stretch/>
        </p:blipFill>
        <p:spPr>
          <a:xfrm>
            <a:off x="7439401" y="5212515"/>
            <a:ext cx="1493085" cy="14930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1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19"/>
          <p:cNvSpPr txBox="1"/>
          <p:nvPr>
            <p:ph type="title"/>
          </p:nvPr>
        </p:nvSpPr>
        <p:spPr>
          <a:xfrm>
            <a:off x="473202" y="640080"/>
            <a:ext cx="3614166" cy="14813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700"/>
              <a:buFont typeface="Calibri"/>
              <a:buNone/>
            </a:pPr>
            <a:r>
              <a:rPr b="1" lang="en-GB" sz="4700">
                <a:solidFill>
                  <a:schemeClr val="dk1"/>
                </a:solidFill>
                <a:latin typeface="Calibri"/>
                <a:ea typeface="Calibri"/>
                <a:cs typeface="Calibri"/>
                <a:sym typeface="Calibri"/>
              </a:rPr>
              <a:t>Future Work</a:t>
            </a:r>
            <a:endParaRPr/>
          </a:p>
        </p:txBody>
      </p:sp>
      <p:sp>
        <p:nvSpPr>
          <p:cNvPr id="314" name="Google Shape;314;p19"/>
          <p:cNvSpPr/>
          <p:nvPr/>
        </p:nvSpPr>
        <p:spPr>
          <a:xfrm>
            <a:off x="482458" y="2372868"/>
            <a:ext cx="2441321" cy="18288"/>
          </a:xfrm>
          <a:custGeom>
            <a:rect b="b" l="l" r="r" t="t"/>
            <a:pathLst>
              <a:path extrusionOk="0" fill="none" h="18288" w="2441321">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extrusionOk="0" h="18288" w="2441321">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extrusionOk="0" fill="none" h="18288" w="2441321">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19"/>
          <p:cNvSpPr txBox="1"/>
          <p:nvPr/>
        </p:nvSpPr>
        <p:spPr>
          <a:xfrm>
            <a:off x="473202" y="2660904"/>
            <a:ext cx="3614166" cy="3547872"/>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Create informative diagrams/plots</a:t>
            </a:r>
            <a:endParaRPr/>
          </a:p>
          <a:p>
            <a:pPr indent="0" lvl="0" marL="57150" marR="0" rtl="0" algn="l">
              <a:lnSpc>
                <a:spcPct val="90000"/>
              </a:lnSpc>
              <a:spcBef>
                <a:spcPts val="600"/>
              </a:spcBef>
              <a:spcAft>
                <a:spcPts val="0"/>
              </a:spcAft>
              <a:buNone/>
            </a:pPr>
            <a:r>
              <a:t/>
            </a:r>
            <a:endParaRPr sz="1600">
              <a:solidFill>
                <a:schemeClr val="dk1"/>
              </a:solidFill>
              <a:latin typeface="Calibri"/>
              <a:ea typeface="Calibri"/>
              <a:cs typeface="Calibri"/>
              <a:sym typeface="Calibri"/>
            </a:endParaRPr>
          </a:p>
          <a:p>
            <a:pPr indent="-228600" lvl="0" marL="285750" marR="0" rtl="0" algn="l">
              <a:lnSpc>
                <a:spcPct val="90000"/>
              </a:lnSpc>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Ensemble Application</a:t>
            </a:r>
            <a:endParaRPr/>
          </a:p>
          <a:p>
            <a:pPr indent="0" lvl="0" marL="0" marR="0" rtl="0" algn="l">
              <a:lnSpc>
                <a:spcPct val="90000"/>
              </a:lnSpc>
              <a:spcBef>
                <a:spcPts val="600"/>
              </a:spcBef>
              <a:spcAft>
                <a:spcPts val="0"/>
              </a:spcAft>
              <a:buNone/>
            </a:pPr>
            <a:r>
              <a:t/>
            </a:r>
            <a:endParaRPr sz="1600">
              <a:solidFill>
                <a:schemeClr val="dk1"/>
              </a:solidFill>
              <a:latin typeface="Calibri"/>
              <a:ea typeface="Calibri"/>
              <a:cs typeface="Calibri"/>
              <a:sym typeface="Calibri"/>
            </a:endParaRPr>
          </a:p>
          <a:p>
            <a:pPr indent="-228600" lvl="0" marL="285750" marR="0" rtl="0" algn="l">
              <a:lnSpc>
                <a:spcPct val="90000"/>
              </a:lnSpc>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Parameter optimisation in rho.</a:t>
            </a:r>
            <a:endParaRPr/>
          </a:p>
          <a:p>
            <a:pPr indent="-127000" lvl="0" marL="285750" marR="0" rtl="0" algn="l">
              <a:lnSpc>
                <a:spcPct val="90000"/>
              </a:lnSpc>
              <a:spcBef>
                <a:spcPts val="60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28600" lvl="0" marL="285750" marR="0" rtl="0" algn="l">
              <a:lnSpc>
                <a:spcPct val="90000"/>
              </a:lnSpc>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Optimise the algorithm for large data sets and ensemble models</a:t>
            </a:r>
            <a:endParaRPr/>
          </a:p>
          <a:p>
            <a:pPr indent="-127000" lvl="0" marL="285750" marR="0" rtl="0" algn="l">
              <a:lnSpc>
                <a:spcPct val="90000"/>
              </a:lnSpc>
              <a:spcBef>
                <a:spcPts val="60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28600" lvl="0" marL="285750" marR="0" rtl="0" algn="l">
              <a:lnSpc>
                <a:spcPct val="90000"/>
              </a:lnSpc>
              <a:spcBef>
                <a:spcPts val="600"/>
              </a:spcBef>
              <a:spcAft>
                <a:spcPts val="0"/>
              </a:spcAft>
              <a:buClr>
                <a:schemeClr val="dk1"/>
              </a:buClr>
              <a:buSzPts val="1600"/>
              <a:buFont typeface="Arial"/>
              <a:buChar char="•"/>
            </a:pPr>
            <a:r>
              <a:rPr b="1" lang="en-GB" sz="1600">
                <a:solidFill>
                  <a:schemeClr val="dk1"/>
                </a:solidFill>
                <a:latin typeface="Calibri"/>
                <a:ea typeface="Calibri"/>
                <a:cs typeface="Calibri"/>
                <a:sym typeface="Calibri"/>
              </a:rPr>
              <a:t>Work with stakeholders for better understanding of use cases, and information they want.    </a:t>
            </a:r>
            <a:endParaRPr/>
          </a:p>
        </p:txBody>
      </p:sp>
      <p:pic>
        <p:nvPicPr>
          <p:cNvPr descr="A screenshot of a computer screen&#10;&#10;Description automatically generated" id="316" name="Google Shape;316;p19"/>
          <p:cNvPicPr preferRelativeResize="0"/>
          <p:nvPr/>
        </p:nvPicPr>
        <p:blipFill rotWithShape="1">
          <a:blip r:embed="rId3">
            <a:alphaModFix/>
          </a:blip>
          <a:srcRect b="0" l="0" r="0" t="0"/>
          <a:stretch/>
        </p:blipFill>
        <p:spPr>
          <a:xfrm>
            <a:off x="5869270" y="2391156"/>
            <a:ext cx="3255684" cy="3117316"/>
          </a:xfrm>
          <a:prstGeom prst="rect">
            <a:avLst/>
          </a:prstGeom>
          <a:noFill/>
          <a:ln>
            <a:noFill/>
          </a:ln>
        </p:spPr>
      </p:pic>
      <p:pic>
        <p:nvPicPr>
          <p:cNvPr id="317" name="Google Shape;317;p19"/>
          <p:cNvPicPr preferRelativeResize="0"/>
          <p:nvPr/>
        </p:nvPicPr>
        <p:blipFill rotWithShape="1">
          <a:blip r:embed="rId4">
            <a:alphaModFix/>
          </a:blip>
          <a:srcRect b="0" l="0" r="0" t="0"/>
          <a:stretch/>
        </p:blipFill>
        <p:spPr>
          <a:xfrm>
            <a:off x="3218133" y="2682933"/>
            <a:ext cx="0" cy="0"/>
          </a:xfrm>
          <a:prstGeom prst="rect">
            <a:avLst/>
          </a:prstGeom>
          <a:noFill/>
          <a:ln>
            <a:noFill/>
          </a:ln>
        </p:spPr>
      </p:pic>
      <p:pic>
        <p:nvPicPr>
          <p:cNvPr descr="A screenshot of a computer&#10;&#10;Description automatically generated" id="318" name="Google Shape;318;p19"/>
          <p:cNvPicPr preferRelativeResize="0"/>
          <p:nvPr/>
        </p:nvPicPr>
        <p:blipFill rotWithShape="1">
          <a:blip r:embed="rId5">
            <a:alphaModFix/>
          </a:blip>
          <a:srcRect b="0" l="0" r="0" t="0"/>
          <a:stretch/>
        </p:blipFill>
        <p:spPr>
          <a:xfrm>
            <a:off x="3884090" y="217847"/>
            <a:ext cx="3026570" cy="40768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type="title"/>
          </p:nvPr>
        </p:nvSpPr>
        <p:spPr>
          <a:xfrm>
            <a:off x="422592" y="334615"/>
            <a:ext cx="9369590" cy="11353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Problem</a:t>
            </a:r>
            <a:endParaRPr/>
          </a:p>
        </p:txBody>
      </p:sp>
      <p:pic>
        <p:nvPicPr>
          <p:cNvPr id="106" name="Google Shape;106;p2"/>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107" name="Google Shape;107;p2"/>
          <p:cNvSpPr txBox="1"/>
          <p:nvPr/>
        </p:nvSpPr>
        <p:spPr>
          <a:xfrm>
            <a:off x="422592" y="1585822"/>
            <a:ext cx="8579168"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Verifying deterministic </a:t>
            </a:r>
            <a:r>
              <a:rPr b="1" lang="en-GB" sz="1800">
                <a:solidFill>
                  <a:schemeClr val="dk1"/>
                </a:solidFill>
                <a:latin typeface="Calibri"/>
                <a:ea typeface="Calibri"/>
                <a:cs typeface="Calibri"/>
                <a:sym typeface="Calibri"/>
              </a:rPr>
              <a:t>precipitation</a:t>
            </a:r>
            <a:r>
              <a:rPr lang="en-GB" sz="1800">
                <a:solidFill>
                  <a:schemeClr val="dk1"/>
                </a:solidFill>
                <a:latin typeface="Calibri"/>
                <a:ea typeface="Calibri"/>
                <a:cs typeface="Calibri"/>
                <a:sym typeface="Calibri"/>
              </a:rPr>
              <a:t> forecasts, whilst accounting for </a:t>
            </a:r>
            <a:r>
              <a:rPr b="1" lang="en-GB" sz="1800">
                <a:solidFill>
                  <a:schemeClr val="dk1"/>
                </a:solidFill>
                <a:latin typeface="Calibri"/>
                <a:ea typeface="Calibri"/>
                <a:cs typeface="Calibri"/>
                <a:sym typeface="Calibri"/>
              </a:rPr>
              <a:t>spatial patterns </a:t>
            </a:r>
            <a:r>
              <a:rPr lang="en-GB" sz="1800">
                <a:solidFill>
                  <a:schemeClr val="dk1"/>
                </a:solidFill>
                <a:latin typeface="Calibri"/>
                <a:ea typeface="Calibri"/>
                <a:cs typeface="Calibri"/>
                <a:sym typeface="Calibri"/>
              </a:rPr>
              <a:t>and structures, rather than focusing solely on point-wise hits or misses.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Developing a metric that is </a:t>
            </a:r>
            <a:r>
              <a:rPr b="1" lang="en-GB" sz="1800">
                <a:solidFill>
                  <a:schemeClr val="dk1"/>
                </a:solidFill>
                <a:latin typeface="Calibri"/>
                <a:ea typeface="Calibri"/>
                <a:cs typeface="Calibri"/>
                <a:sym typeface="Calibri"/>
              </a:rPr>
              <a:t>robust against the double penalty</a:t>
            </a:r>
            <a:r>
              <a:rPr lang="en-GB" sz="1800">
                <a:solidFill>
                  <a:schemeClr val="dk1"/>
                </a:solidFill>
                <a:latin typeface="Calibri"/>
                <a:ea typeface="Calibri"/>
                <a:cs typeface="Calibri"/>
                <a:sym typeface="Calibri"/>
              </a:rPr>
              <a:t> problem.</a:t>
            </a:r>
            <a:r>
              <a:rPr b="1"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Creating a methodology that is valuable to both researchers and operational forecasters.</a:t>
            </a:r>
            <a:endParaRPr/>
          </a:p>
        </p:txBody>
      </p:sp>
      <p:sp>
        <p:nvSpPr>
          <p:cNvPr id="108" name="Google Shape;108;p2"/>
          <p:cNvSpPr txBox="1"/>
          <p:nvPr/>
        </p:nvSpPr>
        <p:spPr>
          <a:xfrm>
            <a:off x="460216" y="4953725"/>
            <a:ext cx="8503920" cy="156966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Entropically Regularised </a:t>
            </a:r>
            <a:r>
              <a:rPr b="1" lang="en-GB" sz="2400">
                <a:solidFill>
                  <a:schemeClr val="dk1"/>
                </a:solidFill>
                <a:latin typeface="Calibri"/>
                <a:ea typeface="Calibri"/>
                <a:cs typeface="Calibri"/>
                <a:sym typeface="Calibri"/>
              </a:rPr>
              <a:t>Unbalanced</a:t>
            </a:r>
            <a:r>
              <a:rPr lang="en-GB" sz="2400">
                <a:solidFill>
                  <a:schemeClr val="dk1"/>
                </a:solidFill>
                <a:latin typeface="Calibri"/>
                <a:ea typeface="Calibri"/>
                <a:cs typeface="Calibri"/>
                <a:sym typeface="Calibri"/>
              </a:rPr>
              <a:t> </a:t>
            </a:r>
            <a:r>
              <a:rPr b="1" lang="en-GB" sz="2400">
                <a:solidFill>
                  <a:schemeClr val="dk1"/>
                </a:solidFill>
                <a:latin typeface="Calibri"/>
                <a:ea typeface="Calibri"/>
                <a:cs typeface="Calibri"/>
                <a:sym typeface="Calibri"/>
              </a:rPr>
              <a:t>Optimal transport</a:t>
            </a:r>
            <a:r>
              <a:rPr lang="en-GB" sz="2400">
                <a:solidFill>
                  <a:schemeClr val="dk1"/>
                </a:solidFill>
                <a:latin typeface="Calibri"/>
                <a:ea typeface="Calibri"/>
                <a:cs typeface="Calibri"/>
                <a:sym typeface="Calibri"/>
              </a:rPr>
              <a:t>, solved through Sinkhorn algorithm.</a:t>
            </a:r>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Unbalanced </a:t>
            </a:r>
            <a:r>
              <a:rPr b="1" lang="en-GB" sz="2400">
                <a:solidFill>
                  <a:schemeClr val="dk1"/>
                </a:solidFill>
                <a:latin typeface="Calibri"/>
                <a:ea typeface="Calibri"/>
                <a:cs typeface="Calibri"/>
                <a:sym typeface="Calibri"/>
              </a:rPr>
              <a:t>Sinkhorn Divergence</a:t>
            </a:r>
            <a:r>
              <a:rPr lang="en-GB" sz="24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09" name="Google Shape;109;p2"/>
          <p:cNvSpPr txBox="1"/>
          <p:nvPr/>
        </p:nvSpPr>
        <p:spPr>
          <a:xfrm>
            <a:off x="422592" y="3894146"/>
            <a:ext cx="489712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400">
                <a:solidFill>
                  <a:schemeClr val="dk1"/>
                </a:solidFill>
                <a:latin typeface="Calibri"/>
                <a:ea typeface="Calibri"/>
                <a:cs typeface="Calibri"/>
                <a:sym typeface="Calibri"/>
              </a:rPr>
              <a:t>Methodology </a:t>
            </a:r>
            <a:endParaRPr b="1" sz="4400">
              <a:solidFill>
                <a:schemeClr val="dk1"/>
              </a:solidFill>
              <a:latin typeface="Calibri"/>
              <a:ea typeface="Calibri"/>
              <a:cs typeface="Calibri"/>
              <a:sym typeface="Calibri"/>
            </a:endParaRPr>
          </a:p>
        </p:txBody>
      </p:sp>
      <p:sp>
        <p:nvSpPr>
          <p:cNvPr id="110" name="Google Shape;110;p2"/>
          <p:cNvSpPr/>
          <p:nvPr/>
        </p:nvSpPr>
        <p:spPr>
          <a:xfrm>
            <a:off x="422592" y="1432255"/>
            <a:ext cx="4973411" cy="75481"/>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2"/>
          <p:cNvSpPr/>
          <p:nvPr/>
        </p:nvSpPr>
        <p:spPr>
          <a:xfrm>
            <a:off x="591886" y="1469995"/>
            <a:ext cx="6260601" cy="75481"/>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2"/>
          <p:cNvSpPr/>
          <p:nvPr/>
        </p:nvSpPr>
        <p:spPr>
          <a:xfrm>
            <a:off x="422592" y="4676564"/>
            <a:ext cx="4973411" cy="75481"/>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2"/>
          <p:cNvSpPr/>
          <p:nvPr/>
        </p:nvSpPr>
        <p:spPr>
          <a:xfrm>
            <a:off x="591886" y="4714304"/>
            <a:ext cx="6260601" cy="75481"/>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2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20"/>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t>An OT Metric and Toolbox</a:t>
            </a:r>
            <a:endParaRPr b="1">
              <a:latin typeface="Calibri"/>
              <a:ea typeface="Calibri"/>
              <a:cs typeface="Calibri"/>
              <a:sym typeface="Calibri"/>
            </a:endParaRPr>
          </a:p>
        </p:txBody>
      </p:sp>
      <p:sp>
        <p:nvSpPr>
          <p:cNvPr id="326" name="Google Shape;326;p20"/>
          <p:cNvSpPr/>
          <p:nvPr/>
        </p:nvSpPr>
        <p:spPr>
          <a:xfrm>
            <a:off x="649464" y="1634502"/>
            <a:ext cx="7838694"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7" name="Google Shape;327;p20"/>
          <p:cNvSpPr/>
          <p:nvPr/>
        </p:nvSpPr>
        <p:spPr>
          <a:xfrm flipH="1" rot="10800000">
            <a:off x="630936" y="1538176"/>
            <a:ext cx="1405092" cy="1098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8" name="Google Shape;328;p20"/>
          <p:cNvSpPr/>
          <p:nvPr/>
        </p:nvSpPr>
        <p:spPr>
          <a:xfrm>
            <a:off x="552767" y="2411602"/>
            <a:ext cx="3629025" cy="3682033"/>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9" name="Google Shape;329;p20"/>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330" name="Google Shape;330;p20"/>
          <p:cNvSpPr txBox="1"/>
          <p:nvPr/>
        </p:nvSpPr>
        <p:spPr>
          <a:xfrm>
            <a:off x="608824" y="1944332"/>
            <a:ext cx="3677920"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Questions to ask of the metric: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Does the method inform </a:t>
            </a:r>
            <a:r>
              <a:rPr b="1" lang="en-GB" sz="1800">
                <a:solidFill>
                  <a:schemeClr val="dk1"/>
                </a:solidFill>
                <a:latin typeface="Calibri"/>
                <a:ea typeface="Calibri"/>
                <a:cs typeface="Calibri"/>
                <a:sym typeface="Calibri"/>
              </a:rPr>
              <a:t>performance at different scales</a:t>
            </a:r>
            <a:r>
              <a:rPr lang="en-GB"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Does the method provide information on </a:t>
            </a:r>
            <a:r>
              <a:rPr b="1" lang="en-GB" sz="1800">
                <a:solidFill>
                  <a:schemeClr val="dk1"/>
                </a:solidFill>
                <a:latin typeface="Calibri"/>
                <a:ea typeface="Calibri"/>
                <a:cs typeface="Calibri"/>
                <a:sym typeface="Calibri"/>
              </a:rPr>
              <a:t>location error</a:t>
            </a:r>
            <a:r>
              <a:rPr lang="en-GB" sz="1800">
                <a:solidFill>
                  <a:schemeClr val="dk1"/>
                </a:solidFill>
                <a:latin typeface="Calibri"/>
                <a:ea typeface="Calibri"/>
                <a:cs typeface="Calibri"/>
                <a:sym typeface="Calibri"/>
              </a:rPr>
              <a:t>? </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Does the method provide information on </a:t>
            </a:r>
            <a:r>
              <a:rPr b="1" lang="en-GB" sz="1800">
                <a:solidFill>
                  <a:schemeClr val="dk1"/>
                </a:solidFill>
                <a:latin typeface="Calibri"/>
                <a:ea typeface="Calibri"/>
                <a:cs typeface="Calibri"/>
                <a:sym typeface="Calibri"/>
              </a:rPr>
              <a:t>intensity errors and distributions</a:t>
            </a:r>
            <a:r>
              <a:rPr lang="en-GB"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Does the method provide information on </a:t>
            </a:r>
            <a:r>
              <a:rPr b="1" lang="en-GB" sz="1800">
                <a:solidFill>
                  <a:schemeClr val="dk1"/>
                </a:solidFill>
                <a:latin typeface="Calibri"/>
                <a:ea typeface="Calibri"/>
                <a:cs typeface="Calibri"/>
                <a:sym typeface="Calibri"/>
              </a:rPr>
              <a:t>structural error</a:t>
            </a:r>
            <a:r>
              <a:rPr lang="en-GB" sz="1800">
                <a:solidFill>
                  <a:schemeClr val="dk1"/>
                </a:solidFill>
                <a:latin typeface="Calibri"/>
                <a:ea typeface="Calibri"/>
                <a:cs typeface="Calibri"/>
                <a:sym typeface="Calibri"/>
              </a:rPr>
              <a:t>? </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Can the method give </a:t>
            </a:r>
            <a:r>
              <a:rPr b="1" lang="en-GB" sz="1800">
                <a:solidFill>
                  <a:schemeClr val="dk1"/>
                </a:solidFill>
                <a:latin typeface="Calibri"/>
                <a:ea typeface="Calibri"/>
                <a:cs typeface="Calibri"/>
                <a:sym typeface="Calibri"/>
              </a:rPr>
              <a:t>traditional information</a:t>
            </a:r>
            <a:r>
              <a:rPr lang="en-GB" sz="1800">
                <a:solidFill>
                  <a:schemeClr val="dk1"/>
                </a:solidFill>
                <a:latin typeface="Calibri"/>
                <a:ea typeface="Calibri"/>
                <a:cs typeface="Calibri"/>
                <a:sym typeface="Calibri"/>
              </a:rPr>
              <a:t>, hits, misses, false alarms etc. ?</a:t>
            </a:r>
            <a:endParaRPr/>
          </a:p>
        </p:txBody>
      </p:sp>
      <p:sp>
        <p:nvSpPr>
          <p:cNvPr id="331" name="Google Shape;331;p20"/>
          <p:cNvSpPr/>
          <p:nvPr/>
        </p:nvSpPr>
        <p:spPr>
          <a:xfrm>
            <a:off x="4409440" y="2411601"/>
            <a:ext cx="4105910" cy="3682033"/>
          </a:xfrm>
          <a:prstGeom prst="rect">
            <a:avLst/>
          </a:prstGeom>
          <a:solidFill>
            <a:srgbClr val="F7CA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0"/>
          <p:cNvSpPr txBox="1"/>
          <p:nvPr/>
        </p:nvSpPr>
        <p:spPr>
          <a:xfrm>
            <a:off x="4409440" y="1944332"/>
            <a:ext cx="3921125"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OT offers many possibilities, including;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Geometric interpretation, with 7 potential terms to consider (3 dual, 4 primal)</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Provides approximate transport plan, showing where most transport is required.</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Parsimonious, only two parameters to tune. (Epsilon, Rho)</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Can work on two different meshed data </a:t>
            </a:r>
            <a:endParaRPr/>
          </a:p>
          <a:p>
            <a:pPr indent="-285750" lvl="0" marL="285750" marR="0" rtl="0" algn="l">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Works on true intensity maps, rather than binary maps.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p2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21"/>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Optimal Transport</a:t>
            </a:r>
            <a:r>
              <a:rPr b="1" lang="en-GB"/>
              <a:t> </a:t>
            </a:r>
            <a:r>
              <a:rPr b="1" lang="en-GB" sz="2000"/>
              <a:t>(Wasserstein Distance)</a:t>
            </a:r>
            <a:endParaRPr b="1">
              <a:latin typeface="Calibri"/>
              <a:ea typeface="Calibri"/>
              <a:cs typeface="Calibri"/>
              <a:sym typeface="Calibri"/>
            </a:endParaRPr>
          </a:p>
        </p:txBody>
      </p:sp>
      <p:sp>
        <p:nvSpPr>
          <p:cNvPr id="340" name="Google Shape;340;p21"/>
          <p:cNvSpPr/>
          <p:nvPr/>
        </p:nvSpPr>
        <p:spPr>
          <a:xfrm>
            <a:off x="649464" y="1634502"/>
            <a:ext cx="7838694"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1" name="Google Shape;341;p21"/>
          <p:cNvSpPr/>
          <p:nvPr/>
        </p:nvSpPr>
        <p:spPr>
          <a:xfrm flipH="1" rot="10800000">
            <a:off x="630936" y="1538176"/>
            <a:ext cx="1405092" cy="1098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2" name="Google Shape;342;p21"/>
          <p:cNvSpPr/>
          <p:nvPr/>
        </p:nvSpPr>
        <p:spPr>
          <a:xfrm>
            <a:off x="628650" y="2118297"/>
            <a:ext cx="7886700" cy="3210974"/>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3" name="Google Shape;343;p21"/>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id="344" name="Google Shape;344;p21"/>
          <p:cNvPicPr preferRelativeResize="0"/>
          <p:nvPr/>
        </p:nvPicPr>
        <p:blipFill rotWithShape="1">
          <a:blip r:embed="rId4">
            <a:alphaModFix/>
          </a:blip>
          <a:srcRect b="0" l="0" r="0" t="0"/>
          <a:stretch/>
        </p:blipFill>
        <p:spPr>
          <a:xfrm>
            <a:off x="720972" y="2273696"/>
            <a:ext cx="7695678" cy="2900176"/>
          </a:xfrm>
          <a:prstGeom prst="rect">
            <a:avLst/>
          </a:prstGeom>
          <a:noFill/>
          <a:ln>
            <a:noFill/>
          </a:ln>
        </p:spPr>
      </p:pic>
      <p:sp>
        <p:nvSpPr>
          <p:cNvPr id="345" name="Google Shape;345;p21"/>
          <p:cNvSpPr txBox="1"/>
          <p:nvPr/>
        </p:nvSpPr>
        <p:spPr>
          <a:xfrm>
            <a:off x="2486895" y="5834333"/>
            <a:ext cx="4163832" cy="518604"/>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2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22"/>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Entropic Regularisation</a:t>
            </a:r>
            <a:endParaRPr/>
          </a:p>
        </p:txBody>
      </p:sp>
      <p:sp>
        <p:nvSpPr>
          <p:cNvPr id="353" name="Google Shape;353;p22"/>
          <p:cNvSpPr/>
          <p:nvPr/>
        </p:nvSpPr>
        <p:spPr>
          <a:xfrm>
            <a:off x="649464" y="1634502"/>
            <a:ext cx="7838694"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54" name="Google Shape;354;p22"/>
          <p:cNvSpPr/>
          <p:nvPr/>
        </p:nvSpPr>
        <p:spPr>
          <a:xfrm flipH="1" rot="10800000">
            <a:off x="630936" y="1538176"/>
            <a:ext cx="1405092" cy="1098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55" name="Google Shape;355;p22"/>
          <p:cNvSpPr/>
          <p:nvPr/>
        </p:nvSpPr>
        <p:spPr>
          <a:xfrm>
            <a:off x="628650" y="2118297"/>
            <a:ext cx="7886700" cy="4097756"/>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6" name="Google Shape;356;p22"/>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id="357" name="Google Shape;357;p22"/>
          <p:cNvPicPr preferRelativeResize="0"/>
          <p:nvPr/>
        </p:nvPicPr>
        <p:blipFill rotWithShape="1">
          <a:blip r:embed="rId4">
            <a:alphaModFix/>
          </a:blip>
          <a:srcRect b="0" l="0" r="0" t="0"/>
          <a:stretch/>
        </p:blipFill>
        <p:spPr>
          <a:xfrm>
            <a:off x="904905" y="2395149"/>
            <a:ext cx="7327811" cy="35440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2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3"/>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Optimal Transport: Unbalanced</a:t>
            </a:r>
            <a:endParaRPr/>
          </a:p>
        </p:txBody>
      </p:sp>
      <p:sp>
        <p:nvSpPr>
          <p:cNvPr id="365" name="Google Shape;365;p23"/>
          <p:cNvSpPr/>
          <p:nvPr/>
        </p:nvSpPr>
        <p:spPr>
          <a:xfrm>
            <a:off x="649464" y="1634502"/>
            <a:ext cx="7838694"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6" name="Google Shape;366;p23"/>
          <p:cNvSpPr/>
          <p:nvPr/>
        </p:nvSpPr>
        <p:spPr>
          <a:xfrm flipH="1" rot="10800000">
            <a:off x="630936" y="1538176"/>
            <a:ext cx="1405092" cy="1098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7" name="Google Shape;367;p23"/>
          <p:cNvSpPr/>
          <p:nvPr/>
        </p:nvSpPr>
        <p:spPr>
          <a:xfrm>
            <a:off x="649464" y="2011476"/>
            <a:ext cx="7886700" cy="3480521"/>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8" name="Google Shape;368;p23"/>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id="369" name="Google Shape;369;p23"/>
          <p:cNvPicPr preferRelativeResize="0"/>
          <p:nvPr/>
        </p:nvPicPr>
        <p:blipFill rotWithShape="1">
          <a:blip r:embed="rId4">
            <a:alphaModFix/>
          </a:blip>
          <a:srcRect b="0" l="0" r="0" t="0"/>
          <a:stretch/>
        </p:blipFill>
        <p:spPr>
          <a:xfrm>
            <a:off x="957244" y="2146249"/>
            <a:ext cx="7060574" cy="3210974"/>
          </a:xfrm>
          <a:prstGeom prst="rect">
            <a:avLst/>
          </a:prstGeom>
          <a:noFill/>
          <a:ln>
            <a:noFill/>
          </a:ln>
        </p:spPr>
      </p:pic>
      <p:pic>
        <p:nvPicPr>
          <p:cNvPr id="370" name="Google Shape;370;p23"/>
          <p:cNvPicPr preferRelativeResize="0"/>
          <p:nvPr/>
        </p:nvPicPr>
        <p:blipFill rotWithShape="1">
          <a:blip r:embed="rId5">
            <a:alphaModFix/>
          </a:blip>
          <a:srcRect b="0" l="0" r="0" t="0"/>
          <a:stretch/>
        </p:blipFill>
        <p:spPr>
          <a:xfrm>
            <a:off x="1778000" y="5753128"/>
            <a:ext cx="5069840" cy="8488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4"/>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Sinkhorn’s Algorithm</a:t>
            </a:r>
            <a:endParaRPr/>
          </a:p>
        </p:txBody>
      </p:sp>
      <p:pic>
        <p:nvPicPr>
          <p:cNvPr id="377" name="Google Shape;377;p24"/>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id="378" name="Google Shape;378;p24"/>
          <p:cNvPicPr preferRelativeResize="0"/>
          <p:nvPr/>
        </p:nvPicPr>
        <p:blipFill rotWithShape="1">
          <a:blip r:embed="rId4">
            <a:alphaModFix/>
          </a:blip>
          <a:srcRect b="0" l="0" r="0" t="0"/>
          <a:stretch/>
        </p:blipFill>
        <p:spPr>
          <a:xfrm>
            <a:off x="537763" y="1863668"/>
            <a:ext cx="8326256" cy="44016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5"/>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GB" sz="4400">
                <a:solidFill>
                  <a:schemeClr val="dk1"/>
                </a:solidFill>
                <a:latin typeface="Calibri"/>
                <a:ea typeface="Calibri"/>
                <a:cs typeface="Calibri"/>
                <a:sym typeface="Calibri"/>
              </a:rPr>
              <a:t>Sinkhorn Divergence: Plan</a:t>
            </a:r>
            <a:endParaRPr/>
          </a:p>
        </p:txBody>
      </p:sp>
      <p:pic>
        <p:nvPicPr>
          <p:cNvPr id="385" name="Google Shape;385;p25"/>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descr="A screenshot of a computer generated image&#10;&#10;Description automatically generated" id="386" name="Google Shape;386;p25"/>
          <p:cNvPicPr preferRelativeResize="0"/>
          <p:nvPr/>
        </p:nvPicPr>
        <p:blipFill rotWithShape="1">
          <a:blip r:embed="rId4">
            <a:alphaModFix/>
          </a:blip>
          <a:srcRect b="0" l="0" r="0" t="0"/>
          <a:stretch/>
        </p:blipFill>
        <p:spPr>
          <a:xfrm>
            <a:off x="649464" y="1744315"/>
            <a:ext cx="7838694" cy="4779070"/>
          </a:xfrm>
          <a:prstGeom prst="rect">
            <a:avLst/>
          </a:prstGeom>
          <a:noFill/>
          <a:ln>
            <a:noFill/>
          </a:ln>
        </p:spPr>
      </p:pic>
      <p:sp>
        <p:nvSpPr>
          <p:cNvPr id="387" name="Google Shape;387;p25"/>
          <p:cNvSpPr txBox="1"/>
          <p:nvPr/>
        </p:nvSpPr>
        <p:spPr>
          <a:xfrm>
            <a:off x="789291" y="6337911"/>
            <a:ext cx="377952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200">
                <a:solidFill>
                  <a:srgbClr val="222222"/>
                </a:solidFill>
                <a:latin typeface="Arial"/>
                <a:ea typeface="Arial"/>
                <a:cs typeface="Arial"/>
                <a:sym typeface="Arial"/>
              </a:rPr>
              <a:t>[Peyré</a:t>
            </a:r>
            <a:r>
              <a:rPr lang="en-GB" sz="1200">
                <a:solidFill>
                  <a:srgbClr val="222222"/>
                </a:solidFill>
                <a:latin typeface="Arial"/>
                <a:ea typeface="Arial"/>
                <a:cs typeface="Arial"/>
                <a:sym typeface="Arial"/>
              </a:rPr>
              <a:t> </a:t>
            </a:r>
            <a:r>
              <a:rPr b="0" i="0" lang="en-GB" sz="1200">
                <a:solidFill>
                  <a:srgbClr val="222222"/>
                </a:solidFill>
                <a:latin typeface="Arial"/>
                <a:ea typeface="Arial"/>
                <a:cs typeface="Arial"/>
                <a:sym typeface="Arial"/>
              </a:rPr>
              <a:t>and Cuturi, 2019]</a:t>
            </a:r>
            <a:endParaRPr sz="1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6"/>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GB" sz="4400">
                <a:solidFill>
                  <a:schemeClr val="dk1"/>
                </a:solidFill>
                <a:latin typeface="Calibri"/>
                <a:ea typeface="Calibri"/>
                <a:cs typeface="Calibri"/>
                <a:sym typeface="Calibri"/>
              </a:rPr>
              <a:t>Sinkhorn Divergence</a:t>
            </a:r>
            <a:endParaRPr b="1" sz="4400">
              <a:solidFill>
                <a:schemeClr val="dk1"/>
              </a:solidFill>
              <a:latin typeface="Calibri"/>
              <a:ea typeface="Calibri"/>
              <a:cs typeface="Calibri"/>
              <a:sym typeface="Calibri"/>
            </a:endParaRPr>
          </a:p>
        </p:txBody>
      </p:sp>
      <p:pic>
        <p:nvPicPr>
          <p:cNvPr id="394" name="Google Shape;394;p26"/>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id="395" name="Google Shape;395;p26"/>
          <p:cNvPicPr preferRelativeResize="0"/>
          <p:nvPr/>
        </p:nvPicPr>
        <p:blipFill rotWithShape="1">
          <a:blip r:embed="rId4">
            <a:alphaModFix/>
          </a:blip>
          <a:srcRect b="0" l="0" r="0" t="0"/>
          <a:stretch/>
        </p:blipFill>
        <p:spPr>
          <a:xfrm>
            <a:off x="0" y="5912180"/>
            <a:ext cx="9144000" cy="1212980"/>
          </a:xfrm>
          <a:prstGeom prst="rect">
            <a:avLst/>
          </a:prstGeom>
          <a:noFill/>
          <a:ln>
            <a:noFill/>
          </a:ln>
        </p:spPr>
      </p:pic>
      <p:pic>
        <p:nvPicPr>
          <p:cNvPr descr="A screen shot of a computer screen&#10;&#10;Description automatically generated" id="396" name="Google Shape;396;p26"/>
          <p:cNvPicPr preferRelativeResize="0"/>
          <p:nvPr/>
        </p:nvPicPr>
        <p:blipFill rotWithShape="1">
          <a:blip r:embed="rId5">
            <a:alphaModFix/>
          </a:blip>
          <a:srcRect b="20343" l="13068" r="30682" t="14646"/>
          <a:stretch/>
        </p:blipFill>
        <p:spPr>
          <a:xfrm>
            <a:off x="4568811" y="2577839"/>
            <a:ext cx="4488874" cy="3229050"/>
          </a:xfrm>
          <a:prstGeom prst="rect">
            <a:avLst/>
          </a:prstGeom>
          <a:noFill/>
          <a:ln cap="flat" cmpd="sng" w="9525">
            <a:solidFill>
              <a:srgbClr val="F4B081"/>
            </a:solidFill>
            <a:prstDash val="solid"/>
            <a:round/>
            <a:headEnd len="sm" w="sm" type="none"/>
            <a:tailEnd len="sm" w="sm" type="none"/>
          </a:ln>
        </p:spPr>
      </p:pic>
      <p:pic>
        <p:nvPicPr>
          <p:cNvPr descr="A screen shot of a computer screen&#10;&#10;Description automatically generated" id="397" name="Google Shape;397;p26"/>
          <p:cNvPicPr preferRelativeResize="0"/>
          <p:nvPr/>
        </p:nvPicPr>
        <p:blipFill rotWithShape="1">
          <a:blip r:embed="rId6">
            <a:alphaModFix/>
          </a:blip>
          <a:srcRect b="13996" l="12791" r="19822" t="14070"/>
          <a:stretch/>
        </p:blipFill>
        <p:spPr>
          <a:xfrm>
            <a:off x="0" y="2577838"/>
            <a:ext cx="4572000" cy="3229051"/>
          </a:xfrm>
          <a:prstGeom prst="rect">
            <a:avLst/>
          </a:prstGeom>
          <a:noFill/>
          <a:ln cap="flat" cmpd="sng" w="9525">
            <a:solidFill>
              <a:srgbClr val="F4B081"/>
            </a:solidFill>
            <a:prstDash val="solid"/>
            <a:round/>
            <a:headEnd len="sm" w="sm" type="none"/>
            <a:tailEnd len="sm" w="sm" type="none"/>
          </a:ln>
        </p:spPr>
      </p:pic>
      <p:sp>
        <p:nvSpPr>
          <p:cNvPr id="398" name="Google Shape;398;p26"/>
          <p:cNvSpPr txBox="1"/>
          <p:nvPr/>
        </p:nvSpPr>
        <p:spPr>
          <a:xfrm>
            <a:off x="477982" y="2196064"/>
            <a:ext cx="371994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Primal or Biased UOT</a:t>
            </a:r>
            <a:endParaRPr/>
          </a:p>
        </p:txBody>
      </p:sp>
      <p:sp>
        <p:nvSpPr>
          <p:cNvPr id="399" name="Google Shape;399;p26"/>
          <p:cNvSpPr txBox="1"/>
          <p:nvPr/>
        </p:nvSpPr>
        <p:spPr>
          <a:xfrm>
            <a:off x="4821383" y="2126013"/>
            <a:ext cx="406977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Sinkhorn divergence, or debiased UOT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7"/>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GB" sz="4400">
                <a:solidFill>
                  <a:schemeClr val="dk1"/>
                </a:solidFill>
                <a:latin typeface="Calibri"/>
                <a:ea typeface="Calibri"/>
                <a:cs typeface="Calibri"/>
                <a:sym typeface="Calibri"/>
              </a:rPr>
              <a:t>Metrics</a:t>
            </a:r>
            <a:endParaRPr b="1" sz="4400">
              <a:solidFill>
                <a:schemeClr val="dk1"/>
              </a:solidFill>
              <a:latin typeface="Calibri"/>
              <a:ea typeface="Calibri"/>
              <a:cs typeface="Calibri"/>
              <a:sym typeface="Calibri"/>
            </a:endParaRPr>
          </a:p>
        </p:txBody>
      </p:sp>
      <p:pic>
        <p:nvPicPr>
          <p:cNvPr id="406" name="Google Shape;406;p27"/>
          <p:cNvPicPr preferRelativeResize="0"/>
          <p:nvPr/>
        </p:nvPicPr>
        <p:blipFill rotWithShape="1">
          <a:blip r:embed="rId3">
            <a:alphaModFix/>
          </a:blip>
          <a:srcRect b="0" l="0" r="0" t="0"/>
          <a:stretch/>
        </p:blipFill>
        <p:spPr>
          <a:xfrm>
            <a:off x="0" y="2465402"/>
            <a:ext cx="9144000" cy="1212980"/>
          </a:xfrm>
          <a:custGeom>
            <a:rect b="b" l="l" r="r" t="t"/>
            <a:pathLst>
              <a:path extrusionOk="0" fill="none" h="1212980" w="9144000">
                <a:moveTo>
                  <a:pt x="0" y="0"/>
                </a:moveTo>
                <a:cubicBezTo>
                  <a:pt x="131086" y="-8957"/>
                  <a:pt x="224995" y="6723"/>
                  <a:pt x="388620" y="0"/>
                </a:cubicBezTo>
                <a:cubicBezTo>
                  <a:pt x="552245" y="-6723"/>
                  <a:pt x="600301" y="41028"/>
                  <a:pt x="777240" y="0"/>
                </a:cubicBezTo>
                <a:cubicBezTo>
                  <a:pt x="954179" y="-41028"/>
                  <a:pt x="1085005" y="29353"/>
                  <a:pt x="1165860" y="0"/>
                </a:cubicBezTo>
                <a:cubicBezTo>
                  <a:pt x="1246715" y="-29353"/>
                  <a:pt x="1666843" y="24002"/>
                  <a:pt x="1828800" y="0"/>
                </a:cubicBezTo>
                <a:cubicBezTo>
                  <a:pt x="1990757" y="-24002"/>
                  <a:pt x="2015483" y="24069"/>
                  <a:pt x="2125980" y="0"/>
                </a:cubicBezTo>
                <a:cubicBezTo>
                  <a:pt x="2236477" y="-24069"/>
                  <a:pt x="2708873" y="17802"/>
                  <a:pt x="2880360" y="0"/>
                </a:cubicBezTo>
                <a:cubicBezTo>
                  <a:pt x="3051847" y="-17802"/>
                  <a:pt x="3216923" y="12802"/>
                  <a:pt x="3360420" y="0"/>
                </a:cubicBezTo>
                <a:cubicBezTo>
                  <a:pt x="3503917" y="-12802"/>
                  <a:pt x="3789950" y="28734"/>
                  <a:pt x="4114800" y="0"/>
                </a:cubicBezTo>
                <a:cubicBezTo>
                  <a:pt x="4439650" y="-28734"/>
                  <a:pt x="4499000" y="35204"/>
                  <a:pt x="4777740" y="0"/>
                </a:cubicBezTo>
                <a:cubicBezTo>
                  <a:pt x="5056480" y="-35204"/>
                  <a:pt x="5284708" y="87724"/>
                  <a:pt x="5532120" y="0"/>
                </a:cubicBezTo>
                <a:cubicBezTo>
                  <a:pt x="5779532" y="-87724"/>
                  <a:pt x="6008309" y="26824"/>
                  <a:pt x="6195060" y="0"/>
                </a:cubicBezTo>
                <a:cubicBezTo>
                  <a:pt x="6381811" y="-26824"/>
                  <a:pt x="6511382" y="14044"/>
                  <a:pt x="6675120" y="0"/>
                </a:cubicBezTo>
                <a:cubicBezTo>
                  <a:pt x="6838858" y="-14044"/>
                  <a:pt x="7012802" y="55766"/>
                  <a:pt x="7155180" y="0"/>
                </a:cubicBezTo>
                <a:cubicBezTo>
                  <a:pt x="7297558" y="-55766"/>
                  <a:pt x="7491650" y="27207"/>
                  <a:pt x="7726680" y="0"/>
                </a:cubicBezTo>
                <a:cubicBezTo>
                  <a:pt x="7961710" y="-27207"/>
                  <a:pt x="8186929" y="8501"/>
                  <a:pt x="8481060" y="0"/>
                </a:cubicBezTo>
                <a:cubicBezTo>
                  <a:pt x="8775191" y="-8501"/>
                  <a:pt x="8896746" y="40789"/>
                  <a:pt x="9144000" y="0"/>
                </a:cubicBezTo>
                <a:cubicBezTo>
                  <a:pt x="9148764" y="206171"/>
                  <a:pt x="9094318" y="220249"/>
                  <a:pt x="9144000" y="428586"/>
                </a:cubicBezTo>
                <a:cubicBezTo>
                  <a:pt x="9193682" y="636923"/>
                  <a:pt x="9138770" y="624180"/>
                  <a:pt x="9144000" y="808653"/>
                </a:cubicBezTo>
                <a:cubicBezTo>
                  <a:pt x="9149230" y="993126"/>
                  <a:pt x="9130651" y="1023559"/>
                  <a:pt x="9144000" y="1212980"/>
                </a:cubicBezTo>
                <a:cubicBezTo>
                  <a:pt x="8972634" y="1232944"/>
                  <a:pt x="8765024" y="1153759"/>
                  <a:pt x="8572500" y="1212980"/>
                </a:cubicBezTo>
                <a:cubicBezTo>
                  <a:pt x="8379976" y="1272201"/>
                  <a:pt x="8256318" y="1198242"/>
                  <a:pt x="8092440" y="1212980"/>
                </a:cubicBezTo>
                <a:cubicBezTo>
                  <a:pt x="7928562" y="1227718"/>
                  <a:pt x="7758981" y="1150870"/>
                  <a:pt x="7520940" y="1212980"/>
                </a:cubicBezTo>
                <a:cubicBezTo>
                  <a:pt x="7282899" y="1275090"/>
                  <a:pt x="6931922" y="1175809"/>
                  <a:pt x="6766560" y="1212980"/>
                </a:cubicBezTo>
                <a:cubicBezTo>
                  <a:pt x="6601198" y="1250151"/>
                  <a:pt x="6528408" y="1186002"/>
                  <a:pt x="6377940" y="1212980"/>
                </a:cubicBezTo>
                <a:cubicBezTo>
                  <a:pt x="6227472" y="1239958"/>
                  <a:pt x="5814437" y="1130847"/>
                  <a:pt x="5623560" y="1212980"/>
                </a:cubicBezTo>
                <a:cubicBezTo>
                  <a:pt x="5432683" y="1295113"/>
                  <a:pt x="5026233" y="1182174"/>
                  <a:pt x="4869180" y="1212980"/>
                </a:cubicBezTo>
                <a:cubicBezTo>
                  <a:pt x="4712127" y="1243786"/>
                  <a:pt x="4639492" y="1206571"/>
                  <a:pt x="4572000" y="1212980"/>
                </a:cubicBezTo>
                <a:cubicBezTo>
                  <a:pt x="4504508" y="1219389"/>
                  <a:pt x="4339438" y="1211446"/>
                  <a:pt x="4274820" y="1212980"/>
                </a:cubicBezTo>
                <a:cubicBezTo>
                  <a:pt x="4210202" y="1214514"/>
                  <a:pt x="3975663" y="1200095"/>
                  <a:pt x="3703320" y="1212980"/>
                </a:cubicBezTo>
                <a:cubicBezTo>
                  <a:pt x="3430977" y="1225865"/>
                  <a:pt x="3467176" y="1201203"/>
                  <a:pt x="3406140" y="1212980"/>
                </a:cubicBezTo>
                <a:cubicBezTo>
                  <a:pt x="3345104" y="1224757"/>
                  <a:pt x="2932953" y="1210978"/>
                  <a:pt x="2743200" y="1212980"/>
                </a:cubicBezTo>
                <a:cubicBezTo>
                  <a:pt x="2553447" y="1214982"/>
                  <a:pt x="2384808" y="1179303"/>
                  <a:pt x="2171700" y="1212980"/>
                </a:cubicBezTo>
                <a:cubicBezTo>
                  <a:pt x="1958592" y="1246657"/>
                  <a:pt x="1838624" y="1181249"/>
                  <a:pt x="1691640" y="1212980"/>
                </a:cubicBezTo>
                <a:cubicBezTo>
                  <a:pt x="1544656" y="1244711"/>
                  <a:pt x="1348212" y="1156523"/>
                  <a:pt x="1211580" y="1212980"/>
                </a:cubicBezTo>
                <a:cubicBezTo>
                  <a:pt x="1074948" y="1269437"/>
                  <a:pt x="1002993" y="1192691"/>
                  <a:pt x="914400" y="1212980"/>
                </a:cubicBezTo>
                <a:cubicBezTo>
                  <a:pt x="825807" y="1233269"/>
                  <a:pt x="411516" y="1122999"/>
                  <a:pt x="0" y="1212980"/>
                </a:cubicBezTo>
                <a:cubicBezTo>
                  <a:pt x="-25579" y="1016450"/>
                  <a:pt x="12326" y="902155"/>
                  <a:pt x="0" y="784394"/>
                </a:cubicBezTo>
                <a:cubicBezTo>
                  <a:pt x="-12326" y="666633"/>
                  <a:pt x="40496" y="497995"/>
                  <a:pt x="0" y="404327"/>
                </a:cubicBezTo>
                <a:cubicBezTo>
                  <a:pt x="-40496" y="310659"/>
                  <a:pt x="27673" y="198263"/>
                  <a:pt x="0" y="0"/>
                </a:cubicBezTo>
                <a:close/>
              </a:path>
              <a:path extrusionOk="0" h="1212980" w="9144000">
                <a:moveTo>
                  <a:pt x="0" y="0"/>
                </a:moveTo>
                <a:cubicBezTo>
                  <a:pt x="127116" y="-24192"/>
                  <a:pt x="320742" y="56260"/>
                  <a:pt x="480060" y="0"/>
                </a:cubicBezTo>
                <a:cubicBezTo>
                  <a:pt x="639378" y="-56260"/>
                  <a:pt x="846241" y="6041"/>
                  <a:pt x="960120" y="0"/>
                </a:cubicBezTo>
                <a:cubicBezTo>
                  <a:pt x="1073999" y="-6041"/>
                  <a:pt x="1493230" y="61961"/>
                  <a:pt x="1714500" y="0"/>
                </a:cubicBezTo>
                <a:cubicBezTo>
                  <a:pt x="1935770" y="-61961"/>
                  <a:pt x="2005329" y="17289"/>
                  <a:pt x="2103120" y="0"/>
                </a:cubicBezTo>
                <a:cubicBezTo>
                  <a:pt x="2200911" y="-17289"/>
                  <a:pt x="2493840" y="45474"/>
                  <a:pt x="2766060" y="0"/>
                </a:cubicBezTo>
                <a:cubicBezTo>
                  <a:pt x="3038280" y="-45474"/>
                  <a:pt x="3136773" y="169"/>
                  <a:pt x="3246120" y="0"/>
                </a:cubicBezTo>
                <a:cubicBezTo>
                  <a:pt x="3355467" y="-169"/>
                  <a:pt x="3579066" y="53174"/>
                  <a:pt x="3726180" y="0"/>
                </a:cubicBezTo>
                <a:cubicBezTo>
                  <a:pt x="3873294" y="-53174"/>
                  <a:pt x="4210925" y="77021"/>
                  <a:pt x="4389120" y="0"/>
                </a:cubicBezTo>
                <a:cubicBezTo>
                  <a:pt x="4567315" y="-77021"/>
                  <a:pt x="4582310" y="34485"/>
                  <a:pt x="4686300" y="0"/>
                </a:cubicBezTo>
                <a:cubicBezTo>
                  <a:pt x="4790290" y="-34485"/>
                  <a:pt x="4861829" y="8929"/>
                  <a:pt x="4983480" y="0"/>
                </a:cubicBezTo>
                <a:cubicBezTo>
                  <a:pt x="5105131" y="-8929"/>
                  <a:pt x="5264337" y="37426"/>
                  <a:pt x="5372100" y="0"/>
                </a:cubicBezTo>
                <a:cubicBezTo>
                  <a:pt x="5479863" y="-37426"/>
                  <a:pt x="5627000" y="1615"/>
                  <a:pt x="5760720" y="0"/>
                </a:cubicBezTo>
                <a:cubicBezTo>
                  <a:pt x="5894440" y="-1615"/>
                  <a:pt x="6204641" y="83379"/>
                  <a:pt x="6515100" y="0"/>
                </a:cubicBezTo>
                <a:cubicBezTo>
                  <a:pt x="6825559" y="-83379"/>
                  <a:pt x="6859039" y="3256"/>
                  <a:pt x="6995160" y="0"/>
                </a:cubicBezTo>
                <a:cubicBezTo>
                  <a:pt x="7131281" y="-3256"/>
                  <a:pt x="7398058" y="524"/>
                  <a:pt x="7566660" y="0"/>
                </a:cubicBezTo>
                <a:cubicBezTo>
                  <a:pt x="7735262" y="-524"/>
                  <a:pt x="8070962" y="27633"/>
                  <a:pt x="8229600" y="0"/>
                </a:cubicBezTo>
                <a:cubicBezTo>
                  <a:pt x="8388238" y="-27633"/>
                  <a:pt x="8868783" y="36896"/>
                  <a:pt x="9144000" y="0"/>
                </a:cubicBezTo>
                <a:cubicBezTo>
                  <a:pt x="9147517" y="190954"/>
                  <a:pt x="9129318" y="277171"/>
                  <a:pt x="9144000" y="428586"/>
                </a:cubicBezTo>
                <a:cubicBezTo>
                  <a:pt x="9158682" y="580001"/>
                  <a:pt x="9142584" y="664449"/>
                  <a:pt x="9144000" y="845043"/>
                </a:cubicBezTo>
                <a:cubicBezTo>
                  <a:pt x="9145416" y="1025637"/>
                  <a:pt x="9136441" y="1111592"/>
                  <a:pt x="9144000" y="1212980"/>
                </a:cubicBezTo>
                <a:cubicBezTo>
                  <a:pt x="8870193" y="1234045"/>
                  <a:pt x="8787693" y="1142118"/>
                  <a:pt x="8481060" y="1212980"/>
                </a:cubicBezTo>
                <a:cubicBezTo>
                  <a:pt x="8174427" y="1283842"/>
                  <a:pt x="8046701" y="1153120"/>
                  <a:pt x="7726680" y="1212980"/>
                </a:cubicBezTo>
                <a:cubicBezTo>
                  <a:pt x="7406659" y="1272840"/>
                  <a:pt x="7303527" y="1198869"/>
                  <a:pt x="6972300" y="1212980"/>
                </a:cubicBezTo>
                <a:cubicBezTo>
                  <a:pt x="6641073" y="1227091"/>
                  <a:pt x="6729159" y="1169645"/>
                  <a:pt x="6583680" y="1212980"/>
                </a:cubicBezTo>
                <a:cubicBezTo>
                  <a:pt x="6438201" y="1256315"/>
                  <a:pt x="6140029" y="1158981"/>
                  <a:pt x="5829300" y="1212980"/>
                </a:cubicBezTo>
                <a:cubicBezTo>
                  <a:pt x="5518571" y="1266979"/>
                  <a:pt x="5377285" y="1155915"/>
                  <a:pt x="5166360" y="1212980"/>
                </a:cubicBezTo>
                <a:cubicBezTo>
                  <a:pt x="4955435" y="1270045"/>
                  <a:pt x="4863000" y="1171536"/>
                  <a:pt x="4594860" y="1212980"/>
                </a:cubicBezTo>
                <a:cubicBezTo>
                  <a:pt x="4326720" y="1254424"/>
                  <a:pt x="4411116" y="1207865"/>
                  <a:pt x="4297680" y="1212980"/>
                </a:cubicBezTo>
                <a:cubicBezTo>
                  <a:pt x="4184244" y="1218095"/>
                  <a:pt x="3734578" y="1137275"/>
                  <a:pt x="3543300" y="1212980"/>
                </a:cubicBezTo>
                <a:cubicBezTo>
                  <a:pt x="3352022" y="1288685"/>
                  <a:pt x="3225910" y="1166227"/>
                  <a:pt x="3063240" y="1212980"/>
                </a:cubicBezTo>
                <a:cubicBezTo>
                  <a:pt x="2900570" y="1259733"/>
                  <a:pt x="2794882" y="1160824"/>
                  <a:pt x="2583180" y="1212980"/>
                </a:cubicBezTo>
                <a:cubicBezTo>
                  <a:pt x="2371478" y="1265136"/>
                  <a:pt x="2273519" y="1179438"/>
                  <a:pt x="2103120" y="1212980"/>
                </a:cubicBezTo>
                <a:cubicBezTo>
                  <a:pt x="1932721" y="1246522"/>
                  <a:pt x="1911015" y="1208323"/>
                  <a:pt x="1805940" y="1212980"/>
                </a:cubicBezTo>
                <a:cubicBezTo>
                  <a:pt x="1700865" y="1217637"/>
                  <a:pt x="1241387" y="1210242"/>
                  <a:pt x="1051560" y="1212980"/>
                </a:cubicBezTo>
                <a:cubicBezTo>
                  <a:pt x="861733" y="1215718"/>
                  <a:pt x="807306" y="1210917"/>
                  <a:pt x="662940" y="1212980"/>
                </a:cubicBezTo>
                <a:cubicBezTo>
                  <a:pt x="518574" y="1215043"/>
                  <a:pt x="168950" y="1135239"/>
                  <a:pt x="0" y="1212980"/>
                </a:cubicBezTo>
                <a:cubicBezTo>
                  <a:pt x="-27446" y="1094560"/>
                  <a:pt x="1458" y="978502"/>
                  <a:pt x="0" y="832913"/>
                </a:cubicBezTo>
                <a:cubicBezTo>
                  <a:pt x="-1458" y="687324"/>
                  <a:pt x="29896" y="614613"/>
                  <a:pt x="0" y="464976"/>
                </a:cubicBezTo>
                <a:cubicBezTo>
                  <a:pt x="-29896" y="315339"/>
                  <a:pt x="48707" y="135540"/>
                  <a:pt x="0" y="0"/>
                </a:cubicBezTo>
                <a:close/>
              </a:path>
            </a:pathLst>
          </a:custGeom>
          <a:noFill/>
          <a:ln cap="flat" cmpd="sng" w="28575">
            <a:solidFill>
              <a:srgbClr val="F4B081"/>
            </a:solidFill>
            <a:prstDash val="solid"/>
            <a:round/>
            <a:headEnd len="sm" w="sm" type="none"/>
            <a:tailEnd len="sm" w="sm" type="none"/>
          </a:ln>
        </p:spPr>
      </p:pic>
      <p:pic>
        <p:nvPicPr>
          <p:cNvPr id="407" name="Google Shape;407;p27"/>
          <p:cNvPicPr preferRelativeResize="0"/>
          <p:nvPr/>
        </p:nvPicPr>
        <p:blipFill rotWithShape="1">
          <a:blip r:embed="rId4">
            <a:alphaModFix/>
          </a:blip>
          <a:srcRect b="0" l="0" r="0" t="0"/>
          <a:stretch/>
        </p:blipFill>
        <p:spPr>
          <a:xfrm>
            <a:off x="-3189" y="4158816"/>
            <a:ext cx="9144000" cy="1161008"/>
          </a:xfrm>
          <a:custGeom>
            <a:rect b="b" l="l" r="r" t="t"/>
            <a:pathLst>
              <a:path extrusionOk="0" fill="none" h="1161008" w="9144000">
                <a:moveTo>
                  <a:pt x="0" y="0"/>
                </a:moveTo>
                <a:cubicBezTo>
                  <a:pt x="190075" y="-6065"/>
                  <a:pt x="287697" y="3316"/>
                  <a:pt x="388620" y="0"/>
                </a:cubicBezTo>
                <a:cubicBezTo>
                  <a:pt x="489543" y="-3316"/>
                  <a:pt x="819531" y="73456"/>
                  <a:pt x="1143000" y="0"/>
                </a:cubicBezTo>
                <a:cubicBezTo>
                  <a:pt x="1466469" y="-73456"/>
                  <a:pt x="1502965" y="26314"/>
                  <a:pt x="1623060" y="0"/>
                </a:cubicBezTo>
                <a:cubicBezTo>
                  <a:pt x="1743155" y="-26314"/>
                  <a:pt x="2048879" y="46144"/>
                  <a:pt x="2194560" y="0"/>
                </a:cubicBezTo>
                <a:cubicBezTo>
                  <a:pt x="2340241" y="-46144"/>
                  <a:pt x="2415579" y="19503"/>
                  <a:pt x="2491740" y="0"/>
                </a:cubicBezTo>
                <a:cubicBezTo>
                  <a:pt x="2567901" y="-19503"/>
                  <a:pt x="2869412" y="6124"/>
                  <a:pt x="3063240" y="0"/>
                </a:cubicBezTo>
                <a:cubicBezTo>
                  <a:pt x="3257068" y="-6124"/>
                  <a:pt x="3313443" y="9408"/>
                  <a:pt x="3543300" y="0"/>
                </a:cubicBezTo>
                <a:cubicBezTo>
                  <a:pt x="3773157" y="-9408"/>
                  <a:pt x="3787895" y="45295"/>
                  <a:pt x="3931920" y="0"/>
                </a:cubicBezTo>
                <a:cubicBezTo>
                  <a:pt x="4075945" y="-45295"/>
                  <a:pt x="4085775" y="8660"/>
                  <a:pt x="4229100" y="0"/>
                </a:cubicBezTo>
                <a:cubicBezTo>
                  <a:pt x="4372425" y="-8660"/>
                  <a:pt x="4513832" y="1464"/>
                  <a:pt x="4617720" y="0"/>
                </a:cubicBezTo>
                <a:cubicBezTo>
                  <a:pt x="4721608" y="-1464"/>
                  <a:pt x="5049116" y="63731"/>
                  <a:pt x="5189220" y="0"/>
                </a:cubicBezTo>
                <a:cubicBezTo>
                  <a:pt x="5329324" y="-63731"/>
                  <a:pt x="5508955" y="57627"/>
                  <a:pt x="5760720" y="0"/>
                </a:cubicBezTo>
                <a:cubicBezTo>
                  <a:pt x="6012485" y="-57627"/>
                  <a:pt x="6005097" y="3027"/>
                  <a:pt x="6149340" y="0"/>
                </a:cubicBezTo>
                <a:cubicBezTo>
                  <a:pt x="6293583" y="-3027"/>
                  <a:pt x="6377014" y="23434"/>
                  <a:pt x="6446520" y="0"/>
                </a:cubicBezTo>
                <a:cubicBezTo>
                  <a:pt x="6516026" y="-23434"/>
                  <a:pt x="6778008" y="2360"/>
                  <a:pt x="7018020" y="0"/>
                </a:cubicBezTo>
                <a:cubicBezTo>
                  <a:pt x="7258032" y="-2360"/>
                  <a:pt x="7223539" y="2953"/>
                  <a:pt x="7315200" y="0"/>
                </a:cubicBezTo>
                <a:cubicBezTo>
                  <a:pt x="7406861" y="-2953"/>
                  <a:pt x="7851701" y="33137"/>
                  <a:pt x="8069580" y="0"/>
                </a:cubicBezTo>
                <a:cubicBezTo>
                  <a:pt x="8287459" y="-33137"/>
                  <a:pt x="8304497" y="15826"/>
                  <a:pt x="8366760" y="0"/>
                </a:cubicBezTo>
                <a:cubicBezTo>
                  <a:pt x="8429023" y="-15826"/>
                  <a:pt x="8951621" y="16057"/>
                  <a:pt x="9144000" y="0"/>
                </a:cubicBezTo>
                <a:cubicBezTo>
                  <a:pt x="9164867" y="245105"/>
                  <a:pt x="9132808" y="328527"/>
                  <a:pt x="9144000" y="568894"/>
                </a:cubicBezTo>
                <a:cubicBezTo>
                  <a:pt x="9155192" y="809261"/>
                  <a:pt x="9133600" y="971736"/>
                  <a:pt x="9144000" y="1161008"/>
                </a:cubicBezTo>
                <a:cubicBezTo>
                  <a:pt x="8811839" y="1243053"/>
                  <a:pt x="8680947" y="1122708"/>
                  <a:pt x="8389620" y="1161008"/>
                </a:cubicBezTo>
                <a:cubicBezTo>
                  <a:pt x="8098293" y="1199308"/>
                  <a:pt x="8069466" y="1156831"/>
                  <a:pt x="7818120" y="1161008"/>
                </a:cubicBezTo>
                <a:cubicBezTo>
                  <a:pt x="7566774" y="1165185"/>
                  <a:pt x="7554709" y="1158730"/>
                  <a:pt x="7429500" y="1161008"/>
                </a:cubicBezTo>
                <a:cubicBezTo>
                  <a:pt x="7304291" y="1163286"/>
                  <a:pt x="6948417" y="1091298"/>
                  <a:pt x="6675120" y="1161008"/>
                </a:cubicBezTo>
                <a:cubicBezTo>
                  <a:pt x="6401823" y="1230718"/>
                  <a:pt x="6367258" y="1109051"/>
                  <a:pt x="6195060" y="1161008"/>
                </a:cubicBezTo>
                <a:cubicBezTo>
                  <a:pt x="6022862" y="1212965"/>
                  <a:pt x="5893989" y="1135598"/>
                  <a:pt x="5806440" y="1161008"/>
                </a:cubicBezTo>
                <a:cubicBezTo>
                  <a:pt x="5718891" y="1186418"/>
                  <a:pt x="5570219" y="1139660"/>
                  <a:pt x="5417820" y="1161008"/>
                </a:cubicBezTo>
                <a:cubicBezTo>
                  <a:pt x="5265421" y="1182356"/>
                  <a:pt x="5004210" y="1128378"/>
                  <a:pt x="4663440" y="1161008"/>
                </a:cubicBezTo>
                <a:cubicBezTo>
                  <a:pt x="4322670" y="1193638"/>
                  <a:pt x="4454800" y="1148182"/>
                  <a:pt x="4274820" y="1161008"/>
                </a:cubicBezTo>
                <a:cubicBezTo>
                  <a:pt x="4094840" y="1173834"/>
                  <a:pt x="3994651" y="1160244"/>
                  <a:pt x="3794760" y="1161008"/>
                </a:cubicBezTo>
                <a:cubicBezTo>
                  <a:pt x="3594869" y="1161772"/>
                  <a:pt x="3608806" y="1129633"/>
                  <a:pt x="3497580" y="1161008"/>
                </a:cubicBezTo>
                <a:cubicBezTo>
                  <a:pt x="3386354" y="1192383"/>
                  <a:pt x="3026426" y="1106700"/>
                  <a:pt x="2834640" y="1161008"/>
                </a:cubicBezTo>
                <a:cubicBezTo>
                  <a:pt x="2642854" y="1215316"/>
                  <a:pt x="2380757" y="1087122"/>
                  <a:pt x="2080260" y="1161008"/>
                </a:cubicBezTo>
                <a:cubicBezTo>
                  <a:pt x="1779763" y="1234894"/>
                  <a:pt x="1656066" y="1072897"/>
                  <a:pt x="1325880" y="1161008"/>
                </a:cubicBezTo>
                <a:cubicBezTo>
                  <a:pt x="995694" y="1249119"/>
                  <a:pt x="1059945" y="1153713"/>
                  <a:pt x="845820" y="1161008"/>
                </a:cubicBezTo>
                <a:cubicBezTo>
                  <a:pt x="631695" y="1168303"/>
                  <a:pt x="200522" y="1115696"/>
                  <a:pt x="0" y="1161008"/>
                </a:cubicBezTo>
                <a:cubicBezTo>
                  <a:pt x="-8089" y="997822"/>
                  <a:pt x="20188" y="728974"/>
                  <a:pt x="0" y="615334"/>
                </a:cubicBezTo>
                <a:cubicBezTo>
                  <a:pt x="-20188" y="501694"/>
                  <a:pt x="40425" y="166251"/>
                  <a:pt x="0" y="0"/>
                </a:cubicBezTo>
                <a:close/>
              </a:path>
              <a:path extrusionOk="0" h="1161008" w="9144000">
                <a:moveTo>
                  <a:pt x="0" y="0"/>
                </a:moveTo>
                <a:cubicBezTo>
                  <a:pt x="94962" y="-33116"/>
                  <a:pt x="155867" y="32824"/>
                  <a:pt x="297180" y="0"/>
                </a:cubicBezTo>
                <a:cubicBezTo>
                  <a:pt x="438493" y="-32824"/>
                  <a:pt x="491456" y="31639"/>
                  <a:pt x="594360" y="0"/>
                </a:cubicBezTo>
                <a:cubicBezTo>
                  <a:pt x="697264" y="-31639"/>
                  <a:pt x="1070728" y="18344"/>
                  <a:pt x="1348740" y="0"/>
                </a:cubicBezTo>
                <a:cubicBezTo>
                  <a:pt x="1626752" y="-18344"/>
                  <a:pt x="1785082" y="19400"/>
                  <a:pt x="1920240" y="0"/>
                </a:cubicBezTo>
                <a:cubicBezTo>
                  <a:pt x="2055398" y="-19400"/>
                  <a:pt x="2146203" y="16047"/>
                  <a:pt x="2308860" y="0"/>
                </a:cubicBezTo>
                <a:cubicBezTo>
                  <a:pt x="2471517" y="-16047"/>
                  <a:pt x="2607149" y="40885"/>
                  <a:pt x="2697480" y="0"/>
                </a:cubicBezTo>
                <a:cubicBezTo>
                  <a:pt x="2787811" y="-40885"/>
                  <a:pt x="3037227" y="37310"/>
                  <a:pt x="3360420" y="0"/>
                </a:cubicBezTo>
                <a:cubicBezTo>
                  <a:pt x="3683613" y="-37310"/>
                  <a:pt x="3709797" y="29662"/>
                  <a:pt x="4023360" y="0"/>
                </a:cubicBezTo>
                <a:cubicBezTo>
                  <a:pt x="4336923" y="-29662"/>
                  <a:pt x="4194553" y="644"/>
                  <a:pt x="4320540" y="0"/>
                </a:cubicBezTo>
                <a:cubicBezTo>
                  <a:pt x="4446527" y="-644"/>
                  <a:pt x="4799322" y="47714"/>
                  <a:pt x="4983480" y="0"/>
                </a:cubicBezTo>
                <a:cubicBezTo>
                  <a:pt x="5167638" y="-47714"/>
                  <a:pt x="5215865" y="15053"/>
                  <a:pt x="5280660" y="0"/>
                </a:cubicBezTo>
                <a:cubicBezTo>
                  <a:pt x="5345455" y="-15053"/>
                  <a:pt x="5664417" y="29410"/>
                  <a:pt x="5852160" y="0"/>
                </a:cubicBezTo>
                <a:cubicBezTo>
                  <a:pt x="6039903" y="-29410"/>
                  <a:pt x="6076863" y="40680"/>
                  <a:pt x="6240780" y="0"/>
                </a:cubicBezTo>
                <a:cubicBezTo>
                  <a:pt x="6404697" y="-40680"/>
                  <a:pt x="6518296" y="37501"/>
                  <a:pt x="6629400" y="0"/>
                </a:cubicBezTo>
                <a:cubicBezTo>
                  <a:pt x="6740504" y="-37501"/>
                  <a:pt x="6836775" y="12624"/>
                  <a:pt x="7018020" y="0"/>
                </a:cubicBezTo>
                <a:cubicBezTo>
                  <a:pt x="7199265" y="-12624"/>
                  <a:pt x="7598300" y="63475"/>
                  <a:pt x="7772400" y="0"/>
                </a:cubicBezTo>
                <a:cubicBezTo>
                  <a:pt x="7946500" y="-63475"/>
                  <a:pt x="8037640" y="35860"/>
                  <a:pt x="8252460" y="0"/>
                </a:cubicBezTo>
                <a:cubicBezTo>
                  <a:pt x="8467280" y="-35860"/>
                  <a:pt x="8894576" y="78820"/>
                  <a:pt x="9144000" y="0"/>
                </a:cubicBezTo>
                <a:cubicBezTo>
                  <a:pt x="9144173" y="129948"/>
                  <a:pt x="9124824" y="327184"/>
                  <a:pt x="9144000" y="580504"/>
                </a:cubicBezTo>
                <a:cubicBezTo>
                  <a:pt x="9163176" y="833824"/>
                  <a:pt x="9124380" y="1044141"/>
                  <a:pt x="9144000" y="1161008"/>
                </a:cubicBezTo>
                <a:cubicBezTo>
                  <a:pt x="9025321" y="1165617"/>
                  <a:pt x="8886157" y="1127033"/>
                  <a:pt x="8755380" y="1161008"/>
                </a:cubicBezTo>
                <a:cubicBezTo>
                  <a:pt x="8624603" y="1194983"/>
                  <a:pt x="8531312" y="1157868"/>
                  <a:pt x="8366760" y="1161008"/>
                </a:cubicBezTo>
                <a:cubicBezTo>
                  <a:pt x="8202208" y="1164148"/>
                  <a:pt x="8018275" y="1100732"/>
                  <a:pt x="7795260" y="1161008"/>
                </a:cubicBezTo>
                <a:cubicBezTo>
                  <a:pt x="7572245" y="1221284"/>
                  <a:pt x="7414477" y="1136967"/>
                  <a:pt x="7315200" y="1161008"/>
                </a:cubicBezTo>
                <a:cubicBezTo>
                  <a:pt x="7215923" y="1185049"/>
                  <a:pt x="6826139" y="1145336"/>
                  <a:pt x="6560820" y="1161008"/>
                </a:cubicBezTo>
                <a:cubicBezTo>
                  <a:pt x="6295501" y="1176680"/>
                  <a:pt x="6358073" y="1131504"/>
                  <a:pt x="6172200" y="1161008"/>
                </a:cubicBezTo>
                <a:cubicBezTo>
                  <a:pt x="5986327" y="1190512"/>
                  <a:pt x="5979963" y="1148739"/>
                  <a:pt x="5875020" y="1161008"/>
                </a:cubicBezTo>
                <a:cubicBezTo>
                  <a:pt x="5770077" y="1173277"/>
                  <a:pt x="5573276" y="1145174"/>
                  <a:pt x="5486400" y="1161008"/>
                </a:cubicBezTo>
                <a:cubicBezTo>
                  <a:pt x="5399524" y="1176842"/>
                  <a:pt x="5236758" y="1134095"/>
                  <a:pt x="5097780" y="1161008"/>
                </a:cubicBezTo>
                <a:cubicBezTo>
                  <a:pt x="4958802" y="1187921"/>
                  <a:pt x="4648878" y="1156785"/>
                  <a:pt x="4434840" y="1161008"/>
                </a:cubicBezTo>
                <a:cubicBezTo>
                  <a:pt x="4220802" y="1165231"/>
                  <a:pt x="4255327" y="1126457"/>
                  <a:pt x="4137660" y="1161008"/>
                </a:cubicBezTo>
                <a:cubicBezTo>
                  <a:pt x="4019993" y="1195559"/>
                  <a:pt x="3775949" y="1151636"/>
                  <a:pt x="3474720" y="1161008"/>
                </a:cubicBezTo>
                <a:cubicBezTo>
                  <a:pt x="3173491" y="1170380"/>
                  <a:pt x="3028983" y="1109607"/>
                  <a:pt x="2903220" y="1161008"/>
                </a:cubicBezTo>
                <a:cubicBezTo>
                  <a:pt x="2777457" y="1212409"/>
                  <a:pt x="2738185" y="1149462"/>
                  <a:pt x="2606040" y="1161008"/>
                </a:cubicBezTo>
                <a:cubicBezTo>
                  <a:pt x="2473895" y="1172554"/>
                  <a:pt x="2437037" y="1139806"/>
                  <a:pt x="2308860" y="1161008"/>
                </a:cubicBezTo>
                <a:cubicBezTo>
                  <a:pt x="2180683" y="1182210"/>
                  <a:pt x="1968261" y="1106668"/>
                  <a:pt x="1737360" y="1161008"/>
                </a:cubicBezTo>
                <a:cubicBezTo>
                  <a:pt x="1506459" y="1215348"/>
                  <a:pt x="1376952" y="1100189"/>
                  <a:pt x="1074420" y="1161008"/>
                </a:cubicBezTo>
                <a:cubicBezTo>
                  <a:pt x="771888" y="1221827"/>
                  <a:pt x="459852" y="1098481"/>
                  <a:pt x="0" y="1161008"/>
                </a:cubicBezTo>
                <a:cubicBezTo>
                  <a:pt x="-9250" y="904507"/>
                  <a:pt x="51307" y="730558"/>
                  <a:pt x="0" y="592114"/>
                </a:cubicBezTo>
                <a:cubicBezTo>
                  <a:pt x="-51307" y="453670"/>
                  <a:pt x="59959" y="238930"/>
                  <a:pt x="0" y="0"/>
                </a:cubicBezTo>
                <a:close/>
              </a:path>
            </a:pathLst>
          </a:custGeom>
          <a:noFill/>
          <a:ln cap="flat" cmpd="sng" w="28575">
            <a:solidFill>
              <a:srgbClr val="F4B08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8"/>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t>Over/Under Forecast</a:t>
            </a:r>
            <a:endParaRPr/>
          </a:p>
        </p:txBody>
      </p:sp>
      <p:pic>
        <p:nvPicPr>
          <p:cNvPr id="414" name="Google Shape;414;p28"/>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415" name="Google Shape;415;p28"/>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28"/>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28"/>
          <p:cNvSpPr txBox="1"/>
          <p:nvPr/>
        </p:nvSpPr>
        <p:spPr>
          <a:xfrm>
            <a:off x="524741" y="1546683"/>
            <a:ext cx="80945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Is there a way to preferentially forecast to improve your UOT score?</a:t>
            </a:r>
            <a:endParaRPr/>
          </a:p>
        </p:txBody>
      </p:sp>
      <p:pic>
        <p:nvPicPr>
          <p:cNvPr id="418" name="Google Shape;418;p28"/>
          <p:cNvPicPr preferRelativeResize="0"/>
          <p:nvPr/>
        </p:nvPicPr>
        <p:blipFill rotWithShape="1">
          <a:blip r:embed="rId4">
            <a:alphaModFix/>
          </a:blip>
          <a:srcRect b="0" l="0" r="0" t="0"/>
          <a:stretch/>
        </p:blipFill>
        <p:spPr>
          <a:xfrm>
            <a:off x="1478638" y="2048396"/>
            <a:ext cx="5997402" cy="4470791"/>
          </a:xfrm>
          <a:prstGeom prst="rect">
            <a:avLst/>
          </a:prstGeom>
          <a:noFill/>
          <a:ln>
            <a:noFill/>
          </a:ln>
        </p:spPr>
      </p:pic>
      <p:sp>
        <p:nvSpPr>
          <p:cNvPr id="419" name="Google Shape;419;p28"/>
          <p:cNvSpPr txBox="1"/>
          <p:nvPr/>
        </p:nvSpPr>
        <p:spPr>
          <a:xfrm>
            <a:off x="5470594" y="98721"/>
            <a:ext cx="4010891" cy="1708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a:solidFill>
                  <a:schemeClr val="dk1"/>
                </a:solidFill>
                <a:latin typeface="Calibri"/>
                <a:ea typeface="Calibri"/>
                <a:cs typeface="Calibri"/>
                <a:sym typeface="Calibri"/>
              </a:rPr>
              <a:t>Key:</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TV = total variation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KL = Kullback-Leiber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(se) = Sinkhorn Divergence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(p) = primal cost</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-1 = inverse direction</a:t>
            </a:r>
            <a:endParaRPr/>
          </a:p>
          <a:p>
            <a:pPr indent="0" lvl="0" marL="0" marR="0" rtl="0" algn="l">
              <a:spcBef>
                <a:spcPts val="0"/>
              </a:spcBef>
              <a:spcAft>
                <a:spcPts val="0"/>
              </a:spcAft>
              <a:buNone/>
            </a:pPr>
            <a:r>
              <a:rPr lang="en-GB" sz="1050">
                <a:solidFill>
                  <a:schemeClr val="dk1"/>
                </a:solidFill>
                <a:latin typeface="Calibri"/>
                <a:ea typeface="Calibri"/>
                <a:cs typeface="Calibri"/>
                <a:sym typeface="Calibri"/>
              </a:rPr>
              <a:t>( , ) = (Transport vector direction, Transport vector magnitude )</a:t>
            </a:r>
            <a:endParaRPr/>
          </a:p>
          <a:p>
            <a:pPr indent="0" lvl="0" marL="0" marR="0" rtl="0" algn="l">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5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9"/>
          <p:cNvSpPr txBox="1"/>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4400">
                <a:solidFill>
                  <a:schemeClr val="dk1"/>
                </a:solidFill>
                <a:latin typeface="Calibri"/>
                <a:ea typeface="Calibri"/>
                <a:cs typeface="Calibri"/>
                <a:sym typeface="Calibri"/>
              </a:rPr>
              <a:t>Spring 2005 ICP Case</a:t>
            </a:r>
            <a:endParaRPr/>
          </a:p>
        </p:txBody>
      </p:sp>
      <p:sp>
        <p:nvSpPr>
          <p:cNvPr id="426" name="Google Shape;426;p29"/>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29"/>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8" name="Google Shape;428;p29"/>
          <p:cNvPicPr preferRelativeResize="0"/>
          <p:nvPr/>
        </p:nvPicPr>
        <p:blipFill rotWithShape="1">
          <a:blip r:embed="rId3">
            <a:alphaModFix/>
          </a:blip>
          <a:srcRect b="0" l="0" r="0" t="0"/>
          <a:stretch/>
        </p:blipFill>
        <p:spPr>
          <a:xfrm>
            <a:off x="716210" y="1685749"/>
            <a:ext cx="7083642" cy="1426152"/>
          </a:xfrm>
          <a:prstGeom prst="rect">
            <a:avLst/>
          </a:prstGeom>
          <a:noFill/>
          <a:ln>
            <a:noFill/>
          </a:ln>
        </p:spPr>
      </p:pic>
      <p:pic>
        <p:nvPicPr>
          <p:cNvPr id="429" name="Google Shape;429;p29"/>
          <p:cNvPicPr preferRelativeResize="0"/>
          <p:nvPr/>
        </p:nvPicPr>
        <p:blipFill rotWithShape="1">
          <a:blip r:embed="rId4">
            <a:alphaModFix/>
          </a:blip>
          <a:srcRect b="0" l="0" r="0" t="0"/>
          <a:stretch/>
        </p:blipFill>
        <p:spPr>
          <a:xfrm>
            <a:off x="871335" y="2976384"/>
            <a:ext cx="6868764" cy="1283757"/>
          </a:xfrm>
          <a:prstGeom prst="rect">
            <a:avLst/>
          </a:prstGeom>
          <a:noFill/>
          <a:ln>
            <a:noFill/>
          </a:ln>
        </p:spPr>
      </p:pic>
      <p:pic>
        <p:nvPicPr>
          <p:cNvPr id="430" name="Google Shape;430;p29"/>
          <p:cNvPicPr preferRelativeResize="0"/>
          <p:nvPr/>
        </p:nvPicPr>
        <p:blipFill rotWithShape="1">
          <a:blip r:embed="rId5">
            <a:alphaModFix/>
          </a:blip>
          <a:srcRect b="0" l="0" r="0" t="4167"/>
          <a:stretch/>
        </p:blipFill>
        <p:spPr>
          <a:xfrm>
            <a:off x="1053433" y="4378089"/>
            <a:ext cx="6746419" cy="7941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nvSpPr>
        <p:spPr>
          <a:xfrm>
            <a:off x="628650" y="365125"/>
            <a:ext cx="78867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GB" sz="4300">
                <a:solidFill>
                  <a:schemeClr val="dk1"/>
                </a:solidFill>
                <a:latin typeface="Calibri"/>
                <a:ea typeface="Calibri"/>
                <a:cs typeface="Calibri"/>
                <a:sym typeface="Calibri"/>
              </a:rPr>
              <a:t>Current OT applications within meteorology</a:t>
            </a:r>
            <a:r>
              <a:rPr lang="en-GB" sz="4300">
                <a:solidFill>
                  <a:schemeClr val="dk1"/>
                </a:solidFill>
                <a:latin typeface="Calibri"/>
                <a:ea typeface="Calibri"/>
                <a:cs typeface="Calibri"/>
                <a:sym typeface="Calibri"/>
              </a:rPr>
              <a:t>*</a:t>
            </a:r>
            <a:endParaRPr/>
          </a:p>
        </p:txBody>
      </p:sp>
      <p:sp>
        <p:nvSpPr>
          <p:cNvPr id="119" name="Google Shape;119;p3"/>
          <p:cNvSpPr/>
          <p:nvPr/>
        </p:nvSpPr>
        <p:spPr>
          <a:xfrm>
            <a:off x="628650" y="1929384"/>
            <a:ext cx="7886700" cy="425196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Char char="•"/>
            </a:pPr>
            <a:r>
              <a:rPr b="1" i="0" lang="en-GB" sz="2400" u="none" cap="none" strike="noStrike">
                <a:solidFill>
                  <a:schemeClr val="dk1"/>
                </a:solidFill>
                <a:latin typeface="Calibri"/>
                <a:ea typeface="Calibri"/>
                <a:cs typeface="Calibri"/>
                <a:sym typeface="Calibri"/>
              </a:rPr>
              <a:t>Data assimilation</a:t>
            </a:r>
            <a:r>
              <a:rPr b="0" i="0" lang="en-GB" sz="2400" u="none" cap="none" strike="noStrike">
                <a:solidFill>
                  <a:schemeClr val="dk1"/>
                </a:solidFill>
                <a:latin typeface="Calibri"/>
                <a:ea typeface="Calibri"/>
                <a:cs typeface="Calibri"/>
                <a:sym typeface="Calibri"/>
              </a:rPr>
              <a:t>: Liu and Frank (2022); Bocquet et al. (2024); Feyeux et al. (2018)</a:t>
            </a:r>
            <a:endParaRPr/>
          </a:p>
          <a:p>
            <a:pPr indent="0" lvl="0" marL="0" marR="0" rtl="0" algn="l">
              <a:lnSpc>
                <a:spcPct val="90000"/>
              </a:lnSpc>
              <a:spcBef>
                <a:spcPts val="600"/>
              </a:spcBef>
              <a:spcAft>
                <a:spcPts val="0"/>
              </a:spcAft>
              <a:buClr>
                <a:schemeClr val="dk1"/>
              </a:buClr>
              <a:buSzPts val="2400"/>
              <a:buFont typeface="Arial"/>
              <a:buChar char="•"/>
            </a:pPr>
            <a:r>
              <a:rPr b="1" i="0" lang="en-GB" sz="2400" u="none" cap="none" strike="noStrike">
                <a:solidFill>
                  <a:schemeClr val="dk1"/>
                </a:solidFill>
                <a:latin typeface="Calibri"/>
                <a:ea typeface="Calibri"/>
                <a:cs typeface="Calibri"/>
                <a:sym typeface="Calibri"/>
              </a:rPr>
              <a:t>Wind speed model aggregation</a:t>
            </a:r>
            <a:r>
              <a:rPr b="0" i="0" lang="en-GB" sz="2400" u="none" cap="none" strike="noStrike">
                <a:solidFill>
                  <a:schemeClr val="dk1"/>
                </a:solidFill>
                <a:latin typeface="Calibri"/>
                <a:ea typeface="Calibri"/>
                <a:cs typeface="Calibri"/>
                <a:sym typeface="Calibri"/>
              </a:rPr>
              <a:t>: Papayiannis et al. (2018)</a:t>
            </a:r>
            <a:endParaRPr/>
          </a:p>
          <a:p>
            <a:pPr indent="0" lvl="0" marL="0" marR="0" rtl="0" algn="l">
              <a:lnSpc>
                <a:spcPct val="90000"/>
              </a:lnSpc>
              <a:spcBef>
                <a:spcPts val="600"/>
              </a:spcBef>
              <a:spcAft>
                <a:spcPts val="0"/>
              </a:spcAft>
              <a:buClr>
                <a:schemeClr val="dk1"/>
              </a:buClr>
              <a:buSzPts val="2400"/>
              <a:buFont typeface="Arial"/>
              <a:buChar char="•"/>
            </a:pPr>
            <a:r>
              <a:rPr b="1" i="0" lang="en-GB" sz="2400" u="none" cap="none" strike="noStrike">
                <a:solidFill>
                  <a:schemeClr val="dk1"/>
                </a:solidFill>
                <a:latin typeface="Calibri"/>
                <a:ea typeface="Calibri"/>
                <a:cs typeface="Calibri"/>
                <a:sym typeface="Calibri"/>
              </a:rPr>
              <a:t>Hydrological misfit functions</a:t>
            </a:r>
            <a:r>
              <a:rPr b="0" i="0" lang="en-GB" sz="2400" u="none" cap="none" strike="noStrike">
                <a:solidFill>
                  <a:schemeClr val="dk1"/>
                </a:solidFill>
                <a:latin typeface="Calibri"/>
                <a:ea typeface="Calibri"/>
                <a:cs typeface="Calibri"/>
                <a:sym typeface="Calibri"/>
              </a:rPr>
              <a:t>: Magyar and Sambridge (2023)</a:t>
            </a:r>
            <a:endParaRPr/>
          </a:p>
          <a:p>
            <a:pPr indent="0" lvl="0" marL="0" marR="0" rtl="0" algn="l">
              <a:lnSpc>
                <a:spcPct val="90000"/>
              </a:lnSpc>
              <a:spcBef>
                <a:spcPts val="600"/>
              </a:spcBef>
              <a:spcAft>
                <a:spcPts val="0"/>
              </a:spcAft>
              <a:buClr>
                <a:schemeClr val="dk1"/>
              </a:buClr>
              <a:buSzPts val="2400"/>
              <a:buFont typeface="Arial"/>
              <a:buChar char="•"/>
            </a:pPr>
            <a:r>
              <a:rPr b="1" i="0" lang="en-GB" sz="2400" u="none" cap="none" strike="noStrike">
                <a:solidFill>
                  <a:schemeClr val="dk1"/>
                </a:solidFill>
                <a:latin typeface="Calibri"/>
                <a:ea typeface="Calibri"/>
                <a:cs typeface="Calibri"/>
                <a:sym typeface="Calibri"/>
              </a:rPr>
              <a:t>Pollutant metric</a:t>
            </a:r>
            <a:r>
              <a:rPr b="0" i="0" lang="en-GB" sz="2400" u="none" cap="none" strike="noStrike">
                <a:solidFill>
                  <a:schemeClr val="dk1"/>
                </a:solidFill>
                <a:latin typeface="Calibri"/>
                <a:ea typeface="Calibri"/>
                <a:cs typeface="Calibri"/>
                <a:sym typeface="Calibri"/>
              </a:rPr>
              <a:t>: Farchi et al. (2016); Vanderbecken et al. (2023); Hyun et al. (2022)</a:t>
            </a:r>
            <a:endParaRPr/>
          </a:p>
          <a:p>
            <a:pPr indent="0" lvl="0" marL="0" marR="0" rtl="0" algn="l">
              <a:lnSpc>
                <a:spcPct val="90000"/>
              </a:lnSpc>
              <a:spcBef>
                <a:spcPts val="600"/>
              </a:spcBef>
              <a:spcAft>
                <a:spcPts val="0"/>
              </a:spcAft>
              <a:buClr>
                <a:schemeClr val="dk1"/>
              </a:buClr>
              <a:buSzPts val="2400"/>
              <a:buFont typeface="Arial"/>
              <a:buChar char="•"/>
            </a:pPr>
            <a:r>
              <a:rPr b="1" i="0" lang="en-GB" sz="2400" u="none" cap="none" strike="noStrike">
                <a:solidFill>
                  <a:schemeClr val="dk1"/>
                </a:solidFill>
                <a:latin typeface="Calibri"/>
                <a:ea typeface="Calibri"/>
                <a:cs typeface="Calibri"/>
                <a:sym typeface="Calibri"/>
              </a:rPr>
              <a:t>Precipitation spatial metrics</a:t>
            </a:r>
            <a:r>
              <a:rPr b="0" i="0" lang="en-GB" sz="2400" u="none" cap="none" strike="noStrike">
                <a:solidFill>
                  <a:schemeClr val="dk1"/>
                </a:solidFill>
                <a:latin typeface="Calibri"/>
                <a:ea typeface="Calibri"/>
                <a:cs typeface="Calibri"/>
                <a:sym typeface="Calibri"/>
              </a:rPr>
              <a:t>: Skok (2023); Skok and Lledó (2024)</a:t>
            </a:r>
            <a:endParaRPr/>
          </a:p>
          <a:p>
            <a:pPr indent="0" lvl="0" marL="0" marR="0" rtl="0" algn="l">
              <a:lnSpc>
                <a:spcPct val="90000"/>
              </a:lnSpc>
              <a:spcBef>
                <a:spcPts val="600"/>
              </a:spcBef>
              <a:spcAft>
                <a:spcPts val="0"/>
              </a:spcAft>
              <a:buClr>
                <a:schemeClr val="dk1"/>
              </a:buClr>
              <a:buSzPts val="2400"/>
              <a:buFont typeface="Arial"/>
              <a:buChar char="•"/>
            </a:pPr>
            <a:r>
              <a:rPr b="1" i="0" lang="en-GB" sz="2400" u="none" cap="none" strike="noStrike">
                <a:solidFill>
                  <a:schemeClr val="dk1"/>
                </a:solidFill>
                <a:latin typeface="Calibri"/>
                <a:ea typeface="Calibri"/>
                <a:cs typeface="Calibri"/>
                <a:sym typeface="Calibri"/>
              </a:rPr>
              <a:t>Precipitation latent variable extraction</a:t>
            </a:r>
            <a:r>
              <a:rPr b="0" i="0" lang="en-GB" sz="2400" u="none" cap="none" strike="noStrike">
                <a:solidFill>
                  <a:schemeClr val="dk1"/>
                </a:solidFill>
                <a:latin typeface="Calibri"/>
                <a:ea typeface="Calibri"/>
                <a:cs typeface="Calibri"/>
                <a:sym typeface="Calibri"/>
              </a:rPr>
              <a:t>: Nishizawa (2024) </a:t>
            </a:r>
            <a:endParaRPr/>
          </a:p>
        </p:txBody>
      </p:sp>
      <p:sp>
        <p:nvSpPr>
          <p:cNvPr id="120" name="Google Shape;120;p3"/>
          <p:cNvSpPr txBox="1"/>
          <p:nvPr/>
        </p:nvSpPr>
        <p:spPr>
          <a:xfrm>
            <a:off x="-67377" y="6627168"/>
            <a:ext cx="52019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  non-exhaustive</a:t>
            </a:r>
            <a:endParaRPr/>
          </a:p>
        </p:txBody>
      </p:sp>
      <p:sp>
        <p:nvSpPr>
          <p:cNvPr id="121" name="Google Shape;121;p3"/>
          <p:cNvSpPr/>
          <p:nvPr/>
        </p:nvSpPr>
        <p:spPr>
          <a:xfrm>
            <a:off x="459356" y="1612122"/>
            <a:ext cx="6128982" cy="116593"/>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3"/>
          <p:cNvSpPr/>
          <p:nvPr/>
        </p:nvSpPr>
        <p:spPr>
          <a:xfrm>
            <a:off x="628650" y="1649862"/>
            <a:ext cx="7715250" cy="116593"/>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pic>
        <p:nvPicPr>
          <p:cNvPr id="435" name="Google Shape;435;p30"/>
          <p:cNvPicPr preferRelativeResize="0"/>
          <p:nvPr>
            <p:ph idx="1" type="body"/>
          </p:nvPr>
        </p:nvPicPr>
        <p:blipFill rotWithShape="1">
          <a:blip r:embed="rId3">
            <a:alphaModFix/>
          </a:blip>
          <a:srcRect b="0" l="0" r="0" t="0"/>
          <a:stretch/>
        </p:blipFill>
        <p:spPr>
          <a:xfrm>
            <a:off x="482600" y="1844357"/>
            <a:ext cx="8178799" cy="31692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txBox="1"/>
          <p:nvPr>
            <p:ph type="title"/>
          </p:nvPr>
        </p:nvSpPr>
        <p:spPr>
          <a:xfrm>
            <a:off x="335833" y="1040527"/>
            <a:ext cx="3017520" cy="320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GB" sz="4200"/>
              <a:t>Optimal Transport Intuition</a:t>
            </a:r>
            <a:endParaRPr/>
          </a:p>
        </p:txBody>
      </p:sp>
      <p:graphicFrame>
        <p:nvGraphicFramePr>
          <p:cNvPr id="129" name="Google Shape;129;p4"/>
          <p:cNvGraphicFramePr/>
          <p:nvPr/>
        </p:nvGraphicFramePr>
        <p:xfrm>
          <a:off x="4139036" y="699796"/>
          <a:ext cx="3000000" cy="3000000"/>
        </p:xfrm>
        <a:graphic>
          <a:graphicData uri="http://schemas.openxmlformats.org/drawingml/2006/table">
            <a:tbl>
              <a:tblPr bandRow="1" firstRow="1">
                <a:noFill/>
                <a:tableStyleId>{C6C109AE-4DD0-4D38-BBBD-D0426E909D2D}</a:tableStyleId>
              </a:tblPr>
              <a:tblGrid>
                <a:gridCol w="208275"/>
                <a:gridCol w="208275"/>
                <a:gridCol w="208275"/>
                <a:gridCol w="208275"/>
                <a:gridCol w="208275"/>
                <a:gridCol w="208275"/>
                <a:gridCol w="208275"/>
                <a:gridCol w="208275"/>
                <a:gridCol w="208275"/>
              </a:tblGrid>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solidFill>
                          <a:srgbClr val="FF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130" name="Google Shape;130;p4"/>
          <p:cNvGraphicFramePr/>
          <p:nvPr/>
        </p:nvGraphicFramePr>
        <p:xfrm>
          <a:off x="6394556" y="698835"/>
          <a:ext cx="3000000" cy="3000000"/>
        </p:xfrm>
        <a:graphic>
          <a:graphicData uri="http://schemas.openxmlformats.org/drawingml/2006/table">
            <a:tbl>
              <a:tblPr bandRow="1" firstRow="1">
                <a:noFill/>
                <a:tableStyleId>{C6C109AE-4DD0-4D38-BBBD-D0426E909D2D}</a:tableStyleId>
              </a:tblPr>
              <a:tblGrid>
                <a:gridCol w="208275"/>
                <a:gridCol w="208275"/>
                <a:gridCol w="208275"/>
                <a:gridCol w="208275"/>
                <a:gridCol w="208275"/>
                <a:gridCol w="208275"/>
                <a:gridCol w="208275"/>
                <a:gridCol w="208275"/>
                <a:gridCol w="208275"/>
              </a:tblGrid>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5275">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31" name="Google Shape;131;p4"/>
          <p:cNvSpPr/>
          <p:nvPr/>
        </p:nvSpPr>
        <p:spPr>
          <a:xfrm>
            <a:off x="4226767" y="3937518"/>
            <a:ext cx="1726164" cy="2015413"/>
          </a:xfrm>
          <a:custGeom>
            <a:rect b="b" l="l" r="r" t="t"/>
            <a:pathLst>
              <a:path extrusionOk="0" h="1343609" w="1744825">
                <a:moveTo>
                  <a:pt x="466531" y="0"/>
                </a:moveTo>
                <a:lnTo>
                  <a:pt x="18661" y="289249"/>
                </a:lnTo>
                <a:lnTo>
                  <a:pt x="0" y="1156996"/>
                </a:lnTo>
                <a:lnTo>
                  <a:pt x="1035698" y="1343609"/>
                </a:lnTo>
                <a:lnTo>
                  <a:pt x="1744825" y="606490"/>
                </a:lnTo>
                <a:lnTo>
                  <a:pt x="1427584" y="130629"/>
                </a:lnTo>
                <a:lnTo>
                  <a:pt x="466531"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p:nvPr/>
        </p:nvSpPr>
        <p:spPr>
          <a:xfrm>
            <a:off x="6565627" y="4013137"/>
            <a:ext cx="2139834" cy="1939794"/>
          </a:xfrm>
          <a:custGeom>
            <a:rect b="b" l="l" r="r" t="t"/>
            <a:pathLst>
              <a:path extrusionOk="0" h="2341434" w="2781714">
                <a:moveTo>
                  <a:pt x="28433" y="1281850"/>
                </a:moveTo>
                <a:cubicBezTo>
                  <a:pt x="-91612" y="935770"/>
                  <a:pt x="194569" y="460341"/>
                  <a:pt x="399842" y="259733"/>
                </a:cubicBezTo>
                <a:cubicBezTo>
                  <a:pt x="605116" y="59125"/>
                  <a:pt x="1090568" y="-18216"/>
                  <a:pt x="1446686" y="3556"/>
                </a:cubicBezTo>
                <a:cubicBezTo>
                  <a:pt x="1802804" y="25328"/>
                  <a:pt x="2500783" y="239518"/>
                  <a:pt x="2536551" y="390363"/>
                </a:cubicBezTo>
                <a:cubicBezTo>
                  <a:pt x="2758931" y="597192"/>
                  <a:pt x="2787184" y="1065691"/>
                  <a:pt x="2780964" y="1244528"/>
                </a:cubicBezTo>
                <a:cubicBezTo>
                  <a:pt x="2774744" y="1423365"/>
                  <a:pt x="2486789" y="1486710"/>
                  <a:pt x="2209981" y="1668657"/>
                </a:cubicBezTo>
                <a:cubicBezTo>
                  <a:pt x="1933173" y="1850604"/>
                  <a:pt x="1483706" y="2400679"/>
                  <a:pt x="1120115" y="2336211"/>
                </a:cubicBezTo>
                <a:cubicBezTo>
                  <a:pt x="756524" y="2271743"/>
                  <a:pt x="148478" y="1627930"/>
                  <a:pt x="28433" y="1281850"/>
                </a:cubicBezTo>
                <a:close/>
              </a:path>
            </a:pathLst>
          </a:cu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4"/>
          <p:cNvSpPr/>
          <p:nvPr/>
        </p:nvSpPr>
        <p:spPr>
          <a:xfrm rot="5400000">
            <a:off x="324723" y="2554186"/>
            <a:ext cx="4973411" cy="173083"/>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flipH="1" rot="-5400000">
            <a:off x="57493" y="3470187"/>
            <a:ext cx="5715788" cy="173084"/>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ph type="title"/>
          </p:nvPr>
        </p:nvSpPr>
        <p:spPr>
          <a:xfrm>
            <a:off x="335833" y="1040527"/>
            <a:ext cx="3017520" cy="320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GB" sz="4200"/>
              <a:t>Optimal Transport Intuition</a:t>
            </a:r>
            <a:endParaRPr/>
          </a:p>
        </p:txBody>
      </p:sp>
      <p:sp>
        <p:nvSpPr>
          <p:cNvPr id="141" name="Google Shape;141;p5"/>
          <p:cNvSpPr/>
          <p:nvPr/>
        </p:nvSpPr>
        <p:spPr>
          <a:xfrm rot="5400000">
            <a:off x="324723" y="2554186"/>
            <a:ext cx="4973411" cy="173083"/>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5"/>
          <p:cNvSpPr/>
          <p:nvPr/>
        </p:nvSpPr>
        <p:spPr>
          <a:xfrm flipH="1" rot="-5400000">
            <a:off x="57493" y="3470187"/>
            <a:ext cx="5715788" cy="173084"/>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rainbow colored heart and star&#10;&#10;Description automatically generated" id="143" name="Google Shape;143;p5"/>
          <p:cNvPicPr preferRelativeResize="0"/>
          <p:nvPr/>
        </p:nvPicPr>
        <p:blipFill rotWithShape="1">
          <a:blip r:embed="rId3">
            <a:alphaModFix/>
          </a:blip>
          <a:srcRect b="4880" l="6721" r="6295" t="6023"/>
          <a:stretch/>
        </p:blipFill>
        <p:spPr>
          <a:xfrm>
            <a:off x="3592286" y="1343328"/>
            <a:ext cx="5283366" cy="41713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Optimal Transport: Unbalanced</a:t>
            </a:r>
            <a:endParaRPr/>
          </a:p>
        </p:txBody>
      </p:sp>
      <p:pic>
        <p:nvPicPr>
          <p:cNvPr id="150" name="Google Shape;150;p6"/>
          <p:cNvPicPr preferRelativeResize="0"/>
          <p:nvPr/>
        </p:nvPicPr>
        <p:blipFill rotWithShape="1">
          <a:blip r:embed="rId3">
            <a:alphaModFix/>
          </a:blip>
          <a:srcRect b="0" l="0" r="0" t="0"/>
          <a:stretch/>
        </p:blipFill>
        <p:spPr>
          <a:xfrm>
            <a:off x="2095388" y="3401027"/>
            <a:ext cx="45719" cy="45719"/>
          </a:xfrm>
          <a:prstGeom prst="rect">
            <a:avLst/>
          </a:prstGeom>
          <a:noFill/>
          <a:ln>
            <a:noFill/>
          </a:ln>
        </p:spPr>
      </p:pic>
      <p:sp>
        <p:nvSpPr>
          <p:cNvPr id="151" name="Google Shape;151;p6"/>
          <p:cNvSpPr/>
          <p:nvPr/>
        </p:nvSpPr>
        <p:spPr>
          <a:xfrm>
            <a:off x="935351" y="3419825"/>
            <a:ext cx="964525" cy="1039682"/>
          </a:xfrm>
          <a:prstGeom prst="heart">
            <a:avLst/>
          </a:pr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6"/>
          <p:cNvSpPr/>
          <p:nvPr/>
        </p:nvSpPr>
        <p:spPr>
          <a:xfrm>
            <a:off x="2242692" y="3940500"/>
            <a:ext cx="1396892" cy="1139317"/>
          </a:xfrm>
          <a:prstGeom prst="star6">
            <a:avLst>
              <a:gd fmla="val 28868" name="adj"/>
              <a:gd fmla="val 115470" name="hf"/>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6"/>
          <p:cNvSpPr/>
          <p:nvPr/>
        </p:nvSpPr>
        <p:spPr>
          <a:xfrm>
            <a:off x="243069" y="2811517"/>
            <a:ext cx="4062714" cy="2865660"/>
          </a:xfrm>
          <a:prstGeom prst="rect">
            <a:avLst/>
          </a:prstGeom>
          <a:no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rainbow colored heart and star&#10;&#10;Description automatically generated" id="154" name="Google Shape;154;p6"/>
          <p:cNvPicPr preferRelativeResize="0"/>
          <p:nvPr/>
        </p:nvPicPr>
        <p:blipFill rotWithShape="1">
          <a:blip r:embed="rId4">
            <a:alphaModFix/>
          </a:blip>
          <a:srcRect b="4880" l="6721" r="6295" t="6023"/>
          <a:stretch/>
        </p:blipFill>
        <p:spPr>
          <a:xfrm>
            <a:off x="4743970" y="2691410"/>
            <a:ext cx="3961843" cy="3127969"/>
          </a:xfrm>
          <a:prstGeom prst="rect">
            <a:avLst/>
          </a:prstGeom>
          <a:noFill/>
          <a:ln>
            <a:noFill/>
          </a:ln>
        </p:spPr>
      </p:pic>
      <p:sp>
        <p:nvSpPr>
          <p:cNvPr id="155" name="Google Shape;155;p6"/>
          <p:cNvSpPr txBox="1"/>
          <p:nvPr/>
        </p:nvSpPr>
        <p:spPr>
          <a:xfrm>
            <a:off x="787079" y="2279006"/>
            <a:ext cx="31830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Destruction and Creation (L1)  </a:t>
            </a:r>
            <a:endParaRPr/>
          </a:p>
        </p:txBody>
      </p:sp>
      <p:sp>
        <p:nvSpPr>
          <p:cNvPr id="156" name="Google Shape;156;p6"/>
          <p:cNvSpPr txBox="1"/>
          <p:nvPr/>
        </p:nvSpPr>
        <p:spPr>
          <a:xfrm>
            <a:off x="4337640" y="2302834"/>
            <a:ext cx="6462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vs</a:t>
            </a:r>
            <a:endParaRPr/>
          </a:p>
        </p:txBody>
      </p:sp>
      <p:sp>
        <p:nvSpPr>
          <p:cNvPr id="157" name="Google Shape;157;p6"/>
          <p:cNvSpPr txBox="1"/>
          <p:nvPr/>
        </p:nvSpPr>
        <p:spPr>
          <a:xfrm>
            <a:off x="6302387" y="2272293"/>
            <a:ext cx="11169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Transport</a:t>
            </a:r>
            <a:endParaRPr/>
          </a:p>
        </p:txBody>
      </p:sp>
      <p:sp>
        <p:nvSpPr>
          <p:cNvPr id="158" name="Google Shape;158;p6"/>
          <p:cNvSpPr/>
          <p:nvPr/>
        </p:nvSpPr>
        <p:spPr>
          <a:xfrm>
            <a:off x="5555850" y="3516196"/>
            <a:ext cx="850711" cy="993963"/>
          </a:xfrm>
          <a:prstGeom prst="hear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6"/>
          <p:cNvSpPr/>
          <p:nvPr/>
        </p:nvSpPr>
        <p:spPr>
          <a:xfrm>
            <a:off x="935351" y="3411504"/>
            <a:ext cx="964525" cy="1039682"/>
          </a:xfrm>
          <a:prstGeom prst="hear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6"/>
          <p:cNvSpPr/>
          <p:nvPr/>
        </p:nvSpPr>
        <p:spPr>
          <a:xfrm>
            <a:off x="2242692" y="3939666"/>
            <a:ext cx="1396892" cy="1139317"/>
          </a:xfrm>
          <a:prstGeom prst="star6">
            <a:avLst>
              <a:gd fmla="val 28868" name="adj"/>
              <a:gd fmla="val 115470" name="hf"/>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6"/>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6"/>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0"/>
                                        <p:tgtEl>
                                          <p:spTgt spid="151"/>
                                        </p:tgtEl>
                                      </p:cBhvr>
                                    </p:animEffect>
                                  </p:childTnLst>
                                </p:cTn>
                              </p:par>
                              <p:par>
                                <p:cTn fill="hold" nodeType="withEffect" presetClass="exit" presetID="10" presetSubtype="0">
                                  <p:stCondLst>
                                    <p:cond delay="0"/>
                                  </p:stCondLst>
                                  <p:childTnLst>
                                    <p:animEffect filter="fade" transition="out">
                                      <p:cBhvr>
                                        <p:cTn dur="5000"/>
                                        <p:tgtEl>
                                          <p:spTgt spid="152"/>
                                        </p:tgtEl>
                                      </p:cBhvr>
                                    </p:animEffect>
                                    <p:set>
                                      <p:cBhvr>
                                        <p:cTn dur="1" fill="hold">
                                          <p:stCondLst>
                                            <p:cond delay="5000"/>
                                          </p:stCondLst>
                                        </p:cTn>
                                        <p:tgtEl>
                                          <p:spTgt spid="1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7"/>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Optimal Transport: Unbalanced</a:t>
            </a:r>
            <a:endParaRPr/>
          </a:p>
        </p:txBody>
      </p:sp>
      <p:pic>
        <p:nvPicPr>
          <p:cNvPr id="169" name="Google Shape;169;p7"/>
          <p:cNvPicPr preferRelativeResize="0"/>
          <p:nvPr/>
        </p:nvPicPr>
        <p:blipFill rotWithShape="1">
          <a:blip r:embed="rId3">
            <a:alphaModFix/>
          </a:blip>
          <a:srcRect b="0" l="0" r="0" t="0"/>
          <a:stretch/>
        </p:blipFill>
        <p:spPr>
          <a:xfrm>
            <a:off x="3218133" y="2682933"/>
            <a:ext cx="0" cy="0"/>
          </a:xfrm>
          <a:prstGeom prst="rect">
            <a:avLst/>
          </a:prstGeom>
          <a:noFill/>
          <a:ln>
            <a:noFill/>
          </a:ln>
        </p:spPr>
      </p:pic>
      <p:pic>
        <p:nvPicPr>
          <p:cNvPr descr="A graph of a function&#10;&#10;Description automatically generated with medium confidence" id="170" name="Google Shape;170;p7"/>
          <p:cNvPicPr preferRelativeResize="0"/>
          <p:nvPr/>
        </p:nvPicPr>
        <p:blipFill rotWithShape="1">
          <a:blip r:embed="rId4">
            <a:alphaModFix/>
          </a:blip>
          <a:srcRect b="0" l="0" r="0" t="0"/>
          <a:stretch/>
        </p:blipFill>
        <p:spPr>
          <a:xfrm>
            <a:off x="630936" y="2235549"/>
            <a:ext cx="8093141" cy="3657917"/>
          </a:xfrm>
          <a:prstGeom prst="rect">
            <a:avLst/>
          </a:prstGeom>
          <a:noFill/>
          <a:ln>
            <a:noFill/>
          </a:ln>
        </p:spPr>
      </p:pic>
      <p:sp>
        <p:nvSpPr>
          <p:cNvPr id="171" name="Google Shape;171;p7"/>
          <p:cNvSpPr txBox="1"/>
          <p:nvPr/>
        </p:nvSpPr>
        <p:spPr>
          <a:xfrm>
            <a:off x="649464" y="5893466"/>
            <a:ext cx="375997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a:t>
            </a:r>
            <a:r>
              <a:rPr b="0" i="0" lang="en-GB" sz="1200">
                <a:solidFill>
                  <a:srgbClr val="222222"/>
                </a:solidFill>
                <a:latin typeface="Arial"/>
                <a:ea typeface="Arial"/>
                <a:cs typeface="Arial"/>
                <a:sym typeface="Arial"/>
              </a:rPr>
              <a:t>Séjourné et al, 2019</a:t>
            </a:r>
            <a:r>
              <a:rPr lang="en-GB" sz="1200">
                <a:solidFill>
                  <a:schemeClr val="dk1"/>
                </a:solidFill>
                <a:latin typeface="Calibri"/>
                <a:ea typeface="Calibri"/>
                <a:cs typeface="Calibri"/>
                <a:sym typeface="Calibri"/>
              </a:rPr>
              <a:t>]</a:t>
            </a:r>
            <a:endParaRPr/>
          </a:p>
        </p:txBody>
      </p:sp>
      <p:pic>
        <p:nvPicPr>
          <p:cNvPr id="172" name="Google Shape;172;p7"/>
          <p:cNvPicPr preferRelativeResize="0"/>
          <p:nvPr/>
        </p:nvPicPr>
        <p:blipFill rotWithShape="1">
          <a:blip r:embed="rId5">
            <a:alphaModFix/>
          </a:blip>
          <a:srcRect b="0" l="0" r="0" t="0"/>
          <a:stretch/>
        </p:blipFill>
        <p:spPr>
          <a:xfrm>
            <a:off x="6019800" y="6229012"/>
            <a:ext cx="3124200" cy="628987"/>
          </a:xfrm>
          <a:prstGeom prst="rect">
            <a:avLst/>
          </a:prstGeom>
          <a:noFill/>
          <a:ln>
            <a:noFill/>
          </a:ln>
        </p:spPr>
      </p:pic>
      <p:sp>
        <p:nvSpPr>
          <p:cNvPr id="173" name="Google Shape;173;p7"/>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7"/>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Sinkhorn Divergence</a:t>
            </a:r>
            <a:endParaRPr/>
          </a:p>
        </p:txBody>
      </p:sp>
      <p:pic>
        <p:nvPicPr>
          <p:cNvPr id="181" name="Google Shape;181;p8"/>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182" name="Google Shape;182;p8"/>
          <p:cNvSpPr txBox="1"/>
          <p:nvPr/>
        </p:nvSpPr>
        <p:spPr>
          <a:xfrm>
            <a:off x="467739" y="1432001"/>
            <a:ext cx="7356616" cy="4154984"/>
          </a:xfrm>
          <a:prstGeom prst="rect">
            <a:avLst/>
          </a:prstGeom>
          <a:noFill/>
          <a:ln>
            <a:noFill/>
          </a:ln>
        </p:spPr>
        <p:txBody>
          <a:bodyPr anchorCtr="0" anchor="t" bIns="45700" lIns="91425" spcFirstLastPara="1" rIns="91425" wrap="square" tIns="45700">
            <a:spAutoFit/>
          </a:bodyPr>
          <a:lstStyle/>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A numerical approximation, known as </a:t>
            </a:r>
            <a:r>
              <a:rPr b="1" lang="en-GB" sz="2400">
                <a:solidFill>
                  <a:schemeClr val="dk1"/>
                </a:solidFill>
                <a:latin typeface="Calibri"/>
                <a:ea typeface="Calibri"/>
                <a:cs typeface="Calibri"/>
                <a:sym typeface="Calibri"/>
              </a:rPr>
              <a:t>entropic regularisation</a:t>
            </a:r>
            <a:r>
              <a:rPr lang="en-GB" sz="2400">
                <a:solidFill>
                  <a:schemeClr val="dk1"/>
                </a:solidFill>
                <a:latin typeface="Calibri"/>
                <a:ea typeface="Calibri"/>
                <a:cs typeface="Calibri"/>
                <a:sym typeface="Calibri"/>
              </a:rPr>
              <a:t>, is used to solve the unbalanced optimal transport problem.</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This approximation introduces some </a:t>
            </a:r>
            <a:r>
              <a:rPr b="1" lang="en-GB" sz="2400">
                <a:solidFill>
                  <a:schemeClr val="dk1"/>
                </a:solidFill>
                <a:latin typeface="Calibri"/>
                <a:ea typeface="Calibri"/>
                <a:cs typeface="Calibri"/>
                <a:sym typeface="Calibri"/>
              </a:rPr>
              <a:t>bias</a:t>
            </a:r>
            <a:r>
              <a:rPr lang="en-GB" sz="2400">
                <a:solidFill>
                  <a:schemeClr val="dk1"/>
                </a:solidFill>
                <a:latin typeface="Calibri"/>
                <a:ea typeface="Calibri"/>
                <a:cs typeface="Calibri"/>
                <a:sym typeface="Calibri"/>
              </a:rPr>
              <a:t> (or error) into the solution.</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Sinkhorn Divergence corrects (</a:t>
            </a:r>
            <a:r>
              <a:rPr b="1" lang="en-GB" sz="2400">
                <a:solidFill>
                  <a:schemeClr val="dk1"/>
                </a:solidFill>
                <a:latin typeface="Calibri"/>
                <a:ea typeface="Calibri"/>
                <a:cs typeface="Calibri"/>
                <a:sym typeface="Calibri"/>
              </a:rPr>
              <a:t>debiases</a:t>
            </a:r>
            <a:r>
              <a:rPr lang="en-GB" sz="2400">
                <a:solidFill>
                  <a:schemeClr val="dk1"/>
                </a:solidFill>
                <a:latin typeface="Calibri"/>
                <a:ea typeface="Calibri"/>
                <a:cs typeface="Calibri"/>
                <a:sym typeface="Calibri"/>
              </a:rPr>
              <a:t>) this bias after solving the associated unbalanced optimal transport problem.</a:t>
            </a:r>
            <a:endParaRPr/>
          </a:p>
        </p:txBody>
      </p:sp>
      <p:sp>
        <p:nvSpPr>
          <p:cNvPr id="183" name="Google Shape;183;p8"/>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8"/>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txBox="1"/>
          <p:nvPr>
            <p:ph type="title"/>
          </p:nvPr>
        </p:nvSpPr>
        <p:spPr>
          <a:xfrm>
            <a:off x="630936" y="256032"/>
            <a:ext cx="7879842" cy="101498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GB">
                <a:latin typeface="Calibri"/>
                <a:ea typeface="Calibri"/>
                <a:cs typeface="Calibri"/>
                <a:sym typeface="Calibri"/>
              </a:rPr>
              <a:t>Results</a:t>
            </a:r>
            <a:endParaRPr/>
          </a:p>
        </p:txBody>
      </p:sp>
      <p:pic>
        <p:nvPicPr>
          <p:cNvPr id="191" name="Google Shape;191;p9"/>
          <p:cNvPicPr preferRelativeResize="0"/>
          <p:nvPr/>
        </p:nvPicPr>
        <p:blipFill rotWithShape="1">
          <a:blip r:embed="rId3">
            <a:alphaModFix/>
          </a:blip>
          <a:srcRect b="0" l="0" r="0" t="0"/>
          <a:stretch/>
        </p:blipFill>
        <p:spPr>
          <a:xfrm>
            <a:off x="3218133" y="2682933"/>
            <a:ext cx="0" cy="0"/>
          </a:xfrm>
          <a:prstGeom prst="rect">
            <a:avLst/>
          </a:prstGeom>
          <a:noFill/>
          <a:ln>
            <a:noFill/>
          </a:ln>
        </p:spPr>
      </p:pic>
      <p:sp>
        <p:nvSpPr>
          <p:cNvPr id="192" name="Google Shape;192;p9"/>
          <p:cNvSpPr/>
          <p:nvPr/>
        </p:nvSpPr>
        <p:spPr>
          <a:xfrm flipH="1" rot="10800000">
            <a:off x="617786" y="1271015"/>
            <a:ext cx="4224378" cy="143287"/>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9"/>
          <p:cNvSpPr/>
          <p:nvPr/>
        </p:nvSpPr>
        <p:spPr>
          <a:xfrm flipH="1" rot="10800000">
            <a:off x="787079" y="1320800"/>
            <a:ext cx="7037276" cy="131242"/>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9"/>
          <p:cNvSpPr txBox="1"/>
          <p:nvPr/>
        </p:nvSpPr>
        <p:spPr>
          <a:xfrm>
            <a:off x="485464" y="1694387"/>
            <a:ext cx="720656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We are going to use the Unbalanced Sinkhorn Divergence, and Transport vectors as scores and tools to answer:</a:t>
            </a:r>
            <a:endParaRPr/>
          </a:p>
        </p:txBody>
      </p:sp>
      <p:sp>
        <p:nvSpPr>
          <p:cNvPr id="195" name="Google Shape;195;p9"/>
          <p:cNvSpPr txBox="1"/>
          <p:nvPr/>
        </p:nvSpPr>
        <p:spPr>
          <a:xfrm>
            <a:off x="617786" y="2543175"/>
            <a:ext cx="6002089"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How does UOT behave in the context of the double penalty problem?</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Given one tuneable parameter, how does changing it affect the methods behaviour?</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Is there a diagnostic advantage in using the Sinkhorn divergence?</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Given real intensity data, are any properties from the simplified setting retained or lost?</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9"/>
          <p:cNvSpPr/>
          <p:nvPr/>
        </p:nvSpPr>
        <p:spPr>
          <a:xfrm>
            <a:off x="617786" y="5683288"/>
            <a:ext cx="3558904" cy="45719"/>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9"/>
          <p:cNvSpPr/>
          <p:nvPr/>
        </p:nvSpPr>
        <p:spPr>
          <a:xfrm>
            <a:off x="787079" y="5733074"/>
            <a:ext cx="5928681" cy="45719"/>
          </a:xfrm>
          <a:prstGeom prst="rect">
            <a:avLst/>
          </a:prstGeom>
          <a:solidFill>
            <a:srgbClr val="595959">
              <a:alpha val="6862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9"/>
          <p:cNvSpPr txBox="1"/>
          <p:nvPr/>
        </p:nvSpPr>
        <p:spPr>
          <a:xfrm>
            <a:off x="630936" y="4763809"/>
            <a:ext cx="7879842" cy="101498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Calibri"/>
              <a:buNone/>
            </a:pPr>
            <a:r>
              <a:rPr b="1" lang="en-GB" sz="3600">
                <a:solidFill>
                  <a:schemeClr val="dk1"/>
                </a:solidFill>
                <a:latin typeface="Calibri"/>
                <a:ea typeface="Calibri"/>
                <a:cs typeface="Calibri"/>
                <a:sym typeface="Calibri"/>
              </a:rPr>
              <a:t>Data</a:t>
            </a:r>
            <a:endParaRPr/>
          </a:p>
        </p:txBody>
      </p:sp>
      <p:sp>
        <p:nvSpPr>
          <p:cNvPr id="199" name="Google Shape;199;p9"/>
          <p:cNvSpPr txBox="1"/>
          <p:nvPr/>
        </p:nvSpPr>
        <p:spPr>
          <a:xfrm>
            <a:off x="630936" y="5959495"/>
            <a:ext cx="773074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From the Spatial Verification Intercomparison Project (ICP) and MesoVICT ICP</a:t>
            </a:r>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Gilleland et al. (2020), Ahijevych et al. (2009), Dorninger et al. (2013)</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2024-05-20T16:45:59Z</dcterms:created>
  <dc:creator>jacob francis</dc:creator>
</cp:coreProperties>
</file>