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1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A6BA2D-9845-BE36-71E5-61EC039CF9DC}" name="森安 聡嗣" initials="森聡" userId="S::sat_moriyasu@met.kishou.go.jp::6c927039-be40-4c71-aa06-2a6f6d402ad0" providerId="AD"/>
  <p188:author id="{E4A53B68-57E6-5188-37C0-9F1984B2D47F}" name="河野 耕平" initials="河耕" userId="S::k_kawano@met.kishou.go.jp::afdf6ebb-aefa-4e83-89ad-349f63cbb081" providerId="AD"/>
  <p188:author id="{5413D2A8-74EB-84B4-5FBA-7965C39A47BD}" name="安斎 太朗" initials="安太" userId="S::t_anzai@met.kishou.go.jp::2dc1b8d6-6244-4f3a-9ec8-5bed4e94b5f8" providerId="AD"/>
  <p188:author id="{CB73AEB9-5749-AC53-5CBE-3314E9C7012B}" name="太田 行哉" initials="太行" userId="S::y.ohta@met.kishou.go.jp::4c7d32da-7065-42ca-aba2-b15d0e68e8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4D351-23AA-364F-2A54-034133E4039B}" v="154" dt="2025-09-08T01:12:4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33" autoAdjust="0"/>
    <p:restoredTop sz="94660"/>
  </p:normalViewPr>
  <p:slideViewPr>
    <p:cSldViewPr snapToGrid="0">
      <p:cViewPr varScale="1">
        <p:scale>
          <a:sx n="32" d="100"/>
          <a:sy n="32" d="100"/>
        </p:scale>
        <p:origin x="1406" y="110"/>
      </p:cViewPr>
      <p:guideLst>
        <p:guide orient="horz" pos="13482"/>
        <p:guide pos="95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沢田 雅洋" userId="S::msawada@met.kishou.go.jp::977afde3-ddba-4ca6-96eb-24deb0edaad8" providerId="AD" clId="Web-{745A2D2C-0A35-C485-261A-97E5E860CFE6}"/>
    <pc:docChg chg="modSld">
      <pc:chgData name="沢田 雅洋" userId="S::msawada@met.kishou.go.jp::977afde3-ddba-4ca6-96eb-24deb0edaad8" providerId="AD" clId="Web-{745A2D2C-0A35-C485-261A-97E5E860CFE6}" dt="2025-09-02T01:07:00.486" v="14" actId="20577"/>
      <pc:docMkLst>
        <pc:docMk/>
      </pc:docMkLst>
      <pc:sldChg chg="modSp">
        <pc:chgData name="沢田 雅洋" userId="S::msawada@met.kishou.go.jp::977afde3-ddba-4ca6-96eb-24deb0edaad8" providerId="AD" clId="Web-{745A2D2C-0A35-C485-261A-97E5E860CFE6}" dt="2025-09-02T01:07:00.486" v="14" actId="20577"/>
        <pc:sldMkLst>
          <pc:docMk/>
          <pc:sldMk cId="1958684808" sldId="256"/>
        </pc:sldMkLst>
        <pc:spChg chg="mod">
          <ac:chgData name="沢田 雅洋" userId="S::msawada@met.kishou.go.jp::977afde3-ddba-4ca6-96eb-24deb0edaad8" providerId="AD" clId="Web-{745A2D2C-0A35-C485-261A-97E5E860CFE6}" dt="2025-09-02T01:07:00.486" v="14" actId="20577"/>
          <ac:spMkLst>
            <pc:docMk/>
            <pc:sldMk cId="1958684808" sldId="256"/>
            <ac:spMk id="239" creationId="{DA73F87D-96CD-0C96-9258-93F0F0862B9E}"/>
          </ac:spMkLst>
        </pc:spChg>
      </pc:sldChg>
    </pc:docChg>
  </pc:docChgLst>
  <pc:docChgLst>
    <pc:chgData name="沢田 雅洋" userId="S::msawada@met.kishou.go.jp::977afde3-ddba-4ca6-96eb-24deb0edaad8" providerId="AD" clId="Web-{6BF4D351-23AA-364F-2A54-034133E4039B}"/>
    <pc:docChg chg="modSld">
      <pc:chgData name="沢田 雅洋" userId="S::msawada@met.kishou.go.jp::977afde3-ddba-4ca6-96eb-24deb0edaad8" providerId="AD" clId="Web-{6BF4D351-23AA-364F-2A54-034133E4039B}" dt="2025-09-08T01:12:48.106" v="141" actId="1076"/>
      <pc:docMkLst>
        <pc:docMk/>
      </pc:docMkLst>
      <pc:sldChg chg="addSp modSp">
        <pc:chgData name="沢田 雅洋" userId="S::msawada@met.kishou.go.jp::977afde3-ddba-4ca6-96eb-24deb0edaad8" providerId="AD" clId="Web-{6BF4D351-23AA-364F-2A54-034133E4039B}" dt="2025-09-08T01:12:48.106" v="141" actId="1076"/>
        <pc:sldMkLst>
          <pc:docMk/>
          <pc:sldMk cId="1958684808" sldId="256"/>
        </pc:sldMkLst>
        <pc:spChg chg="mod">
          <ac:chgData name="沢田 雅洋" userId="S::msawada@met.kishou.go.jp::977afde3-ddba-4ca6-96eb-24deb0edaad8" providerId="AD" clId="Web-{6BF4D351-23AA-364F-2A54-034133E4039B}" dt="2025-09-08T01:09:48.039" v="55" actId="1076"/>
          <ac:spMkLst>
            <pc:docMk/>
            <pc:sldMk cId="1958684808" sldId="256"/>
            <ac:spMk id="12" creationId="{9ABE0E63-70EC-121F-B36A-5280C828025F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9.149" v="68" actId="1076"/>
          <ac:spMkLst>
            <pc:docMk/>
            <pc:sldMk cId="1958684808" sldId="256"/>
            <ac:spMk id="23" creationId="{6F88B11C-19ED-0895-3CA8-4472DDCB3284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9.399" v="71" actId="1076"/>
          <ac:spMkLst>
            <pc:docMk/>
            <pc:sldMk cId="1958684808" sldId="256"/>
            <ac:spMk id="24" creationId="{3C5E473C-A877-BBC6-93D4-561BA3C205DB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07.960" v="47" actId="1076"/>
          <ac:spMkLst>
            <pc:docMk/>
            <pc:sldMk cId="1958684808" sldId="256"/>
            <ac:spMk id="37" creationId="{6C0CAE76-FD8C-2CBC-5CAC-B946B8729824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56.335" v="36" actId="1076"/>
          <ac:spMkLst>
            <pc:docMk/>
            <pc:sldMk cId="1958684808" sldId="256"/>
            <ac:spMk id="39" creationId="{F70913C0-42E4-CD14-13ED-8ABCF9078ED0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570" v="61" actId="1076"/>
          <ac:spMkLst>
            <pc:docMk/>
            <pc:sldMk cId="1958684808" sldId="256"/>
            <ac:spMk id="40" creationId="{16028F99-7F6E-FD12-E0FA-C5E4A28EDD82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649" v="62" actId="1076"/>
          <ac:spMkLst>
            <pc:docMk/>
            <pc:sldMk cId="1958684808" sldId="256"/>
            <ac:spMk id="42" creationId="{3E0B69FA-57CB-2530-8A29-A41A8E7C40A6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727" v="63" actId="1076"/>
          <ac:spMkLst>
            <pc:docMk/>
            <pc:sldMk cId="1958684808" sldId="256"/>
            <ac:spMk id="43" creationId="{BE18C6CF-6189-A2C2-0DA8-1543D7FE8DDC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805" v="64" actId="1076"/>
          <ac:spMkLst>
            <pc:docMk/>
            <pc:sldMk cId="1958684808" sldId="256"/>
            <ac:spMk id="44" creationId="{0950B039-F5B5-D1B6-3400-60F6DC029F3A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883" v="65" actId="1076"/>
          <ac:spMkLst>
            <pc:docMk/>
            <pc:sldMk cId="1958684808" sldId="256"/>
            <ac:spMk id="45" creationId="{6CD5126F-9D5C-1417-CB3A-C697CD65F61A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977" v="66" actId="1076"/>
          <ac:spMkLst>
            <pc:docMk/>
            <pc:sldMk cId="1958684808" sldId="256"/>
            <ac:spMk id="50" creationId="{6C9FEAB8-D6CB-4C47-4398-377FB0C15A7F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9.055" v="67" actId="1076"/>
          <ac:spMkLst>
            <pc:docMk/>
            <pc:sldMk cId="1958684808" sldId="256"/>
            <ac:spMk id="51" creationId="{0F8A1D05-3ED7-BF80-6225-0C7D4B16A676}"/>
          </ac:spMkLst>
        </pc:spChg>
        <pc:spChg chg="add mod">
          <ac:chgData name="沢田 雅洋" userId="S::msawada@met.kishou.go.jp::977afde3-ddba-4ca6-96eb-24deb0edaad8" providerId="AD" clId="Web-{6BF4D351-23AA-364F-2A54-034133E4039B}" dt="2025-09-08T01:11:51.152" v="130" actId="1076"/>
          <ac:spMkLst>
            <pc:docMk/>
            <pc:sldMk cId="1958684808" sldId="256"/>
            <ac:spMk id="52" creationId="{724161CB-BAD3-1621-F38E-693653A9CA9D}"/>
          </ac:spMkLst>
        </pc:spChg>
        <pc:spChg chg="add mod">
          <ac:chgData name="沢田 雅洋" userId="S::msawada@met.kishou.go.jp::977afde3-ddba-4ca6-96eb-24deb0edaad8" providerId="AD" clId="Web-{6BF4D351-23AA-364F-2A54-034133E4039B}" dt="2025-09-08T01:11:53.605" v="133" actId="20577"/>
          <ac:spMkLst>
            <pc:docMk/>
            <pc:sldMk cId="1958684808" sldId="256"/>
            <ac:spMk id="57" creationId="{E6CB3AA0-330E-1F7F-F741-D2AF2648F36E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9.227" v="69" actId="1076"/>
          <ac:spMkLst>
            <pc:docMk/>
            <pc:sldMk cId="1958684808" sldId="256"/>
            <ac:spMk id="65" creationId="{3A01D026-E19A-8B51-F6FC-C92E7A60757F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9.305" v="70" actId="1076"/>
          <ac:spMkLst>
            <pc:docMk/>
            <pc:sldMk cId="1958684808" sldId="256"/>
            <ac:spMk id="70" creationId="{9828E6E3-22C2-6ED0-7089-236BBC106925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56.507" v="38" actId="1076"/>
          <ac:spMkLst>
            <pc:docMk/>
            <pc:sldMk cId="1958684808" sldId="256"/>
            <ac:spMk id="72" creationId="{95359202-ABF6-9048-F209-ACADDE1B670D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56.569" v="39" actId="1076"/>
          <ac:spMkLst>
            <pc:docMk/>
            <pc:sldMk cId="1958684808" sldId="256"/>
            <ac:spMk id="73" creationId="{E27E0AC6-DCFA-C83D-B6B0-8BEFBFF9049D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56.632" v="40" actId="1076"/>
          <ac:spMkLst>
            <pc:docMk/>
            <pc:sldMk cId="1958684808" sldId="256"/>
            <ac:spMk id="74" creationId="{3C0C2814-E55B-FDB7-FFFE-1526F801B814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56.725" v="41" actId="1076"/>
          <ac:spMkLst>
            <pc:docMk/>
            <pc:sldMk cId="1958684808" sldId="256"/>
            <ac:spMk id="75" creationId="{51F3BFB1-D60B-014B-0B0B-3BD0C0B6ED0B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56.788" v="42" actId="1076"/>
          <ac:spMkLst>
            <pc:docMk/>
            <pc:sldMk cId="1958684808" sldId="256"/>
            <ac:spMk id="76" creationId="{9D21E5F4-7459-406E-3FD0-FAE6516358E0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56.850" v="43" actId="1076"/>
          <ac:spMkLst>
            <pc:docMk/>
            <pc:sldMk cId="1958684808" sldId="256"/>
            <ac:spMk id="77" creationId="{D043992E-41D1-26C4-6E6E-D24C174E8D46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07.757" v="44" actId="1076"/>
          <ac:spMkLst>
            <pc:docMk/>
            <pc:sldMk cId="1958684808" sldId="256"/>
            <ac:spMk id="89" creationId="{66F34CC6-59CE-6836-8EA1-3D4077B60E73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55.975" v="31" actId="1076"/>
          <ac:spMkLst>
            <pc:docMk/>
            <pc:sldMk cId="1958684808" sldId="256"/>
            <ac:spMk id="224" creationId="{93295EE3-DBB9-96BA-5A48-2927CC5B5AE0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9.524" v="72" actId="1076"/>
          <ac:spMkLst>
            <pc:docMk/>
            <pc:sldMk cId="1958684808" sldId="256"/>
            <ac:spMk id="226" creationId="{F34D870A-2990-0E8D-77AA-A8339F79B67A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117" v="56" actId="1076"/>
          <ac:spMkLst>
            <pc:docMk/>
            <pc:sldMk cId="1958684808" sldId="256"/>
            <ac:spMk id="227" creationId="{928248D2-AB13-5F11-0B7F-8A1EFAEA29C3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195" v="57" actId="1076"/>
          <ac:spMkLst>
            <pc:docMk/>
            <pc:sldMk cId="1958684808" sldId="256"/>
            <ac:spMk id="228" creationId="{E560A69C-5C47-F7BC-BAD5-112EEBD32266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10:31.415" v="79" actId="1076"/>
          <ac:spMkLst>
            <pc:docMk/>
            <pc:sldMk cId="1958684808" sldId="256"/>
            <ac:spMk id="230" creationId="{A8574294-8990-6A17-89AB-7C949EB19811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11:42.511" v="129" actId="1076"/>
          <ac:spMkLst>
            <pc:docMk/>
            <pc:sldMk cId="1958684808" sldId="256"/>
            <ac:spMk id="231" creationId="{E32C46EB-5352-47A2-2B1B-B1FFB0117CE5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8:37.225" v="15" actId="14100"/>
          <ac:spMkLst>
            <pc:docMk/>
            <pc:sldMk cId="1958684808" sldId="256"/>
            <ac:spMk id="232" creationId="{F788DDF3-B702-6665-483A-1B531F2883E7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9.602" v="73" actId="1076"/>
          <ac:spMkLst>
            <pc:docMk/>
            <pc:sldMk cId="1958684808" sldId="256"/>
            <ac:spMk id="233" creationId="{A0B8938A-C814-792D-A940-5B33AC50482C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492" v="60" actId="1076"/>
          <ac:spMkLst>
            <pc:docMk/>
            <pc:sldMk cId="1958684808" sldId="256"/>
            <ac:spMk id="239" creationId="{DA73F87D-96CD-0C96-9258-93F0F0862B9E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12.679" v="48" actId="1076"/>
          <ac:spMkLst>
            <pc:docMk/>
            <pc:sldMk cId="1958684808" sldId="256"/>
            <ac:spMk id="240" creationId="{74122F3F-1D8D-38CE-6C7D-0B94FE5F5940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8.399" v="59" actId="1076"/>
          <ac:spMkLst>
            <pc:docMk/>
            <pc:sldMk cId="1958684808" sldId="256"/>
            <ac:spMk id="243" creationId="{4BC946FE-CB0D-22E8-B32C-23B951D4D9C4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07.898" v="46" actId="1076"/>
          <ac:spMkLst>
            <pc:docMk/>
            <pc:sldMk cId="1958684808" sldId="256"/>
            <ac:spMk id="245" creationId="{21DAB3E6-E496-9BEE-01AF-13FA1DBD6D17}"/>
          </ac:spMkLst>
        </pc:spChg>
        <pc:spChg chg="mod">
          <ac:chgData name="沢田 雅洋" userId="S::msawada@met.kishou.go.jp::977afde3-ddba-4ca6-96eb-24deb0edaad8" providerId="AD" clId="Web-{6BF4D351-23AA-364F-2A54-034133E4039B}" dt="2025-09-08T01:09:49.664" v="74" actId="1076"/>
          <ac:spMkLst>
            <pc:docMk/>
            <pc:sldMk cId="1958684808" sldId="256"/>
            <ac:spMk id="246" creationId="{8AED1808-1D43-4893-F493-D1345FBB04C3}"/>
          </ac:spMkLst>
        </pc:spChg>
        <pc:grpChg chg="mod">
          <ac:chgData name="沢田 雅洋" userId="S::msawada@met.kishou.go.jp::977afde3-ddba-4ca6-96eb-24deb0edaad8" providerId="AD" clId="Web-{6BF4D351-23AA-364F-2A54-034133E4039B}" dt="2025-09-08T01:09:48.305" v="58" actId="1076"/>
          <ac:grpSpMkLst>
            <pc:docMk/>
            <pc:sldMk cId="1958684808" sldId="256"/>
            <ac:grpSpMk id="242" creationId="{8BBC08DC-C60B-D5EC-0981-5B8347F5FFCC}"/>
          </ac:grpSpMkLst>
        </pc:grpChg>
        <pc:picChg chg="mod">
          <ac:chgData name="沢田 雅洋" userId="S::msawada@met.kishou.go.jp::977afde3-ddba-4ca6-96eb-24deb0edaad8" providerId="AD" clId="Web-{6BF4D351-23AA-364F-2A54-034133E4039B}" dt="2025-09-08T01:12:19.981" v="136" actId="1076"/>
          <ac:picMkLst>
            <pc:docMk/>
            <pc:sldMk cId="1958684808" sldId="256"/>
            <ac:picMk id="38" creationId="{8C64BEDA-608B-86E7-7ACA-8BF60FA19928}"/>
          </ac:picMkLst>
        </pc:picChg>
        <pc:picChg chg="mod">
          <ac:chgData name="沢田 雅洋" userId="S::msawada@met.kishou.go.jp::977afde3-ddba-4ca6-96eb-24deb0edaad8" providerId="AD" clId="Web-{6BF4D351-23AA-364F-2A54-034133E4039B}" dt="2025-09-08T01:09:47.883" v="53" actId="1076"/>
          <ac:picMkLst>
            <pc:docMk/>
            <pc:sldMk cId="1958684808" sldId="256"/>
            <ac:picMk id="54" creationId="{2202D1BD-F30A-1886-B5C3-04E5EB68C1AD}"/>
          </ac:picMkLst>
        </pc:picChg>
        <pc:picChg chg="mod">
          <ac:chgData name="沢田 雅洋" userId="S::msawada@met.kishou.go.jp::977afde3-ddba-4ca6-96eb-24deb0edaad8" providerId="AD" clId="Web-{6BF4D351-23AA-364F-2A54-034133E4039B}" dt="2025-09-08T01:09:47.961" v="54" actId="1076"/>
          <ac:picMkLst>
            <pc:docMk/>
            <pc:sldMk cId="1958684808" sldId="256"/>
            <ac:picMk id="55" creationId="{04A9A395-E570-6008-D4ED-C2E78D72B7A6}"/>
          </ac:picMkLst>
        </pc:picChg>
        <pc:picChg chg="mod">
          <ac:chgData name="沢田 雅洋" userId="S::msawada@met.kishou.go.jp::977afde3-ddba-4ca6-96eb-24deb0edaad8" providerId="AD" clId="Web-{6BF4D351-23AA-364F-2A54-034133E4039B}" dt="2025-09-08T01:08:56.429" v="37" actId="1076"/>
          <ac:picMkLst>
            <pc:docMk/>
            <pc:sldMk cId="1958684808" sldId="256"/>
            <ac:picMk id="56" creationId="{69247AD5-FDAA-C20A-4C8D-6E58059CF5D7}"/>
          </ac:picMkLst>
        </pc:picChg>
        <pc:picChg chg="mod">
          <ac:chgData name="沢田 雅洋" userId="S::msawada@met.kishou.go.jp::977afde3-ddba-4ca6-96eb-24deb0edaad8" providerId="AD" clId="Web-{6BF4D351-23AA-364F-2A54-034133E4039B}" dt="2025-09-08T01:09:47.570" v="49" actId="1076"/>
          <ac:picMkLst>
            <pc:docMk/>
            <pc:sldMk cId="1958684808" sldId="256"/>
            <ac:picMk id="80" creationId="{E55F02D5-CF73-655F-CA32-7AC37B57ED6A}"/>
          </ac:picMkLst>
        </pc:picChg>
        <pc:picChg chg="mod">
          <ac:chgData name="沢田 雅洋" userId="S::msawada@met.kishou.go.jp::977afde3-ddba-4ca6-96eb-24deb0edaad8" providerId="AD" clId="Web-{6BF4D351-23AA-364F-2A54-034133E4039B}" dt="2025-09-08T01:09:47.649" v="50" actId="1076"/>
          <ac:picMkLst>
            <pc:docMk/>
            <pc:sldMk cId="1958684808" sldId="256"/>
            <ac:picMk id="229" creationId="{5D8EFDCE-3E72-F0D8-FE24-DD6228813180}"/>
          </ac:picMkLst>
        </pc:picChg>
        <pc:picChg chg="mod">
          <ac:chgData name="沢田 雅洋" userId="S::msawada@met.kishou.go.jp::977afde3-ddba-4ca6-96eb-24deb0edaad8" providerId="AD" clId="Web-{6BF4D351-23AA-364F-2A54-034133E4039B}" dt="2025-09-08T01:09:07.835" v="45" actId="1076"/>
          <ac:picMkLst>
            <pc:docMk/>
            <pc:sldMk cId="1958684808" sldId="256"/>
            <ac:picMk id="235" creationId="{F0951E2E-17B2-308A-8DBB-372C57ED5108}"/>
          </ac:picMkLst>
        </pc:picChg>
        <pc:picChg chg="mod">
          <ac:chgData name="沢田 雅洋" userId="S::msawada@met.kishou.go.jp::977afde3-ddba-4ca6-96eb-24deb0edaad8" providerId="AD" clId="Web-{6BF4D351-23AA-364F-2A54-034133E4039B}" dt="2025-09-08T01:09:47.727" v="51" actId="1076"/>
          <ac:picMkLst>
            <pc:docMk/>
            <pc:sldMk cId="1958684808" sldId="256"/>
            <ac:picMk id="241" creationId="{9E8DA6FD-BAB4-F22B-3C38-E259B70F68DA}"/>
          </ac:picMkLst>
        </pc:picChg>
        <pc:picChg chg="mod">
          <ac:chgData name="沢田 雅洋" userId="S::msawada@met.kishou.go.jp::977afde3-ddba-4ca6-96eb-24deb0edaad8" providerId="AD" clId="Web-{6BF4D351-23AA-364F-2A54-034133E4039B}" dt="2025-09-08T01:09:47.805" v="52" actId="1076"/>
          <ac:picMkLst>
            <pc:docMk/>
            <pc:sldMk cId="1958684808" sldId="256"/>
            <ac:picMk id="244" creationId="{5DF0F8FC-4DB0-8307-4336-606B3D453E1F}"/>
          </ac:picMkLst>
        </pc:picChg>
        <pc:cxnChg chg="mod">
          <ac:chgData name="沢田 雅洋" userId="S::msawada@met.kishou.go.jp::977afde3-ddba-4ca6-96eb-24deb0edaad8" providerId="AD" clId="Web-{6BF4D351-23AA-364F-2A54-034133E4039B}" dt="2025-09-08T01:12:48.106" v="141" actId="1076"/>
          <ac:cxnSpMkLst>
            <pc:docMk/>
            <pc:sldMk cId="1958684808" sldId="256"/>
            <ac:cxnSpMk id="82" creationId="{086BF8C5-5DC8-457B-E0C6-EE4D0252FE5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94A8-6983-0043-9CCD-CFADC7399192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BF84A-BCFD-6248-B058-911D07D3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01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BF84A-BCFD-6248-B058-911D07D38DB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5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81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7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89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49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43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48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2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22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63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18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7F61-C4DC-B447-9F69-50406834F47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4DED-AFF0-D443-92D2-20CA3EC7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3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図 79">
            <a:extLst>
              <a:ext uri="{FF2B5EF4-FFF2-40B4-BE49-F238E27FC236}">
                <a16:creationId xmlns:a16="http://schemas.microsoft.com/office/drawing/2014/main" id="{E55F02D5-CF73-655F-CA32-7AC37B57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180" y="29756104"/>
            <a:ext cx="4898356" cy="3426244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02C971E-B87D-6D4A-B318-3049104FEFC1}"/>
              </a:ext>
            </a:extLst>
          </p:cNvPr>
          <p:cNvGrpSpPr>
            <a:grpSpLocks noChangeAspect="1"/>
          </p:cNvGrpSpPr>
          <p:nvPr/>
        </p:nvGrpSpPr>
        <p:grpSpPr>
          <a:xfrm>
            <a:off x="1021134" y="30412636"/>
            <a:ext cx="13780148" cy="3625400"/>
            <a:chOff x="-1" y="1495482"/>
            <a:chExt cx="15471984" cy="4070503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CF7583BA-EB4F-5BDA-26A2-A865B7BE4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0" y="1524000"/>
              <a:ext cx="4041985" cy="404198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6E5FECE-A7B3-1B1B-D807-2C65C338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0" y="1495482"/>
              <a:ext cx="4041985" cy="404198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27DBFD1-837F-3DF3-6603-29551D39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1523999"/>
              <a:ext cx="4041984" cy="4041985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2351CA9C-E6BB-594D-823C-7515975D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30000" y="1523999"/>
              <a:ext cx="4041983" cy="4041985"/>
            </a:xfrm>
            <a:prstGeom prst="rect">
              <a:avLst/>
            </a:prstGeom>
          </p:spPr>
        </p:pic>
      </p:grpSp>
      <p:pic>
        <p:nvPicPr>
          <p:cNvPr id="229" name="図 228" descr="テレビゲーム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D8EFDCE-3E72-F0D8-FE24-DD62288131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028" y="29643776"/>
            <a:ext cx="4075700" cy="3960000"/>
          </a:xfrm>
          <a:prstGeom prst="rect">
            <a:avLst/>
          </a:prstGeom>
        </p:spPr>
      </p:pic>
      <p:pic>
        <p:nvPicPr>
          <p:cNvPr id="241" name="図 240" descr="テレビゲーム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E8DA6FD-BAB4-F22B-3C38-E259B70F6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932" y="29713239"/>
            <a:ext cx="4075700" cy="3960000"/>
          </a:xfrm>
          <a:prstGeom prst="rect">
            <a:avLst/>
          </a:prstGeom>
        </p:spPr>
      </p:pic>
      <p:pic>
        <p:nvPicPr>
          <p:cNvPr id="244" name="図 243" descr="背景パター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DF0F8FC-4DB0-8307-4336-606B3D453E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213" y="25580984"/>
            <a:ext cx="4075700" cy="3960000"/>
          </a:xfrm>
          <a:prstGeom prst="rect">
            <a:avLst/>
          </a:prstGeom>
        </p:spPr>
      </p:pic>
      <p:pic>
        <p:nvPicPr>
          <p:cNvPr id="54" name="図 53" descr="背景パター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202D1BD-F30A-1886-B5C3-04E5EB68C1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690" y="25664194"/>
            <a:ext cx="4075700" cy="3960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4A9A395-E570-6008-D4ED-C2E78D72B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563" y="25664196"/>
            <a:ext cx="4075700" cy="3960000"/>
          </a:xfrm>
          <a:prstGeom prst="rect">
            <a:avLst/>
          </a:prstGeom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A2041A7-C468-44CE-72FA-4A1A8565CF2B}"/>
              </a:ext>
            </a:extLst>
          </p:cNvPr>
          <p:cNvSpPr/>
          <p:nvPr/>
        </p:nvSpPr>
        <p:spPr>
          <a:xfrm>
            <a:off x="812800" y="939800"/>
            <a:ext cx="28625800" cy="4648200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B938BFC-25FB-AA61-96B0-5B22586118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7313" y="1623446"/>
            <a:ext cx="2208326" cy="22083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215D2C-F8A3-E587-EE07-67B3C963925F}"/>
              </a:ext>
            </a:extLst>
          </p:cNvPr>
          <p:cNvSpPr txBox="1"/>
          <p:nvPr/>
        </p:nvSpPr>
        <p:spPr>
          <a:xfrm>
            <a:off x="4441371" y="1516065"/>
            <a:ext cx="19829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b="1"/>
              <a:t>Development of Limited-Area NWP Systems at JMA</a:t>
            </a:r>
            <a:endParaRPr kumimoji="1" lang="ja-JP" altLang="en-US" sz="72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74F63C-B696-E96F-D8FF-F52416ADFF91}"/>
              </a:ext>
            </a:extLst>
          </p:cNvPr>
          <p:cNvSpPr txBox="1"/>
          <p:nvPr/>
        </p:nvSpPr>
        <p:spPr>
          <a:xfrm>
            <a:off x="4441371" y="2629308"/>
            <a:ext cx="247933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/>
              <a:t>Sawada Masahiro*, Matsubayashi </a:t>
            </a:r>
            <a:r>
              <a:rPr kumimoji="1" lang="en-US" altLang="ja-JP" sz="4400" err="1"/>
              <a:t>Kengo</a:t>
            </a:r>
            <a:r>
              <a:rPr kumimoji="1" lang="en-US" altLang="ja-JP" sz="4400"/>
              <a:t>, </a:t>
            </a:r>
            <a:r>
              <a:rPr kumimoji="1" lang="en-US" altLang="ja-JP" sz="4400" err="1"/>
              <a:t>Kusabiraki</a:t>
            </a:r>
            <a:r>
              <a:rPr kumimoji="1" lang="en-US" altLang="ja-JP" sz="4400"/>
              <a:t> Hiroshi, </a:t>
            </a:r>
            <a:r>
              <a:rPr kumimoji="1" lang="en-US" altLang="ja-JP" sz="4400" err="1"/>
              <a:t>Ogihara</a:t>
            </a:r>
            <a:r>
              <a:rPr kumimoji="1" lang="en-US" altLang="ja-JP" sz="4400"/>
              <a:t> </a:t>
            </a:r>
            <a:r>
              <a:rPr kumimoji="1" lang="en-US" altLang="ja-JP" sz="4400" err="1"/>
              <a:t>Hirotaka</a:t>
            </a:r>
            <a:r>
              <a:rPr kumimoji="1" lang="en-US" altLang="ja-JP" sz="4400"/>
              <a:t>, Aikawa Takuya, </a:t>
            </a:r>
            <a:r>
              <a:rPr kumimoji="1" lang="en-US" altLang="ja-JP" sz="4400" err="1"/>
              <a:t>Tanoshita</a:t>
            </a:r>
            <a:r>
              <a:rPr kumimoji="1" lang="en-US" altLang="ja-JP" sz="4400"/>
              <a:t> Junichi, Kubo </a:t>
            </a:r>
            <a:r>
              <a:rPr kumimoji="1" lang="en-US" altLang="ja-JP" sz="4400" err="1"/>
              <a:t>Shinsuke</a:t>
            </a:r>
            <a:r>
              <a:rPr kumimoji="1" lang="en-US" altLang="ja-JP" sz="4400"/>
              <a:t>, Fujiwara Tomoki, </a:t>
            </a:r>
            <a:r>
              <a:rPr kumimoji="1" lang="en-US" altLang="ja-JP" sz="4400" err="1"/>
              <a:t>Okugawa</a:t>
            </a:r>
            <a:r>
              <a:rPr kumimoji="1" lang="en-US" altLang="ja-JP" sz="4400"/>
              <a:t> Ryosuke, Ishida </a:t>
            </a:r>
            <a:r>
              <a:rPr kumimoji="1" lang="en-US" altLang="ja-JP" sz="4400" err="1"/>
              <a:t>Ryoga</a:t>
            </a:r>
            <a:r>
              <a:rPr kumimoji="1" lang="en-US" altLang="ja-JP" sz="4400"/>
              <a:t>, Kawano Kohei, Kawada Hideyuki, Hattori Hironori, </a:t>
            </a:r>
            <a:r>
              <a:rPr kumimoji="1" lang="en-US" altLang="ja-JP" sz="4400" err="1"/>
              <a:t>Matsuba</a:t>
            </a:r>
            <a:r>
              <a:rPr kumimoji="1" lang="en-US" altLang="ja-JP" sz="4400"/>
              <a:t> Fumitaka</a:t>
            </a:r>
          </a:p>
          <a:p>
            <a:r>
              <a:rPr kumimoji="1" lang="en-US" altLang="ja-JP" sz="4400"/>
              <a:t>Numerical Prediction Division, Japan Meteorological Agency,  *msawada@met.kishou.go.jp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874C79-5B6C-6159-D16B-EE8EE4E755C8}"/>
              </a:ext>
            </a:extLst>
          </p:cNvPr>
          <p:cNvSpPr txBox="1"/>
          <p:nvPr/>
        </p:nvSpPr>
        <p:spPr>
          <a:xfrm>
            <a:off x="709588" y="6038545"/>
            <a:ext cx="9737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/>
              <a:t>1. Regional operational NWP systems at JMA</a:t>
            </a:r>
            <a:endParaRPr kumimoji="1" lang="ja-JP" altLang="en-US" sz="4000" b="1"/>
          </a:p>
        </p:txBody>
      </p:sp>
      <p:pic>
        <p:nvPicPr>
          <p:cNvPr id="10" name="図 12" descr="msmex_topo.PNG">
            <a:extLst>
              <a:ext uri="{FF2B5EF4-FFF2-40B4-BE49-F238E27FC236}">
                <a16:creationId xmlns:a16="http://schemas.microsoft.com/office/drawing/2014/main" id="{54860A66-3354-7492-BC0B-77425B410B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20" y="6806031"/>
            <a:ext cx="3789828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E5828E-8C2B-AD3A-2967-9468E3E15D10}"/>
              </a:ext>
            </a:extLst>
          </p:cNvPr>
          <p:cNvSpPr txBox="1"/>
          <p:nvPr/>
        </p:nvSpPr>
        <p:spPr>
          <a:xfrm>
            <a:off x="812800" y="6898302"/>
            <a:ext cx="88536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/>
              <a:t>Meso-Scale Model (MSM):</a:t>
            </a:r>
          </a:p>
          <a:p>
            <a:r>
              <a:rPr lang="ja-JP" altLang="en-US" sz="2800"/>
              <a:t>Horizontal resolution: 5km</a:t>
            </a:r>
          </a:p>
          <a:p>
            <a:r>
              <a:rPr lang="ja-JP" altLang="en-US" sz="2800"/>
              <a:t>Vertical levels / top: 96 / 37.5km</a:t>
            </a:r>
          </a:p>
          <a:p>
            <a:r>
              <a:rPr lang="ja-JP" altLang="en-US" sz="2800"/>
              <a:t>Forecast hours (initial times): </a:t>
            </a:r>
            <a:br>
              <a:rPr lang="ja-JP" altLang="en-US" sz="2800"/>
            </a:br>
            <a:r>
              <a:rPr lang="en-US" altLang="ja-JP" sz="2800"/>
              <a:t>	</a:t>
            </a:r>
            <a:r>
              <a:rPr lang="ja-JP" altLang="en-US" sz="2800"/>
              <a:t>78 hours (00, 12 UTC)</a:t>
            </a:r>
            <a:br>
              <a:rPr lang="ja-JP" altLang="en-US" sz="2800"/>
            </a:br>
            <a:r>
              <a:rPr lang="en-US" altLang="ja-JP" sz="2800"/>
              <a:t>	</a:t>
            </a:r>
            <a:r>
              <a:rPr lang="ja-JP" altLang="en-US" sz="2800"/>
              <a:t>39 hours (03, 06, 09, 15, 18, 21 UTC)</a:t>
            </a:r>
          </a:p>
          <a:p>
            <a:r>
              <a:rPr lang="ja-JP" altLang="en-US" sz="2800"/>
              <a:t>Initial conditions: Meso-scale analysis (MA) (4D-Var)</a:t>
            </a:r>
          </a:p>
        </p:txBody>
      </p:sp>
      <p:pic>
        <p:nvPicPr>
          <p:cNvPr id="15" name="Picture 322">
            <a:extLst>
              <a:ext uri="{FF2B5EF4-FFF2-40B4-BE49-F238E27FC236}">
                <a16:creationId xmlns:a16="http://schemas.microsoft.com/office/drawing/2014/main" id="{9D28ECFF-27CD-BBBC-5E40-C5E3228F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85" y="10039107"/>
            <a:ext cx="3748302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FFBA0B-E7C5-6427-2FAB-19B6DFB5D4D5}"/>
              </a:ext>
            </a:extLst>
          </p:cNvPr>
          <p:cNvSpPr txBox="1"/>
          <p:nvPr/>
        </p:nvSpPr>
        <p:spPr>
          <a:xfrm>
            <a:off x="812799" y="10199690"/>
            <a:ext cx="88536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/>
              <a:t>Local Forecast Model (LFM):</a:t>
            </a:r>
          </a:p>
          <a:p>
            <a:r>
              <a:rPr lang="en-US" altLang="ja-JP" sz="2800"/>
              <a:t>Horizontal resolution: 2km</a:t>
            </a:r>
          </a:p>
          <a:p>
            <a:r>
              <a:rPr lang="en-US" altLang="ja-JP" sz="2800"/>
              <a:t>Vertical levels / top: 76 / 21.8km</a:t>
            </a:r>
          </a:p>
          <a:p>
            <a:r>
              <a:rPr lang="en-US" altLang="ja-JP" sz="2800"/>
              <a:t>Forecast hours (initial times): </a:t>
            </a:r>
          </a:p>
          <a:p>
            <a:r>
              <a:rPr lang="en-US" altLang="ja-JP" sz="2800"/>
              <a:t>      18 hours (00,03,06,09,12,15,18,21 UTC)</a:t>
            </a:r>
            <a:br>
              <a:rPr lang="en-US" altLang="ja-JP" sz="2800"/>
            </a:br>
            <a:r>
              <a:rPr lang="en-US" altLang="ja-JP" sz="2800"/>
              <a:t>	10 hours (</a:t>
            </a:r>
            <a:r>
              <a:rPr lang="en-US" altLang="ja-JP" sz="2800" kern="0">
                <a:solidFill>
                  <a:schemeClr val="tx1"/>
                </a:solidFill>
                <a:latin typeface="+mn-lt"/>
                <a:ea typeface="+mj-ea"/>
                <a:cs typeface="Times New Roman"/>
              </a:rPr>
              <a:t>hourly except for the above</a:t>
            </a:r>
            <a:r>
              <a:rPr lang="en-US" altLang="ja-JP" sz="2800"/>
              <a:t>)</a:t>
            </a:r>
          </a:p>
          <a:p>
            <a:r>
              <a:rPr lang="en-US" altLang="ja-JP" sz="2800"/>
              <a:t>Initial conditions: Local analysis (LA) (hybrid 3D-Var)</a:t>
            </a:r>
            <a:endParaRPr lang="ja-JP" altLang="en-US" sz="28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3BBE80-F4B1-39F1-D376-5F432D61F7C1}"/>
              </a:ext>
            </a:extLst>
          </p:cNvPr>
          <p:cNvSpPr txBox="1"/>
          <p:nvPr/>
        </p:nvSpPr>
        <p:spPr>
          <a:xfrm>
            <a:off x="812797" y="13392639"/>
            <a:ext cx="88536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/>
              <a:t>Meso-Scale Ensemble Prediction System (MEPS):</a:t>
            </a:r>
          </a:p>
          <a:p>
            <a:r>
              <a:rPr lang="en-US" altLang="ja-JP" sz="2800"/>
              <a:t>Horizontal resolution: 5km</a:t>
            </a:r>
          </a:p>
          <a:p>
            <a:r>
              <a:rPr lang="en-US" altLang="ja-JP" sz="2800"/>
              <a:t>Vertical levels / top: 96 / 37.5km</a:t>
            </a:r>
          </a:p>
          <a:p>
            <a:r>
              <a:rPr lang="en-US" altLang="ja-JP" sz="2800"/>
              <a:t>Forecast hours (initial times): </a:t>
            </a:r>
            <a:br>
              <a:rPr lang="en-US" altLang="ja-JP" sz="2800"/>
            </a:br>
            <a:r>
              <a:rPr lang="en-US" altLang="ja-JP" sz="2800"/>
              <a:t>	39 hours (00, 06, 12, 18 UTC)</a:t>
            </a:r>
          </a:p>
          <a:p>
            <a:r>
              <a:rPr lang="en-US" altLang="ja-JP" sz="2800"/>
              <a:t>Initial conditions: Meso-scale analysis with ensemble perturbations (SV)</a:t>
            </a:r>
          </a:p>
          <a:p>
            <a:r>
              <a:rPr lang="en-US" altLang="ja-JP" sz="2800"/>
              <a:t>Ensemble members: 21 (Control = MSM</a:t>
            </a:r>
            <a:r>
              <a:rPr lang="en-US" altLang="ja-JP" sz="2800" b="1"/>
              <a:t>)</a:t>
            </a:r>
            <a:endParaRPr lang="ja-JP" altLang="en-US" sz="28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922ECA7-DD89-349E-A73A-ECB8EC005593}"/>
              </a:ext>
            </a:extLst>
          </p:cNvPr>
          <p:cNvSpPr txBox="1"/>
          <p:nvPr/>
        </p:nvSpPr>
        <p:spPr>
          <a:xfrm>
            <a:off x="812838" y="18038949"/>
            <a:ext cx="9480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/>
              <a:t>2. Update of Meso-Scale Model (MSM2505)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D7462B1-8327-F901-39D7-365A480A04D2}"/>
              </a:ext>
            </a:extLst>
          </p:cNvPr>
          <p:cNvSpPr txBox="1"/>
          <p:nvPr/>
        </p:nvSpPr>
        <p:spPr>
          <a:xfrm>
            <a:off x="899923" y="18961577"/>
            <a:ext cx="12206402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2800" b="1" dirty="0">
                <a:ea typeface="游ゴシック"/>
              </a:rPr>
              <a:t>Highlights: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Update of topographic dataset to MERIT DEM.</a:t>
            </a:r>
            <a:endParaRPr lang="en-US" altLang="ja-JP" sz="2800" dirty="0">
              <a:ea typeface="游ゴシック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Introduction of a turbulent orographic form drag (TOFD). Standard deviations for topography were obtained from MERIT DEM. </a:t>
            </a:r>
            <a:endParaRPr lang="en-US" altLang="ja-JP" sz="2800" dirty="0">
              <a:ea typeface="游ゴシック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Adjustment of minimum stomatal resistances in the vegetation. </a:t>
            </a:r>
            <a:endParaRPr lang="en-US" altLang="ja-JP" sz="2800" dirty="0">
              <a:ea typeface="游ゴシック"/>
              <a:cs typeface="Calibri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F750CF-2214-8B95-3832-0DDD22CD2277}"/>
              </a:ext>
            </a:extLst>
          </p:cNvPr>
          <p:cNvSpPr txBox="1"/>
          <p:nvPr/>
        </p:nvSpPr>
        <p:spPr>
          <a:xfrm>
            <a:off x="4441371" y="1037659"/>
            <a:ext cx="11006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>
                <a:solidFill>
                  <a:schemeClr val="tx2"/>
                </a:solidFill>
              </a:rPr>
              <a:t>47th EWGLAM and 32th SRNWP meeting, 2025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9224738" y="13640053"/>
            <a:ext cx="3650158" cy="3057550"/>
            <a:chOff x="3573069" y="2009996"/>
            <a:chExt cx="1313201" cy="1100001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69" y="2009996"/>
              <a:ext cx="1097177" cy="88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020" y="2082004"/>
              <a:ext cx="1097177" cy="88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085" y="2154011"/>
              <a:ext cx="1097177" cy="88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093" y="2226020"/>
              <a:ext cx="1097177" cy="88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角丸四角形 2"/>
          <p:cNvSpPr/>
          <p:nvPr/>
        </p:nvSpPr>
        <p:spPr>
          <a:xfrm>
            <a:off x="818136" y="18717142"/>
            <a:ext cx="12157532" cy="266011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66F34CC6-59CE-6836-8EA1-3D4077B60E73}"/>
              </a:ext>
            </a:extLst>
          </p:cNvPr>
          <p:cNvSpPr txBox="1"/>
          <p:nvPr/>
        </p:nvSpPr>
        <p:spPr>
          <a:xfrm>
            <a:off x="1280312" y="33873646"/>
            <a:ext cx="12704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/>
              <a:t>Fig.2 (a) sensible heat flux (SHF), (b) latent heat flux (LHF), (c) temperature bias,  and (d) root mean square error (RMSE) differences (TEST – CNTL) for July 2023 (T+48). TEST is CNTL + adjustment of minimum stomatal resistances.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95621" y="18298353"/>
            <a:ext cx="183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May 2025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3B0F36-7FEF-36C9-111F-47CE762EE6DD}"/>
              </a:ext>
            </a:extLst>
          </p:cNvPr>
          <p:cNvSpPr txBox="1"/>
          <p:nvPr/>
        </p:nvSpPr>
        <p:spPr>
          <a:xfrm>
            <a:off x="750611" y="21637196"/>
            <a:ext cx="13714353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Update of topographic dataset from GTOPO30 to MERIT DEM (Yamazaki et al. 2017)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MERIT DEM: 3’’ resolution, GTOPO30: 30’’ resolution</a:t>
            </a:r>
            <a:endParaRPr lang="en-US" altLang="ja-JP" sz="2800" dirty="0">
              <a:ea typeface="游ゴシック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Introduction of a turbulent orographic form drag (TOFD ; </a:t>
            </a:r>
            <a:r>
              <a:rPr lang="en-US" altLang="ja-JP" sz="2800" dirty="0" err="1">
                <a:ea typeface="游ゴシック"/>
              </a:rPr>
              <a:t>Beljaars</a:t>
            </a:r>
            <a:r>
              <a:rPr lang="en-US" altLang="ja-JP" sz="2800" dirty="0">
                <a:ea typeface="游ゴシック"/>
              </a:rPr>
              <a:t> et al 2004)</a:t>
            </a:r>
            <a:endParaRPr lang="en-US" altLang="ja-JP" sz="2800" dirty="0">
              <a:ea typeface="游ゴシック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TOFD scheme integrates over the spectral orography to represent all the relevant scale.</a:t>
            </a:r>
            <a:endParaRPr lang="en-US" altLang="ja-JP" sz="2800" dirty="0">
              <a:ea typeface="游ゴシック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coastal front in the experiment with TOFD was shifted to the south relative to the experiment without TOFD.</a:t>
            </a:r>
            <a:endParaRPr lang="en-US" altLang="ja-JP" sz="2800" dirty="0">
              <a:ea typeface="游ゴシック"/>
              <a:cs typeface="Calibri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BE0E63-70EC-121F-B36A-5280C828025F}"/>
              </a:ext>
            </a:extLst>
          </p:cNvPr>
          <p:cNvSpPr txBox="1"/>
          <p:nvPr/>
        </p:nvSpPr>
        <p:spPr>
          <a:xfrm>
            <a:off x="15205238" y="18704322"/>
            <a:ext cx="14332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/>
              <a:t>5. Development of LFM-based ensemble prediction system (LEPS)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928248D2-AB13-5F11-0B7F-8A1EFAEA29C3}"/>
              </a:ext>
            </a:extLst>
          </p:cNvPr>
          <p:cNvSpPr txBox="1"/>
          <p:nvPr/>
        </p:nvSpPr>
        <p:spPr>
          <a:xfrm>
            <a:off x="15491140" y="19391081"/>
            <a:ext cx="14332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/>
              <a:t>A new LFM-based Ensemble Prediction System (LEPS) with a 2 km horizontal grid spacing and 21 members is under experimental operation, and is planned to be operational in Mar. 2026.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E560A69C-5C47-F7BC-BAD5-112EEBD32266}"/>
              </a:ext>
            </a:extLst>
          </p:cNvPr>
          <p:cNvSpPr txBox="1"/>
          <p:nvPr/>
        </p:nvSpPr>
        <p:spPr>
          <a:xfrm>
            <a:off x="16022649" y="20614935"/>
            <a:ext cx="8804730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2800" b="1" dirty="0">
                <a:ea typeface="游ゴシック"/>
              </a:rPr>
              <a:t>Local Ensemble Prediction System (LEPS):</a:t>
            </a:r>
          </a:p>
          <a:p>
            <a:r>
              <a:rPr lang="en-US" altLang="ja-JP" sz="2800" dirty="0">
                <a:ea typeface="游ゴシック"/>
              </a:rPr>
              <a:t>Horizontal resolution: 2km</a:t>
            </a:r>
            <a:endParaRPr lang="en-US" altLang="ja-JP" sz="2800" dirty="0">
              <a:ea typeface="游ゴシック"/>
              <a:cs typeface="Calibri"/>
            </a:endParaRPr>
          </a:p>
          <a:p>
            <a:r>
              <a:rPr lang="en-US" altLang="ja-JP" sz="2800" dirty="0">
                <a:ea typeface="游ゴシック"/>
              </a:rPr>
              <a:t>Vertical levels / top: 76 / 21.8km</a:t>
            </a:r>
            <a:endParaRPr lang="en-US" altLang="ja-JP" sz="2800" dirty="0">
              <a:ea typeface="游ゴシック"/>
              <a:cs typeface="Calibri"/>
            </a:endParaRPr>
          </a:p>
          <a:p>
            <a:r>
              <a:rPr lang="en-US" altLang="ja-JP" sz="2800" dirty="0">
                <a:ea typeface="游ゴシック"/>
              </a:rPr>
              <a:t>Forecast hours (initial times): 21 hours (4 times/day)</a:t>
            </a:r>
            <a:endParaRPr lang="en-US" altLang="ja-JP" sz="2800" dirty="0">
              <a:ea typeface="游ゴシック"/>
              <a:cs typeface="Calibri"/>
            </a:endParaRPr>
          </a:p>
          <a:p>
            <a:r>
              <a:rPr lang="en-US" altLang="ja-JP" sz="2800" dirty="0">
                <a:ea typeface="游ゴシック"/>
              </a:rPr>
              <a:t>Initial conditions: Local analysis with ensemble perturbations (derived from MEPS)</a:t>
            </a:r>
            <a:endParaRPr lang="en-US" altLang="ja-JP" sz="2800" dirty="0">
              <a:ea typeface="游ゴシック"/>
              <a:cs typeface="Calibri"/>
            </a:endParaRPr>
          </a:p>
          <a:p>
            <a:r>
              <a:rPr lang="en-US" altLang="ja-JP" sz="2800" dirty="0">
                <a:ea typeface="游ゴシック"/>
              </a:rPr>
              <a:t>Ensemble members: 21 (Control = LFM-2km)</a:t>
            </a:r>
            <a:endParaRPr lang="ja-JP" altLang="en-US" sz="2800" dirty="0">
              <a:ea typeface="游ゴシック"/>
            </a:endParaRPr>
          </a:p>
        </p:txBody>
      </p: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8BBC08DC-C60B-D5EC-0981-5B8347F5FFCC}"/>
              </a:ext>
            </a:extLst>
          </p:cNvPr>
          <p:cNvGrpSpPr/>
          <p:nvPr/>
        </p:nvGrpSpPr>
        <p:grpSpPr>
          <a:xfrm>
            <a:off x="24922802" y="20638445"/>
            <a:ext cx="3785776" cy="3075126"/>
            <a:chOff x="24271289" y="15545523"/>
            <a:chExt cx="3785776" cy="3075126"/>
          </a:xfrm>
        </p:grpSpPr>
        <p:pic>
          <p:nvPicPr>
            <p:cNvPr id="234" name="Picture 322">
              <a:extLst>
                <a:ext uri="{FF2B5EF4-FFF2-40B4-BE49-F238E27FC236}">
                  <a16:creationId xmlns:a16="http://schemas.microsoft.com/office/drawing/2014/main" id="{6C7103D6-2C7B-950F-CED5-4CA74D3C9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1289" y="15545523"/>
              <a:ext cx="3328576" cy="27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22">
              <a:extLst>
                <a:ext uri="{FF2B5EF4-FFF2-40B4-BE49-F238E27FC236}">
                  <a16:creationId xmlns:a16="http://schemas.microsoft.com/office/drawing/2014/main" id="{E082FA0A-1BCC-D074-8BED-400BC41E4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3689" y="15665265"/>
              <a:ext cx="3328576" cy="27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" name="Picture 322">
              <a:extLst>
                <a:ext uri="{FF2B5EF4-FFF2-40B4-BE49-F238E27FC236}">
                  <a16:creationId xmlns:a16="http://schemas.microsoft.com/office/drawing/2014/main" id="{546A2286-7BF1-E74D-74FB-F9DEB9F00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6089" y="15785007"/>
              <a:ext cx="3328576" cy="27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" name="Picture 322">
              <a:extLst>
                <a:ext uri="{FF2B5EF4-FFF2-40B4-BE49-F238E27FC236}">
                  <a16:creationId xmlns:a16="http://schemas.microsoft.com/office/drawing/2014/main" id="{419A109D-1F99-26B1-CDBA-1F77E3BD6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8489" y="15904749"/>
              <a:ext cx="3328576" cy="27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3" name="角丸四角形 2">
            <a:extLst>
              <a:ext uri="{FF2B5EF4-FFF2-40B4-BE49-F238E27FC236}">
                <a16:creationId xmlns:a16="http://schemas.microsoft.com/office/drawing/2014/main" id="{4BC946FE-CB0D-22E8-B32C-23B951D4D9C4}"/>
              </a:ext>
            </a:extLst>
          </p:cNvPr>
          <p:cNvSpPr/>
          <p:nvPr/>
        </p:nvSpPr>
        <p:spPr>
          <a:xfrm>
            <a:off x="15880103" y="20501158"/>
            <a:ext cx="13397449" cy="3380986"/>
          </a:xfrm>
          <a:prstGeom prst="roundRect">
            <a:avLst/>
          </a:prstGeom>
          <a:noFill/>
          <a:ln w="508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ABE0E63-70EC-121F-B36A-5280C828025F}"/>
              </a:ext>
            </a:extLst>
          </p:cNvPr>
          <p:cNvSpPr txBox="1"/>
          <p:nvPr/>
        </p:nvSpPr>
        <p:spPr>
          <a:xfrm>
            <a:off x="15165639" y="6044832"/>
            <a:ext cx="1391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/>
              <a:t>4. Plan to enhance horizontal resolution of LFM from 2km to 1km</a:t>
            </a: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A8574294-8990-6A17-89AB-7C949EB19811}"/>
              </a:ext>
            </a:extLst>
          </p:cNvPr>
          <p:cNvSpPr txBox="1"/>
          <p:nvPr/>
        </p:nvSpPr>
        <p:spPr>
          <a:xfrm>
            <a:off x="15335656" y="37313310"/>
            <a:ext cx="2660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/>
              <a:t>References:</a:t>
            </a:r>
            <a:endParaRPr lang="en-US" altLang="ja-JP" sz="4000" b="1"/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E32C46EB-5352-47A2-2B1B-B1FFB0117CE5}"/>
              </a:ext>
            </a:extLst>
          </p:cNvPr>
          <p:cNvSpPr txBox="1"/>
          <p:nvPr/>
        </p:nvSpPr>
        <p:spPr>
          <a:xfrm>
            <a:off x="15463269" y="37867267"/>
            <a:ext cx="14535490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Ishida et al. (2022). ASUCA: the JMA operational non-hydrostatic model, J. Meteor. Soc. Japan, 100, doi:10.2151/jmsj.2022-043​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err="1">
                <a:ea typeface="游ゴシック"/>
              </a:rPr>
              <a:t>Beljaars</a:t>
            </a:r>
            <a:r>
              <a:rPr lang="en-US" altLang="ja-JP" sz="2800" dirty="0">
                <a:ea typeface="游ゴシック"/>
              </a:rPr>
              <a:t>, A. C. M., Brown, A. R., &amp; Wood, N. (2004). A new parametrization of turbulent orographic form drag. Quart. J. Royal Meteor. Soc., 130(599), 1327–1.</a:t>
            </a:r>
            <a:endParaRPr lang="en-US" altLang="ja-JP" sz="2800" dirty="0">
              <a:ea typeface="游ゴシック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Yamazaki, D., </a:t>
            </a:r>
            <a:r>
              <a:rPr lang="en-US" altLang="ja-JP" sz="2800" dirty="0" err="1">
                <a:ea typeface="游ゴシック"/>
              </a:rPr>
              <a:t>Ikeshima</a:t>
            </a:r>
            <a:r>
              <a:rPr lang="en-US" altLang="ja-JP" sz="2800" dirty="0">
                <a:ea typeface="游ゴシック"/>
              </a:rPr>
              <a:t>, D., </a:t>
            </a:r>
            <a:r>
              <a:rPr lang="en-US" altLang="ja-JP" sz="2800" dirty="0" err="1">
                <a:ea typeface="游ゴシック"/>
              </a:rPr>
              <a:t>Tawatari</a:t>
            </a:r>
            <a:r>
              <a:rPr lang="en-US" altLang="ja-JP" sz="2800" dirty="0">
                <a:ea typeface="游ゴシック"/>
              </a:rPr>
              <a:t>, R., Yamaguchi, T., O'Loughlin, F., Neal, J. C., Sampson, C. C., </a:t>
            </a:r>
            <a:r>
              <a:rPr lang="en-US" altLang="ja-JP" sz="2800" dirty="0" err="1">
                <a:ea typeface="游ゴシック"/>
              </a:rPr>
              <a:t>Kanae</a:t>
            </a:r>
            <a:r>
              <a:rPr lang="en-US" altLang="ja-JP" sz="2800" dirty="0">
                <a:ea typeface="游ゴシック"/>
              </a:rPr>
              <a:t>, S., &amp; Bates, P. D. (2017). A high-accuracy map of global terrain elevations. Geophysical Research Letters, 44, 5844–5853.</a:t>
            </a: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F788DDF3-B702-6665-483A-1B531F2883E7}"/>
              </a:ext>
            </a:extLst>
          </p:cNvPr>
          <p:cNvSpPr txBox="1"/>
          <p:nvPr/>
        </p:nvSpPr>
        <p:spPr>
          <a:xfrm>
            <a:off x="15678544" y="6766150"/>
            <a:ext cx="13573813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Horizontal grid spacing of the LFM is planned to be improved from 2km to 1km in Mar. 2026. In addition, topography-related parameters were adjusted to match the 1km horizontal resolution.</a:t>
            </a:r>
          </a:p>
          <a:p>
            <a:pPr marL="800100" lvl="1" indent="-342900">
              <a:buFont typeface="Wingdings" panose="05000000000000000000" pitchFamily="2" charset="2"/>
              <a:buChar char="n"/>
            </a:pPr>
            <a:r>
              <a:rPr lang="en-US" sz="2400" dirty="0">
                <a:ea typeface="Calibri"/>
                <a:cs typeface="Calibri"/>
              </a:rPr>
              <a:t>With LFM-1km</a:t>
            </a:r>
            <a:r>
              <a:rPr lang="ja-JP" altLang="en-US" sz="2400" dirty="0">
                <a:ea typeface="游ゴシック"/>
                <a:cs typeface="Calibri"/>
              </a:rPr>
              <a:t> </a:t>
            </a:r>
            <a:r>
              <a:rPr lang="en-US" sz="2400" dirty="0">
                <a:ea typeface="Calibri"/>
                <a:cs typeface="Calibri"/>
              </a:rPr>
              <a:t>simulation, the timing of convective initiation becomes faster than LFM-2km, and excessive deep convection is mitigated.</a:t>
            </a:r>
            <a:endParaRPr lang="en-US" altLang="ja-JP" sz="2400" dirty="0">
              <a:ea typeface="游ゴシック"/>
              <a:cs typeface="Calibri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DA73F87D-96CD-0C96-9258-93F0F0862B9E}"/>
              </a:ext>
            </a:extLst>
          </p:cNvPr>
          <p:cNvSpPr txBox="1"/>
          <p:nvPr/>
        </p:nvSpPr>
        <p:spPr>
          <a:xfrm>
            <a:off x="15491139" y="23939027"/>
            <a:ext cx="1427591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Utilizing perturbations from MEPS forecasts for initial and lateral perturbations.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Due to the finer horizontal resolution of LFM to represent heavy rain than MSM, LEPS has a </a:t>
            </a:r>
            <a:r>
              <a:rPr lang="en-US" altLang="ja-JP" sz="2800">
                <a:ea typeface="游ゴシック"/>
              </a:rPr>
              <a:t>higher ability to capture the potential for heavy rain than MEPS, as expected. </a:t>
            </a:r>
            <a:endParaRPr lang="en-US" altLang="ja-JP" sz="2800" dirty="0">
              <a:ea typeface="游ゴシック"/>
              <a:cs typeface="Calibri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66F34CC6-59CE-6836-8EA1-3D4077B60E73}"/>
              </a:ext>
            </a:extLst>
          </p:cNvPr>
          <p:cNvSpPr txBox="1"/>
          <p:nvPr/>
        </p:nvSpPr>
        <p:spPr>
          <a:xfrm>
            <a:off x="15814861" y="12798524"/>
            <a:ext cx="904652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2400" dirty="0">
                <a:ea typeface="游ゴシック"/>
              </a:rPr>
              <a:t>Fig.4 Three-hour accumulated precipitation of forecast from (a) LFM, (b) LFM1km, and (c) observation (Obs.) for 1500UTC 9 August 2025. LFM and LFM1km are at T+9 initialized at 0600 UTC 9 August 2025.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6028F99-7F6E-FD12-E0FA-C5E4A28EDD82}"/>
              </a:ext>
            </a:extLst>
          </p:cNvPr>
          <p:cNvSpPr txBox="1"/>
          <p:nvPr/>
        </p:nvSpPr>
        <p:spPr>
          <a:xfrm>
            <a:off x="24812684" y="29780091"/>
            <a:ext cx="307616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(f)MEPS: Prb.50mm/3h</a:t>
            </a:r>
            <a:endParaRPr kumimoji="1" lang="ja-JP" altLang="en-US" sz="2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E0B69FA-57CB-2530-8A29-A41A8E7C40A6}"/>
              </a:ext>
            </a:extLst>
          </p:cNvPr>
          <p:cNvSpPr txBox="1"/>
          <p:nvPr/>
        </p:nvSpPr>
        <p:spPr>
          <a:xfrm>
            <a:off x="20541077" y="29788239"/>
            <a:ext cx="30059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(d)LEPS: Prb.50mm/3h</a:t>
            </a:r>
            <a:endParaRPr kumimoji="1" lang="ja-JP" altLang="en-US" sz="240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E18C6CF-6189-A2C2-0DA8-1543D7FE8DDC}"/>
              </a:ext>
            </a:extLst>
          </p:cNvPr>
          <p:cNvSpPr txBox="1"/>
          <p:nvPr/>
        </p:nvSpPr>
        <p:spPr>
          <a:xfrm>
            <a:off x="20542602" y="25722463"/>
            <a:ext cx="329436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(c)LEPS: CTLM(LFM-2km)</a:t>
            </a:r>
            <a:endParaRPr kumimoji="1" lang="ja-JP" altLang="en-US" sz="240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950B039-F5B5-D1B6-3400-60F6DC029F3A}"/>
              </a:ext>
            </a:extLst>
          </p:cNvPr>
          <p:cNvSpPr txBox="1"/>
          <p:nvPr/>
        </p:nvSpPr>
        <p:spPr>
          <a:xfrm>
            <a:off x="16260101" y="25729151"/>
            <a:ext cx="10792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</a:t>
            </a:r>
            <a:r>
              <a:rPr lang="en-US" altLang="ja-JP" sz="2400"/>
              <a:t>a</a:t>
            </a:r>
            <a:r>
              <a:rPr kumimoji="1" lang="en-US" altLang="ja-JP" sz="2400"/>
              <a:t>)Obs.</a:t>
            </a:r>
            <a:endParaRPr kumimoji="1" lang="ja-JP" altLang="en-US" sz="240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CD5126F-9D5C-1417-CB3A-C697CD65F61A}"/>
              </a:ext>
            </a:extLst>
          </p:cNvPr>
          <p:cNvSpPr txBox="1"/>
          <p:nvPr/>
        </p:nvSpPr>
        <p:spPr>
          <a:xfrm>
            <a:off x="24803795" y="25735498"/>
            <a:ext cx="30186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(e) MEPS: CTLM(MSM)</a:t>
            </a:r>
            <a:endParaRPr kumimoji="1" lang="ja-JP" altLang="en-US" sz="24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C9FEAB8-D6CB-4C47-4398-377FB0C15A7F}"/>
              </a:ext>
            </a:extLst>
          </p:cNvPr>
          <p:cNvSpPr txBox="1"/>
          <p:nvPr/>
        </p:nvSpPr>
        <p:spPr>
          <a:xfrm>
            <a:off x="16037711" y="33860431"/>
            <a:ext cx="1372934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2400">
                <a:ea typeface="游ゴシック"/>
              </a:rPr>
              <a:t>Fig.6 Three-hour accumulated precipitation of forecast from control run (CTLM), probabilistic forecast </a:t>
            </a:r>
            <a:r>
              <a:rPr lang="en-US" altLang="ja-JP" sz="2400" dirty="0">
                <a:ea typeface="游ゴシック"/>
              </a:rPr>
              <a:t>exceeding 50 mm/3h (Prb.50), and observation (Obs.) for 1200UTC 7 August 2025. (a)Obs., (b) Weather map, (c) LEPS: CTLM, (d) LEPS: </a:t>
            </a:r>
            <a:r>
              <a:rPr lang="en-US" altLang="ja-JP" sz="2400" dirty="0" err="1">
                <a:ea typeface="游ゴシック"/>
              </a:rPr>
              <a:t>Prb</a:t>
            </a:r>
            <a:r>
              <a:rPr lang="en-US" altLang="ja-JP" sz="2400" dirty="0">
                <a:ea typeface="游ゴシック"/>
              </a:rPr>
              <a:t>. 50mm/3h, (e) MEPS: CTLM, (f) MEPS: Prb.50mm/3h. LEPS and MEPS are at T+12 initialized at 0000 UTC 7 August 2025.</a:t>
            </a:r>
            <a:r>
              <a:rPr lang="ja-JP" altLang="en-US" sz="2400" dirty="0">
                <a:ea typeface="游ゴシック"/>
              </a:rPr>
              <a:t> </a:t>
            </a:r>
            <a:endParaRPr lang="en-US" altLang="ja-JP" sz="2400" dirty="0">
              <a:ea typeface="游ゴシック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F8A1D05-3ED7-BF80-6225-0C7D4B16A676}"/>
              </a:ext>
            </a:extLst>
          </p:cNvPr>
          <p:cNvSpPr txBox="1"/>
          <p:nvPr/>
        </p:nvSpPr>
        <p:spPr>
          <a:xfrm>
            <a:off x="28350958" y="29332402"/>
            <a:ext cx="11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mm/3h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F88B11C-19ED-0895-3CA8-4472DDCB3284}"/>
              </a:ext>
            </a:extLst>
          </p:cNvPr>
          <p:cNvSpPr txBox="1"/>
          <p:nvPr/>
        </p:nvSpPr>
        <p:spPr>
          <a:xfrm>
            <a:off x="15526812" y="35538462"/>
            <a:ext cx="145537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The challenges are: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en-US" altLang="ja-JP" sz="2800" dirty="0"/>
              <a:t>To further clarify the uncertainty in the forecast of mesoscale </a:t>
            </a:r>
            <a:r>
              <a:rPr lang="en-US" altLang="ja-JP" sz="2800"/>
              <a:t>convective system.</a:t>
            </a:r>
            <a:endParaRPr lang="en-US" altLang="ja-JP" sz="2800" dirty="0"/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en-US" altLang="ja-JP" sz="2800" dirty="0"/>
              <a:t>To further investigate the perturbations on initial conditions, boundary conditions, and model parameters, which cause the uncertainty.</a:t>
            </a: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57B0863-A67A-182A-8F1E-1C082D0343EB}"/>
              </a:ext>
            </a:extLst>
          </p:cNvPr>
          <p:cNvSpPr txBox="1"/>
          <p:nvPr/>
        </p:nvSpPr>
        <p:spPr>
          <a:xfrm>
            <a:off x="312633" y="17038352"/>
            <a:ext cx="14940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n"/>
            </a:pPr>
            <a:r>
              <a:rPr lang="en-US" altLang="ja-JP" sz="2800"/>
              <a:t>Regional operational NWP systems are using a non-hydrostatic model ASUCA (Ishida et al. 2022).</a:t>
            </a:r>
          </a:p>
        </p:txBody>
      </p: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0A8A2ABD-6955-8904-EABC-F598E453598F}"/>
              </a:ext>
            </a:extLst>
          </p:cNvPr>
          <p:cNvGrpSpPr>
            <a:grpSpLocks noChangeAspect="1"/>
          </p:cNvGrpSpPr>
          <p:nvPr/>
        </p:nvGrpSpPr>
        <p:grpSpPr>
          <a:xfrm>
            <a:off x="967938" y="24341387"/>
            <a:ext cx="13781144" cy="3633992"/>
            <a:chOff x="2340009" y="3429000"/>
            <a:chExt cx="9676657" cy="2551667"/>
          </a:xfrm>
        </p:grpSpPr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04A8B45F-0C2E-A454-E9FE-DDF342FEA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40009" y="3806586"/>
              <a:ext cx="2409825" cy="2174081"/>
            </a:xfrm>
            <a:prstGeom prst="rect">
              <a:avLst/>
            </a:prstGeom>
          </p:spPr>
        </p:pic>
        <p:pic>
          <p:nvPicPr>
            <p:cNvPr id="250" name="図 249">
              <a:extLst>
                <a:ext uri="{FF2B5EF4-FFF2-40B4-BE49-F238E27FC236}">
                  <a16:creationId xmlns:a16="http://schemas.microsoft.com/office/drawing/2014/main" id="{1930D238-047B-5BAC-0DB2-48DC448C1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62286" y="3806586"/>
              <a:ext cx="2409825" cy="2174081"/>
            </a:xfrm>
            <a:prstGeom prst="rect">
              <a:avLst/>
            </a:prstGeom>
          </p:spPr>
        </p:pic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A3000E77-1972-BBAC-CF42-DE19A4A06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184563" y="3806586"/>
              <a:ext cx="2409825" cy="2174081"/>
            </a:xfrm>
            <a:prstGeom prst="rect">
              <a:avLst/>
            </a:prstGeom>
          </p:spPr>
        </p:pic>
        <p:pic>
          <p:nvPicPr>
            <p:cNvPr id="252" name="図 251">
              <a:extLst>
                <a:ext uri="{FF2B5EF4-FFF2-40B4-BE49-F238E27FC236}">
                  <a16:creationId xmlns:a16="http://schemas.microsoft.com/office/drawing/2014/main" id="{61D9670E-0FD5-7CAC-12EE-412B45F43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606841" y="3806586"/>
              <a:ext cx="2409825" cy="2174081"/>
            </a:xfrm>
            <a:prstGeom prst="rect">
              <a:avLst/>
            </a:prstGeom>
          </p:spPr>
        </p:pic>
        <p:sp>
          <p:nvSpPr>
            <p:cNvPr id="253" name="テキスト ボックス 2">
              <a:extLst>
                <a:ext uri="{FF2B5EF4-FFF2-40B4-BE49-F238E27FC236}">
                  <a16:creationId xmlns:a16="http://schemas.microsoft.com/office/drawing/2014/main" id="{8A3A1697-6F67-9719-E9AF-A219756A101E}"/>
                </a:ext>
              </a:extLst>
            </p:cNvPr>
            <p:cNvSpPr txBox="1"/>
            <p:nvPr/>
          </p:nvSpPr>
          <p:spPr>
            <a:xfrm>
              <a:off x="2853487" y="3429000"/>
              <a:ext cx="1318711" cy="32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 err="1"/>
                <a:t>Topo</a:t>
              </a:r>
              <a:r>
                <a:rPr lang="en-GB" sz="2400" dirty="0"/>
                <a:t>. update</a:t>
              </a:r>
            </a:p>
          </p:txBody>
        </p:sp>
        <p:sp>
          <p:nvSpPr>
            <p:cNvPr id="254" name="テキスト ボックス 3">
              <a:extLst>
                <a:ext uri="{FF2B5EF4-FFF2-40B4-BE49-F238E27FC236}">
                  <a16:creationId xmlns:a16="http://schemas.microsoft.com/office/drawing/2014/main" id="{9C40F582-1C99-3CCF-5C71-E1EE79561CF2}"/>
                </a:ext>
              </a:extLst>
            </p:cNvPr>
            <p:cNvSpPr txBox="1"/>
            <p:nvPr/>
          </p:nvSpPr>
          <p:spPr>
            <a:xfrm>
              <a:off x="4643591" y="3429000"/>
              <a:ext cx="2659196" cy="32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ja-JP" sz="2400" dirty="0" err="1"/>
                <a:t>Topo</a:t>
              </a:r>
              <a:r>
                <a:rPr lang="en-GB" altLang="ja-JP" sz="2400" dirty="0"/>
                <a:t>. </a:t>
              </a:r>
              <a:r>
                <a:rPr lang="en-GB" altLang="ja-JP" sz="2400" dirty="0" err="1"/>
                <a:t>update</a:t>
              </a:r>
              <a:r>
                <a:rPr lang="en-GB" sz="2400" dirty="0" err="1"/>
                <a:t>+TOFD</a:t>
              </a:r>
              <a:endParaRPr lang="en-GB" sz="2400" dirty="0"/>
            </a:p>
          </p:txBody>
        </p:sp>
        <p:sp>
          <p:nvSpPr>
            <p:cNvPr id="255" name="テキスト ボックス 4">
              <a:extLst>
                <a:ext uri="{FF2B5EF4-FFF2-40B4-BE49-F238E27FC236}">
                  <a16:creationId xmlns:a16="http://schemas.microsoft.com/office/drawing/2014/main" id="{F807C8E2-DF7B-FF02-F88C-7134D89C7A38}"/>
                </a:ext>
              </a:extLst>
            </p:cNvPr>
            <p:cNvSpPr txBox="1"/>
            <p:nvPr/>
          </p:nvSpPr>
          <p:spPr>
            <a:xfrm>
              <a:off x="8074008" y="3429000"/>
              <a:ext cx="593624" cy="33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/>
                <a:t>DIFF</a:t>
              </a:r>
            </a:p>
          </p:txBody>
        </p:sp>
        <p:sp>
          <p:nvSpPr>
            <p:cNvPr id="36" name="テキスト ボックス 5">
              <a:extLst>
                <a:ext uri="{FF2B5EF4-FFF2-40B4-BE49-F238E27FC236}">
                  <a16:creationId xmlns:a16="http://schemas.microsoft.com/office/drawing/2014/main" id="{3F0AE20A-81B2-ED2E-5D1C-540DC8FF3C0A}"/>
                </a:ext>
              </a:extLst>
            </p:cNvPr>
            <p:cNvSpPr txBox="1"/>
            <p:nvPr/>
          </p:nvSpPr>
          <p:spPr>
            <a:xfrm>
              <a:off x="10374993" y="3429000"/>
              <a:ext cx="963926" cy="33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/>
                <a:t>Analysis</a:t>
              </a:r>
            </a:p>
          </p:txBody>
        </p:sp>
      </p:grpSp>
      <p:sp>
        <p:nvSpPr>
          <p:cNvPr id="27" name="テキスト ボックス 46">
            <a:extLst>
              <a:ext uri="{FF2B5EF4-FFF2-40B4-BE49-F238E27FC236}">
                <a16:creationId xmlns:a16="http://schemas.microsoft.com/office/drawing/2014/main" id="{82739E39-1A5B-DA20-9A36-6F8305E8559F}"/>
              </a:ext>
            </a:extLst>
          </p:cNvPr>
          <p:cNvSpPr txBox="1"/>
          <p:nvPr/>
        </p:nvSpPr>
        <p:spPr>
          <a:xfrm>
            <a:off x="1097858" y="28002006"/>
            <a:ext cx="1303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Fig. 1 Surface temperature forecasted for 0000 UTC 19 February 2023. MSM is at T+36 initialized at 1200 UTC 17 February 2023).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93295EE3-DBB9-96BA-5A48-2927CC5B5AE0}"/>
              </a:ext>
            </a:extLst>
          </p:cNvPr>
          <p:cNvSpPr txBox="1"/>
          <p:nvPr/>
        </p:nvSpPr>
        <p:spPr>
          <a:xfrm>
            <a:off x="15500301" y="14275845"/>
            <a:ext cx="77322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/>
              <a:t>The challenges are: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en-US" altLang="ja-JP" sz="2800"/>
              <a:t>To further address the delay and displacement of convection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en-US" altLang="ja-JP" sz="2800"/>
              <a:t>To represent the continuous generation and succession of convection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en-US" altLang="ja-JP" sz="2800"/>
              <a:t>To mitigate the over-forecasting of heavy precipitation frequency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en-US" altLang="ja-JP" sz="2800"/>
              <a:t>Further improvement of processes related to vertical transport associated with convection will be key issue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A7428C3B-E8A1-9053-8597-79A058B7804B}"/>
              </a:ext>
            </a:extLst>
          </p:cNvPr>
          <p:cNvSpPr txBox="1"/>
          <p:nvPr/>
        </p:nvSpPr>
        <p:spPr>
          <a:xfrm>
            <a:off x="812797" y="35610485"/>
            <a:ext cx="11130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/>
              <a:t>3. Development toward next-generation computing</a:t>
            </a:r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F0951E2E-17B2-308A-8DBB-372C57ED510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8075" t="8328" r="7183" b="15836"/>
          <a:stretch/>
        </p:blipFill>
        <p:spPr>
          <a:xfrm>
            <a:off x="25107109" y="12967405"/>
            <a:ext cx="3660083" cy="3722235"/>
          </a:xfrm>
          <a:prstGeom prst="rect">
            <a:avLst/>
          </a:prstGeom>
        </p:spPr>
      </p:pic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74122F3F-1D8D-38CE-6C7D-0B94FE5F5940}"/>
              </a:ext>
            </a:extLst>
          </p:cNvPr>
          <p:cNvSpPr txBox="1"/>
          <p:nvPr/>
        </p:nvSpPr>
        <p:spPr>
          <a:xfrm>
            <a:off x="23642162" y="17013817"/>
            <a:ext cx="643844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2400" dirty="0">
                <a:ea typeface="游ゴシック"/>
              </a:rPr>
              <a:t>Fig.5 Histogram of three-hour accumulated precipitation of forecast experiments for 3-10 July 2023.  Y-axis is model’s ratio of grid point number to observation.</a:t>
            </a: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21DAB3E6-E496-9BEE-01AF-13FA1DBD6D17}"/>
              </a:ext>
            </a:extLst>
          </p:cNvPr>
          <p:cNvSpPr txBox="1"/>
          <p:nvPr/>
        </p:nvSpPr>
        <p:spPr>
          <a:xfrm>
            <a:off x="25222325" y="16610014"/>
            <a:ext cx="2494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/>
              <a:t>3-h precipitation</a:t>
            </a:r>
            <a:endParaRPr lang="ja-JP" altLang="en-US" sz="240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C0CAE76-FD8C-2CBC-5CAC-B946B8729824}"/>
              </a:ext>
            </a:extLst>
          </p:cNvPr>
          <p:cNvSpPr txBox="1"/>
          <p:nvPr/>
        </p:nvSpPr>
        <p:spPr>
          <a:xfrm rot="16200000">
            <a:off x="23515877" y="14799638"/>
            <a:ext cx="2868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/>
              <a:t>Ratio of grid point #</a:t>
            </a:r>
            <a:endParaRPr lang="ja-JP" altLang="en-US" sz="24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0913C0-42E4-CD14-13ED-8ABCF9078ED0}"/>
              </a:ext>
            </a:extLst>
          </p:cNvPr>
          <p:cNvSpPr txBox="1"/>
          <p:nvPr/>
        </p:nvSpPr>
        <p:spPr>
          <a:xfrm>
            <a:off x="25679439" y="13967595"/>
            <a:ext cx="1331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LFM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LFM1km</a:t>
            </a:r>
            <a:endParaRPr lang="ja-JP" altLang="en-US" sz="24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C64BEDA-608B-86E7-7ACA-8BF60FA1992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16629" y="38489932"/>
            <a:ext cx="8359333" cy="3527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5" name="楕円 64">
            <a:extLst>
              <a:ext uri="{FF2B5EF4-FFF2-40B4-BE49-F238E27FC236}">
                <a16:creationId xmlns:a16="http://schemas.microsoft.com/office/drawing/2014/main" id="{3A01D026-E19A-8B51-F6FC-C92E7A60757F}"/>
              </a:ext>
            </a:extLst>
          </p:cNvPr>
          <p:cNvSpPr/>
          <p:nvPr/>
        </p:nvSpPr>
        <p:spPr>
          <a:xfrm rot="1166379">
            <a:off x="17454046" y="27915590"/>
            <a:ext cx="1440000" cy="720000"/>
          </a:xfrm>
          <a:prstGeom prst="ellipse">
            <a:avLst/>
          </a:prstGeom>
          <a:noFill/>
          <a:ln w="2540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828E6E3-22C2-6ED0-7089-236BBC106925}"/>
              </a:ext>
            </a:extLst>
          </p:cNvPr>
          <p:cNvSpPr txBox="1"/>
          <p:nvPr/>
        </p:nvSpPr>
        <p:spPr>
          <a:xfrm>
            <a:off x="15425169" y="29759064"/>
            <a:ext cx="23201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(b)Weather map</a:t>
            </a:r>
            <a:endParaRPr kumimoji="1" lang="ja-JP" altLang="en-US" sz="240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C5E473C-A877-BBC6-93D4-561BA3C205DB}"/>
              </a:ext>
            </a:extLst>
          </p:cNvPr>
          <p:cNvSpPr/>
          <p:nvPr/>
        </p:nvSpPr>
        <p:spPr>
          <a:xfrm rot="1166379">
            <a:off x="21720245" y="27915590"/>
            <a:ext cx="1440000" cy="720000"/>
          </a:xfrm>
          <a:prstGeom prst="ellipse">
            <a:avLst/>
          </a:prstGeom>
          <a:noFill/>
          <a:ln w="2540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6" name="楕円 225">
            <a:extLst>
              <a:ext uri="{FF2B5EF4-FFF2-40B4-BE49-F238E27FC236}">
                <a16:creationId xmlns:a16="http://schemas.microsoft.com/office/drawing/2014/main" id="{F34D870A-2990-0E8D-77AA-A8339F79B67A}"/>
              </a:ext>
            </a:extLst>
          </p:cNvPr>
          <p:cNvSpPr/>
          <p:nvPr/>
        </p:nvSpPr>
        <p:spPr>
          <a:xfrm rot="1166379">
            <a:off x="21745646" y="32004625"/>
            <a:ext cx="1440000" cy="72000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3" name="楕円 232">
            <a:extLst>
              <a:ext uri="{FF2B5EF4-FFF2-40B4-BE49-F238E27FC236}">
                <a16:creationId xmlns:a16="http://schemas.microsoft.com/office/drawing/2014/main" id="{A0B8938A-C814-792D-A940-5B33AC50482C}"/>
              </a:ext>
            </a:extLst>
          </p:cNvPr>
          <p:cNvSpPr/>
          <p:nvPr/>
        </p:nvSpPr>
        <p:spPr>
          <a:xfrm rot="1166379">
            <a:off x="26011845" y="32004625"/>
            <a:ext cx="1440000" cy="72000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9B44412-1FEA-842D-200F-2D1DC2B4CBD8}"/>
              </a:ext>
            </a:extLst>
          </p:cNvPr>
          <p:cNvSpPr txBox="1"/>
          <p:nvPr/>
        </p:nvSpPr>
        <p:spPr>
          <a:xfrm>
            <a:off x="793701" y="36431504"/>
            <a:ext cx="124777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Ongoing development include: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en-US" altLang="ja-JP" sz="2800" dirty="0"/>
              <a:t>Using single precision to reduce the physical memory and data size in IO.</a:t>
            </a:r>
          </a:p>
          <a:p>
            <a:pPr marL="1371600" lvl="2" indent="-457200">
              <a:buFont typeface="Wingdings" panose="05000000000000000000" pitchFamily="2" charset="2"/>
              <a:buChar char="n"/>
            </a:pPr>
            <a:r>
              <a:rPr lang="en-US" altLang="ja-JP" sz="2800" dirty="0"/>
              <a:t>Switch model precision by changing the Fortran KIND parameter.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en-US" altLang="ja-JP" sz="2800" dirty="0"/>
              <a:t>GPU porting to adapt GPU-supercomputers, which have become mainstream in recent years.</a:t>
            </a:r>
          </a:p>
          <a:p>
            <a:pPr marL="1371600" lvl="2" indent="-457200">
              <a:buFont typeface="Wingdings" panose="05000000000000000000" pitchFamily="2" charset="2"/>
              <a:buChar char="n"/>
            </a:pPr>
            <a:r>
              <a:rPr lang="en-US" altLang="ja-JP" sz="2800" dirty="0"/>
              <a:t>Use of </a:t>
            </a:r>
            <a:r>
              <a:rPr lang="en-US" altLang="ja-JP" sz="2800" dirty="0" err="1"/>
              <a:t>OpenACC</a:t>
            </a:r>
            <a:r>
              <a:rPr lang="en-US" altLang="ja-JP" sz="2800" dirty="0"/>
              <a:t> directive </a:t>
            </a:r>
          </a:p>
          <a:p>
            <a:pPr lvl="2"/>
            <a:r>
              <a:rPr lang="en-US" altLang="ja-JP" sz="2800" dirty="0"/>
              <a:t>      and code optimization.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11C4D2A-C3E5-9523-07C6-335D3B839B15}"/>
              </a:ext>
            </a:extLst>
          </p:cNvPr>
          <p:cNvSpPr txBox="1"/>
          <p:nvPr/>
        </p:nvSpPr>
        <p:spPr>
          <a:xfrm>
            <a:off x="1322590" y="39764205"/>
            <a:ext cx="50441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/>
              <a:t>Fig.3 Elapsed time for CPU double precision (</a:t>
            </a:r>
            <a:r>
              <a:rPr lang="en-US" altLang="ja-JP" sz="2400" err="1"/>
              <a:t>dp</a:t>
            </a:r>
            <a:r>
              <a:rPr lang="en-US" altLang="ja-JP" sz="2400"/>
              <a:t>), single precision (</a:t>
            </a:r>
            <a:r>
              <a:rPr lang="en-US" altLang="ja-JP" sz="2400" err="1"/>
              <a:t>sp</a:t>
            </a:r>
            <a:r>
              <a:rPr lang="en-US" altLang="ja-JP" sz="2400"/>
              <a:t>), GPU with original code (not optimized), GPU(</a:t>
            </a:r>
            <a:r>
              <a:rPr lang="en-US" altLang="ja-JP" sz="2400" err="1"/>
              <a:t>dp</a:t>
            </a:r>
            <a:r>
              <a:rPr lang="en-US" altLang="ja-JP" sz="2400"/>
              <a:t>) with optimized code, and GPU(</a:t>
            </a:r>
            <a:r>
              <a:rPr lang="en-US" altLang="ja-JP" sz="2400" err="1"/>
              <a:t>sp</a:t>
            </a:r>
            <a:r>
              <a:rPr lang="en-US" altLang="ja-JP" sz="2400"/>
              <a:t>) with optimized code.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CA4BD6B-109E-29B0-C05E-4893C4DA76C0}"/>
              </a:ext>
            </a:extLst>
          </p:cNvPr>
          <p:cNvSpPr/>
          <p:nvPr/>
        </p:nvSpPr>
        <p:spPr>
          <a:xfrm>
            <a:off x="1097858" y="30336827"/>
            <a:ext cx="13423606" cy="50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5D48D9E-EDC2-4D04-2BF8-CE71331FB5EA}"/>
              </a:ext>
            </a:extLst>
          </p:cNvPr>
          <p:cNvSpPr txBox="1"/>
          <p:nvPr/>
        </p:nvSpPr>
        <p:spPr>
          <a:xfrm>
            <a:off x="736248" y="29018957"/>
            <a:ext cx="11938496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Adjustment of minimum stomatal resistances in the vegetation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Reduce the minimum stomatal resistances in low vegetation.</a:t>
            </a:r>
            <a:endParaRPr lang="en-US" altLang="ja-JP" sz="2800" dirty="0">
              <a:ea typeface="游ゴシック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游ゴシック"/>
              </a:rPr>
              <a:t>Revised model reduced the warm bias and the RMSE of temperature in the lower troposphere over the northeastern and central regions of China.</a:t>
            </a:r>
            <a:endParaRPr lang="en-US" altLang="ja-JP" sz="2800" dirty="0">
              <a:ea typeface="游ゴシック"/>
              <a:cs typeface="Calibri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14758F9-6607-D6A0-3825-934E4FB4B385}"/>
              </a:ext>
            </a:extLst>
          </p:cNvPr>
          <p:cNvSpPr txBox="1"/>
          <p:nvPr/>
        </p:nvSpPr>
        <p:spPr>
          <a:xfrm>
            <a:off x="1335290" y="30872628"/>
            <a:ext cx="9925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</a:t>
            </a:r>
            <a:r>
              <a:rPr lang="en-US" altLang="ja-JP" sz="2400"/>
              <a:t>a</a:t>
            </a:r>
            <a:r>
              <a:rPr kumimoji="1" lang="en-US" altLang="ja-JP" sz="2400"/>
              <a:t>)SHF</a:t>
            </a:r>
            <a:endParaRPr kumimoji="1" lang="ja-JP" altLang="en-US" sz="240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4A38F26-9D9B-11B2-FCDA-26DB0D95B0F7}"/>
              </a:ext>
            </a:extLst>
          </p:cNvPr>
          <p:cNvSpPr txBox="1"/>
          <p:nvPr/>
        </p:nvSpPr>
        <p:spPr>
          <a:xfrm>
            <a:off x="4739229" y="30852089"/>
            <a:ext cx="9957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(b)LHF</a:t>
            </a:r>
            <a:endParaRPr kumimoji="1" lang="ja-JP" altLang="en-US" sz="240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7B70924-2123-9567-FE4D-D3AC99536C67}"/>
              </a:ext>
            </a:extLst>
          </p:cNvPr>
          <p:cNvSpPr txBox="1"/>
          <p:nvPr/>
        </p:nvSpPr>
        <p:spPr>
          <a:xfrm>
            <a:off x="8132614" y="30867256"/>
            <a:ext cx="10631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(c)BIAS</a:t>
            </a:r>
            <a:endParaRPr kumimoji="1" lang="ja-JP" altLang="en-US" sz="240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0FFB571-A2F7-7836-0F26-8436CCE87D39}"/>
              </a:ext>
            </a:extLst>
          </p:cNvPr>
          <p:cNvSpPr txBox="1"/>
          <p:nvPr/>
        </p:nvSpPr>
        <p:spPr>
          <a:xfrm>
            <a:off x="11536553" y="30846717"/>
            <a:ext cx="12538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(d)RMSE</a:t>
            </a:r>
            <a:endParaRPr kumimoji="1" lang="ja-JP" altLang="en-US" sz="2400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69247AD5-FDAA-C20A-4C8D-6E58059CF5D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044225" y="8917512"/>
            <a:ext cx="12838324" cy="3869996"/>
          </a:xfrm>
          <a:prstGeom prst="rect">
            <a:avLst/>
          </a:prstGeom>
        </p:spPr>
      </p:pic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8AED1808-1D43-4893-F493-D1345FBB04C3}"/>
              </a:ext>
            </a:extLst>
          </p:cNvPr>
          <p:cNvSpPr txBox="1"/>
          <p:nvPr/>
        </p:nvSpPr>
        <p:spPr>
          <a:xfrm>
            <a:off x="15678544" y="20125377"/>
            <a:ext cx="1455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65000"/>
                  </a:schemeClr>
                </a:solidFill>
              </a:rPr>
              <a:t>TBD</a:t>
            </a:r>
            <a:endParaRPr lang="ja-JP" alt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F8894CB-9E1F-0D70-852C-1BADACFED773}"/>
              </a:ext>
            </a:extLst>
          </p:cNvPr>
          <p:cNvSpPr txBox="1"/>
          <p:nvPr/>
        </p:nvSpPr>
        <p:spPr>
          <a:xfrm>
            <a:off x="3457575" y="24890668"/>
            <a:ext cx="93723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sz="1050" dirty="0"/>
              <a:t>Valid= 00UTC 19</a:t>
            </a:r>
            <a:endParaRPr kumimoji="1" lang="ja-JP" altLang="en-US" sz="105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9ECECF8-10B8-E68A-6EBC-7AF7874DAB27}"/>
              </a:ext>
            </a:extLst>
          </p:cNvPr>
          <p:cNvSpPr txBox="1"/>
          <p:nvPr/>
        </p:nvSpPr>
        <p:spPr>
          <a:xfrm>
            <a:off x="6903501" y="24890668"/>
            <a:ext cx="93723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sz="1050" dirty="0"/>
              <a:t>Valid= 00UTC 19</a:t>
            </a:r>
            <a:endParaRPr kumimoji="1" lang="ja-JP" altLang="en-US" sz="105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92BFF15-6EC4-0C29-637A-CA97D7B202DA}"/>
              </a:ext>
            </a:extLst>
          </p:cNvPr>
          <p:cNvSpPr txBox="1"/>
          <p:nvPr/>
        </p:nvSpPr>
        <p:spPr>
          <a:xfrm>
            <a:off x="10345404" y="24891709"/>
            <a:ext cx="93723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sz="1050" dirty="0"/>
              <a:t>Valid= 00UTC 19</a:t>
            </a:r>
            <a:endParaRPr kumimoji="1" lang="ja-JP" altLang="en-US" sz="105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02BA503-AD2B-8857-7631-EEBEEAB0D231}"/>
              </a:ext>
            </a:extLst>
          </p:cNvPr>
          <p:cNvSpPr txBox="1"/>
          <p:nvPr/>
        </p:nvSpPr>
        <p:spPr>
          <a:xfrm>
            <a:off x="13791330" y="24891709"/>
            <a:ext cx="93723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sz="1050" dirty="0"/>
              <a:t>Valid= 00UTC 19</a:t>
            </a:r>
            <a:endParaRPr kumimoji="1" lang="ja-JP" altLang="en-US" sz="105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5359202-ABF6-9048-F209-ACADDE1B670D}"/>
              </a:ext>
            </a:extLst>
          </p:cNvPr>
          <p:cNvSpPr txBox="1"/>
          <p:nvPr/>
        </p:nvSpPr>
        <p:spPr>
          <a:xfrm>
            <a:off x="27896583" y="8949558"/>
            <a:ext cx="95968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sz="1050" dirty="0"/>
              <a:t> Valid = 15UTC 9 </a:t>
            </a:r>
            <a:endParaRPr kumimoji="1" lang="ja-JP" altLang="en-US" sz="1050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27E0AC6-DCFA-C83D-B6B0-8BEFBFF9049D}"/>
              </a:ext>
            </a:extLst>
          </p:cNvPr>
          <p:cNvSpPr txBox="1"/>
          <p:nvPr/>
        </p:nvSpPr>
        <p:spPr>
          <a:xfrm>
            <a:off x="23606927" y="8951083"/>
            <a:ext cx="95968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sz="1050" dirty="0"/>
              <a:t> Valid = 15UTC 9 </a:t>
            </a:r>
            <a:endParaRPr kumimoji="1" lang="ja-JP" altLang="en-US" sz="105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C0C2814-E55B-FDB7-FFFE-1526F801B814}"/>
              </a:ext>
            </a:extLst>
          </p:cNvPr>
          <p:cNvSpPr txBox="1"/>
          <p:nvPr/>
        </p:nvSpPr>
        <p:spPr>
          <a:xfrm>
            <a:off x="19329086" y="8949558"/>
            <a:ext cx="95968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sz="1050" dirty="0"/>
              <a:t> Valid = 15UTC 9 </a:t>
            </a:r>
            <a:endParaRPr kumimoji="1" lang="ja-JP" altLang="en-US" sz="105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1F3BFB1-D60B-014B-0B0B-3BD0C0B6ED0B}"/>
              </a:ext>
            </a:extLst>
          </p:cNvPr>
          <p:cNvSpPr txBox="1"/>
          <p:nvPr/>
        </p:nvSpPr>
        <p:spPr>
          <a:xfrm>
            <a:off x="16070961" y="8947597"/>
            <a:ext cx="127066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dirty="0"/>
              <a:t>(a) LFM-2km </a:t>
            </a:r>
            <a:endParaRPr kumimoji="1" lang="ja-JP" altLang="en-US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D21E5F4-7459-406E-3FD0-FAE6516358E0}"/>
              </a:ext>
            </a:extLst>
          </p:cNvPr>
          <p:cNvSpPr txBox="1"/>
          <p:nvPr/>
        </p:nvSpPr>
        <p:spPr>
          <a:xfrm>
            <a:off x="20354280" y="8945921"/>
            <a:ext cx="128188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dirty="0"/>
              <a:t>(b) LFM-1km </a:t>
            </a:r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043992E-41D1-26C4-6E6E-D24C174E8D46}"/>
              </a:ext>
            </a:extLst>
          </p:cNvPr>
          <p:cNvSpPr txBox="1"/>
          <p:nvPr/>
        </p:nvSpPr>
        <p:spPr>
          <a:xfrm>
            <a:off x="24647312" y="8947925"/>
            <a:ext cx="74372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18000" bIns="0" rtlCol="0">
            <a:spAutoFit/>
          </a:bodyPr>
          <a:lstStyle/>
          <a:p>
            <a:r>
              <a:rPr kumimoji="1" lang="en-US" altLang="ja-JP" dirty="0"/>
              <a:t>(c) </a:t>
            </a:r>
            <a:r>
              <a:rPr kumimoji="1" lang="en-US" altLang="ja-JP" dirty="0" err="1"/>
              <a:t>Obs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86BF8C5-5DC8-457B-E0C6-EE4D0252FE5C}"/>
              </a:ext>
            </a:extLst>
          </p:cNvPr>
          <p:cNvCxnSpPr/>
          <p:nvPr/>
        </p:nvCxnSpPr>
        <p:spPr>
          <a:xfrm>
            <a:off x="6903667" y="41602683"/>
            <a:ext cx="74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24161CB-BAD3-1621-F38E-693653A9CA9D}"/>
              </a:ext>
            </a:extLst>
          </p:cNvPr>
          <p:cNvSpPr txBox="1"/>
          <p:nvPr/>
        </p:nvSpPr>
        <p:spPr>
          <a:xfrm>
            <a:off x="15447139" y="41465594"/>
            <a:ext cx="145841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This work was supported by MEXT as “Government-Initiated Category of Supercomputer </a:t>
            </a:r>
            <a:r>
              <a:rPr lang="en-US" sz="2400" err="1"/>
              <a:t>Fugaku</a:t>
            </a:r>
            <a:r>
              <a:rPr lang="en-US" sz="2400" dirty="0"/>
              <a:t>” (hp250238)  and used computational resources of supercomputer </a:t>
            </a:r>
            <a:r>
              <a:rPr lang="en-US" sz="2400" err="1"/>
              <a:t>Fugaku</a:t>
            </a:r>
            <a:r>
              <a:rPr lang="en-US" sz="2400" dirty="0"/>
              <a:t> provided by the RIKEN Center for Computational Science.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57" name="テキスト ボックス 229">
            <a:extLst>
              <a:ext uri="{FF2B5EF4-FFF2-40B4-BE49-F238E27FC236}">
                <a16:creationId xmlns:a16="http://schemas.microsoft.com/office/drawing/2014/main" id="{E6CB3AA0-330E-1F7F-F741-D2AF2648F36E}"/>
              </a:ext>
            </a:extLst>
          </p:cNvPr>
          <p:cNvSpPr txBox="1"/>
          <p:nvPr/>
        </p:nvSpPr>
        <p:spPr>
          <a:xfrm>
            <a:off x="15251388" y="40811271"/>
            <a:ext cx="4310732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en-US" altLang="ja-JP" sz="4000" b="1" dirty="0">
                <a:ea typeface="游ゴシック"/>
              </a:rPr>
              <a:t>Acknowledgement:</a:t>
            </a:r>
            <a:endParaRPr lang="en-US" altLang="ja-JP" sz="4000" b="1" dirty="0">
              <a:ea typeface="游ゴシック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824FDD4-EABB-DDF3-5F05-D6CBFB2B77E4}"/>
              </a:ext>
            </a:extLst>
          </p:cNvPr>
          <p:cNvSpPr txBox="1"/>
          <p:nvPr/>
        </p:nvSpPr>
        <p:spPr>
          <a:xfrm>
            <a:off x="28167215" y="13381176"/>
            <a:ext cx="13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Too much</a:t>
            </a:r>
            <a:endParaRPr kumimoji="1" lang="ja-JP" altLang="en-US" sz="2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A9A3EBC-E51E-D719-CFF2-5273D01BF683}"/>
              </a:ext>
            </a:extLst>
          </p:cNvPr>
          <p:cNvSpPr txBox="1"/>
          <p:nvPr/>
        </p:nvSpPr>
        <p:spPr>
          <a:xfrm>
            <a:off x="28239404" y="15869621"/>
            <a:ext cx="115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Too few</a:t>
            </a:r>
            <a:endParaRPr kumimoji="1" lang="ja-JP" altLang="en-US" sz="2400" dirty="0"/>
          </a:p>
        </p:txBody>
      </p:sp>
      <p:sp>
        <p:nvSpPr>
          <p:cNvPr id="60" name="矢印: 上下 59">
            <a:extLst>
              <a:ext uri="{FF2B5EF4-FFF2-40B4-BE49-F238E27FC236}">
                <a16:creationId xmlns:a16="http://schemas.microsoft.com/office/drawing/2014/main" id="{91B77EEA-7CEE-1D8D-AA04-6EE8B7F3B938}"/>
              </a:ext>
            </a:extLst>
          </p:cNvPr>
          <p:cNvSpPr/>
          <p:nvPr/>
        </p:nvSpPr>
        <p:spPr>
          <a:xfrm>
            <a:off x="28612326" y="13871914"/>
            <a:ext cx="461666" cy="2056790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68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551D9640628D489F7C68F2D6DE33CA" ma:contentTypeVersion="17" ma:contentTypeDescription="新しいドキュメントを作成します。" ma:contentTypeScope="" ma:versionID="2413b14eb32428e03a8da02041e427b0">
  <xsd:schema xmlns:xsd="http://www.w3.org/2001/XMLSchema" xmlns:xs="http://www.w3.org/2001/XMLSchema" xmlns:p="http://schemas.microsoft.com/office/2006/metadata/properties" xmlns:ns2="de59f34c-5f2c-47ec-bd80-e582c923ef5b" xmlns:ns3="cb87d17b-ec29-40c6-a3f6-4455ef5eaa48" targetNamespace="http://schemas.microsoft.com/office/2006/metadata/properties" ma:root="true" ma:fieldsID="bfe5d436dac2d9fd909a339863764a36" ns2:_="" ns3:_="">
    <xsd:import namespace="de59f34c-5f2c-47ec-bd80-e582c923ef5b"/>
    <xsd:import namespace="cb87d17b-ec29-40c6-a3f6-4455ef5eaa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9f34c-5f2c-47ec-bd80-e582c923e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7d17b-ec29-40c6-a3f6-4455ef5eaa4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2a7f582-79a3-47e7-b87f-0e93f8055663}" ma:internalName="TaxCatchAll" ma:showField="CatchAllData" ma:web="cb87d17b-ec29-40c6-a3f6-4455ef5eaa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9f34c-5f2c-47ec-bd80-e582c923ef5b">
      <Terms xmlns="http://schemas.microsoft.com/office/infopath/2007/PartnerControls"/>
    </lcf76f155ced4ddcb4097134ff3c332f>
    <TaxCatchAll xmlns="cb87d17b-ec29-40c6-a3f6-4455ef5eaa48" xsi:nil="true"/>
  </documentManagement>
</p:properties>
</file>

<file path=customXml/itemProps1.xml><?xml version="1.0" encoding="utf-8"?>
<ds:datastoreItem xmlns:ds="http://schemas.openxmlformats.org/officeDocument/2006/customXml" ds:itemID="{6872C984-1EA9-4539-879E-BD90D2142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4EF574-A844-40D4-B44D-DB35DF95353B}">
  <ds:schemaRefs>
    <ds:schemaRef ds:uri="cb87d17b-ec29-40c6-a3f6-4455ef5eaa48"/>
    <ds:schemaRef ds:uri="de59f34c-5f2c-47ec-bd80-e582c923e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CBE47F-30C1-4985-A51B-CCCC926A4A4C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b87d17b-ec29-40c6-a3f6-4455ef5eaa48"/>
    <ds:schemaRef ds:uri="http://schemas.microsoft.com/office/2006/documentManagement/types"/>
    <ds:schemaRef ds:uri="de59f34c-5f2c-47ec-bd80-e582c923ef5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1420</Words>
  <Application>Microsoft Office PowerPoint</Application>
  <PresentationFormat>ユーザー設定</PresentationFormat>
  <Paragraphs>110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Kitamura Yuji</dc:creator>
  <cp:lastModifiedBy>沢田 雅洋</cp:lastModifiedBy>
  <cp:revision>66</cp:revision>
  <dcterms:created xsi:type="dcterms:W3CDTF">2022-09-08T07:01:07Z</dcterms:created>
  <dcterms:modified xsi:type="dcterms:W3CDTF">2025-09-11T23:24:39Z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0x010100EB551D9640628D489F7C68F2D6DE33CA</vt:lpwstr>
  </property>
  <property fmtid="{D5CDD505-2E9C-101B-9397-08002B2CF9AE}" pid="3" name="MediaServiceImageTags">
    <vt:lpwstr/>
  </property>
</Properties>
</file>